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1"/>
  </p:sldMasterIdLst>
  <p:notesMasterIdLst>
    <p:notesMasterId r:id="rId57"/>
  </p:notesMasterIdLst>
  <p:sldIdLst>
    <p:sldId id="1294" r:id="rId2"/>
    <p:sldId id="307" r:id="rId3"/>
    <p:sldId id="327" r:id="rId4"/>
    <p:sldId id="257" r:id="rId5"/>
    <p:sldId id="308" r:id="rId6"/>
    <p:sldId id="262" r:id="rId7"/>
    <p:sldId id="263" r:id="rId8"/>
    <p:sldId id="279" r:id="rId9"/>
    <p:sldId id="264" r:id="rId10"/>
    <p:sldId id="280" r:id="rId11"/>
    <p:sldId id="281" r:id="rId12"/>
    <p:sldId id="275" r:id="rId13"/>
    <p:sldId id="1293" r:id="rId14"/>
    <p:sldId id="1296" r:id="rId15"/>
    <p:sldId id="1297" r:id="rId16"/>
    <p:sldId id="283" r:id="rId17"/>
    <p:sldId id="272" r:id="rId18"/>
    <p:sldId id="273" r:id="rId19"/>
    <p:sldId id="26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285" r:id="rId28"/>
    <p:sldId id="288" r:id="rId29"/>
    <p:sldId id="321" r:id="rId30"/>
    <p:sldId id="1300" r:id="rId31"/>
    <p:sldId id="1789" r:id="rId32"/>
    <p:sldId id="306" r:id="rId33"/>
    <p:sldId id="310" r:id="rId34"/>
    <p:sldId id="278" r:id="rId35"/>
    <p:sldId id="311" r:id="rId36"/>
    <p:sldId id="316" r:id="rId37"/>
    <p:sldId id="317" r:id="rId38"/>
    <p:sldId id="260" r:id="rId39"/>
    <p:sldId id="261" r:id="rId40"/>
    <p:sldId id="312" r:id="rId41"/>
    <p:sldId id="313" r:id="rId42"/>
    <p:sldId id="314" r:id="rId43"/>
    <p:sldId id="322" r:id="rId44"/>
    <p:sldId id="267" r:id="rId45"/>
    <p:sldId id="323" r:id="rId46"/>
    <p:sldId id="315" r:id="rId47"/>
    <p:sldId id="318" r:id="rId48"/>
    <p:sldId id="269" r:id="rId49"/>
    <p:sldId id="324" r:id="rId50"/>
    <p:sldId id="325" r:id="rId51"/>
    <p:sldId id="320" r:id="rId52"/>
    <p:sldId id="270" r:id="rId53"/>
    <p:sldId id="309" r:id="rId54"/>
    <p:sldId id="1290" r:id="rId55"/>
    <p:sldId id="1295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7"/>
    <p:restoredTop sz="94556"/>
  </p:normalViewPr>
  <p:slideViewPr>
    <p:cSldViewPr snapToGrid="0" snapToObjects="1">
      <p:cViewPr varScale="1">
        <p:scale>
          <a:sx n="79" d="100"/>
          <a:sy n="79" d="100"/>
        </p:scale>
        <p:origin x="6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17DC1-9D03-EE42-B33F-354BDB536BB2}" type="datetimeFigureOut">
              <a:rPr lang="en-US" smtClean="0"/>
              <a:t>10/10/22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7FE2F-5DF6-DE41-87E3-C69984EC4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395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705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Blwch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drilio</a:t>
            </a:r>
            <a:r>
              <a:rPr lang="en-US" dirty="0"/>
              <a:t> –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feddal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‘</a:t>
            </a:r>
            <a:r>
              <a:rPr lang="en-US" dirty="0" err="1"/>
              <a:t>i</a:t>
            </a:r>
            <a:r>
              <a:rPr lang="en-US" dirty="0"/>
              <a:t>’ ac ‘o’</a:t>
            </a:r>
          </a:p>
          <a:p>
            <a:pPr marL="228600" indent="-228600">
              <a:buAutoNum type="arabicPeriod"/>
            </a:pP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drilio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y </a:t>
            </a:r>
            <a:r>
              <a:rPr lang="en-US" dirty="0" err="1"/>
              <a:t>rhagenwau</a:t>
            </a:r>
            <a:r>
              <a:rPr lang="en-US" dirty="0"/>
              <a:t> – </a:t>
            </a:r>
            <a:r>
              <a:rPr lang="en-US" dirty="0" err="1"/>
              <a:t>fy</a:t>
            </a:r>
            <a:r>
              <a:rPr lang="en-US" dirty="0"/>
              <a:t> / </a:t>
            </a:r>
            <a:r>
              <a:rPr lang="en-US" dirty="0" err="1"/>
              <a:t>dy</a:t>
            </a:r>
            <a:r>
              <a:rPr lang="en-US" dirty="0"/>
              <a:t> / </a:t>
            </a:r>
            <a:r>
              <a:rPr lang="en-US" dirty="0" err="1"/>
              <a:t>ei</a:t>
            </a:r>
            <a:r>
              <a:rPr lang="en-US" dirty="0"/>
              <a:t>(g) / </a:t>
            </a:r>
            <a:r>
              <a:rPr lang="en-US" dirty="0" err="1"/>
              <a:t>ei</a:t>
            </a:r>
            <a:r>
              <a:rPr lang="en-US" dirty="0"/>
              <a:t> (b)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7FE2F-5DF6-DE41-87E3-C69984EC4B6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040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33A9C0D0-8827-8B41-99F9-5D38BE015796}" type="slidenum">
              <a:rPr lang="en-GB" altLang="en-US" sz="1200">
                <a:latin typeface="Arial" charset="0"/>
              </a:rPr>
              <a:pPr/>
              <a:t>20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899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102A89D9-C84B-1244-AA24-B67D5B177583}" type="slidenum">
              <a:rPr lang="en-GB" altLang="en-US" sz="1200">
                <a:latin typeface="Arial" charset="0"/>
              </a:rPr>
              <a:pPr/>
              <a:t>21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384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1D4C49C7-84B1-6845-A5BB-FC987FC80436}" type="slidenum">
              <a:rPr lang="en-GB" altLang="en-US" sz="1200">
                <a:latin typeface="Arial" charset="0"/>
              </a:rPr>
              <a:pPr/>
              <a:t>22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9945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387AAB5A-F857-644A-9690-40CD17791E6F}" type="slidenum">
              <a:rPr lang="en-GB" altLang="en-US" sz="1200">
                <a:latin typeface="Arial" charset="0"/>
              </a:rPr>
              <a:pPr/>
              <a:t>23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804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4FD12902-1B03-8648-BCB2-A198E0E78AB4}" type="slidenum">
              <a:rPr lang="en-GB" altLang="en-US" sz="1200">
                <a:latin typeface="Arial" charset="0"/>
              </a:rPr>
              <a:pPr/>
              <a:t>24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1848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15fed o </a:t>
            </a:r>
            <a:r>
              <a:rPr lang="en-US" dirty="0" err="1"/>
              <a:t>Hydref</a:t>
            </a:r>
            <a:r>
              <a:rPr lang="en-US" dirty="0"/>
              <a:t> – </a:t>
            </a:r>
            <a:r>
              <a:rPr lang="en-US" dirty="0" err="1"/>
              <a:t>dechreuwch</a:t>
            </a:r>
            <a:r>
              <a:rPr lang="en-US" dirty="0"/>
              <a:t> bob </a:t>
            </a:r>
            <a:r>
              <a:rPr lang="en-US" dirty="0" err="1"/>
              <a:t>sgwrs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Gymraeg</a:t>
            </a:r>
            <a:r>
              <a:rPr lang="en-US" dirty="0"/>
              <a:t> (a </a:t>
            </a:r>
            <a:r>
              <a:rPr lang="en-US" dirty="0" err="1"/>
              <a:t>phob</a:t>
            </a:r>
            <a:r>
              <a:rPr lang="en-US" dirty="0"/>
              <a:t> </a:t>
            </a:r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flwyddyn</a:t>
            </a:r>
            <a:r>
              <a:rPr lang="en-US" dirty="0"/>
              <a:t>!)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7FE2F-5DF6-DE41-87E3-C69984EC4B64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53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80164-7A58-364E-8C79-8B12504425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45EC4-509F-2842-9EBE-B62DF1A648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D9FE0-DE27-0446-9D4C-D9F0A3791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BA212-A073-EC43-BC83-AD2CA79AC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A1271-77AE-244A-9F51-0068026AC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5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2BDDE-6555-9743-B868-752AE1488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E5A55-CA17-164B-B432-CCF30CB71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5C957-08A3-FD40-AEDB-AFD4441A0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7D16DA-8CF9-6F4C-98B1-E674EB7B4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54539-90A7-9741-89B5-79F3ABAA1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005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5BC47-9F81-2D49-9552-F9724EEF6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BE0023-3C4C-524B-B7A7-1BF6FAE1BC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85517-2254-4243-869F-FBAD4D8C0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9AAD7E-DAD7-634A-A023-B1D41D42F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84487-D66A-BC47-AFD3-623D9D5C5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068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95123-B197-8140-8EFC-7B9E6F13E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97938-87E1-8D4A-954C-E16D250B17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CADE5-29FE-C547-BDDC-B6133F8A35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043918-D894-1946-A0B1-942D8488B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70E7C6-8FFB-9347-8FD9-AD14E0934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8439AD-154F-5E41-88E5-4866658C3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1409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F3860-D0D8-A04F-A0EA-D39554C73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DAE6C-335C-0340-9732-A6678EAFA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60F4AB-A8CF-8A4C-B686-794C7C6F2F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3179F6-12C0-2645-9EC5-1F640EA7DF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96F3A0-5CC1-7048-BF1B-6662BF7845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0936D0-DA49-534F-8581-909392AF4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8265B2-2C45-D84B-B387-EDE36225C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DCF0BC-A956-BB40-B7E2-474C534E3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5406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CEE80-448D-7A4F-AB22-C8E173FA0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5E1FF7-D1D3-EE4A-B68D-027E1CD2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A193D8-0861-1E43-99DA-CDED87075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9B9ED0-3C4C-B645-8B3D-D59E81EF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372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C9892F-AE3C-C34F-B925-044959983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A212DB-4480-4C4C-AA3A-8BE95E4D1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B84A09-8037-2041-9B63-B72F91C3C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708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41700-31CB-7F4B-9B2D-BCB24B1F7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E422D-01A2-CD49-9070-4B17A5382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A95502-7681-2247-A4A5-EBEE478123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D55ADF-A329-DD42-9DE5-3DF8A16B8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B8EBFA-8516-9F4A-93FC-7A5059E99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A8504E-6312-C442-B3DD-4ECF1CE06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7492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F4C9A-D415-2249-8B0C-EAA81469A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67DC28-DC67-4146-A5F6-5C1DA2C0EA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3FA74-1E44-B44D-95FB-328D858657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2B9C10-6210-AC45-BF95-A4FF8E424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0B0EF-71E5-6A43-8EE2-F3637054D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68596-718E-1F4B-89BD-4786274C0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421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FC4AB-CC13-B247-BB5D-22BB95715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41D653-70F9-8A40-B19D-0E657E11FF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B3898-25B0-754D-80E3-DD6036902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B3BD1-F861-CB41-A55C-6D2FFDD35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4B3E7-BC11-E149-9AE4-90FE030C8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489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537D19-23FF-324E-A1CC-07CE86F966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BD9C56-59F1-2E41-A67A-8CFF9FBA0D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5B0D2-5A2C-F248-A980-726E3599C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06533-E689-9945-ADF3-7FF295D6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100D6-C4B8-E646-9342-8D7A4D1F9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799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882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637E2E-F882-7E45-A4AC-98B012E50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2A847-03AE-E84B-9395-E9F21A697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58B27-2BC5-A249-AF81-48B30AE9BF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4D2FF-2C5C-C14E-A8F9-318D6F7BB2F5}" type="datetimeFigureOut">
              <a:rPr lang="en-US" smtClean="0"/>
              <a:t>10/10/22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70ABE-93CC-3149-A09D-42CCB1E980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7498D-9FB0-874F-AE4A-C3DBC770A3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553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quizlet.com/gb/535837922/ateb-cwestiynau-flash-car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quizizz.com/admin/quiz/5f85c404dcd756001b58ce5f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7" Type="http://schemas.openxmlformats.org/officeDocument/2006/relationships/image" Target="../media/image3.pn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tiff"/><Relationship Id="rId5" Type="http://schemas.openxmlformats.org/officeDocument/2006/relationships/image" Target="../media/image21.tiff"/><Relationship Id="rId4" Type="http://schemas.openxmlformats.org/officeDocument/2006/relationships/image" Target="../media/image20.tif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4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Uwchradd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a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Chynradd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6: 12.10.22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treigladau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3E856-9B2D-F942-95C0-9978CA29BA78}"/>
              </a:ext>
            </a:extLst>
          </p:cNvPr>
          <p:cNvSpPr txBox="1"/>
          <p:nvPr/>
        </p:nvSpPr>
        <p:spPr>
          <a:xfrm>
            <a:off x="4810991" y="5237684"/>
            <a:ext cx="257001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894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D4209-7D5D-FE4F-A9C1-F6DA6729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Dystysgrif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taclo’r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! 💪</a:t>
            </a: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arfau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cyfrifiadurol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chywirdeb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F3B35F-1DE8-D945-936D-45B1197B6FA9}"/>
              </a:ext>
            </a:extLst>
          </p:cNvPr>
          <p:cNvSpPr txBox="1"/>
          <p:nvPr/>
        </p:nvSpPr>
        <p:spPr>
          <a:xfrm>
            <a:off x="3060228" y="385010"/>
            <a:ext cx="6561222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913057-850E-9945-B48F-FC682618D5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659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, 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1C7A989-717D-3546-A0B3-06ECE4E148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1423" y="173512"/>
            <a:ext cx="5054156" cy="50541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9A5729-3E4A-634C-B7C8-0C5CDD03D2B8}"/>
              </a:ext>
            </a:extLst>
          </p:cNvPr>
          <p:cNvSpPr txBox="1"/>
          <p:nvPr/>
        </p:nvSpPr>
        <p:spPr>
          <a:xfrm>
            <a:off x="6096000" y="3441078"/>
            <a:ext cx="55872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 tooltip="Original URL:&#10;https://quizlet.com/gb/535837922/ateb-cwestiynau-flash-cards/&#10;&#10;Click to follow link."/>
              </a:rPr>
              <a:t>https://quizlet.com/gb/535837922/ateb-cwestiynau-flash-cards/</a:t>
            </a:r>
            <a:endParaRPr lang="en-GB" sz="2400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962B81-6E08-A140-841C-D9C8A951B2D8}"/>
              </a:ext>
            </a:extLst>
          </p:cNvPr>
          <p:cNvSpPr txBox="1"/>
          <p:nvPr/>
        </p:nvSpPr>
        <p:spPr>
          <a:xfrm>
            <a:off x="6288505" y="1138989"/>
            <a:ext cx="457200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sz="5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5CEED8-3286-BB48-9107-8F7311BB98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759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48D81045-B48D-7F47-AF85-112C0CF79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3" y="1072614"/>
            <a:ext cx="11723914" cy="4626232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amlaf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dim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o’i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amlaf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union o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achosi’r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3 math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400" cap="none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Dydy’r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0" indent="0">
              <a:buNone/>
            </a:pP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9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endParaRPr lang="en-US" sz="2400" cap="none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6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endParaRPr lang="en-US" sz="2400" cap="none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sz="2400" cap="non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3 </a:t>
            </a:r>
            <a:r>
              <a:rPr lang="en-US" sz="2400" cap="none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endParaRPr lang="en-US" cap="none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B43D2D-7FC9-4840-B326-BA952C2F7C40}"/>
              </a:ext>
            </a:extLst>
          </p:cNvPr>
          <p:cNvSpPr txBox="1"/>
          <p:nvPr/>
        </p:nvSpPr>
        <p:spPr>
          <a:xfrm>
            <a:off x="2287906" y="135741"/>
            <a:ext cx="761618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4000" b="1" dirty="0">
                <a:solidFill>
                  <a:srgbClr val="002060"/>
                </a:solidFill>
              </a:rPr>
              <a:t>: </a:t>
            </a:r>
            <a:r>
              <a:rPr lang="en-US" sz="4000" b="1" dirty="0" err="1">
                <a:solidFill>
                  <a:srgbClr val="002060"/>
                </a:solidFill>
              </a:rPr>
              <a:t>beth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ydyn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nhw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4B8A83-679D-6A41-A7D7-49C5090606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56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6579629-04D9-594D-975D-B882670C12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563808"/>
              </p:ext>
            </p:extLst>
          </p:nvPr>
        </p:nvGraphicFramePr>
        <p:xfrm>
          <a:off x="1760308" y="212529"/>
          <a:ext cx="8421380" cy="5649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5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5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053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53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4951">
                <a:tc>
                  <a:txBody>
                    <a:bodyPr/>
                    <a:lstStyle/>
                    <a:p>
                      <a:r>
                        <a:rPr lang="en-US" sz="21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Tabl</a:t>
                      </a:r>
                      <a:r>
                        <a:rPr lang="en-US" sz="2100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Treiglo</a:t>
                      </a:r>
                      <a:endParaRPr lang="en-US" sz="2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Meddal</a:t>
                      </a:r>
                      <a:endParaRPr lang="en-US" sz="2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Trwynol</a:t>
                      </a:r>
                      <a:endParaRPr lang="en-US" sz="2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Llaes</a:t>
                      </a:r>
                      <a:endParaRPr lang="en-US" sz="2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ngh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</a:t>
                      </a:r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77A690A-FDE4-7B4B-8D3E-A2A012F76E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232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rcRect t="10034" b="10034"/>
          <a:stretch>
            <a:fillRect/>
          </a:stretch>
        </p:blipFill>
        <p:spPr>
          <a:xfrm>
            <a:off x="1517654" y="2106632"/>
            <a:ext cx="3728114" cy="2305518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5776783"/>
              </p:ext>
            </p:extLst>
          </p:nvPr>
        </p:nvGraphicFramePr>
        <p:xfrm>
          <a:off x="6808764" y="381012"/>
          <a:ext cx="4742178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10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10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gwreiddiol</a:t>
                      </a:r>
                      <a:endParaRPr lang="en-US" sz="28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endParaRPr lang="en-US" sz="28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</a:t>
                      </a:r>
                      <a:endParaRPr lang="en-US" sz="28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</a:t>
                      </a:r>
                      <a:endParaRPr lang="en-US" sz="28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5039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</a:t>
                      </a:r>
                      <a:endParaRPr lang="en-US" sz="28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5A46795-07A9-EA4A-BCDD-F06312FCAE76}"/>
              </a:ext>
            </a:extLst>
          </p:cNvPr>
          <p:cNvSpPr txBox="1"/>
          <p:nvPr/>
        </p:nvSpPr>
        <p:spPr>
          <a:xfrm>
            <a:off x="860159" y="381012"/>
            <a:ext cx="5492515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endParaRPr lang="en-US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B63ADF-573C-204B-9A1B-D64FB9753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423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95938" y="2573545"/>
            <a:ext cx="11640248" cy="8991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cliwiau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635" y="1133602"/>
            <a:ext cx="1720730" cy="1400244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AD2E36C-77FC-F445-9AE9-C90FF09C802C}"/>
              </a:ext>
            </a:extLst>
          </p:cNvPr>
          <p:cNvSpPr/>
          <p:nvPr/>
        </p:nvSpPr>
        <p:spPr>
          <a:xfrm rot="1110488">
            <a:off x="8983274" y="641231"/>
            <a:ext cx="2942896" cy="12919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thebyg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dim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union o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30E889E-B9AE-DD49-9488-3B71A1A58B53}"/>
              </a:ext>
            </a:extLst>
          </p:cNvPr>
          <p:cNvSpPr/>
          <p:nvPr/>
        </p:nvSpPr>
        <p:spPr>
          <a:xfrm rot="20951483">
            <a:off x="472135" y="521922"/>
            <a:ext cx="2942896" cy="12919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swydd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y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CC8E9D-59DF-A84E-80C9-E4BAB232A4D2}"/>
              </a:ext>
            </a:extLst>
          </p:cNvPr>
          <p:cNvSpPr txBox="1"/>
          <p:nvPr/>
        </p:nvSpPr>
        <p:spPr>
          <a:xfrm>
            <a:off x="3967037" y="135741"/>
            <a:ext cx="4628150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…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5303AAA-53CB-2D40-A9AE-4134FF96FB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4B7446-E989-844C-ADC0-66BDC5823FF5}"/>
              </a:ext>
            </a:extLst>
          </p:cNvPr>
          <p:cNvSpPr txBox="1"/>
          <p:nvPr/>
        </p:nvSpPr>
        <p:spPr>
          <a:xfrm>
            <a:off x="168030" y="4566399"/>
            <a:ext cx="36710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1…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got e OND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chot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hi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 OND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hi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E96968-5E09-A44C-8613-FADBC11A611F}"/>
              </a:ext>
            </a:extLst>
          </p:cNvPr>
          <p:cNvSpPr txBox="1"/>
          <p:nvPr/>
        </p:nvSpPr>
        <p:spPr>
          <a:xfrm>
            <a:off x="7995034" y="4463993"/>
            <a:ext cx="41969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3…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ddiddorol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123017-63FF-B249-89BC-B4DD23C716A5}"/>
              </a:ext>
            </a:extLst>
          </p:cNvPr>
          <p:cNvSpPr txBox="1"/>
          <p:nvPr/>
        </p:nvSpPr>
        <p:spPr>
          <a:xfrm>
            <a:off x="3967036" y="3512438"/>
            <a:ext cx="37721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2…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fachgen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84717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EACAE03-0801-CE4A-AAE5-7D2BBF4FE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635" y="1857671"/>
            <a:ext cx="1720730" cy="1400244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7A40675D-D9E0-F04A-B985-33F30D0A4FB8}"/>
              </a:ext>
            </a:extLst>
          </p:cNvPr>
          <p:cNvSpPr/>
          <p:nvPr/>
        </p:nvSpPr>
        <p:spPr>
          <a:xfrm rot="21084745">
            <a:off x="416897" y="440565"/>
            <a:ext cx="2942896" cy="12919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</a:p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0F40654-DF27-C54F-84F6-0B1BEB341CE2}"/>
              </a:ext>
            </a:extLst>
          </p:cNvPr>
          <p:cNvSpPr/>
          <p:nvPr/>
        </p:nvSpPr>
        <p:spPr>
          <a:xfrm rot="899918">
            <a:off x="8869295" y="508387"/>
            <a:ext cx="2942896" cy="12919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Meddyliwch</a:t>
            </a:r>
            <a:r>
              <a:rPr lang="en-US" b="1" dirty="0">
                <a:solidFill>
                  <a:srgbClr val="002060"/>
                </a:solidFill>
              </a:rPr>
              <a:t> … 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Beth </a:t>
            </a:r>
            <a:r>
              <a:rPr lang="en-US" dirty="0" err="1">
                <a:solidFill>
                  <a:srgbClr val="002060"/>
                </a:solidFill>
              </a:rPr>
              <a:t>ydy</a:t>
            </a:r>
            <a:r>
              <a:rPr lang="en-US" dirty="0">
                <a:solidFill>
                  <a:srgbClr val="002060"/>
                </a:solidFill>
              </a:rPr>
              <a:t> ‘</a:t>
            </a:r>
            <a:r>
              <a:rPr lang="en-US" dirty="0" err="1">
                <a:solidFill>
                  <a:srgbClr val="002060"/>
                </a:solidFill>
              </a:rPr>
              <a:t>swydd</a:t>
            </a:r>
            <a:r>
              <a:rPr lang="en-US" dirty="0">
                <a:solidFill>
                  <a:srgbClr val="002060"/>
                </a:solidFill>
              </a:rPr>
              <a:t>’ y </a:t>
            </a:r>
            <a:r>
              <a:rPr lang="en-US" dirty="0" err="1">
                <a:solidFill>
                  <a:srgbClr val="002060"/>
                </a:solidFill>
              </a:rPr>
              <a:t>gair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y </a:t>
            </a:r>
            <a:r>
              <a:rPr lang="en-US" dirty="0" err="1">
                <a:solidFill>
                  <a:srgbClr val="002060"/>
                </a:solidFill>
              </a:rPr>
              <a:t>frawddeg</a:t>
            </a:r>
            <a:r>
              <a:rPr lang="en-US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AF4E76-876D-914F-A13E-A5E62EF4C0DE}"/>
              </a:ext>
            </a:extLst>
          </p:cNvPr>
          <p:cNvSpPr txBox="1"/>
          <p:nvPr/>
        </p:nvSpPr>
        <p:spPr>
          <a:xfrm>
            <a:off x="3967037" y="135741"/>
            <a:ext cx="4628150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Dyma’r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B3E71C-25C3-2E47-A824-EFB096874F13}"/>
              </a:ext>
            </a:extLst>
          </p:cNvPr>
          <p:cNvSpPr txBox="1"/>
          <p:nvPr/>
        </p:nvSpPr>
        <p:spPr>
          <a:xfrm>
            <a:off x="336933" y="2828427"/>
            <a:ext cx="329981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…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    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weld.    </a:t>
            </a:r>
          </a:p>
          <a:p>
            <a:pPr algn="ctr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  </a:t>
            </a:r>
          </a:p>
          <a:p>
            <a:endParaRPr lang="cy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B22698-5AFF-7548-AFA7-6EE6BAAB8523}"/>
              </a:ext>
            </a:extLst>
          </p:cNvPr>
          <p:cNvSpPr/>
          <p:nvPr/>
        </p:nvSpPr>
        <p:spPr>
          <a:xfrm>
            <a:off x="4163841" y="4142567"/>
            <a:ext cx="39514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…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fag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got di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A2A9AA-E0DF-7D49-975B-E4EE7CE3DA87}"/>
              </a:ext>
            </a:extLst>
          </p:cNvPr>
          <p:cNvSpPr txBox="1"/>
          <p:nvPr/>
        </p:nvSpPr>
        <p:spPr>
          <a:xfrm>
            <a:off x="8940653" y="2779064"/>
            <a:ext cx="298858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>
                <a:solidFill>
                  <a:srgbClr val="002060"/>
                </a:solidFill>
              </a:rPr>
              <a:t>Cliw</a:t>
            </a:r>
            <a:r>
              <a:rPr lang="en-US" sz="2400" b="1" u="sng" dirty="0">
                <a:solidFill>
                  <a:srgbClr val="002060"/>
                </a:solidFill>
              </a:rPr>
              <a:t> 6 …</a:t>
            </a:r>
          </a:p>
          <a:p>
            <a:r>
              <a:rPr lang="en-US" sz="2400" dirty="0"/>
              <a:t>Bore da </a:t>
            </a:r>
            <a:r>
              <a:rPr lang="en-US" sz="2400" dirty="0" err="1"/>
              <a:t>Flwyddyn</a:t>
            </a:r>
            <a:r>
              <a:rPr lang="en-US" sz="2400" dirty="0"/>
              <a:t> 9.</a:t>
            </a:r>
          </a:p>
          <a:p>
            <a:r>
              <a:rPr lang="en-US" sz="2400" dirty="0" err="1"/>
              <a:t>Gwrandewch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astud</a:t>
            </a:r>
            <a:r>
              <a:rPr lang="en-US" sz="2400" dirty="0"/>
              <a:t> </a:t>
            </a:r>
            <a:r>
              <a:rPr lang="en-US" sz="2400" dirty="0" err="1"/>
              <a:t>ferched</a:t>
            </a:r>
            <a:r>
              <a:rPr lang="en-US" sz="2400" dirty="0"/>
              <a:t>!</a:t>
            </a:r>
          </a:p>
          <a:p>
            <a:endParaRPr lang="cy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1C45FD6-CE6F-6543-8392-B016C7E8AD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210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CACE758-F235-174B-8042-593D2A1975FF}"/>
              </a:ext>
            </a:extLst>
          </p:cNvPr>
          <p:cNvSpPr txBox="1"/>
          <p:nvPr/>
        </p:nvSpPr>
        <p:spPr>
          <a:xfrm>
            <a:off x="2053388" y="135741"/>
            <a:ext cx="8871285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rheolau’r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135194A-F0D9-B647-BEAE-607D8364E0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4A4271-DAA8-9D49-BBDF-58C8AB0E7786}"/>
              </a:ext>
            </a:extLst>
          </p:cNvPr>
          <p:cNvSpPr txBox="1"/>
          <p:nvPr/>
        </p:nvSpPr>
        <p:spPr>
          <a:xfrm>
            <a:off x="145499" y="1112685"/>
            <a:ext cx="36086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TM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rhagenw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…</a:t>
            </a:r>
          </a:p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 e</a:t>
            </a:r>
          </a:p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 e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E9753A-2BA8-F941-812A-5EAA1135545F}"/>
              </a:ext>
            </a:extLst>
          </p:cNvPr>
          <p:cNvSpPr txBox="1"/>
          <p:nvPr/>
        </p:nvSpPr>
        <p:spPr>
          <a:xfrm>
            <a:off x="154927" y="4526762"/>
            <a:ext cx="38991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treiglo’n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feddal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‘is’)</a:t>
            </a:r>
          </a:p>
          <a:p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AC6DDD-A572-F941-95D4-DBA601BC729A}"/>
              </a:ext>
            </a:extLst>
          </p:cNvPr>
          <p:cNvSpPr txBox="1"/>
          <p:nvPr/>
        </p:nvSpPr>
        <p:spPr>
          <a:xfrm>
            <a:off x="4812630" y="1897515"/>
            <a:ext cx="3352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treiglo’n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feddal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US" sz="24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C7ABF2-6346-4F4F-A405-659F0AC7CED8}"/>
              </a:ext>
            </a:extLst>
          </p:cNvPr>
          <p:cNvSpPr txBox="1"/>
          <p:nvPr/>
        </p:nvSpPr>
        <p:spPr>
          <a:xfrm>
            <a:off x="4423742" y="3683599"/>
            <a:ext cx="323980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998169-6F92-FA47-B489-FB4740C85F5D}"/>
              </a:ext>
            </a:extLst>
          </p:cNvPr>
          <p:cNvSpPr txBox="1"/>
          <p:nvPr/>
        </p:nvSpPr>
        <p:spPr>
          <a:xfrm>
            <a:off x="8292472" y="1120497"/>
            <a:ext cx="3899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TM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rhagenwau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…</a:t>
            </a:r>
          </a:p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ensil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raig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DBC087-9519-B94C-9E71-08FAAC319170}"/>
              </a:ext>
            </a:extLst>
          </p:cNvPr>
          <p:cNvSpPr txBox="1"/>
          <p:nvPr/>
        </p:nvSpPr>
        <p:spPr>
          <a:xfrm>
            <a:off x="8351413" y="4342096"/>
            <a:ext cx="38405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treiglo’n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feddal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gyfarch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lvl="0" algn="ctr">
              <a:defRPr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Bore da, </a:t>
            </a:r>
            <a:r>
              <a:rPr lang="en-US" sz="2400" b="1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lant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defRPr/>
            </a:pPr>
            <a:r>
              <a:rPr lang="en-US" sz="2400" b="1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yfeillion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croeso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39260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C26BC-6CFC-6641-9C0A-0F8E7E57472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5943" y="1637628"/>
            <a:ext cx="11184399" cy="3424107"/>
          </a:xfrm>
        </p:spPr>
        <p:txBody>
          <a:bodyPr/>
          <a:lstStyle/>
          <a:p>
            <a:pPr marL="0" indent="0">
              <a:buNone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his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(your)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107D9E-3B91-C44C-A419-68D23AAC0870}"/>
              </a:ext>
            </a:extLst>
          </p:cNvPr>
          <p:cNvSpPr txBox="1"/>
          <p:nvPr/>
        </p:nvSpPr>
        <p:spPr>
          <a:xfrm>
            <a:off x="195943" y="2737865"/>
            <a:ext cx="766354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Cyfieithwch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Jac has lost his book.</a:t>
            </a:r>
          </a:p>
          <a:p>
            <a:pPr marL="342900" indent="-342900"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Take your laptop out of your bag.</a:t>
            </a:r>
          </a:p>
          <a:p>
            <a:pPr marL="342900" indent="-342900"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 are your colouring pencils?</a:t>
            </a:r>
          </a:p>
          <a:p>
            <a:pPr marL="342900" indent="-342900"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haven’t you done your homework?</a:t>
            </a:r>
          </a:p>
          <a:p>
            <a:pPr marL="342900" indent="-342900"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teacher is in his classroom.</a:t>
            </a:r>
          </a:p>
        </p:txBody>
      </p:sp>
      <p:pic>
        <p:nvPicPr>
          <p:cNvPr id="6146" name="Picture 2" descr="Pause with purpose for meaning, clarity and impact - Now you're talking">
            <a:extLst>
              <a:ext uri="{FF2B5EF4-FFF2-40B4-BE49-F238E27FC236}">
                <a16:creationId xmlns:a16="http://schemas.microsoft.com/office/drawing/2014/main" id="{F49E5DB6-AFCA-2C40-AC5D-07F706D4B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7943" y="3960354"/>
            <a:ext cx="2175316" cy="149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rite Clipart - 68 cliparts">
            <a:extLst>
              <a:ext uri="{FF2B5EF4-FFF2-40B4-BE49-F238E27FC236}">
                <a16:creationId xmlns:a16="http://schemas.microsoft.com/office/drawing/2014/main" id="{67161405-1648-8541-84B9-3E466253A5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0255">
            <a:off x="10786902" y="172600"/>
            <a:ext cx="1186879" cy="1514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9D7C08-08EC-A94E-B1C3-FAA9394FEC01}"/>
              </a:ext>
            </a:extLst>
          </p:cNvPr>
          <p:cNvSpPr txBox="1"/>
          <p:nvPr/>
        </p:nvSpPr>
        <p:spPr>
          <a:xfrm>
            <a:off x="1762786" y="212180"/>
            <a:ext cx="681515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(his &amp; your)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722A25-0D63-4341-AD06-62A6966D27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532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4BEF1-1FEF-9F48-98E8-2330400F159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8343" y="1022127"/>
            <a:ext cx="11843657" cy="58599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clychau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air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air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pa un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(noun)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(masculine)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fenywaidd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(feminine).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), eb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benywiadd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	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fachgen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ferch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neu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457200" indent="-457200">
              <a:buAutoNum type="arabicPeriod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2.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		3.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taflen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4.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cyfrifiadur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6.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7.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8.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US" sz="2400" b="1" dirty="0"/>
          </a:p>
        </p:txBody>
      </p:sp>
      <p:pic>
        <p:nvPicPr>
          <p:cNvPr id="1032" name="Picture 8" descr="Pause with purpose for meaning, clarity and impact - Now you're talking">
            <a:extLst>
              <a:ext uri="{FF2B5EF4-FFF2-40B4-BE49-F238E27FC236}">
                <a16:creationId xmlns:a16="http://schemas.microsoft.com/office/drawing/2014/main" id="{F13A09B0-533E-E840-8F4E-7C54744F4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6361" y="4614796"/>
            <a:ext cx="1557125" cy="106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6485CB9-FF53-3A46-BE77-AB5D729BC4E9}"/>
              </a:ext>
            </a:extLst>
          </p:cNvPr>
          <p:cNvSpPr txBox="1"/>
          <p:nvPr/>
        </p:nvSpPr>
        <p:spPr>
          <a:xfrm>
            <a:off x="3037314" y="161434"/>
            <a:ext cx="5693103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Dau</a:t>
            </a:r>
            <a:r>
              <a:rPr lang="en-US" sz="4000" b="1" dirty="0">
                <a:solidFill>
                  <a:srgbClr val="002060"/>
                </a:solidFill>
              </a:rPr>
              <a:t> a </a:t>
            </a:r>
            <a:r>
              <a:rPr lang="en-US" sz="4000" b="1" dirty="0" err="1">
                <a:solidFill>
                  <a:srgbClr val="002060"/>
                </a:solidFill>
              </a:rPr>
              <a:t>dwy</a:t>
            </a:r>
            <a:endParaRPr lang="en-US" sz="4000" b="1" dirty="0">
              <a:solidFill>
                <a:srgbClr val="00206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0F4EAC-AF48-B74F-8432-4A7EB3B88F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60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sz="quarter" idx="13"/>
          </p:nvPr>
        </p:nvSpPr>
        <p:spPr>
          <a:xfrm>
            <a:off x="197862" y="2913396"/>
            <a:ext cx="3372640" cy="281249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en-GB" altLang="en-US" sz="32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 Mae </a:t>
            </a:r>
            <a:r>
              <a:rPr lang="en-GB" altLang="en-US" sz="3200" b="1" dirty="0" err="1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treiglad</a:t>
            </a:r>
            <a:r>
              <a:rPr lang="en-GB" altLang="en-US" sz="3200" b="1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200" b="1" dirty="0" err="1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meddal</a:t>
            </a:r>
            <a:r>
              <a:rPr lang="en-GB" altLang="en-US" sz="3200" b="1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ar</a:t>
            </a:r>
            <a:r>
              <a:rPr lang="en-GB" altLang="en-US" sz="32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ôl</a:t>
            </a:r>
            <a:r>
              <a:rPr lang="en-GB" altLang="en-US" sz="320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… </a:t>
            </a:r>
            <a:endParaRPr lang="en-GB" altLang="en-US" dirty="0"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8998098"/>
              </p:ext>
            </p:extLst>
          </p:nvPr>
        </p:nvGraphicFramePr>
        <p:xfrm>
          <a:off x="4700335" y="296879"/>
          <a:ext cx="7160461" cy="5455920"/>
        </p:xfrm>
        <a:graphic>
          <a:graphicData uri="http://schemas.openxmlformats.org/drawingml/2006/table">
            <a:tbl>
              <a:tblPr/>
              <a:tblGrid>
                <a:gridCol w="26851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52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Arddodiad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Enghraifft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am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eg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o’r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gloch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iwedd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dydd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Ewch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at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rws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pennaeth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wy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? (</a:t>
                      </a:r>
                      <a:r>
                        <a:rPr kumimoji="0" lang="en-GB" alt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by who?)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heb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heb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fe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ddwl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</a:t>
                      </a:r>
                      <a:r>
                        <a:rPr kumimoji="0" lang="en-GB" alt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without thinking)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Croeso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ymru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Rydw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i’n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dod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o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anelli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Mae’r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bag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esg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yr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athro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dros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dros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yddid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collasant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eu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gwaed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  (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yr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anthem)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drwy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Cerddwch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drwy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rws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yr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ystafell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wrth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wrth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wrs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hyd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hyd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iwedd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cwrs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</a:t>
                      </a:r>
                      <a:r>
                        <a:rPr kumimoji="0" lang="en-GB" alt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until)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2CEEDEC-1579-BE44-9212-E23949868557}"/>
              </a:ext>
            </a:extLst>
          </p:cNvPr>
          <p:cNvSpPr txBox="1"/>
          <p:nvPr/>
        </p:nvSpPr>
        <p:spPr>
          <a:xfrm>
            <a:off x="197862" y="281057"/>
            <a:ext cx="4229759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endParaRPr lang="en-US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b="1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(prepositions)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9B6853-C194-6742-BD29-5505AC55C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367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13EF9E-7847-1C46-9C0D-BF1A29FCD334}"/>
              </a:ext>
            </a:extLst>
          </p:cNvPr>
          <p:cNvSpPr txBox="1"/>
          <p:nvPr/>
        </p:nvSpPr>
        <p:spPr>
          <a:xfrm>
            <a:off x="2286000" y="196257"/>
            <a:ext cx="7620000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BDEFCD-58C5-2A45-A41B-01E39D2C5F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739" y="1191460"/>
            <a:ext cx="3113108" cy="43270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7B5225-D5F1-7048-9732-51E575178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5379523" y="549038"/>
            <a:ext cx="2905893" cy="41961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ED0566-2581-6F43-8679-1BA74C42C5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8235889" y="2217321"/>
            <a:ext cx="2871346" cy="41403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43DBCB6-2F9B-0F42-B875-C8D88E8758B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6152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0BC38B9-4C65-CC4A-94BF-CBF92FCF2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958462" y="-440608"/>
            <a:ext cx="4763950" cy="6885709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5C73F1A-7865-794B-A471-D41ADE6B79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772986"/>
              </p:ext>
            </p:extLst>
          </p:nvPr>
        </p:nvGraphicFramePr>
        <p:xfrm>
          <a:off x="1034473" y="387157"/>
          <a:ext cx="362065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0654">
                  <a:extLst>
                    <a:ext uri="{9D8B030D-6E8A-4147-A177-3AD203B41FA5}">
                      <a16:colId xmlns:a16="http://schemas.microsoft.com/office/drawing/2014/main" val="22708453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trwynol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9639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meddal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35560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(g)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meddal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0802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(b)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llaes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966120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DA2EDF2-CF00-E747-B461-040C48674E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913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8F871A-1C0D-CB49-B193-017D91345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754274" y="-711989"/>
            <a:ext cx="5067493" cy="72657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3E65F1-A8E9-5347-A1C7-F2B235906D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83B78EF-CF1F-D941-AF06-849B75A96D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961666"/>
              </p:ext>
            </p:extLst>
          </p:nvPr>
        </p:nvGraphicFramePr>
        <p:xfrm>
          <a:off x="1034473" y="387157"/>
          <a:ext cx="362065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0654">
                  <a:extLst>
                    <a:ext uri="{9D8B030D-6E8A-4147-A177-3AD203B41FA5}">
                      <a16:colId xmlns:a16="http://schemas.microsoft.com/office/drawing/2014/main" val="22708453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trwynol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9639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meddal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35560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(g)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meddal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0802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(b) +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treiglad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llaes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9661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2805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6B910-65DA-9249-A579-43907982C97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8343" y="1203599"/>
            <a:ext cx="11330310" cy="4522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dreiglo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cyfarch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erched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Bore da,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lant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oneddigion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boneddigesau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croeso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Sgarlets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Cerddwch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coridorau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echgyn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Eisteddwch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dawel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lwyddyn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9.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Eistedda’n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dawel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Dafydd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Ddafydd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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63CC5C-2B66-0B48-B665-3C3AE1EBB4F9}"/>
              </a:ext>
            </a:extLst>
          </p:cNvPr>
          <p:cNvSpPr txBox="1"/>
          <p:nvPr/>
        </p:nvSpPr>
        <p:spPr>
          <a:xfrm>
            <a:off x="3981120" y="207992"/>
            <a:ext cx="4229759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Cyfarch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660A14-A196-AF48-888E-E43C9DB8D4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938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261097"/>
              </p:ext>
            </p:extLst>
          </p:nvPr>
        </p:nvGraphicFramePr>
        <p:xfrm>
          <a:off x="3587667" y="206597"/>
          <a:ext cx="8155154" cy="5869718"/>
        </p:xfrm>
        <a:graphic>
          <a:graphicData uri="http://schemas.openxmlformats.org/drawingml/2006/table">
            <a:tbl>
              <a:tblPr/>
              <a:tblGrid>
                <a:gridCol w="40775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75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6817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+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ansoddair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enw</a:t>
                      </a:r>
                      <a:r>
                        <a:rPr kumimoji="0" lang="en-GB" altLang="en-US" sz="1800" b="1" i="1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=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TREIGLAD MEDDAL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(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ond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nid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ll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/rh)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+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berfenw</a:t>
                      </a:r>
                      <a:endParaRPr kumimoji="0" lang="en-GB" altLang="en-US" sz="1800" b="1" i="1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DIM TREIGLAD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372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wysig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cysgu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372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</a:t>
                      </a: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awel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bwyta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372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</a:t>
                      </a: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awr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rhedeg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372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</a:t>
                      </a: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yflym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tacluso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264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ll</a:t>
                      </a: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wyddiannus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darllen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372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Huw yn </a:t>
                      </a:r>
                      <a:r>
                        <a:rPr kumimoji="0" lang="en-GB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</a:t>
                      </a: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achgen da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prynu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7049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Mr Rhys yn </a:t>
                      </a:r>
                      <a:r>
                        <a:rPr kumimoji="0" lang="en-GB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</a:t>
                      </a: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ennaeth effeithiol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 </a:t>
                      </a: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meddwl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7FC08C-4E19-0D42-9674-DB22BFB9C18E}"/>
              </a:ext>
            </a:extLst>
          </p:cNvPr>
          <p:cNvSpPr txBox="1"/>
          <p:nvPr/>
        </p:nvSpPr>
        <p:spPr>
          <a:xfrm>
            <a:off x="256674" y="459042"/>
            <a:ext cx="3096126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(is / are) +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endParaRPr lang="en-US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34902E-DC4C-4049-B0ED-4AB1DA738C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007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/>
          <p:cNvSpPr>
            <a:spLocks noGrp="1"/>
          </p:cNvSpPr>
          <p:nvPr>
            <p:ph sz="quarter" idx="13"/>
          </p:nvPr>
        </p:nvSpPr>
        <p:spPr>
          <a:xfrm>
            <a:off x="326571" y="1284514"/>
            <a:ext cx="11530469" cy="4791801"/>
          </a:xfrm>
          <a:prstGeom prst="rect">
            <a:avLst/>
          </a:prstGeom>
          <a:ln>
            <a:solidFill>
              <a:schemeClr val="bg1"/>
            </a:solidFill>
            <a:miter lim="800000"/>
            <a:headEnd/>
            <a:tailEnd/>
          </a:ln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yn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= </a:t>
            </a:r>
            <a:r>
              <a:rPr lang="en-GB" altLang="en-US" sz="3000" i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is (predicative) –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Sut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?/ Beth? +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Treiglad</a:t>
            </a:r>
            <a:r>
              <a:rPr lang="en-GB" altLang="en-US" sz="3000" b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meddal</a:t>
            </a:r>
            <a:r>
              <a:rPr lang="en-GB" altLang="en-US" sz="3000" b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3000" b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  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i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		         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Rydw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i’n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b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ump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oed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                   Mae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e’n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dd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rwg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                   Mae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hi’n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g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yffrous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yn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= </a:t>
            </a:r>
            <a:r>
              <a:rPr lang="en-GB" altLang="en-US" sz="3000" i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(preposition):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Ble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? +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Treiglad</a:t>
            </a:r>
            <a:r>
              <a:rPr lang="en-GB" altLang="en-US" sz="3000" b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trwynol</a:t>
            </a:r>
            <a:endParaRPr lang="en-GB" altLang="en-US" sz="3000" b="1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3000" b="1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i="1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			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Rydw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i’n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byw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yng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Ngh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aerdydd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                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Rydw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i’n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byw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ym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Mh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enarth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                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Rydw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i’n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dysgu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ym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</a:t>
            </a:r>
            <a:r>
              <a:rPr lang="en-GB" altLang="en-US" sz="3000" b="1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</a:t>
            </a:r>
            <a:r>
              <a:rPr lang="en-GB" altLang="en-US" sz="300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lwyddyn</a:t>
            </a:r>
            <a:r>
              <a:rPr lang="en-GB" altLang="en-US" sz="300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2.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en-GB" altLang="en-US" sz="3000" i="1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en-GB" altLang="en-US" sz="3000" dirty="0">
              <a:ea typeface="ＭＳ Ｐゴシック" charset="-12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038E93-7C37-3F4D-AB0B-4A74A1E38FF3}"/>
              </a:ext>
            </a:extLst>
          </p:cNvPr>
          <p:cNvSpPr txBox="1"/>
          <p:nvPr/>
        </p:nvSpPr>
        <p:spPr>
          <a:xfrm>
            <a:off x="1774826" y="207992"/>
            <a:ext cx="8427953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107367-3652-7845-BB2F-45CAD1A4C4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7146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61258" y="898286"/>
            <a:ext cx="11386456" cy="3721812"/>
          </a:xfrm>
          <a:prstGeom prst="rect">
            <a:avLst/>
          </a:prstGeom>
        </p:spPr>
        <p:txBody>
          <a:bodyPr/>
          <a:lstStyle/>
          <a:p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eiriau’r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caneuon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poblogaidd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pam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Teipiwch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US" sz="2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12442" b="10325"/>
          <a:stretch/>
        </p:blipFill>
        <p:spPr>
          <a:xfrm>
            <a:off x="10923130" y="6162"/>
            <a:ext cx="1268870" cy="1364505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A58866E2-D1DB-944C-B4A7-EA794EB810CB}"/>
              </a:ext>
            </a:extLst>
          </p:cNvPr>
          <p:cNvSpPr/>
          <p:nvPr/>
        </p:nvSpPr>
        <p:spPr>
          <a:xfrm>
            <a:off x="4068394" y="2347322"/>
            <a:ext cx="2956785" cy="1859623"/>
          </a:xfrm>
          <a:prstGeom prst="wedgeEllipseCallout">
            <a:avLst>
              <a:gd name="adj1" fmla="val -33281"/>
              <a:gd name="adj2" fmla="val -67915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welais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Jac y Do</a:t>
            </a:r>
          </a:p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eistedd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 to</a:t>
            </a:r>
          </a:p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Het wen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goes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B2B79249-7634-3349-8C54-D2E47307BD9E}"/>
              </a:ext>
            </a:extLst>
          </p:cNvPr>
          <p:cNvSpPr/>
          <p:nvPr/>
        </p:nvSpPr>
        <p:spPr>
          <a:xfrm>
            <a:off x="1395546" y="3919158"/>
            <a:ext cx="2824932" cy="2124181"/>
          </a:xfrm>
          <a:prstGeom prst="wedgeEllipseCallout">
            <a:avLst>
              <a:gd name="adj1" fmla="val 52893"/>
              <a:gd name="adj2" fmla="val -4802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ddistaw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ddistaw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farf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wallt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E71BD13E-7B42-1646-9896-2C8DA4E8294F}"/>
              </a:ext>
            </a:extLst>
          </p:cNvPr>
          <p:cNvSpPr/>
          <p:nvPr/>
        </p:nvSpPr>
        <p:spPr>
          <a:xfrm>
            <a:off x="393598" y="2365232"/>
            <a:ext cx="2586228" cy="1561672"/>
          </a:xfrm>
          <a:prstGeom prst="wedgeEllipseCallout">
            <a:avLst>
              <a:gd name="adj1" fmla="val 52893"/>
              <a:gd name="adj2" fmla="val -4802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tri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FAF8F6F1-6834-9343-8B5A-0A09EBB9841E}"/>
              </a:ext>
            </a:extLst>
          </p:cNvPr>
          <p:cNvSpPr/>
          <p:nvPr/>
        </p:nvSpPr>
        <p:spPr>
          <a:xfrm>
            <a:off x="4802886" y="4467162"/>
            <a:ext cx="2586228" cy="1561672"/>
          </a:xfrm>
          <a:prstGeom prst="wedgeEllipseCallout">
            <a:avLst>
              <a:gd name="adj1" fmla="val 34451"/>
              <a:gd name="adj2" fmla="val -70360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law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erfyn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darlun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0CFEDB2E-B915-A943-AE86-ACA064124D2F}"/>
              </a:ext>
            </a:extLst>
          </p:cNvPr>
          <p:cNvSpPr/>
          <p:nvPr/>
        </p:nvSpPr>
        <p:spPr>
          <a:xfrm>
            <a:off x="8021247" y="2240383"/>
            <a:ext cx="2586228" cy="1561672"/>
          </a:xfrm>
          <a:prstGeom prst="wedgeEllipseCallout">
            <a:avLst>
              <a:gd name="adj1" fmla="val -46026"/>
              <a:gd name="adj2" fmla="val -55263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Ffrans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Awstria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iodlan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3142877-6D1E-844A-890D-EC3742F71894}"/>
              </a:ext>
            </a:extLst>
          </p:cNvPr>
          <p:cNvSpPr/>
          <p:nvPr/>
        </p:nvSpPr>
        <p:spPr>
          <a:xfrm>
            <a:off x="8021247" y="4454228"/>
            <a:ext cx="2586228" cy="1561672"/>
          </a:xfrm>
          <a:prstGeom prst="wedgeEllipseCallout">
            <a:avLst>
              <a:gd name="adj1" fmla="val -49552"/>
              <a:gd name="adj2" fmla="val -52089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ddwylo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ben…</a:t>
            </a:r>
          </a:p>
        </p:txBody>
      </p:sp>
      <p:pic>
        <p:nvPicPr>
          <p:cNvPr id="7170" name="Picture 2" descr="Pause with purpose for meaning, clarity and impact - Now you're talking">
            <a:extLst>
              <a:ext uri="{FF2B5EF4-FFF2-40B4-BE49-F238E27FC236}">
                <a16:creationId xmlns:a16="http://schemas.microsoft.com/office/drawing/2014/main" id="{63E6E2B2-455F-E04A-8505-28887801F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7458" y="3407725"/>
            <a:ext cx="2032664" cy="139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6A61256-9419-BB4F-B83A-13DFFC23FA37}"/>
              </a:ext>
            </a:extLst>
          </p:cNvPr>
          <p:cNvSpPr txBox="1"/>
          <p:nvPr/>
        </p:nvSpPr>
        <p:spPr>
          <a:xfrm>
            <a:off x="3377467" y="152502"/>
            <a:ext cx="5053263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threiglo</a:t>
            </a:r>
            <a:endParaRPr lang="en-US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6CA53A-BE6B-C348-9B28-FEAA0FC708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54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795783" y="1066712"/>
            <a:ext cx="5621783" cy="3199355"/>
          </a:xfrm>
        </p:spPr>
        <p:txBody>
          <a:bodyPr/>
          <a:lstStyle/>
          <a:p>
            <a:pPr eaLnBrk="1" hangingPunct="1"/>
            <a:r>
              <a:rPr lang="en-GB" altLang="en-US" sz="6000" b="1" dirty="0">
                <a:solidFill>
                  <a:srgbClr val="002060"/>
                </a:solidFill>
                <a:latin typeface="Arial Black" charset="0"/>
              </a:rPr>
              <a:t>Y </a:t>
            </a:r>
            <a:br>
              <a:rPr lang="en-GB" altLang="en-US" sz="6000" b="1" dirty="0">
                <a:solidFill>
                  <a:srgbClr val="002060"/>
                </a:solidFill>
                <a:latin typeface="Arial Black" charset="0"/>
              </a:rPr>
            </a:br>
            <a:r>
              <a:rPr lang="en-GB" altLang="en-US" sz="6000" b="1" dirty="0" err="1">
                <a:solidFill>
                  <a:srgbClr val="002060"/>
                </a:solidFill>
                <a:latin typeface="Arial Black" charset="0"/>
              </a:rPr>
              <a:t>Treiglad</a:t>
            </a:r>
            <a:r>
              <a:rPr lang="en-GB" altLang="en-US" sz="6000" b="1" dirty="0">
                <a:solidFill>
                  <a:srgbClr val="002060"/>
                </a:solidFill>
                <a:latin typeface="Arial Black" charset="0"/>
              </a:rPr>
              <a:t> </a:t>
            </a:r>
            <a:r>
              <a:rPr lang="en-GB" altLang="en-US" sz="6000" b="1" dirty="0" err="1">
                <a:solidFill>
                  <a:srgbClr val="002060"/>
                </a:solidFill>
                <a:latin typeface="Arial Black" charset="0"/>
              </a:rPr>
              <a:t>Trwynol</a:t>
            </a:r>
            <a:endParaRPr lang="en-US" altLang="en-US" sz="6000" b="1" dirty="0">
              <a:solidFill>
                <a:srgbClr val="002060"/>
              </a:solidFill>
              <a:latin typeface="Arial Black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456839-902E-194A-A052-A8AFD8F9FD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225282"/>
              </p:ext>
            </p:extLst>
          </p:nvPr>
        </p:nvGraphicFramePr>
        <p:xfrm>
          <a:off x="607543" y="261257"/>
          <a:ext cx="4399884" cy="5289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99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99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99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99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68770">
                <a:tc>
                  <a:txBody>
                    <a:bodyPr/>
                    <a:lstStyle/>
                    <a:p>
                      <a:r>
                        <a:rPr lang="en-US" sz="1800" dirty="0" err="1">
                          <a:solidFill>
                            <a:schemeClr val="tx1"/>
                          </a:solidFill>
                        </a:rPr>
                        <a:t>Tabl</a:t>
                      </a:r>
                      <a:r>
                        <a:rPr lang="en-US" sz="18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aseline="0" dirty="0" err="1">
                          <a:solidFill>
                            <a:schemeClr val="tx1"/>
                          </a:solidFill>
                        </a:rPr>
                        <a:t>Treiglo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mh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ph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th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ngh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ch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dd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ll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2409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rh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2" name="Oval 1">
            <a:extLst>
              <a:ext uri="{FF2B5EF4-FFF2-40B4-BE49-F238E27FC236}">
                <a16:creationId xmlns:a16="http://schemas.microsoft.com/office/drawing/2014/main" id="{F1149536-8E7D-E64C-8874-4D2ED59F8F8A}"/>
              </a:ext>
            </a:extLst>
          </p:cNvPr>
          <p:cNvSpPr/>
          <p:nvPr/>
        </p:nvSpPr>
        <p:spPr>
          <a:xfrm>
            <a:off x="2622884" y="0"/>
            <a:ext cx="1443789" cy="4411579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333244-3C06-B94C-9406-B9755FE732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0158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2063751" y="1773239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p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2063751" y="2924176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t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063751" y="4076701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c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>
            <a:off x="3143251" y="2060575"/>
            <a:ext cx="576263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3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endParaRPr lang="en-US">
              <a:solidFill>
                <a:srgbClr val="002060"/>
              </a:solidFill>
            </a:endParaRPr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>
            <a:off x="3143251" y="3068638"/>
            <a:ext cx="576263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3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endParaRPr lang="en-US"/>
          </a:p>
        </p:txBody>
      </p:sp>
      <p:sp>
        <p:nvSpPr>
          <p:cNvPr id="6153" name="AutoShape 9"/>
          <p:cNvSpPr>
            <a:spLocks noChangeArrowheads="1"/>
          </p:cNvSpPr>
          <p:nvPr/>
        </p:nvSpPr>
        <p:spPr bwMode="auto">
          <a:xfrm>
            <a:off x="3143251" y="4292600"/>
            <a:ext cx="576263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3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endParaRPr lang="en-US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4079876" y="1773239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 err="1">
                <a:solidFill>
                  <a:srgbClr val="002060"/>
                </a:solidFill>
                <a:latin typeface="Arial Black" charset="0"/>
              </a:rPr>
              <a:t>mh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4083961" y="2926612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 err="1">
                <a:solidFill>
                  <a:srgbClr val="002060"/>
                </a:solidFill>
                <a:latin typeface="Arial Black" charset="0"/>
              </a:rPr>
              <a:t>nh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3935413" y="4076701"/>
            <a:ext cx="1655762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 err="1">
                <a:solidFill>
                  <a:srgbClr val="002060"/>
                </a:solidFill>
                <a:latin typeface="Arial Black" charset="0"/>
              </a:rPr>
              <a:t>ngh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6599238" y="1755861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b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58" name="AutoShape 14"/>
          <p:cNvSpPr>
            <a:spLocks noChangeArrowheads="1"/>
          </p:cNvSpPr>
          <p:nvPr/>
        </p:nvSpPr>
        <p:spPr bwMode="auto">
          <a:xfrm>
            <a:off x="7656180" y="2019301"/>
            <a:ext cx="576262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2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8568659" y="1779173"/>
            <a:ext cx="1008062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m</a:t>
            </a:r>
            <a:endParaRPr lang="en-US" altLang="en-US" sz="5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6621466" y="3020166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 b="1" dirty="0">
                <a:solidFill>
                  <a:srgbClr val="002060"/>
                </a:solidFill>
                <a:latin typeface="Arial Black" charset="0"/>
              </a:rPr>
              <a:t>d</a:t>
            </a:r>
            <a:endParaRPr lang="en-US" altLang="en-US" sz="1800" b="1" dirty="0">
              <a:solidFill>
                <a:srgbClr val="002060"/>
              </a:solidFill>
              <a:latin typeface="Comic Sans MS" charset="0"/>
            </a:endParaRPr>
          </a:p>
        </p:txBody>
      </p:sp>
      <p:sp>
        <p:nvSpPr>
          <p:cNvPr id="6161" name="AutoShape 17"/>
          <p:cNvSpPr>
            <a:spLocks noChangeArrowheads="1"/>
          </p:cNvSpPr>
          <p:nvPr/>
        </p:nvSpPr>
        <p:spPr bwMode="auto">
          <a:xfrm>
            <a:off x="7656180" y="3333486"/>
            <a:ext cx="576262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2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endParaRPr lang="en-US"/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8543926" y="3116736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 dirty="0" err="1">
                <a:solidFill>
                  <a:srgbClr val="002060"/>
                </a:solidFill>
                <a:latin typeface="Arial Black" charset="0"/>
              </a:rPr>
              <a:t>nh</a:t>
            </a:r>
            <a:endParaRPr lang="en-US" altLang="en-US" sz="1800" dirty="0">
              <a:solidFill>
                <a:srgbClr val="002060"/>
              </a:solidFill>
              <a:latin typeface="Comic Sans MS" charset="0"/>
            </a:endParaRP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6648120" y="4128308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g</a:t>
            </a:r>
            <a:endParaRPr lang="en-US" altLang="en-US" sz="1800" dirty="0">
              <a:solidFill>
                <a:srgbClr val="002060"/>
              </a:solidFill>
              <a:latin typeface="Comic Sans MS" charset="0"/>
            </a:endParaRPr>
          </a:p>
        </p:txBody>
      </p:sp>
      <p:sp>
        <p:nvSpPr>
          <p:cNvPr id="6164" name="AutoShape 20"/>
          <p:cNvSpPr>
            <a:spLocks noChangeArrowheads="1"/>
          </p:cNvSpPr>
          <p:nvPr/>
        </p:nvSpPr>
        <p:spPr bwMode="auto">
          <a:xfrm>
            <a:off x="7675691" y="4338274"/>
            <a:ext cx="576262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2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endParaRPr lang="en-US"/>
          </a:p>
        </p:txBody>
      </p: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8558799" y="4181532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 dirty="0">
                <a:solidFill>
                  <a:srgbClr val="002060"/>
                </a:solidFill>
                <a:latin typeface="Arial Black" charset="0"/>
              </a:rPr>
              <a:t>ng</a:t>
            </a:r>
            <a:endParaRPr lang="en-US" altLang="en-US" sz="1800" dirty="0">
              <a:solidFill>
                <a:srgbClr val="002060"/>
              </a:solidFill>
              <a:latin typeface="Comic Sans MS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F05C99-B64D-F14D-8818-BB583C14F609}"/>
              </a:ext>
            </a:extLst>
          </p:cNvPr>
          <p:cNvSpPr txBox="1"/>
          <p:nvPr/>
        </p:nvSpPr>
        <p:spPr>
          <a:xfrm>
            <a:off x="2424113" y="230428"/>
            <a:ext cx="6842562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cytseiniaid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endParaRPr lang="en-US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418055D-5942-D240-B009-326712C343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499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4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  <p:bldP spid="6149" grpId="0" animBg="1"/>
      <p:bldP spid="6150" grpId="0" animBg="1"/>
      <p:bldP spid="6151" grpId="0" animBg="1"/>
      <p:bldP spid="6152" grpId="0" animBg="1"/>
      <p:bldP spid="6153" grpId="0" animBg="1"/>
      <p:bldP spid="6154" grpId="0" animBg="1"/>
      <p:bldP spid="6155" grpId="0" animBg="1"/>
      <p:bldP spid="6156" grpId="0" animBg="1"/>
      <p:bldP spid="6157" grpId="0" animBg="1"/>
      <p:bldP spid="6158" grpId="0" animBg="1"/>
      <p:bldP spid="6159" grpId="0" animBg="1"/>
      <p:bldP spid="6160" grpId="0" animBg="1"/>
      <p:bldP spid="6161" grpId="0" animBg="1"/>
      <p:bldP spid="6162" grpId="0" animBg="1"/>
      <p:bldP spid="6163" grpId="0" animBg="1"/>
      <p:bldP spid="6164" grpId="0" animBg="1"/>
      <p:bldP spid="616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2"/>
          <p:cNvSpPr>
            <a:spLocks noGrp="1"/>
          </p:cNvSpPr>
          <p:nvPr>
            <p:ph sz="quarter" idx="13"/>
          </p:nvPr>
        </p:nvSpPr>
        <p:spPr>
          <a:xfrm>
            <a:off x="7097487" y="1123161"/>
            <a:ext cx="4708252" cy="18159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Gall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fod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ferf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neu’n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enw’n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dilyn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‘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’, </a:t>
            </a:r>
            <a:r>
              <a:rPr lang="en-US" sz="72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e.e</a:t>
            </a:r>
            <a:r>
              <a:rPr lang="en-US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7200" cap="none" dirty="0">
              <a:latin typeface="Arial" panose="020B0604020202020204" pitchFamily="34" charset="0"/>
              <a:ea typeface="Arial Unicode MS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 </a:t>
            </a:r>
            <a:r>
              <a:rPr lang="cy-GB" sz="7200" b="1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nh</a:t>
            </a:r>
            <a:r>
              <a:rPr lang="cy-GB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rosglwyddo (trosglwyddo)</a:t>
            </a:r>
            <a:endParaRPr lang="en-US" sz="7200" cap="none" dirty="0">
              <a:latin typeface="Arial" panose="020B0604020202020204" pitchFamily="34" charset="0"/>
              <a:ea typeface="Arial Unicode MS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 </a:t>
            </a:r>
            <a:r>
              <a:rPr lang="cy-GB" sz="7200" b="1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ngh</a:t>
            </a:r>
            <a:r>
              <a:rPr lang="cy-GB" sz="72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yhuddo (cyhuddo)</a:t>
            </a:r>
            <a:endParaRPr lang="en-US" sz="7200" cap="none" dirty="0">
              <a:latin typeface="Arial" panose="020B0604020202020204" pitchFamily="34" charset="0"/>
              <a:ea typeface="Arial Unicode MS" charset="0"/>
              <a:cs typeface="Arial" panose="020B0604020202020204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25538"/>
            <a:ext cx="6448425" cy="2232025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09600" indent="-609600">
              <a:buNone/>
            </a:pP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609600" indent="-609600">
              <a:buNone/>
            </a:pP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Font typeface="Wingdings" charset="2"/>
              <a:buAutoNum type="arabicParenR"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ôl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y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rhagenw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‘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	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e.e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.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mhen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,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nhrwyn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,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</a:t>
            </a:r>
            <a:r>
              <a:rPr lang="en-US" altLang="en-US" sz="2800" b="1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ngheg</a:t>
            </a:r>
            <a:endParaRPr lang="en-US" altLang="en-US" sz="2800" b="1" dirty="0">
              <a:latin typeface="Arial" panose="020B0604020202020204" pitchFamily="34" charset="0"/>
              <a:ea typeface="Arial Unicode MS" charset="0"/>
              <a:cs typeface="Arial" panose="020B0604020202020204" pitchFamily="34" charset="0"/>
            </a:endParaRPr>
          </a:p>
          <a:p>
            <a:pPr marL="609600" indent="-609600">
              <a:buNone/>
            </a:pPr>
            <a:endParaRPr lang="en-GB" altLang="en-US" b="1" dirty="0">
              <a:solidFill>
                <a:schemeClr val="tx2"/>
              </a:solidFill>
              <a:latin typeface="Arial Unicode MS" charset="0"/>
              <a:ea typeface="Arial Unicode MS" charset="0"/>
            </a:endParaRPr>
          </a:p>
          <a:p>
            <a:pPr marL="609600" indent="-609600">
              <a:buNone/>
            </a:pPr>
            <a:endParaRPr lang="en-US" altLang="en-US" b="1" dirty="0">
              <a:solidFill>
                <a:schemeClr val="tx2"/>
              </a:solidFill>
              <a:latin typeface="Arial Unicode MS" charset="0"/>
              <a:ea typeface="Arial Unicode MS" charset="0"/>
            </a:endParaRP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698171" y="3670538"/>
            <a:ext cx="904206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 err="1">
                <a:latin typeface="Arial Black" charset="0"/>
              </a:rPr>
              <a:t>Rhowch</a:t>
            </a:r>
            <a:r>
              <a:rPr lang="en-GB" altLang="en-US" sz="2400" b="1" dirty="0">
                <a:latin typeface="Arial Black" charset="0"/>
              </a:rPr>
              <a:t> y </a:t>
            </a:r>
            <a:r>
              <a:rPr lang="en-GB" altLang="en-US" sz="2400" b="1" dirty="0" err="1">
                <a:latin typeface="Arial Black" charset="0"/>
              </a:rPr>
              <a:t>rhagenw</a:t>
            </a:r>
            <a:r>
              <a:rPr lang="en-GB" altLang="en-US" sz="2400" b="1" dirty="0">
                <a:latin typeface="Arial Black" charset="0"/>
              </a:rPr>
              <a:t> </a:t>
            </a:r>
            <a:r>
              <a:rPr lang="en-GB" altLang="en-US" sz="2400" b="1" dirty="0" err="1">
                <a:latin typeface="Arial Black" charset="0"/>
              </a:rPr>
              <a:t>fy</a:t>
            </a:r>
            <a:r>
              <a:rPr lang="en-GB" altLang="en-US" sz="2400" b="1" dirty="0">
                <a:latin typeface="Arial Black" charset="0"/>
              </a:rPr>
              <a:t> o </a:t>
            </a:r>
            <a:r>
              <a:rPr lang="en-GB" altLang="en-US" sz="2400" b="1" dirty="0" err="1">
                <a:latin typeface="Arial Black" charset="0"/>
              </a:rPr>
              <a:t>flaen</a:t>
            </a:r>
            <a:r>
              <a:rPr lang="en-GB" altLang="en-US" sz="2400" b="1" dirty="0">
                <a:latin typeface="Arial Black" charset="0"/>
              </a:rPr>
              <a:t> </a:t>
            </a:r>
            <a:r>
              <a:rPr lang="en-GB" altLang="en-US" sz="2400" b="1" dirty="0" err="1">
                <a:latin typeface="Arial Black" charset="0"/>
              </a:rPr>
              <a:t>yr</a:t>
            </a:r>
            <a:r>
              <a:rPr lang="en-GB" altLang="en-US" sz="2400" b="1" dirty="0">
                <a:latin typeface="Arial Black" charset="0"/>
              </a:rPr>
              <a:t> </a:t>
            </a:r>
            <a:r>
              <a:rPr lang="en-GB" altLang="en-US" sz="2400" b="1" dirty="0" err="1">
                <a:latin typeface="Arial Black" charset="0"/>
              </a:rPr>
              <a:t>enwau</a:t>
            </a:r>
            <a:r>
              <a:rPr lang="en-GB" altLang="en-US" sz="2400" b="1" dirty="0">
                <a:latin typeface="Arial Black" charset="0"/>
              </a:rPr>
              <a:t> </a:t>
            </a:r>
            <a:r>
              <a:rPr lang="en-GB" altLang="en-US" sz="2400" b="1" dirty="0" err="1">
                <a:latin typeface="Arial Black" charset="0"/>
              </a:rPr>
              <a:t>canlynol</a:t>
            </a:r>
            <a:r>
              <a:rPr lang="en-GB" altLang="en-US" sz="2400" b="1" dirty="0">
                <a:latin typeface="Arial Black" charset="0"/>
              </a:rPr>
              <a:t>:</a:t>
            </a:r>
            <a:endParaRPr lang="en-US" altLang="en-US" sz="2400" b="1" dirty="0">
              <a:latin typeface="Arial Black" charset="0"/>
            </a:endParaRP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10307056" y="4358248"/>
            <a:ext cx="8636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bag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2617368" y="5065037"/>
            <a:ext cx="8636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p</a:t>
            </a:r>
            <a:r>
              <a:rPr lang="en-US" altLang="en-US" sz="2400" dirty="0" err="1">
                <a:solidFill>
                  <a:srgbClr val="002060"/>
                </a:solidFill>
                <a:latin typeface="Arial Black" charset="0"/>
              </a:rPr>
              <a:t>ê</a:t>
            </a: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l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3557190" y="4358248"/>
            <a:ext cx="8636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dad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6343231" y="5065038"/>
            <a:ext cx="1944687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garddwrn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8795587" y="5080512"/>
            <a:ext cx="1368425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telyn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4260056" y="5065038"/>
            <a:ext cx="15113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brawd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5375274" y="4383899"/>
            <a:ext cx="19431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cwningen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1091406" y="4364951"/>
            <a:ext cx="15113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cadair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7941386" y="4350226"/>
            <a:ext cx="1655762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chwaer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80C52F7-9429-1F4A-9F55-585FA76530DC}"/>
              </a:ext>
            </a:extLst>
          </p:cNvPr>
          <p:cNvSpPr txBox="1"/>
          <p:nvPr/>
        </p:nvSpPr>
        <p:spPr>
          <a:xfrm>
            <a:off x="1698171" y="152502"/>
            <a:ext cx="956338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achosi’r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9259E72-A1DB-CA45-A51E-5912E84D92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37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5" grpId="0"/>
      <p:bldP spid="7176" grpId="0" animBg="1"/>
      <p:bldP spid="7177" grpId="0" animBg="1"/>
      <p:bldP spid="7178" grpId="0" animBg="1"/>
      <p:bldP spid="7179" grpId="0" animBg="1"/>
      <p:bldP spid="7180" grpId="0" animBg="1"/>
      <p:bldP spid="7181" grpId="0" animBg="1"/>
      <p:bldP spid="7182" grpId="0" animBg="1"/>
      <p:bldP spid="7183" grpId="0" animBg="1"/>
      <p:bldP spid="718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209792" y="3874872"/>
            <a:ext cx="5725787" cy="20959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Cofiwch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: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nid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oes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rhaid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i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hyn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fod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enw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lle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, gall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fod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sefyllfa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4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arall</a:t>
            </a:r>
            <a:r>
              <a:rPr lang="en-US" sz="24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‘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Yng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600" b="1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ng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wersi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Mrs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Jones’</a:t>
            </a:r>
          </a:p>
          <a:p>
            <a:pPr marL="0" indent="0">
              <a:buNone/>
            </a:pP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‘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Yng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600" b="1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ng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ofal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yr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aseswr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‘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Ym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sz="2600" b="1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m</a:t>
            </a:r>
            <a:r>
              <a:rPr lang="en-US" sz="2600" cap="none" dirty="0" err="1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eddwl</a:t>
            </a:r>
            <a:r>
              <a:rPr lang="en-US" sz="2600" cap="none" dirty="0"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hon’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43038"/>
            <a:ext cx="8577943" cy="2232025"/>
          </a:xfrm>
          <a:prstGeom prst="rect">
            <a:avLst/>
          </a:prstGeom>
          <a:noFill/>
        </p:spPr>
        <p:txBody>
          <a:bodyPr/>
          <a:lstStyle/>
          <a:p>
            <a:pPr marL="609600" indent="-609600">
              <a:buNone/>
            </a:pP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609600" indent="-609600">
              <a:buNone/>
            </a:pPr>
            <a:endParaRPr lang="en-GB" alt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None/>
            </a:pP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	….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ôl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yr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arddodiad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pan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fydd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golygu</a:t>
            </a:r>
            <a:r>
              <a:rPr lang="en-US" alt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Arial Unicode MS" charset="0"/>
                <a:cs typeface="Arial" panose="020B0604020202020204" pitchFamily="34" charset="0"/>
              </a:rPr>
              <a:t> ‘in’.</a:t>
            </a:r>
            <a:endParaRPr lang="en-US" altLang="en-US" sz="2400" b="1" u="sng" dirty="0">
              <a:solidFill>
                <a:srgbClr val="002060"/>
              </a:solidFill>
              <a:latin typeface="Arial" panose="020B0604020202020204" pitchFamily="34" charset="0"/>
              <a:ea typeface="Arial Unicode MS" charset="0"/>
              <a:cs typeface="Arial" panose="020B0604020202020204" pitchFamily="34" charset="0"/>
            </a:endParaRPr>
          </a:p>
          <a:p>
            <a:pPr marL="609600" indent="-609600"/>
            <a:endParaRPr lang="en-GB" altLang="en-US" sz="2400" b="1" dirty="0">
              <a:solidFill>
                <a:srgbClr val="002060"/>
              </a:solidFill>
            </a:endParaRPr>
          </a:p>
          <a:p>
            <a:pPr marL="609600" indent="-609600">
              <a:buNone/>
            </a:pPr>
            <a:endParaRPr lang="en-US" altLang="en-US" dirty="0">
              <a:solidFill>
                <a:srgbClr val="002060"/>
              </a:solidFill>
              <a:latin typeface="Arial Unicode MS" charset="0"/>
            </a:endParaRPr>
          </a:p>
          <a:p>
            <a:pPr marL="609600" indent="-609600"/>
            <a:endParaRPr lang="en-GB" altLang="en-US" b="1" dirty="0"/>
          </a:p>
          <a:p>
            <a:pPr marL="609600" indent="-609600">
              <a:buNone/>
            </a:pPr>
            <a:endParaRPr lang="en-US" altLang="en-US" b="1" dirty="0">
              <a:solidFill>
                <a:schemeClr val="tx2"/>
              </a:solidFill>
              <a:latin typeface="Arial Unicode MS" charset="0"/>
              <a:ea typeface="Arial Unicode MS" charset="0"/>
            </a:endParaRP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1091407" y="2952105"/>
            <a:ext cx="1068349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	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aerdydd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enarth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 	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onyrefail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   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>
            <a:off x="6885425" y="3937341"/>
            <a:ext cx="4376133" cy="1686139"/>
          </a:xfrm>
          <a:prstGeom prst="wedgeRoundRectCallout">
            <a:avLst>
              <a:gd name="adj1" fmla="val -84987"/>
              <a:gd name="adj2" fmla="val -81193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Wnaethoch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sylweddoli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treiglo’n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drwynol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00" name="Oval 8"/>
          <p:cNvSpPr>
            <a:spLocks noChangeArrowheads="1"/>
          </p:cNvSpPr>
          <p:nvPr/>
        </p:nvSpPr>
        <p:spPr bwMode="auto">
          <a:xfrm>
            <a:off x="2465221" y="2931318"/>
            <a:ext cx="1352799" cy="503238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endParaRPr lang="en-GB" altLang="x-none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4795753" y="2931318"/>
            <a:ext cx="1139826" cy="503238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endParaRPr lang="en-GB" altLang="x-non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06254B-EDAD-514B-AA0E-593FFBE45A72}"/>
              </a:ext>
            </a:extLst>
          </p:cNvPr>
          <p:cNvSpPr txBox="1"/>
          <p:nvPr/>
        </p:nvSpPr>
        <p:spPr>
          <a:xfrm>
            <a:off x="1091407" y="152502"/>
            <a:ext cx="10170151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achosi’r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269B71-0997-EE42-986B-EDBB111CE3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build="p"/>
      <p:bldP spid="8198" grpId="0"/>
      <p:bldP spid="819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3518577" y="5187155"/>
            <a:ext cx="5446731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  <a:effectLst/>
          <a:extLst/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alt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US" alt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768350" y="1907257"/>
            <a:ext cx="19431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Caerdydd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1286552" y="3759367"/>
            <a:ext cx="22320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Pontypridd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7854175" y="2952536"/>
            <a:ext cx="12954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bol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8904288" y="1912961"/>
            <a:ext cx="15843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cartref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6415106" y="2421347"/>
            <a:ext cx="935038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t</a:t>
            </a:r>
            <a:r>
              <a:rPr lang="en-US" altLang="en-US" sz="2400" dirty="0" err="1">
                <a:solidFill>
                  <a:srgbClr val="002060"/>
                </a:solidFill>
                <a:latin typeface="Arial Black" charset="0"/>
              </a:rPr>
              <a:t>ŷ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3700160" y="3059782"/>
            <a:ext cx="19431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Gorseinon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5911075" y="1673895"/>
            <a:ext cx="19431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Bangor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3597562" y="2245228"/>
            <a:ext cx="15843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teisen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1465940" y="2874003"/>
            <a:ext cx="9366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pen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3597562" y="4300204"/>
            <a:ext cx="1008063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>
                <a:solidFill>
                  <a:srgbClr val="002060"/>
                </a:solidFill>
                <a:latin typeface="Arial Black" charset="0"/>
              </a:rPr>
              <a:t>de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36" name="Text Box 20"/>
          <p:cNvSpPr txBox="1">
            <a:spLocks noChangeArrowheads="1"/>
          </p:cNvSpPr>
          <p:nvPr/>
        </p:nvSpPr>
        <p:spPr bwMode="auto">
          <a:xfrm>
            <a:off x="6023885" y="3992730"/>
            <a:ext cx="1366838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canol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9237" name="Text Box 21"/>
          <p:cNvSpPr txBox="1">
            <a:spLocks noChangeArrowheads="1"/>
          </p:cNvSpPr>
          <p:nvPr/>
        </p:nvSpPr>
        <p:spPr bwMode="auto">
          <a:xfrm>
            <a:off x="9333894" y="3800461"/>
            <a:ext cx="15843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rgbClr val="002060"/>
                </a:solidFill>
                <a:latin typeface="Arial Black" charset="0"/>
              </a:rPr>
              <a:t>blaen</a:t>
            </a:r>
            <a:endParaRPr lang="en-US" altLang="en-US" sz="2400" dirty="0">
              <a:solidFill>
                <a:srgbClr val="002060"/>
              </a:solidFill>
              <a:latin typeface="Arial Black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BD3800-F93E-BA40-8F73-E24E8A44B49C}"/>
              </a:ext>
            </a:extLst>
          </p:cNvPr>
          <p:cNvSpPr txBox="1"/>
          <p:nvPr/>
        </p:nvSpPr>
        <p:spPr>
          <a:xfrm>
            <a:off x="1091407" y="152502"/>
            <a:ext cx="10170151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arddodiad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DE23EDB-A9D6-2A48-BB97-C928398EB0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23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9" presetID="6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2" presetID="10" presetClass="exit" presetSubtype="0" fill="hold" grpId="2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animBg="1"/>
      <p:bldP spid="9221" grpId="1" animBg="1"/>
      <p:bldP spid="9221" grpId="2" animBg="1"/>
      <p:bldP spid="9222" grpId="0" animBg="1"/>
      <p:bldP spid="9223" grpId="0" animBg="1"/>
      <p:bldP spid="9225" grpId="0" animBg="1"/>
      <p:bldP spid="9226" grpId="0" animBg="1"/>
      <p:bldP spid="9227" grpId="0" animBg="1"/>
      <p:bldP spid="9228" grpId="0" animBg="1"/>
      <p:bldP spid="9229" grpId="0" animBg="1"/>
      <p:bldP spid="9230" grpId="0" animBg="1"/>
      <p:bldP spid="9231" grpId="0" animBg="1"/>
      <p:bldP spid="9235" grpId="0" animBg="1"/>
      <p:bldP spid="9236" grpId="0" animBg="1"/>
      <p:bldP spid="923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840657"/>
              </p:ext>
            </p:extLst>
          </p:nvPr>
        </p:nvGraphicFramePr>
        <p:xfrm>
          <a:off x="348579" y="174280"/>
          <a:ext cx="4441740" cy="502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04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04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04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32493">
                <a:tc>
                  <a:txBody>
                    <a:bodyPr/>
                    <a:lstStyle/>
                    <a:p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Tabl</a:t>
                      </a:r>
                      <a:r>
                        <a:rPr lang="en-US" sz="21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tx1"/>
                          </a:solidFill>
                        </a:rPr>
                        <a:t>Treiglo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mh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ph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th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ngh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ch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dd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ll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rh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153524" y="0"/>
            <a:ext cx="2126751" cy="3071974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65A4B0A-9DAB-2E48-9F9D-E52E16415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67354" y="174280"/>
            <a:ext cx="5429278" cy="4394988"/>
          </a:xfrm>
        </p:spPr>
        <p:txBody>
          <a:bodyPr/>
          <a:lstStyle/>
          <a:p>
            <a:r>
              <a:rPr lang="en-US" sz="8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8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8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endParaRPr lang="en-US" sz="8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FC099C-7A10-8649-8461-68C0AE2A23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170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1575435"/>
            <a:ext cx="5398043" cy="39925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 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Ar ôl y rhagenw:    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ei  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sy’n cyfeirio at feddiant benywaidd (her)</a:t>
            </a:r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50488" y="2012693"/>
            <a:ext cx="4785849" cy="30469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 yn ofalus – does dim ots beth ydy cenedl yr enw sy’n dilyn y rhagenw, at bwy mae’r rhagenw’n cyfeirio sy’n pennu’r treiglad...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hi </a:t>
            </a:r>
          </a:p>
          <a:p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BA76F7-44A5-4D49-86FC-BB04A8518437}"/>
              </a:ext>
            </a:extLst>
          </p:cNvPr>
          <p:cNvSpPr txBox="1"/>
          <p:nvPr/>
        </p:nvSpPr>
        <p:spPr>
          <a:xfrm>
            <a:off x="2286000" y="196257"/>
            <a:ext cx="7620000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Y </a:t>
            </a:r>
            <a:r>
              <a:rPr lang="en-US" sz="4000" b="1" dirty="0" err="1">
                <a:solidFill>
                  <a:srgbClr val="002060"/>
                </a:solidFill>
              </a:rPr>
              <a:t>treiglad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llaes</a:t>
            </a:r>
            <a:r>
              <a:rPr lang="en-US" sz="4000" b="1" dirty="0">
                <a:solidFill>
                  <a:srgbClr val="002060"/>
                </a:solidFill>
              </a:rPr>
              <a:t>: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</a:t>
            </a:r>
            <a:r>
              <a:rPr lang="en-US" sz="4000" b="1" dirty="0">
                <a:solidFill>
                  <a:srgbClr val="002060"/>
                </a:solidFill>
              </a:rPr>
              <a:t>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1DB630-E1D8-954A-8E80-D5BB6CED14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7149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702736"/>
            <a:ext cx="7076747" cy="399256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Ar ôl y cysyllteiriau: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(“and”)       </a:t>
            </a:r>
          </a:p>
          <a:p>
            <a:endParaRPr lang="cy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4A948E-323F-9243-82DB-C10DDDDE69B5}"/>
              </a:ext>
            </a:extLst>
          </p:cNvPr>
          <p:cNvSpPr txBox="1"/>
          <p:nvPr/>
        </p:nvSpPr>
        <p:spPr>
          <a:xfrm>
            <a:off x="2286000" y="196257"/>
            <a:ext cx="7620000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5A65E7-7DF4-E649-AF5E-DBBBD7BF99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0034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35429" y="1697026"/>
            <a:ext cx="7620000" cy="399256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Ar ôl y rhifolion: 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tri    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chwe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354D0A-29BA-2647-9C61-79A36B111781}"/>
              </a:ext>
            </a:extLst>
          </p:cNvPr>
          <p:cNvSpPr txBox="1"/>
          <p:nvPr/>
        </p:nvSpPr>
        <p:spPr>
          <a:xfrm>
            <a:off x="2286000" y="196257"/>
            <a:ext cx="7620000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Y </a:t>
            </a:r>
            <a:r>
              <a:rPr lang="en-US" sz="4000" b="1" dirty="0" err="1">
                <a:solidFill>
                  <a:srgbClr val="002060"/>
                </a:solidFill>
              </a:rPr>
              <a:t>treiglad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llaes</a:t>
            </a:r>
            <a:r>
              <a:rPr lang="en-US" sz="4000" b="1" dirty="0">
                <a:solidFill>
                  <a:srgbClr val="002060"/>
                </a:solidFill>
              </a:rPr>
              <a:t>: </a:t>
            </a:r>
            <a:r>
              <a:rPr lang="en-US" sz="4000" b="1" dirty="0" err="1">
                <a:solidFill>
                  <a:srgbClr val="002060"/>
                </a:solidFill>
              </a:rPr>
              <a:t>Rheol</a:t>
            </a:r>
            <a:r>
              <a:rPr lang="en-US" sz="4000" b="1" dirty="0">
                <a:solidFill>
                  <a:srgbClr val="002060"/>
                </a:solidFill>
              </a:rPr>
              <a:t> 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44498B-A4FE-044F-9DA3-1947C2F0E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2886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Calendar&#10;&#10;Description automatically generated">
            <a:extLst>
              <a:ext uri="{FF2B5EF4-FFF2-40B4-BE49-F238E27FC236}">
                <a16:creationId xmlns:a16="http://schemas.microsoft.com/office/drawing/2014/main" id="{2F960F15-2C27-6D47-AF6D-B865A929E46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473014" y="247227"/>
            <a:ext cx="6979919" cy="5496685"/>
          </a:xfrm>
          <a:prstGeom prst="rect">
            <a:avLst/>
          </a:prstGeom>
        </p:spPr>
      </p:pic>
      <p:sp>
        <p:nvSpPr>
          <p:cNvPr id="6" name="Explosion 2 5">
            <a:extLst>
              <a:ext uri="{FF2B5EF4-FFF2-40B4-BE49-F238E27FC236}">
                <a16:creationId xmlns:a16="http://schemas.microsoft.com/office/drawing/2014/main" id="{EA292B3A-3FC6-1A4E-9A8A-B235158A725B}"/>
              </a:ext>
            </a:extLst>
          </p:cNvPr>
          <p:cNvSpPr/>
          <p:nvPr/>
        </p:nvSpPr>
        <p:spPr>
          <a:xfrm>
            <a:off x="7643184" y="4533105"/>
            <a:ext cx="3995592" cy="1254033"/>
          </a:xfrm>
          <a:prstGeom prst="irregularSeal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cap="all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MUNUD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335B20-A0CA-CD4D-AA79-680873ABF49C}"/>
              </a:ext>
            </a:extLst>
          </p:cNvPr>
          <p:cNvSpPr txBox="1"/>
          <p:nvPr/>
        </p:nvSpPr>
        <p:spPr>
          <a:xfrm>
            <a:off x="7452933" y="735941"/>
            <a:ext cx="4185843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daflen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Moodle.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E20D15-6227-0A48-9B11-DEA092A45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9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29E-BD96-B34D-82E4-1F73D765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104929"/>
            <a:ext cx="6685636" cy="1669396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 GWAITH GRŴP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96048B-77EE-354E-9979-05D2AE20690E}"/>
              </a:ext>
            </a:extLst>
          </p:cNvPr>
          <p:cNvSpPr txBox="1"/>
          <p:nvPr/>
        </p:nvSpPr>
        <p:spPr>
          <a:xfrm>
            <a:off x="336884" y="1449866"/>
            <a:ext cx="75293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F4FA73E-6E4A-774C-BA82-EB3F84066196}"/>
              </a:ext>
            </a:extLst>
          </p:cNvPr>
          <p:cNvSpPr/>
          <p:nvPr/>
        </p:nvSpPr>
        <p:spPr>
          <a:xfrm>
            <a:off x="7973638" y="260908"/>
            <a:ext cx="3954163" cy="1180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RHEOL: 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â’ch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7FFE49-A45E-0048-9229-2218D6B00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2570129"/>
              </p:ext>
            </p:extLst>
          </p:nvPr>
        </p:nvGraphicFramePr>
        <p:xfrm>
          <a:off x="336884" y="2820795"/>
          <a:ext cx="11590917" cy="2743200"/>
        </p:xfrm>
        <a:graphic>
          <a:graphicData uri="http://schemas.openxmlformats.org/drawingml/2006/table">
            <a:tbl>
              <a:tblPr firstRow="1" bandRow="1"/>
              <a:tblGrid>
                <a:gridCol w="2856072">
                  <a:extLst>
                    <a:ext uri="{9D8B030D-6E8A-4147-A177-3AD203B41FA5}">
                      <a16:colId xmlns:a16="http://schemas.microsoft.com/office/drawing/2014/main" val="2703666276"/>
                    </a:ext>
                  </a:extLst>
                </a:gridCol>
                <a:gridCol w="2911615">
                  <a:extLst>
                    <a:ext uri="{9D8B030D-6E8A-4147-A177-3AD203B41FA5}">
                      <a16:colId xmlns:a16="http://schemas.microsoft.com/office/drawing/2014/main" val="216218652"/>
                    </a:ext>
                  </a:extLst>
                </a:gridCol>
                <a:gridCol w="2911615">
                  <a:extLst>
                    <a:ext uri="{9D8B030D-6E8A-4147-A177-3AD203B41FA5}">
                      <a16:colId xmlns:a16="http://schemas.microsoft.com/office/drawing/2014/main" val="1735233901"/>
                    </a:ext>
                  </a:extLst>
                </a:gridCol>
                <a:gridCol w="2911615">
                  <a:extLst>
                    <a:ext uri="{9D8B030D-6E8A-4147-A177-3AD203B41FA5}">
                      <a16:colId xmlns:a16="http://schemas.microsoft.com/office/drawing/2014/main" val="1072862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Nia 1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Nia 2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Nia 3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Nia 4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473123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Alanna</a:t>
                      </a: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Amber</a:t>
                      </a: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</a:t>
                      </a: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Rhydian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Ffion</a:t>
                      </a:r>
                    </a:p>
                    <a:p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Cerian</a:t>
                      </a:r>
                      <a:endParaRPr lang="en-US" sz="24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Lloyd</a:t>
                      </a: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Richard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Steffan</a:t>
                      </a:r>
                      <a:endParaRPr lang="en-US" sz="24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Caitlin</a:t>
                      </a: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Gwenllian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Keanu</a:t>
                      </a: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Laura</a:t>
                      </a:r>
                    </a:p>
                    <a:p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Siôn</a:t>
                      </a:r>
                      <a:endParaRPr lang="en-US" sz="24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Emma</a:t>
                      </a:r>
                    </a:p>
                    <a:p>
                      <a:endParaRPr lang="en-US" sz="24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4817206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92504DD-D35F-7D44-A53B-ED37382F9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6549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29E-BD96-B34D-82E4-1F73D765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104929"/>
            <a:ext cx="6685636" cy="1669396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 GWAITH GRŴP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96048B-77EE-354E-9979-05D2AE20690E}"/>
              </a:ext>
            </a:extLst>
          </p:cNvPr>
          <p:cNvSpPr txBox="1"/>
          <p:nvPr/>
        </p:nvSpPr>
        <p:spPr>
          <a:xfrm>
            <a:off x="202718" y="315732"/>
            <a:ext cx="75293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7FFE49-A45E-0048-9229-2218D6B00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135215"/>
              </p:ext>
            </p:extLst>
          </p:nvPr>
        </p:nvGraphicFramePr>
        <p:xfrm>
          <a:off x="202718" y="1750422"/>
          <a:ext cx="11395041" cy="4023360"/>
        </p:xfrm>
        <a:graphic>
          <a:graphicData uri="http://schemas.openxmlformats.org/drawingml/2006/table">
            <a:tbl>
              <a:tblPr firstRow="1" bandRow="1"/>
              <a:tblGrid>
                <a:gridCol w="3798347">
                  <a:extLst>
                    <a:ext uri="{9D8B030D-6E8A-4147-A177-3AD203B41FA5}">
                      <a16:colId xmlns:a16="http://schemas.microsoft.com/office/drawing/2014/main" val="2703666276"/>
                    </a:ext>
                  </a:extLst>
                </a:gridCol>
                <a:gridCol w="3798347">
                  <a:extLst>
                    <a:ext uri="{9D8B030D-6E8A-4147-A177-3AD203B41FA5}">
                      <a16:colId xmlns:a16="http://schemas.microsoft.com/office/drawing/2014/main" val="216218652"/>
                    </a:ext>
                  </a:extLst>
                </a:gridCol>
                <a:gridCol w="3798347">
                  <a:extLst>
                    <a:ext uri="{9D8B030D-6E8A-4147-A177-3AD203B41FA5}">
                      <a16:colId xmlns:a16="http://schemas.microsoft.com/office/drawing/2014/main" val="17352339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5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6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7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473123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Megan Davies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Lowri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Jones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Rebecca Cornelius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Shannon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Wootten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Braint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Llywellyn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Bethan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Overd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Ellie Rowlands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Tirion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James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Hannah Richards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Holly Thomas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Angharad Hill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Ffion Morgan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4817206"/>
                  </a:ext>
                </a:extLst>
              </a:tr>
              <a:tr h="12942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8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9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10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80626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Sioned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Bryant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Lauren Williams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Hannah Jones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Lowri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Durham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Jessica Morris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Knuszka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Sian Rushford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Amy Morgan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Rhian Morgan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Zoe Atkins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0259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92504DD-D35F-7D44-A53B-ED37382F9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D143AEF-6180-8449-ABB0-0C42AF87201C}"/>
              </a:ext>
            </a:extLst>
          </p:cNvPr>
          <p:cNvSpPr/>
          <p:nvPr/>
        </p:nvSpPr>
        <p:spPr>
          <a:xfrm>
            <a:off x="7973638" y="260908"/>
            <a:ext cx="3954163" cy="1180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RHEOL: 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â’ch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E609D4-4937-8D49-AD3F-710CB81E0BD5}"/>
              </a:ext>
            </a:extLst>
          </p:cNvPr>
          <p:cNvSpPr txBox="1"/>
          <p:nvPr/>
        </p:nvSpPr>
        <p:spPr>
          <a:xfrm>
            <a:off x="323487" y="629596"/>
            <a:ext cx="75293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1825587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DC6C3CE-7FE5-2741-A437-CCDB0C774A0A}"/>
              </a:ext>
            </a:extLst>
          </p:cNvPr>
          <p:cNvSpPr txBox="1"/>
          <p:nvPr/>
        </p:nvSpPr>
        <p:spPr>
          <a:xfrm>
            <a:off x="1940011" y="5029200"/>
            <a:ext cx="6037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https://quizizz.com/admin/quiz/5f85c404dcd756001b58ce5f</a:t>
            </a:r>
            <a:endParaRPr lang="en-GB" dirty="0"/>
          </a:p>
          <a:p>
            <a:endParaRPr lang="en-US" dirty="0"/>
          </a:p>
        </p:txBody>
      </p:sp>
      <p:pic>
        <p:nvPicPr>
          <p:cNvPr id="1026" name="Picture 2" descr="Quizizz – Free Quizzes for Every Student">
            <a:hlinkClick r:id="rId2"/>
            <a:extLst>
              <a:ext uri="{FF2B5EF4-FFF2-40B4-BE49-F238E27FC236}">
                <a16:creationId xmlns:a16="http://schemas.microsoft.com/office/drawing/2014/main" id="{A663E220-26C0-9444-9FE6-8DDB6A00E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611" y="751187"/>
            <a:ext cx="7149514" cy="358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EBD88F-CF8C-5A48-96F4-827C920F20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3397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D09283D-CAF6-B64D-9226-2C729D2767E4}"/>
              </a:ext>
            </a:extLst>
          </p:cNvPr>
          <p:cNvSpPr txBox="1"/>
          <p:nvPr/>
        </p:nvSpPr>
        <p:spPr>
          <a:xfrm>
            <a:off x="3490908" y="1623791"/>
            <a:ext cx="52101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Sicrhau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Cywirdeb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Iaith</a:t>
            </a:r>
            <a:endParaRPr lang="en-US" sz="6000" b="1" dirty="0">
              <a:solidFill>
                <a:srgbClr val="00206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DE81AA-CE9C-B24C-9A94-C92041B01A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1050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38E5DC6-6243-DA4C-B4D4-9E8B877D02A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086702" y="0"/>
            <a:ext cx="8306004" cy="58764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9B84069-12AA-3642-9CA6-E271FEBA6E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3580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A94C7A-22A4-B547-8E3F-49D62EE0A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116" y="1178174"/>
            <a:ext cx="4668956" cy="3237143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554209-2BE8-DA40-8902-1816F0ACD7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8493" y="1178174"/>
            <a:ext cx="2432051" cy="2432051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A54B5A-1A5D-144D-98C0-1FCDBA9D1C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7524" y="1178174"/>
            <a:ext cx="2626358" cy="4661785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DA9584-221F-224D-8D91-471A243DA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175" y="3610225"/>
            <a:ext cx="1981612" cy="1818180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C8719F-5C83-9547-A533-8F5C090F20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15318" y="3884256"/>
            <a:ext cx="1745225" cy="1715679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4C1D4D-E6A4-0D49-9A79-14A7289AED96}"/>
              </a:ext>
            </a:extLst>
          </p:cNvPr>
          <p:cNvSpPr txBox="1"/>
          <p:nvPr/>
        </p:nvSpPr>
        <p:spPr>
          <a:xfrm>
            <a:off x="849087" y="196257"/>
            <a:ext cx="10027460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1CF5E9-3591-8F48-ADA6-7FAE0056CD5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1483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9A4D68-580E-1F44-872C-8CA149EE46E4}"/>
              </a:ext>
            </a:extLst>
          </p:cNvPr>
          <p:cNvSpPr txBox="1"/>
          <p:nvPr/>
        </p:nvSpPr>
        <p:spPr>
          <a:xfrm>
            <a:off x="239487" y="1346886"/>
            <a:ext cx="11604170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ystyron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gyd-destunau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school		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ladder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bord = table		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bord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board</a:t>
            </a:r>
          </a:p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cais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application	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cais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try (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when		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meal </a:t>
            </a:r>
          </a:p>
          <a:p>
            <a:endParaRPr lang="en-US" sz="35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EB55DB-B404-2F4F-9938-4A11A9DF7544}"/>
              </a:ext>
            </a:extLst>
          </p:cNvPr>
          <p:cNvSpPr txBox="1"/>
          <p:nvPr/>
        </p:nvSpPr>
        <p:spPr>
          <a:xfrm>
            <a:off x="2285999" y="196257"/>
            <a:ext cx="859054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9CFE80-502A-6847-ADDF-E109732727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3791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151E17-A0CB-2945-9549-7C83FF8BEAFE}"/>
              </a:ext>
            </a:extLst>
          </p:cNvPr>
          <p:cNvSpPr/>
          <p:nvPr/>
        </p:nvSpPr>
        <p:spPr>
          <a:xfrm>
            <a:off x="283029" y="1305341"/>
            <a:ext cx="1164771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grom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tôn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tune			ton = wave 		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môr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the sea		mor = as 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ee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chawr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cân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song			can = 100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gwên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smile		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ee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het wen)</a:t>
            </a:r>
          </a:p>
          <a:p>
            <a:pPr algn="ctr"/>
            <a:endParaRPr lang="en-US" sz="8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b="1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*does dim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acen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grom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US" sz="28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nos</a:t>
            </a:r>
            <a:r>
              <a:rPr lang="en-US" sz="28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B77063-E7BC-3E43-9C6E-7D16A1D9CF61}"/>
              </a:ext>
            </a:extLst>
          </p:cNvPr>
          <p:cNvSpPr txBox="1"/>
          <p:nvPr/>
        </p:nvSpPr>
        <p:spPr>
          <a:xfrm>
            <a:off x="2285999" y="196257"/>
            <a:ext cx="859054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acen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grom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F4C2DD-2953-CE4F-8FAF-257C187205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99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684743-6579-E34C-90F1-5FAADA10341A}"/>
              </a:ext>
            </a:extLst>
          </p:cNvPr>
          <p:cNvSpPr txBox="1"/>
          <p:nvPr/>
        </p:nvSpPr>
        <p:spPr>
          <a:xfrm>
            <a:off x="1758183" y="2022091"/>
            <a:ext cx="900440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0332D1-FD88-6D4A-8F28-0F1572553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3353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C857A1-A640-104E-8811-E0B35CA9F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562" y="517525"/>
            <a:ext cx="9652000" cy="5422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81D9D3-DA30-4841-A27F-7E73EC6587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137" y="1128451"/>
            <a:ext cx="4070684" cy="40706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12D574-050C-6A4D-8B84-FB161D4314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827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4D2245-C59E-BC49-8123-42D4667ED3B1}"/>
              </a:ext>
            </a:extLst>
          </p:cNvPr>
          <p:cNvSpPr txBox="1"/>
          <p:nvPr/>
        </p:nvSpPr>
        <p:spPr>
          <a:xfrm>
            <a:off x="312103" y="670152"/>
            <a:ext cx="11567793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Dydych</a:t>
            </a:r>
            <a:r>
              <a:rPr lang="en-US" sz="3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3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3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US" sz="3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Google Translate.</a:t>
            </a:r>
          </a:p>
          <a:p>
            <a:endParaRPr lang="en-US" sz="35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US" sz="35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Gallai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Google Translate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broblemau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US" sz="3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gywirdeb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  <a:p>
            <a:endParaRPr lang="en-US" sz="35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3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99ED42-4B6E-7C48-AA2B-EF64E8F13B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04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ED3D1-E50B-D54F-8BF3-71B196B05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29079-ECA2-2944-9FFD-57A83CC2A7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7089"/>
            <a:ext cx="12192000" cy="338400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A5C0AD10-6938-7744-ADC6-886012835802}"/>
              </a:ext>
            </a:extLst>
          </p:cNvPr>
          <p:cNvSpPr/>
          <p:nvPr/>
        </p:nvSpPr>
        <p:spPr>
          <a:xfrm>
            <a:off x="6096000" y="1605169"/>
            <a:ext cx="709748" cy="66783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741A1CB-66F3-AC49-A3C6-42D05E0D34FB}"/>
              </a:ext>
            </a:extLst>
          </p:cNvPr>
          <p:cNvCxnSpPr>
            <a:cxnSpLocks/>
          </p:cNvCxnSpPr>
          <p:nvPr/>
        </p:nvCxnSpPr>
        <p:spPr>
          <a:xfrm flipV="1">
            <a:off x="5277394" y="2135823"/>
            <a:ext cx="914400" cy="186669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F5CC2B1-FA2E-744C-AA85-29FA799014F9}"/>
              </a:ext>
            </a:extLst>
          </p:cNvPr>
          <p:cNvSpPr txBox="1"/>
          <p:nvPr/>
        </p:nvSpPr>
        <p:spPr>
          <a:xfrm>
            <a:off x="174171" y="3398261"/>
            <a:ext cx="11691258" cy="24929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GT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ansoddair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Cyfieithiad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2"/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ddwyieithog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lvl="2"/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Neu,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well…</a:t>
            </a:r>
          </a:p>
          <a:p>
            <a:pPr lvl="2"/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Mae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magwraeth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ddwyieithog</a:t>
            </a:r>
            <a:r>
              <a:rPr lang="en-US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8A2A78-B2E9-A64E-9F73-995839757D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78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uiExpand="1" build="allAtOnce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AC0FA-A644-104B-810A-C6EB5726F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C0AC00-CD32-5846-A086-3573551A7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15"/>
            <a:ext cx="12192000" cy="31768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A6F192-C498-074A-8122-B81AD8D3E602}"/>
              </a:ext>
            </a:extLst>
          </p:cNvPr>
          <p:cNvSpPr txBox="1"/>
          <p:nvPr/>
        </p:nvSpPr>
        <p:spPr>
          <a:xfrm>
            <a:off x="3777342" y="4584315"/>
            <a:ext cx="4637315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CLEM!!!  🤦🏻‍♀️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2C7CDC-22A3-2C4F-9DA3-922F367643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14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9CF6F1E-A44C-9B43-916A-3F5E6C6491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603" y="176464"/>
            <a:ext cx="8096794" cy="42872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95C800-C828-7D4F-83FF-AEE8EC7DE110}"/>
              </a:ext>
            </a:extLst>
          </p:cNvPr>
          <p:cNvSpPr txBox="1"/>
          <p:nvPr/>
        </p:nvSpPr>
        <p:spPr>
          <a:xfrm>
            <a:off x="609599" y="4623877"/>
            <a:ext cx="11321143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T.Ll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E7C110F-3397-D04A-89F5-85F4B3E38B39}"/>
              </a:ext>
            </a:extLst>
          </p:cNvPr>
          <p:cNvSpPr/>
          <p:nvPr/>
        </p:nvSpPr>
        <p:spPr>
          <a:xfrm>
            <a:off x="6095999" y="1443789"/>
            <a:ext cx="1122947" cy="7384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1AD00F-F200-2F40-B7AC-88FDE3CE00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4580915-C706-6C44-A69E-A49896538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9472"/>
            <a:ext cx="12192000" cy="29408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7E5A48-D67E-E843-A5BE-ADAE2A32699E}"/>
              </a:ext>
            </a:extLst>
          </p:cNvPr>
          <p:cNvSpPr txBox="1"/>
          <p:nvPr/>
        </p:nvSpPr>
        <p:spPr>
          <a:xfrm>
            <a:off x="195943" y="3810871"/>
            <a:ext cx="11498751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GT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dibynadwy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gyfieithu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idiomau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idiomau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air. 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idiom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BC16FD-2902-8A4F-BB29-1D1D7889E4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97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OSS CAN! | Friends moments, Phoebe buffay, Friends tv series">
            <a:extLst>
              <a:ext uri="{FF2B5EF4-FFF2-40B4-BE49-F238E27FC236}">
                <a16:creationId xmlns:a16="http://schemas.microsoft.com/office/drawing/2014/main" id="{4581E37F-71DC-2E45-AF94-0AA25AD65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746" y="730432"/>
            <a:ext cx="6453768" cy="352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7F3316-FD50-6445-9D94-9D0AF2B60286}"/>
              </a:ext>
            </a:extLst>
          </p:cNvPr>
          <p:cNvSpPr txBox="1"/>
          <p:nvPr/>
        </p:nvSpPr>
        <p:spPr>
          <a:xfrm>
            <a:off x="3607183" y="3312082"/>
            <a:ext cx="3130502" cy="76944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BRUUUUCE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CFB880-288A-1A4E-B439-0598730AFDD4}"/>
              </a:ext>
            </a:extLst>
          </p:cNvPr>
          <p:cNvSpPr txBox="1"/>
          <p:nvPr/>
        </p:nvSpPr>
        <p:spPr>
          <a:xfrm>
            <a:off x="1090863" y="4484640"/>
            <a:ext cx="925629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 Bruce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Girffiths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Ngeiriadur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087CA9-BE71-454A-B413-6BC012E825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55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5271D3F-7D12-FD42-9709-9B6F012DA6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0" t="18959" r="4904" b="8333"/>
          <a:stretch/>
        </p:blipFill>
        <p:spPr>
          <a:xfrm>
            <a:off x="1543051" y="0"/>
            <a:ext cx="9237244" cy="56820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2AC461-B69C-4041-9D7D-145D587A5F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8366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CAE4DAB8-14AA-8149-AFF1-E19FCB9DD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8356" y="0"/>
            <a:ext cx="5537964" cy="6858000"/>
          </a:xfrm>
          <a:prstGeom prst="rect">
            <a:avLst/>
          </a:prstGeom>
        </p:spPr>
      </p:pic>
      <p:sp>
        <p:nvSpPr>
          <p:cNvPr id="7" name="Cloud Callout 6">
            <a:extLst>
              <a:ext uri="{FF2B5EF4-FFF2-40B4-BE49-F238E27FC236}">
                <a16:creationId xmlns:a16="http://schemas.microsoft.com/office/drawing/2014/main" id="{A0E189A1-DFD4-EE4E-B11A-4DA617717203}"/>
              </a:ext>
            </a:extLst>
          </p:cNvPr>
          <p:cNvSpPr/>
          <p:nvPr/>
        </p:nvSpPr>
        <p:spPr>
          <a:xfrm>
            <a:off x="693682" y="1944413"/>
            <a:ext cx="3258207" cy="1965435"/>
          </a:xfrm>
          <a:prstGeom prst="cloudCallout">
            <a:avLst>
              <a:gd name="adj1" fmla="val -60147"/>
              <a:gd name="adj2" fmla="val 75574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the moon…?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D463ED-967A-AB4B-8124-149681A00DE1}"/>
              </a:ext>
            </a:extLst>
          </p:cNvPr>
          <p:cNvSpPr/>
          <p:nvPr/>
        </p:nvSpPr>
        <p:spPr>
          <a:xfrm>
            <a:off x="8932123" y="4707925"/>
            <a:ext cx="1163347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70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*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77F1454-C981-E44C-839E-BB062B0312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9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F36B0B-167A-0645-A395-7B955637829F}"/>
              </a:ext>
            </a:extLst>
          </p:cNvPr>
          <p:cNvSpPr txBox="1"/>
          <p:nvPr/>
        </p:nvSpPr>
        <p:spPr>
          <a:xfrm>
            <a:off x="1034840" y="183379"/>
            <a:ext cx="10531517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Chwiliwch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Ngeiriadur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endParaRPr lang="en-US" sz="4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E5EDC4-942D-F044-BF11-3939D02E7F9F}"/>
              </a:ext>
            </a:extLst>
          </p:cNvPr>
          <p:cNvSpPr txBox="1"/>
          <p:nvPr/>
        </p:nvSpPr>
        <p:spPr>
          <a:xfrm>
            <a:off x="1034840" y="1768353"/>
            <a:ext cx="311630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Egg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Hatch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Born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Mistake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River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Dance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Game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Dragon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loud Callout 1">
            <a:extLst>
              <a:ext uri="{FF2B5EF4-FFF2-40B4-BE49-F238E27FC236}">
                <a16:creationId xmlns:a16="http://schemas.microsoft.com/office/drawing/2014/main" id="{1E5E7AFB-5012-D54F-A6DC-125D85E0EC3A}"/>
              </a:ext>
            </a:extLst>
          </p:cNvPr>
          <p:cNvSpPr/>
          <p:nvPr/>
        </p:nvSpPr>
        <p:spPr>
          <a:xfrm>
            <a:off x="4072971" y="1768353"/>
            <a:ext cx="6856286" cy="3785651"/>
          </a:xfrm>
          <a:prstGeom prst="cloudCallout">
            <a:avLst>
              <a:gd name="adj1" fmla="val 54131"/>
              <a:gd name="adj2" fmla="val 49300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endParaRPr lang="en-US" sz="25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5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sylwi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dermau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Ngeiriadur</a:t>
            </a:r>
            <a:r>
              <a:rPr lang="en-US" sz="2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5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25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5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US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GWYCH!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DD1535-625E-194D-85B7-1ECE1A6078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7295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4B4209B-3B3A-DB45-98E7-43EA49754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822" y="164827"/>
            <a:ext cx="7530947" cy="55603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A5FC55-61C8-9248-B9B5-FDAB1C7E98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07342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015293A-83F6-8147-8C96-09827C79B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7389"/>
            <a:ext cx="12192000" cy="42696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845530-6215-CC47-93E2-3CBD3E4CA0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9463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1243F1-0F71-CA43-8672-8D8814B3D7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21395661">
            <a:off x="281382" y="2005023"/>
            <a:ext cx="1981668" cy="265610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0C9CFA-ED65-AF41-80C2-B1EDDEDF2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4314" y="1568219"/>
            <a:ext cx="1757041" cy="2525410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3CEBE20-454A-B541-943A-1C328F95C3B8}"/>
              </a:ext>
            </a:extLst>
          </p:cNvPr>
          <p:cNvSpPr/>
          <p:nvPr/>
        </p:nvSpPr>
        <p:spPr>
          <a:xfrm>
            <a:off x="431441" y="203201"/>
            <a:ext cx="4157491" cy="128608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 defnyddiol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8A4D1E-2286-BB43-8526-DD9816A37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19" y="203202"/>
            <a:ext cx="1868187" cy="26202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E43711B-E941-7642-A8E7-04C330A26B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96510">
            <a:off x="4464936" y="3238613"/>
            <a:ext cx="1665628" cy="23122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0757098-209D-2748-8A78-70854D01B1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638701">
            <a:off x="9730708" y="336437"/>
            <a:ext cx="1738555" cy="2547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ECC204B-C73C-8644-9A7F-372C88C570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119473">
            <a:off x="7301008" y="2417228"/>
            <a:ext cx="2273300" cy="3352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6B9D30A-56FB-5B4D-82EE-1E8EE786AE2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4283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6B1E251-0460-9645-9848-00E69040D7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7071"/>
          <a:stretch/>
        </p:blipFill>
        <p:spPr>
          <a:xfrm>
            <a:off x="434611" y="950098"/>
            <a:ext cx="3325684" cy="32385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0EF5F82-72FC-214B-96E1-8F479DA38EC5}"/>
              </a:ext>
            </a:extLst>
          </p:cNvPr>
          <p:cNvSpPr/>
          <p:nvPr/>
        </p:nvSpPr>
        <p:spPr>
          <a:xfrm>
            <a:off x="783771" y="4282433"/>
            <a:ext cx="2463195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Ap </a:t>
            </a:r>
            <a:r>
              <a:rPr lang="en-GB" sz="4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Sglein</a:t>
            </a:r>
            <a:endParaRPr lang="en-GB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8FA2960D-F4AC-FE4F-8842-E79FE5DF5D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029" y="1095968"/>
            <a:ext cx="3325684" cy="330029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E1799C-5A8C-E643-A457-1D8B2B3A980C}"/>
              </a:ext>
            </a:extLst>
          </p:cNvPr>
          <p:cNvSpPr/>
          <p:nvPr/>
        </p:nvSpPr>
        <p:spPr>
          <a:xfrm>
            <a:off x="4839735" y="4441908"/>
            <a:ext cx="253627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Cywirdeb</a:t>
            </a:r>
            <a:endParaRPr lang="en-GB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picture containing icon&#10;&#10;Description automatically generated">
            <a:extLst>
              <a:ext uri="{FF2B5EF4-FFF2-40B4-BE49-F238E27FC236}">
                <a16:creationId xmlns:a16="http://schemas.microsoft.com/office/drawing/2014/main" id="{A08D9E39-0B4B-8447-9185-D99752292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1437" y="1050326"/>
            <a:ext cx="3143207" cy="303804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B2AA701-07D3-3E49-A210-A40D0C79A16F}"/>
              </a:ext>
            </a:extLst>
          </p:cNvPr>
          <p:cNvSpPr/>
          <p:nvPr/>
        </p:nvSpPr>
        <p:spPr>
          <a:xfrm>
            <a:off x="9088150" y="4352326"/>
            <a:ext cx="272542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Ap </a:t>
            </a:r>
            <a:r>
              <a:rPr lang="en-GB" sz="4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endParaRPr lang="en-GB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93700858-A5E5-EE47-8926-B3ED2A3A1ACE}"/>
              </a:ext>
            </a:extLst>
          </p:cNvPr>
          <p:cNvSpPr/>
          <p:nvPr/>
        </p:nvSpPr>
        <p:spPr>
          <a:xfrm>
            <a:off x="3896536" y="91890"/>
            <a:ext cx="4157491" cy="10040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Apiau defnyddiol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E87DC25-AB1C-9540-88F0-9AB0DA1441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359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ridge&#10;&#10;Description automatically generated">
            <a:extLst>
              <a:ext uri="{FF2B5EF4-FFF2-40B4-BE49-F238E27FC236}">
                <a16:creationId xmlns:a16="http://schemas.microsoft.com/office/drawing/2014/main" id="{CB02711B-F7BF-714C-A306-26D2E267B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05"/>
          <a:stretch/>
        </p:blipFill>
        <p:spPr>
          <a:xfrm>
            <a:off x="2141357" y="1034848"/>
            <a:ext cx="7457653" cy="25615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FC8ACB-16D5-DE4F-8458-146195D794F0}"/>
              </a:ext>
            </a:extLst>
          </p:cNvPr>
          <p:cNvSpPr txBox="1"/>
          <p:nvPr/>
        </p:nvSpPr>
        <p:spPr>
          <a:xfrm>
            <a:off x="2254205" y="246418"/>
            <a:ext cx="82174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wythnosau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B51802-13D4-394A-93C7-7CE3D44DAB3B}"/>
              </a:ext>
            </a:extLst>
          </p:cNvPr>
          <p:cNvSpPr txBox="1"/>
          <p:nvPr/>
        </p:nvSpPr>
        <p:spPr>
          <a:xfrm>
            <a:off x="0" y="3676958"/>
            <a:ext cx="116901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gloywi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broses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dymor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Does dim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cyflym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nos.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dyddiau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wych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weddol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Dyna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natur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mwynhewch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daith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EB5BA-BF27-C74D-ACE4-50BA5B2566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60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BE6404-C2B9-4E40-89F6-0A3E29E29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389" y="0"/>
            <a:ext cx="8413706" cy="5945686"/>
          </a:xfrm>
          <a:prstGeom prst="rect">
            <a:avLst/>
          </a:prstGeom>
        </p:spPr>
      </p:pic>
      <p:sp>
        <p:nvSpPr>
          <p:cNvPr id="5" name="10-Point Star 4">
            <a:extLst>
              <a:ext uri="{FF2B5EF4-FFF2-40B4-BE49-F238E27FC236}">
                <a16:creationId xmlns:a16="http://schemas.microsoft.com/office/drawing/2014/main" id="{534B908A-3B82-1A4C-821F-039B1A64A3EC}"/>
              </a:ext>
            </a:extLst>
          </p:cNvPr>
          <p:cNvSpPr/>
          <p:nvPr/>
        </p:nvSpPr>
        <p:spPr>
          <a:xfrm>
            <a:off x="228601" y="1825832"/>
            <a:ext cx="3147884" cy="2294021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15fed</a:t>
            </a:r>
            <a:r>
              <a:rPr lang="en-US" sz="3200" b="1" dirty="0">
                <a:solidFill>
                  <a:srgbClr val="002060"/>
                </a:solidFill>
              </a:rPr>
              <a:t> o </a:t>
            </a:r>
            <a:r>
              <a:rPr lang="en-US" sz="3200" b="1" dirty="0" err="1">
                <a:solidFill>
                  <a:srgbClr val="002060"/>
                </a:solidFill>
              </a:rPr>
              <a:t>Hydref</a:t>
            </a:r>
            <a:endParaRPr lang="en-US" sz="3200" b="1" dirty="0">
              <a:solidFill>
                <a:srgbClr val="00206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359DFC-1644-8845-AAB4-C3DEB119D5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23833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ridge&#10;&#10;Description automatically generated">
            <a:extLst>
              <a:ext uri="{FF2B5EF4-FFF2-40B4-BE49-F238E27FC236}">
                <a16:creationId xmlns:a16="http://schemas.microsoft.com/office/drawing/2014/main" id="{EEB193C9-5B9F-6D4F-B895-070B196650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05"/>
          <a:stretch/>
        </p:blipFill>
        <p:spPr>
          <a:xfrm>
            <a:off x="618551" y="182178"/>
            <a:ext cx="10954898" cy="37628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0100360-62DB-564F-85CF-AF7014C503F0}"/>
              </a:ext>
            </a:extLst>
          </p:cNvPr>
          <p:cNvSpPr/>
          <p:nvPr/>
        </p:nvSpPr>
        <p:spPr>
          <a:xfrm>
            <a:off x="4037614" y="4378123"/>
            <a:ext cx="3876382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7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lwc</a:t>
            </a:r>
            <a:r>
              <a:rPr lang="en-GB" sz="7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30183A-5E16-0D40-A74E-309468CB49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b="13342"/>
          <a:stretch/>
        </p:blipFill>
        <p:spPr>
          <a:xfrm>
            <a:off x="0" y="6076315"/>
            <a:ext cx="12192000" cy="78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6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478</TotalTime>
  <Words>2254</Words>
  <Application>Microsoft Macintosh PowerPoint</Application>
  <PresentationFormat>Widescreen</PresentationFormat>
  <Paragraphs>531</Paragraphs>
  <Slides>55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4" baseType="lpstr">
      <vt:lpstr>Arial Unicode MS</vt:lpstr>
      <vt:lpstr>ＭＳ Ｐゴシック</vt:lpstr>
      <vt:lpstr>Arial</vt:lpstr>
      <vt:lpstr>Arial Black</vt:lpstr>
      <vt:lpstr>Calibri</vt:lpstr>
      <vt:lpstr>Calibri Light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 Treiglad Trwynol</vt:lpstr>
      <vt:lpstr>PowerPoint Presentation</vt:lpstr>
      <vt:lpstr>PowerPoint Presentation</vt:lpstr>
      <vt:lpstr>PowerPoint Presentation</vt:lpstr>
      <vt:lpstr>PowerPoint Presentation</vt:lpstr>
      <vt:lpstr>Y Treiglad Llaes</vt:lpstr>
      <vt:lpstr>PowerPoint Presentation</vt:lpstr>
      <vt:lpstr>PowerPoint Presentation</vt:lpstr>
      <vt:lpstr>PowerPoint Presentation</vt:lpstr>
      <vt:lpstr>PowerPoint Presentation</vt:lpstr>
      <vt:lpstr>SIANELI GWAITH GRŴP</vt:lpstr>
      <vt:lpstr>SIANELI GWAITH GRŴP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Taclo’r Treiglo!</dc:title>
  <dc:creator>Eleri Powell</dc:creator>
  <cp:lastModifiedBy>Nia Evans</cp:lastModifiedBy>
  <cp:revision>32</cp:revision>
  <dcterms:created xsi:type="dcterms:W3CDTF">2020-10-15T07:37:20Z</dcterms:created>
  <dcterms:modified xsi:type="dcterms:W3CDTF">2022-10-10T11:52:03Z</dcterms:modified>
</cp:coreProperties>
</file>