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1" r:id="rId6"/>
    <p:sldId id="264" r:id="rId7"/>
    <p:sldId id="262" r:id="rId8"/>
    <p:sldId id="263" r:id="rId9"/>
    <p:sldId id="260"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3" d="100"/>
          <a:sy n="113" d="100"/>
        </p:scale>
        <p:origin x="37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4/18/2016</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4/18/2016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4/18/2016</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4/18/2016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4/18/2016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4/18/2016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4/18/2016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4/18/2016</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4/18/2016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4/18/2016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4/18/2016</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4/18/2016</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mtClean="0"/>
              <a:t>Intensive Latin 2</a:t>
            </a:r>
            <a:endParaRPr lang="en-GB"/>
          </a:p>
        </p:txBody>
      </p:sp>
      <p:sp>
        <p:nvSpPr>
          <p:cNvPr id="3" name="Subtitle 2"/>
          <p:cNvSpPr>
            <a:spLocks noGrp="1"/>
          </p:cNvSpPr>
          <p:nvPr>
            <p:ph type="subTitle" idx="1"/>
          </p:nvPr>
        </p:nvSpPr>
        <p:spPr/>
        <p:txBody>
          <a:bodyPr/>
          <a:lstStyle/>
          <a:p>
            <a:r>
              <a:rPr lang="en-GB" smtClean="0"/>
              <a:t>Week 9:1 18.04.16</a:t>
            </a:r>
            <a:endParaRPr lang="en-GB"/>
          </a:p>
        </p:txBody>
      </p:sp>
    </p:spTree>
    <p:extLst>
      <p:ext uri="{BB962C8B-B14F-4D97-AF65-F5344CB8AC3E}">
        <p14:creationId xmlns:p14="http://schemas.microsoft.com/office/powerpoint/2010/main" val="16517278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Prose comp feedback</a:t>
            </a:r>
            <a:endParaRPr lang="en-GB"/>
          </a:p>
        </p:txBody>
      </p:sp>
      <p:sp>
        <p:nvSpPr>
          <p:cNvPr id="3" name="Content Placeholder 2"/>
          <p:cNvSpPr>
            <a:spLocks noGrp="1"/>
          </p:cNvSpPr>
          <p:nvPr>
            <p:ph idx="1"/>
          </p:nvPr>
        </p:nvSpPr>
        <p:spPr/>
        <p:txBody>
          <a:bodyPr>
            <a:normAutofit/>
          </a:bodyPr>
          <a:lstStyle/>
          <a:p>
            <a:r>
              <a:rPr lang="en-GB" sz="2000" smtClean="0"/>
              <a:t>There’s a slight delay with the feedback on your prose comp exercise – particular apologies to those of you that submitted well ahead of the deadline</a:t>
            </a:r>
          </a:p>
          <a:p>
            <a:r>
              <a:rPr lang="en-GB" sz="2000" smtClean="0"/>
              <a:t>The full feedback should be returned by the end of the week</a:t>
            </a:r>
            <a:endParaRPr lang="en-GB" sz="2000"/>
          </a:p>
        </p:txBody>
      </p:sp>
    </p:spTree>
    <p:extLst>
      <p:ext uri="{BB962C8B-B14F-4D97-AF65-F5344CB8AC3E}">
        <p14:creationId xmlns:p14="http://schemas.microsoft.com/office/powerpoint/2010/main" val="35241586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Commentary work</a:t>
            </a:r>
            <a:endParaRPr lang="en-GB"/>
          </a:p>
        </p:txBody>
      </p:sp>
      <p:sp>
        <p:nvSpPr>
          <p:cNvPr id="3" name="Content Placeholder 2"/>
          <p:cNvSpPr>
            <a:spLocks noGrp="1"/>
          </p:cNvSpPr>
          <p:nvPr>
            <p:ph idx="1"/>
          </p:nvPr>
        </p:nvSpPr>
        <p:spPr/>
        <p:txBody>
          <a:bodyPr>
            <a:normAutofit/>
          </a:bodyPr>
          <a:lstStyle/>
          <a:p>
            <a:r>
              <a:rPr lang="en-GB" sz="2000" smtClean="0"/>
              <a:t>On popular request, you may submit the first non-assessed commentary as late as the end of this week...</a:t>
            </a:r>
          </a:p>
          <a:p>
            <a:r>
              <a:rPr lang="en-GB" sz="2000" smtClean="0"/>
              <a:t>...but do remember that this first commentary is a non-assessed exercise: it is there for you to learn how to use this format rather than for you to produce the final word on Catullus</a:t>
            </a:r>
          </a:p>
          <a:p>
            <a:r>
              <a:rPr lang="en-GB" sz="2000" smtClean="0"/>
              <a:t>You will now have seen that commentaries may be written on a range of different levels: </a:t>
            </a:r>
          </a:p>
          <a:p>
            <a:pPr lvl="1"/>
            <a:r>
              <a:rPr lang="en-GB" sz="1800" smtClean="0"/>
              <a:t>for the learner, with a focus on getting through the text. E.g. details on how each sentence must be resolved, even if word order is different from what is natural in English or if there are multiple options</a:t>
            </a:r>
          </a:p>
          <a:p>
            <a:pPr lvl="1"/>
            <a:r>
              <a:rPr lang="en-GB" sz="1800" smtClean="0"/>
              <a:t>for the advanced learner, adding further background and placing the text in a scholarly context – reporting rather than always adding to this context</a:t>
            </a:r>
          </a:p>
          <a:p>
            <a:pPr lvl="1"/>
            <a:r>
              <a:rPr lang="en-GB" sz="1800" smtClean="0"/>
              <a:t>for the scholar, as a scholarly product with a consistent aim to add to scholarship</a:t>
            </a:r>
            <a:endParaRPr lang="en-GB" sz="1800"/>
          </a:p>
        </p:txBody>
      </p:sp>
    </p:spTree>
    <p:extLst>
      <p:ext uri="{BB962C8B-B14F-4D97-AF65-F5344CB8AC3E}">
        <p14:creationId xmlns:p14="http://schemas.microsoft.com/office/powerpoint/2010/main" val="25320417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Mustn’t miss resources for commentary writing</a:t>
            </a:r>
            <a:endParaRPr lang="en-GB"/>
          </a:p>
        </p:txBody>
      </p:sp>
      <p:sp>
        <p:nvSpPr>
          <p:cNvPr id="3" name="Content Placeholder 2"/>
          <p:cNvSpPr>
            <a:spLocks noGrp="1"/>
          </p:cNvSpPr>
          <p:nvPr>
            <p:ph idx="1"/>
          </p:nvPr>
        </p:nvSpPr>
        <p:spPr/>
        <p:txBody>
          <a:bodyPr>
            <a:normAutofit/>
          </a:bodyPr>
          <a:lstStyle/>
          <a:p>
            <a:r>
              <a:rPr lang="en-GB" sz="2000" smtClean="0"/>
              <a:t>Key resources for writing any commentary are:</a:t>
            </a:r>
          </a:p>
          <a:p>
            <a:pPr lvl="1"/>
            <a:r>
              <a:rPr lang="en-GB" sz="1800" smtClean="0"/>
              <a:t>Advanced dictionary – you may use the online version of Lewis and Short – to help find constructions and parallel usages</a:t>
            </a:r>
          </a:p>
          <a:p>
            <a:pPr lvl="1"/>
            <a:r>
              <a:rPr lang="en-GB" sz="1800" smtClean="0"/>
              <a:t>Advanced grammar and syntax handbook – Gildersleeve and Lodge will continue to be useful – to help explain constructions and also a useful source for metrical patterns</a:t>
            </a:r>
            <a:endParaRPr lang="en-GB" smtClean="0"/>
          </a:p>
          <a:p>
            <a:pPr lvl="1"/>
            <a:r>
              <a:rPr lang="en-GB" sz="1800" smtClean="0"/>
              <a:t>Existing commentaries</a:t>
            </a:r>
          </a:p>
          <a:p>
            <a:pPr lvl="2"/>
            <a:r>
              <a:rPr lang="en-GB" sz="1600" smtClean="0"/>
              <a:t>Bear in mind that standard translations often also have notes on the text, either as footnotes or as an appendix</a:t>
            </a:r>
          </a:p>
          <a:p>
            <a:r>
              <a:rPr lang="en-GB" sz="2000" smtClean="0"/>
              <a:t>These basic resources will allow you to produce a valid, text-focussed commentary, particularly if you take into account the bibliographical references they contain</a:t>
            </a:r>
          </a:p>
          <a:p>
            <a:endParaRPr lang="en-GB"/>
          </a:p>
        </p:txBody>
      </p:sp>
    </p:spTree>
    <p:extLst>
      <p:ext uri="{BB962C8B-B14F-4D97-AF65-F5344CB8AC3E}">
        <p14:creationId xmlns:p14="http://schemas.microsoft.com/office/powerpoint/2010/main" val="31029493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taking the commentary further</a:t>
            </a:r>
            <a:endParaRPr lang="en-GB"/>
          </a:p>
        </p:txBody>
      </p:sp>
      <p:sp>
        <p:nvSpPr>
          <p:cNvPr id="3" name="Content Placeholder 2"/>
          <p:cNvSpPr>
            <a:spLocks noGrp="1"/>
          </p:cNvSpPr>
          <p:nvPr>
            <p:ph idx="1"/>
          </p:nvPr>
        </p:nvSpPr>
        <p:spPr>
          <a:xfrm>
            <a:off x="581192" y="2180496"/>
            <a:ext cx="11029615" cy="4237237"/>
          </a:xfrm>
        </p:spPr>
        <p:txBody>
          <a:bodyPr>
            <a:normAutofit/>
          </a:bodyPr>
          <a:lstStyle/>
          <a:p>
            <a:r>
              <a:rPr lang="en-GB" sz="2000" smtClean="0"/>
              <a:t>The next step is to review scholarship on and around your text more generally: much of it will be quite specific so can easily be incorporated into a commentary</a:t>
            </a:r>
          </a:p>
          <a:p>
            <a:pPr lvl="1"/>
            <a:r>
              <a:rPr lang="en-GB" sz="1800" smtClean="0"/>
              <a:t>Cf. the role of the learner’s commentary to provide guidance on other readings of the text</a:t>
            </a:r>
          </a:p>
          <a:p>
            <a:r>
              <a:rPr lang="en-GB" sz="2000" smtClean="0"/>
              <a:t>Search tools: access via UWTSD online library, Carmarthen/Lampeter/London. </a:t>
            </a:r>
          </a:p>
          <a:p>
            <a:pPr lvl="1"/>
            <a:r>
              <a:rPr lang="en-GB" sz="1800" smtClean="0"/>
              <a:t>Library catalogue – the library catalogue provides access to both books and journals</a:t>
            </a:r>
          </a:p>
          <a:p>
            <a:pPr lvl="2"/>
            <a:r>
              <a:rPr lang="en-GB" sz="1600" smtClean="0"/>
              <a:t>Overview texts: Companion volumes to the respective author will often collate valuable bibliography</a:t>
            </a:r>
          </a:p>
          <a:p>
            <a:pPr lvl="2"/>
            <a:r>
              <a:rPr lang="en-GB" sz="1600" smtClean="0"/>
              <a:t>Overview texts: Brill online: The New Pauly and the Oxford Classical Dictionary: each article will give an overview e.g. of your author and provide some basic bibliography</a:t>
            </a:r>
          </a:p>
          <a:p>
            <a:pPr lvl="3"/>
            <a:r>
              <a:rPr lang="en-GB" sz="1400" smtClean="0"/>
              <a:t>These are also useful sources for historical information that you may need to draw on</a:t>
            </a:r>
          </a:p>
          <a:p>
            <a:pPr lvl="1"/>
            <a:r>
              <a:rPr lang="en-GB" sz="1800" smtClean="0"/>
              <a:t>L’Annee Philologique – THE database for the study of classical texts</a:t>
            </a:r>
          </a:p>
          <a:p>
            <a:pPr lvl="1"/>
            <a:r>
              <a:rPr lang="en-GB" sz="1800" smtClean="0"/>
              <a:t>JSTOR</a:t>
            </a:r>
          </a:p>
          <a:p>
            <a:pPr lvl="1"/>
            <a:endParaRPr lang="en-GB"/>
          </a:p>
        </p:txBody>
      </p:sp>
    </p:spTree>
    <p:extLst>
      <p:ext uri="{BB962C8B-B14F-4D97-AF65-F5344CB8AC3E}">
        <p14:creationId xmlns:p14="http://schemas.microsoft.com/office/powerpoint/2010/main" val="3014483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Using jstor</a:t>
            </a:r>
            <a:endParaRPr lang="en-GB"/>
          </a:p>
        </p:txBody>
      </p:sp>
      <p:sp>
        <p:nvSpPr>
          <p:cNvPr id="3" name="Content Placeholder 2"/>
          <p:cNvSpPr>
            <a:spLocks noGrp="1"/>
          </p:cNvSpPr>
          <p:nvPr>
            <p:ph idx="1"/>
          </p:nvPr>
        </p:nvSpPr>
        <p:spPr/>
        <p:txBody>
          <a:bodyPr/>
          <a:lstStyle/>
          <a:p>
            <a:r>
              <a:rPr lang="en-GB" smtClean="0"/>
              <a:t>Always use the Advanced Search tool – this helps limit the amount of irrelevant material</a:t>
            </a:r>
          </a:p>
          <a:p>
            <a:r>
              <a:rPr lang="en-GB" smtClean="0"/>
              <a:t>Unless you are specifically looking for reactions to a known work, make sure to exclude reviews from your search</a:t>
            </a:r>
          </a:p>
          <a:p>
            <a:r>
              <a:rPr lang="en-GB" smtClean="0"/>
              <a:t>Vary your searches between broad search terms and more specific ones</a:t>
            </a:r>
          </a:p>
          <a:p>
            <a:r>
              <a:rPr lang="en-GB" smtClean="0"/>
              <a:t>...and remember that JSTOR won’t give you any journals or publications that appear in hard-copy only – there are still some!</a:t>
            </a:r>
            <a:endParaRPr lang="en-GB"/>
          </a:p>
        </p:txBody>
      </p:sp>
    </p:spTree>
    <p:extLst>
      <p:ext uri="{BB962C8B-B14F-4D97-AF65-F5344CB8AC3E}">
        <p14:creationId xmlns:p14="http://schemas.microsoft.com/office/powerpoint/2010/main" val="38921156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i="1" dirty="0" err="1" smtClean="0"/>
              <a:t>Année</a:t>
            </a:r>
            <a:r>
              <a:rPr lang="en-GB" i="1" dirty="0" smtClean="0"/>
              <a:t> </a:t>
            </a:r>
            <a:r>
              <a:rPr lang="en-GB" i="1" dirty="0" err="1" smtClean="0"/>
              <a:t>Philologique</a:t>
            </a:r>
            <a:r>
              <a:rPr lang="en-GB" dirty="0" smtClean="0"/>
              <a:t>: not just for philologists!</a:t>
            </a:r>
            <a:endParaRPr lang="en-GB" dirty="0"/>
          </a:p>
        </p:txBody>
      </p:sp>
      <p:sp>
        <p:nvSpPr>
          <p:cNvPr id="3" name="Content Placeholder 2"/>
          <p:cNvSpPr>
            <a:spLocks noGrp="1"/>
          </p:cNvSpPr>
          <p:nvPr>
            <p:ph idx="1"/>
          </p:nvPr>
        </p:nvSpPr>
        <p:spPr/>
        <p:txBody>
          <a:bodyPr>
            <a:normAutofit/>
          </a:bodyPr>
          <a:lstStyle/>
          <a:p>
            <a:r>
              <a:rPr lang="en-GB" smtClean="0"/>
              <a:t>The APh covers all scholarship on the classical world annually from the 1910s onward</a:t>
            </a:r>
          </a:p>
          <a:p>
            <a:r>
              <a:rPr lang="en-GB" smtClean="0"/>
              <a:t>As such the APh will give you a vast amount of results</a:t>
            </a:r>
          </a:p>
          <a:p>
            <a:r>
              <a:rPr lang="en-GB" smtClean="0"/>
              <a:t>Including works in journals not online and difficult-to-get-to edited volumes</a:t>
            </a:r>
          </a:p>
          <a:p>
            <a:r>
              <a:rPr lang="en-GB" smtClean="0"/>
              <a:t>Not all will be relevant or possible to access</a:t>
            </a:r>
          </a:p>
          <a:p>
            <a:r>
              <a:rPr lang="en-GB" smtClean="0"/>
              <a:t>Helpful summaries for many works</a:t>
            </a:r>
          </a:p>
          <a:p>
            <a:r>
              <a:rPr lang="en-GB" smtClean="0"/>
              <a:t>The APh is best used when you have already narrowed down what your’re looking for – i.e. the stage you are at now!</a:t>
            </a:r>
          </a:p>
        </p:txBody>
      </p:sp>
    </p:spTree>
    <p:extLst>
      <p:ext uri="{BB962C8B-B14F-4D97-AF65-F5344CB8AC3E}">
        <p14:creationId xmlns:p14="http://schemas.microsoft.com/office/powerpoint/2010/main" val="18122437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Search &amp; Sort in the </a:t>
            </a:r>
            <a:r>
              <a:rPr lang="en-GB" i="1" smtClean="0"/>
              <a:t>APh</a:t>
            </a:r>
            <a:endParaRPr lang="en-GB" i="1"/>
          </a:p>
        </p:txBody>
      </p:sp>
      <p:sp>
        <p:nvSpPr>
          <p:cNvPr id="3" name="Content Placeholder 2"/>
          <p:cNvSpPr>
            <a:spLocks noGrp="1"/>
          </p:cNvSpPr>
          <p:nvPr>
            <p:ph idx="1"/>
          </p:nvPr>
        </p:nvSpPr>
        <p:spPr>
          <a:xfrm>
            <a:off x="491067" y="2065866"/>
            <a:ext cx="10403945" cy="4258734"/>
          </a:xfrm>
        </p:spPr>
        <p:txBody>
          <a:bodyPr>
            <a:normAutofit lnSpcReduction="10000"/>
          </a:bodyPr>
          <a:lstStyle/>
          <a:p>
            <a:r>
              <a:rPr lang="en-GB"/>
              <a:t>Use the different search features:</a:t>
            </a:r>
          </a:p>
          <a:p>
            <a:pPr lvl="1"/>
            <a:r>
              <a:rPr lang="en-GB"/>
              <a:t>Full text: most effective if you have a narrow/technical term/name in mind: manumission vs slavery</a:t>
            </a:r>
          </a:p>
          <a:p>
            <a:pPr lvl="1"/>
            <a:r>
              <a:rPr lang="en-GB"/>
              <a:t>Ancient author: all works relating to your author – all Sappho, all Ovid, all Livy...</a:t>
            </a:r>
          </a:p>
          <a:p>
            <a:pPr lvl="2"/>
            <a:r>
              <a:rPr lang="en-GB"/>
              <a:t>sorting relevant and irrelevant</a:t>
            </a:r>
          </a:p>
          <a:p>
            <a:pPr lvl="1"/>
            <a:r>
              <a:rPr lang="en-GB"/>
              <a:t>Modern author: a great trick when you have realised whose work is really important in your field and want to track their work down more fully</a:t>
            </a:r>
          </a:p>
          <a:p>
            <a:r>
              <a:rPr lang="en-GB"/>
              <a:t>Use the different sorting features:</a:t>
            </a:r>
          </a:p>
          <a:p>
            <a:pPr lvl="1"/>
            <a:r>
              <a:rPr lang="en-GB"/>
              <a:t>By author: if you are looking for someone specific or want to get an impression of who the trend setters are</a:t>
            </a:r>
          </a:p>
          <a:p>
            <a:pPr lvl="1"/>
            <a:r>
              <a:rPr lang="en-GB"/>
              <a:t>By date (up or down): use this feature to get to the most recent works on your area quickly: they can then be used to follow the breadcrumb trail</a:t>
            </a:r>
            <a:r>
              <a:rPr lang="en-GB" smtClean="0"/>
              <a:t>...</a:t>
            </a:r>
          </a:p>
          <a:p>
            <a:r>
              <a:rPr lang="en-GB" smtClean="0"/>
              <a:t>Limit your parameters:</a:t>
            </a:r>
          </a:p>
          <a:p>
            <a:pPr lvl="1"/>
            <a:r>
              <a:rPr lang="en-GB" smtClean="0"/>
              <a:t>“Refine results” in the right-hand side bar will allow you to narrow down a wider search to a certain period, author, etc</a:t>
            </a:r>
            <a:endParaRPr lang="en-GB"/>
          </a:p>
          <a:p>
            <a:endParaRPr lang="en-GB"/>
          </a:p>
        </p:txBody>
      </p:sp>
    </p:spTree>
    <p:extLst>
      <p:ext uri="{BB962C8B-B14F-4D97-AF65-F5344CB8AC3E}">
        <p14:creationId xmlns:p14="http://schemas.microsoft.com/office/powerpoint/2010/main" val="21946296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The Thesaurus linguae latinae</a:t>
            </a:r>
            <a:endParaRPr lang="en-GB"/>
          </a:p>
        </p:txBody>
      </p:sp>
      <p:sp>
        <p:nvSpPr>
          <p:cNvPr id="3" name="Content Placeholder 2"/>
          <p:cNvSpPr>
            <a:spLocks noGrp="1"/>
          </p:cNvSpPr>
          <p:nvPr>
            <p:ph sz="half" idx="1"/>
          </p:nvPr>
        </p:nvSpPr>
        <p:spPr/>
        <p:txBody>
          <a:bodyPr/>
          <a:lstStyle/>
          <a:p>
            <a:r>
              <a:rPr lang="en-GB" smtClean="0"/>
              <a:t>For now, the use of Lewis &amp; Short is sufficient...</a:t>
            </a:r>
          </a:p>
          <a:p>
            <a:r>
              <a:rPr lang="en-GB" smtClean="0"/>
              <a:t>...however the ThLL is the most extensive dictionary of the Latin language: feel free to try it out</a:t>
            </a:r>
          </a:p>
          <a:p>
            <a:r>
              <a:rPr lang="en-GB" smtClean="0"/>
              <a:t>Each article contains etymological information, information on where the word is in evidence, and examples of its use – where necessary divided into different sections</a:t>
            </a:r>
          </a:p>
          <a:p>
            <a:r>
              <a:rPr lang="en-GB" smtClean="0"/>
              <a:t>Many entries contain ALL uses of the lemma [‘head word’] but longer articles with an asterisk preceding the lemma leave out some instances that repeat earlier material</a:t>
            </a:r>
            <a:endParaRPr lang="en-GB"/>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963122" y="3056997"/>
            <a:ext cx="2044005" cy="3633787"/>
          </a:xfr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8045203" y="2203920"/>
            <a:ext cx="4952059" cy="2785533"/>
          </a:xfrm>
          <a:prstGeom prst="rect">
            <a:avLst/>
          </a:prstGeom>
        </p:spPr>
      </p:pic>
    </p:spTree>
    <p:extLst>
      <p:ext uri="{BB962C8B-B14F-4D97-AF65-F5344CB8AC3E}">
        <p14:creationId xmlns:p14="http://schemas.microsoft.com/office/powerpoint/2010/main" val="17022673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mtClean="0"/>
              <a:t>Cat. 10</a:t>
            </a:r>
            <a:endParaRPr lang="en-GB"/>
          </a:p>
        </p:txBody>
      </p:sp>
      <p:sp>
        <p:nvSpPr>
          <p:cNvPr id="6" name="Content Placeholder 5"/>
          <p:cNvSpPr>
            <a:spLocks noGrp="1"/>
          </p:cNvSpPr>
          <p:nvPr>
            <p:ph idx="1"/>
          </p:nvPr>
        </p:nvSpPr>
        <p:spPr>
          <a:xfrm>
            <a:off x="581192" y="2006600"/>
            <a:ext cx="11029615" cy="4597400"/>
          </a:xfrm>
        </p:spPr>
        <p:txBody>
          <a:bodyPr>
            <a:normAutofit/>
          </a:bodyPr>
          <a:lstStyle/>
          <a:p>
            <a:pPr marL="0" indent="0">
              <a:lnSpc>
                <a:spcPct val="200000"/>
              </a:lnSpc>
              <a:buNone/>
            </a:pPr>
            <a:r>
              <a:rPr lang="en-GB"/>
              <a:t>Varus me meus ad suos amores</a:t>
            </a:r>
            <a:r>
              <a:rPr lang="en-GB"/>
              <a:t/>
            </a:r>
            <a:br>
              <a:rPr lang="en-GB"/>
            </a:br>
            <a:r>
              <a:rPr lang="en-GB"/>
              <a:t>visum duxerat e foro otiosum,</a:t>
            </a:r>
            <a:r>
              <a:rPr lang="en-GB"/>
              <a:t/>
            </a:r>
            <a:br>
              <a:rPr lang="en-GB"/>
            </a:br>
            <a:r>
              <a:rPr lang="en-GB"/>
              <a:t>scortillum, ut mihi tum repente visum est,</a:t>
            </a:r>
            <a:r>
              <a:rPr lang="en-GB"/>
              <a:t/>
            </a:r>
            <a:br>
              <a:rPr lang="en-GB"/>
            </a:br>
            <a:r>
              <a:rPr lang="en-GB"/>
              <a:t>non sane illepidum neque invenustum,</a:t>
            </a:r>
            <a:r>
              <a:rPr lang="en-GB"/>
              <a:t/>
            </a:r>
            <a:br>
              <a:rPr lang="en-GB"/>
            </a:br>
            <a:r>
              <a:rPr lang="en-GB"/>
              <a:t>huc ut venimus, incidere nobis</a:t>
            </a:r>
            <a:r>
              <a:rPr lang="en-GB"/>
              <a:t/>
            </a:r>
            <a:br>
              <a:rPr lang="en-GB"/>
            </a:br>
            <a:r>
              <a:rPr lang="en-GB"/>
              <a:t>sermones varii, in quibus, quid esset</a:t>
            </a:r>
            <a:r>
              <a:rPr lang="en-GB"/>
              <a:t/>
            </a:r>
            <a:br>
              <a:rPr lang="en-GB"/>
            </a:br>
            <a:r>
              <a:rPr lang="en-GB"/>
              <a:t>iam Bithynia, quo modo se haberet,</a:t>
            </a:r>
            <a:r>
              <a:rPr lang="en-GB"/>
              <a:t/>
            </a:r>
            <a:br>
              <a:rPr lang="en-GB"/>
            </a:br>
            <a:r>
              <a:rPr lang="en-GB"/>
              <a:t>et quonam mihi profuisset aere.</a:t>
            </a:r>
            <a:endParaRPr lang="en-GB"/>
          </a:p>
        </p:txBody>
      </p:sp>
    </p:spTree>
    <p:extLst>
      <p:ext uri="{BB962C8B-B14F-4D97-AF65-F5344CB8AC3E}">
        <p14:creationId xmlns:p14="http://schemas.microsoft.com/office/powerpoint/2010/main" val="40524785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Cat. 10</a:t>
            </a:r>
            <a:endParaRPr lang="en-GB"/>
          </a:p>
        </p:txBody>
      </p:sp>
      <p:sp>
        <p:nvSpPr>
          <p:cNvPr id="3" name="Content Placeholder 2"/>
          <p:cNvSpPr>
            <a:spLocks noGrp="1"/>
          </p:cNvSpPr>
          <p:nvPr>
            <p:ph idx="1"/>
          </p:nvPr>
        </p:nvSpPr>
        <p:spPr/>
        <p:txBody>
          <a:bodyPr>
            <a:noAutofit/>
          </a:bodyPr>
          <a:lstStyle/>
          <a:p>
            <a:pPr marL="0" indent="0">
              <a:lnSpc>
                <a:spcPct val="250000"/>
              </a:lnSpc>
              <a:buNone/>
            </a:pPr>
            <a:r>
              <a:rPr lang="en-GB" sz="2000"/>
              <a:t>respondi id quod erat, nihil neque ipsis</a:t>
            </a:r>
            <a:r>
              <a:rPr lang="en-GB" sz="2000"/>
              <a:t/>
            </a:r>
            <a:br>
              <a:rPr lang="en-GB" sz="2000"/>
            </a:br>
            <a:r>
              <a:rPr lang="en-GB" sz="2000"/>
              <a:t>nec praetoribus esse nec cohorti,</a:t>
            </a:r>
            <a:r>
              <a:rPr lang="en-GB" sz="2000"/>
              <a:t/>
            </a:r>
            <a:br>
              <a:rPr lang="en-GB" sz="2000"/>
            </a:br>
            <a:r>
              <a:rPr lang="en-GB" sz="2000"/>
              <a:t>cur quisquam caput unctius referret,</a:t>
            </a:r>
            <a:r>
              <a:rPr lang="en-GB" sz="2000"/>
              <a:t/>
            </a:r>
            <a:br>
              <a:rPr lang="en-GB" sz="2000"/>
            </a:br>
            <a:r>
              <a:rPr lang="en-GB" sz="2000"/>
              <a:t>praesertim quibus esset irrumator</a:t>
            </a:r>
            <a:r>
              <a:rPr lang="en-GB" sz="2000"/>
              <a:t/>
            </a:r>
            <a:br>
              <a:rPr lang="en-GB" sz="2000"/>
            </a:br>
            <a:r>
              <a:rPr lang="en-GB" sz="2000"/>
              <a:t>praetor, nec faceret pili cohortem.</a:t>
            </a:r>
            <a:endParaRPr lang="en-GB" sz="2000"/>
          </a:p>
        </p:txBody>
      </p:sp>
    </p:spTree>
    <p:extLst>
      <p:ext uri="{BB962C8B-B14F-4D97-AF65-F5344CB8AC3E}">
        <p14:creationId xmlns:p14="http://schemas.microsoft.com/office/powerpoint/2010/main" val="14540232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CAT. 10</a:t>
            </a:r>
            <a:endParaRPr lang="en-GB"/>
          </a:p>
        </p:txBody>
      </p:sp>
      <p:sp>
        <p:nvSpPr>
          <p:cNvPr id="3" name="Content Placeholder 2"/>
          <p:cNvSpPr>
            <a:spLocks noGrp="1"/>
          </p:cNvSpPr>
          <p:nvPr>
            <p:ph idx="1"/>
          </p:nvPr>
        </p:nvSpPr>
        <p:spPr/>
        <p:txBody>
          <a:bodyPr>
            <a:noAutofit/>
          </a:bodyPr>
          <a:lstStyle/>
          <a:p>
            <a:pPr marL="0" indent="0">
              <a:lnSpc>
                <a:spcPct val="250000"/>
              </a:lnSpc>
              <a:buNone/>
            </a:pPr>
            <a:r>
              <a:rPr lang="en-GB"/>
              <a:t>'at certe tamen,' inquiunt 'quod illic</a:t>
            </a:r>
            <a:r>
              <a:rPr lang="en-GB"/>
              <a:t/>
            </a:r>
            <a:br>
              <a:rPr lang="en-GB"/>
            </a:br>
            <a:r>
              <a:rPr lang="en-GB"/>
              <a:t>natum dicitur esse, comparasti</a:t>
            </a:r>
            <a:r>
              <a:rPr lang="en-GB"/>
              <a:t/>
            </a:r>
            <a:br>
              <a:rPr lang="en-GB"/>
            </a:br>
            <a:r>
              <a:rPr lang="en-GB"/>
              <a:t>ad lecticam homines.' ego, ut puellae</a:t>
            </a:r>
            <a:r>
              <a:rPr lang="en-GB"/>
              <a:t/>
            </a:r>
            <a:br>
              <a:rPr lang="en-GB"/>
            </a:br>
            <a:r>
              <a:rPr lang="en-GB"/>
              <a:t>unum me facerem beatiorem,</a:t>
            </a:r>
            <a:r>
              <a:rPr lang="en-GB"/>
              <a:t/>
            </a:r>
            <a:br>
              <a:rPr lang="en-GB"/>
            </a:br>
            <a:r>
              <a:rPr lang="en-GB"/>
              <a:t>'non' inquam 'mihi tam fuit maligne</a:t>
            </a:r>
            <a:r>
              <a:rPr lang="en-GB"/>
              <a:t/>
            </a:r>
            <a:br>
              <a:rPr lang="en-GB"/>
            </a:br>
            <a:r>
              <a:rPr lang="en-GB"/>
              <a:t>ut, provincia quod mala incidisset,</a:t>
            </a:r>
            <a:r>
              <a:rPr lang="en-GB"/>
              <a:t/>
            </a:r>
            <a:br>
              <a:rPr lang="en-GB"/>
            </a:br>
            <a:r>
              <a:rPr lang="en-GB"/>
              <a:t>non possem octo homines parare rectos.'</a:t>
            </a:r>
            <a:endParaRPr lang="en-GB"/>
          </a:p>
        </p:txBody>
      </p:sp>
    </p:spTree>
    <p:extLst>
      <p:ext uri="{BB962C8B-B14F-4D97-AF65-F5344CB8AC3E}">
        <p14:creationId xmlns:p14="http://schemas.microsoft.com/office/powerpoint/2010/main" val="19283960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Cat. 10</a:t>
            </a:r>
            <a:endParaRPr lang="en-GB"/>
          </a:p>
        </p:txBody>
      </p:sp>
      <p:sp>
        <p:nvSpPr>
          <p:cNvPr id="3" name="Content Placeholder 2"/>
          <p:cNvSpPr>
            <a:spLocks noGrp="1"/>
          </p:cNvSpPr>
          <p:nvPr>
            <p:ph idx="1"/>
          </p:nvPr>
        </p:nvSpPr>
        <p:spPr>
          <a:xfrm>
            <a:off x="581192" y="2463800"/>
            <a:ext cx="11029615" cy="3394999"/>
          </a:xfrm>
        </p:spPr>
        <p:txBody>
          <a:bodyPr>
            <a:noAutofit/>
          </a:bodyPr>
          <a:lstStyle/>
          <a:p>
            <a:pPr marL="0" indent="0">
              <a:lnSpc>
                <a:spcPct val="250000"/>
              </a:lnSpc>
              <a:buNone/>
            </a:pPr>
            <a:r>
              <a:rPr lang="en-GB"/>
              <a:t>at mi nullus erat nec hic neque illic</a:t>
            </a:r>
            <a:r>
              <a:rPr lang="en-GB"/>
              <a:t/>
            </a:r>
            <a:br>
              <a:rPr lang="en-GB"/>
            </a:br>
            <a:r>
              <a:rPr lang="en-GB"/>
              <a:t>fractum qui veteris pedem grabati</a:t>
            </a:r>
            <a:r>
              <a:rPr lang="en-GB"/>
              <a:t/>
            </a:r>
            <a:br>
              <a:rPr lang="en-GB"/>
            </a:br>
            <a:r>
              <a:rPr lang="en-GB"/>
              <a:t>in collo sibi collocare posset.</a:t>
            </a:r>
            <a:r>
              <a:rPr lang="en-GB"/>
              <a:t/>
            </a:r>
            <a:br>
              <a:rPr lang="en-GB"/>
            </a:br>
            <a:r>
              <a:rPr lang="en-GB"/>
              <a:t>hic illa, ut decuit cinaediorem,</a:t>
            </a:r>
            <a:r>
              <a:rPr lang="en-GB"/>
              <a:t/>
            </a:r>
            <a:br>
              <a:rPr lang="en-GB"/>
            </a:br>
            <a:r>
              <a:rPr lang="en-GB"/>
              <a:t>'quaeso' inquit 'mihi, mi Catulle, paulum</a:t>
            </a:r>
            <a:r>
              <a:rPr lang="en-GB"/>
              <a:t/>
            </a:r>
            <a:br>
              <a:rPr lang="en-GB"/>
            </a:br>
            <a:r>
              <a:rPr lang="en-GB"/>
              <a:t>istos commoda: nam volo ad Serapim</a:t>
            </a:r>
            <a:r>
              <a:rPr lang="en-GB"/>
              <a:t/>
            </a:r>
            <a:br>
              <a:rPr lang="en-GB"/>
            </a:br>
            <a:r>
              <a:rPr lang="en-GB"/>
              <a:t>deferri.'</a:t>
            </a:r>
            <a:endParaRPr lang="en-GB"/>
          </a:p>
        </p:txBody>
      </p:sp>
    </p:spTree>
    <p:extLst>
      <p:ext uri="{BB962C8B-B14F-4D97-AF65-F5344CB8AC3E}">
        <p14:creationId xmlns:p14="http://schemas.microsoft.com/office/powerpoint/2010/main" val="28368524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Cat. 10</a:t>
            </a:r>
            <a:endParaRPr lang="en-GB"/>
          </a:p>
        </p:txBody>
      </p:sp>
      <p:sp>
        <p:nvSpPr>
          <p:cNvPr id="3" name="Content Placeholder 2"/>
          <p:cNvSpPr>
            <a:spLocks noGrp="1"/>
          </p:cNvSpPr>
          <p:nvPr>
            <p:ph idx="1"/>
          </p:nvPr>
        </p:nvSpPr>
        <p:spPr/>
        <p:txBody>
          <a:bodyPr>
            <a:noAutofit/>
          </a:bodyPr>
          <a:lstStyle/>
          <a:p>
            <a:pPr marL="0" indent="0">
              <a:lnSpc>
                <a:spcPct val="250000"/>
              </a:lnSpc>
              <a:buNone/>
            </a:pPr>
            <a:r>
              <a:rPr lang="en-GB" sz="2400" smtClean="0"/>
              <a:t>... 'mane</a:t>
            </a:r>
            <a:r>
              <a:rPr lang="en-GB" sz="2400"/>
              <a:t>' inquii puellae,</a:t>
            </a:r>
            <a:r>
              <a:rPr lang="en-GB" sz="2400"/>
              <a:t/>
            </a:r>
            <a:br>
              <a:rPr lang="en-GB" sz="2400"/>
            </a:br>
            <a:r>
              <a:rPr lang="en-GB" sz="2400"/>
              <a:t>'istud quod modo dixeram me habere,</a:t>
            </a:r>
            <a:r>
              <a:rPr lang="en-GB" sz="2400"/>
              <a:t/>
            </a:r>
            <a:br>
              <a:rPr lang="en-GB" sz="2400"/>
            </a:br>
            <a:r>
              <a:rPr lang="en-GB" sz="2400"/>
              <a:t>fugit me ratio: meus sodalis—</a:t>
            </a:r>
            <a:r>
              <a:rPr lang="en-GB" sz="2400"/>
              <a:t/>
            </a:r>
            <a:br>
              <a:rPr lang="en-GB" sz="2400"/>
            </a:br>
            <a:r>
              <a:rPr lang="en-GB" sz="2400"/>
              <a:t>Cinna est Gaius—is sibi paravit.</a:t>
            </a:r>
            <a:endParaRPr lang="en-GB" sz="2400"/>
          </a:p>
        </p:txBody>
      </p:sp>
    </p:spTree>
    <p:extLst>
      <p:ext uri="{BB962C8B-B14F-4D97-AF65-F5344CB8AC3E}">
        <p14:creationId xmlns:p14="http://schemas.microsoft.com/office/powerpoint/2010/main" val="25112045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Cat. 10</a:t>
            </a:r>
            <a:endParaRPr lang="en-GB"/>
          </a:p>
        </p:txBody>
      </p:sp>
      <p:sp>
        <p:nvSpPr>
          <p:cNvPr id="3" name="Content Placeholder 2"/>
          <p:cNvSpPr>
            <a:spLocks noGrp="1"/>
          </p:cNvSpPr>
          <p:nvPr>
            <p:ph idx="1"/>
          </p:nvPr>
        </p:nvSpPr>
        <p:spPr/>
        <p:txBody>
          <a:bodyPr>
            <a:noAutofit/>
          </a:bodyPr>
          <a:lstStyle/>
          <a:p>
            <a:pPr marL="0" indent="0">
              <a:lnSpc>
                <a:spcPct val="250000"/>
              </a:lnSpc>
              <a:buNone/>
            </a:pPr>
            <a:r>
              <a:rPr lang="en-GB" sz="2400"/>
              <a:t>verum, utrum illius an mei, quid ad me?</a:t>
            </a:r>
            <a:r>
              <a:rPr lang="en-GB" sz="2400"/>
              <a:t/>
            </a:r>
            <a:br>
              <a:rPr lang="en-GB" sz="2400"/>
            </a:br>
            <a:r>
              <a:rPr lang="en-GB" sz="2400"/>
              <a:t>utor tam bene quam mihi pararim.</a:t>
            </a:r>
            <a:r>
              <a:rPr lang="en-GB" sz="2400"/>
              <a:t/>
            </a:r>
            <a:br>
              <a:rPr lang="en-GB" sz="2400"/>
            </a:br>
            <a:r>
              <a:rPr lang="en-GB" sz="2400"/>
              <a:t>sed tu insulsa male et molesta vivis,</a:t>
            </a:r>
            <a:r>
              <a:rPr lang="en-GB" sz="2400"/>
              <a:t/>
            </a:r>
            <a:br>
              <a:rPr lang="en-GB" sz="2400"/>
            </a:br>
            <a:r>
              <a:rPr lang="en-GB" sz="2400"/>
              <a:t>per quam non licet esse neglegentem.'</a:t>
            </a:r>
            <a:endParaRPr lang="en-GB" sz="2400"/>
          </a:p>
        </p:txBody>
      </p:sp>
    </p:spTree>
    <p:extLst>
      <p:ext uri="{BB962C8B-B14F-4D97-AF65-F5344CB8AC3E}">
        <p14:creationId xmlns:p14="http://schemas.microsoft.com/office/powerpoint/2010/main" val="2037721344"/>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366658"/>
      </a:accent1>
      <a:accent2>
        <a:srgbClr val="8CB64A"/>
      </a:accent2>
      <a:accent3>
        <a:srgbClr val="88D5A9"/>
      </a:accent3>
      <a:accent4>
        <a:srgbClr val="969FA7"/>
      </a:accent4>
      <a:accent5>
        <a:srgbClr val="E8A844"/>
      </a:accent5>
      <a:accent6>
        <a:srgbClr val="A1561F"/>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4BEC0EAF-CF86-4D49-B83B-56CC62D3CFF1}"/>
    </a:ext>
  </a:extLst>
</a:theme>
</file>

<file path=docProps/app.xml><?xml version="1.0" encoding="utf-8"?>
<Properties xmlns="http://schemas.openxmlformats.org/officeDocument/2006/extended-properties" xmlns:vt="http://schemas.openxmlformats.org/officeDocument/2006/docPropsVTypes">
  <Template>TM03457464[[fn=Dividend]]</Template>
  <TotalTime>201</TotalTime>
  <Words>943</Words>
  <Application>Microsoft Office PowerPoint</Application>
  <PresentationFormat>Widescreen</PresentationFormat>
  <Paragraphs>69</Paragraphs>
  <Slides>15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Gill Sans MT</vt:lpstr>
      <vt:lpstr>Wingdings 2</vt:lpstr>
      <vt:lpstr>Dividend</vt:lpstr>
      <vt:lpstr>Intensive Latin 2</vt:lpstr>
      <vt:lpstr>Prose comp feedback</vt:lpstr>
      <vt:lpstr>Commentary work</vt:lpstr>
      <vt:lpstr>Mustn’t miss resources for commentary writing</vt:lpstr>
      <vt:lpstr>taking the commentary further</vt:lpstr>
      <vt:lpstr>Using jstor</vt:lpstr>
      <vt:lpstr>The Année Philologique: not just for philologists!</vt:lpstr>
      <vt:lpstr>Search &amp; Sort in the APh</vt:lpstr>
      <vt:lpstr>The Thesaurus linguae latinae</vt:lpstr>
      <vt:lpstr>Cat. 10</vt:lpstr>
      <vt:lpstr>Cat. 10</vt:lpstr>
      <vt:lpstr>CAT. 10</vt:lpstr>
      <vt:lpstr>Cat. 10</vt:lpstr>
      <vt:lpstr>Cat. 10</vt:lpstr>
      <vt:lpstr>Cat. 10</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Intensive Latin 2</dc:title>
  <dc:creator>Magdalena Ohrman</dc:creator>
  <cp:lastModifiedBy>Magdalena Ohrman</cp:lastModifiedBy>
  <cp:revision>3</cp:revision>
  <dcterms:created xsi:type="dcterms:W3CDTF">2016-04-18T11:13:22Z</dcterms:created>
  <dcterms:modified xsi:type="dcterms:W3CDTF">2016-04-18T14:34:36Z</dcterms:modified>
</cp:coreProperties>
</file>