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6"/>
  </p:notesMasterIdLst>
  <p:sldIdLst>
    <p:sldId id="262" r:id="rId5"/>
    <p:sldId id="258" r:id="rId6"/>
    <p:sldId id="259" r:id="rId7"/>
    <p:sldId id="263" r:id="rId8"/>
    <p:sldId id="264" r:id="rId9"/>
    <p:sldId id="265" r:id="rId10"/>
    <p:sldId id="266" r:id="rId11"/>
    <p:sldId id="269" r:id="rId12"/>
    <p:sldId id="280" r:id="rId13"/>
    <p:sldId id="279" r:id="rId14"/>
    <p:sldId id="278" r:id="rId15"/>
    <p:sldId id="277" r:id="rId16"/>
    <p:sldId id="276" r:id="rId17"/>
    <p:sldId id="275" r:id="rId18"/>
    <p:sldId id="274" r:id="rId19"/>
    <p:sldId id="273" r:id="rId20"/>
    <p:sldId id="272" r:id="rId21"/>
    <p:sldId id="271" r:id="rId22"/>
    <p:sldId id="270" r:id="rId23"/>
    <p:sldId id="267" r:id="rId24"/>
    <p:sldId id="26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9" autoAdjust="0"/>
    <p:restoredTop sz="77737" autoAdjust="0"/>
  </p:normalViewPr>
  <p:slideViewPr>
    <p:cSldViewPr snapToGrid="0">
      <p:cViewPr varScale="1">
        <p:scale>
          <a:sx n="57" d="100"/>
          <a:sy n="57" d="100"/>
        </p:scale>
        <p:origin x="1056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D873C-396D-4E68-84AA-90B64AC6A658}" type="datetimeFigureOut">
              <a:rPr lang="en-US"/>
              <a:t>3/29/2021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7B316-BBE7-466E-A71A-266C7436D38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5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riveapproach.com/case-studies/herbert-thompson-primary-school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Arfer%2520effeithiol%2520wrth%2520fynd%2520i%25C3%25A2%25E2%2582%25AC%25E2%2584%25A2r%2520afael%2520%25C3%2583%25C2%25A2%2520thlodi%2520ac%2520anfantais%2520mewn%2520ysgolion%2520-%2520Tachwedd%25202012.pdf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styn.gov.wales/system/files/2020-07/Effective%2520practice%2520in%2520tackling%2520poverty%2520and%2520disadvantage%2520in%2520schools%2520-%2520November%25202012.pdf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070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The plan is to answer/respond to these as a group as this will model the task the students are going to complete when they read their own case studies.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119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cs typeface="Calibri"/>
              </a:rPr>
              <a:t> </a:t>
            </a:r>
            <a:r>
              <a:rPr lang="en-US" dirty="0" smtClean="0">
                <a:hlinkClick r:id="rId3"/>
              </a:rPr>
              <a:t>https://www.thriveapproach.com/case-studies/herbert-thompson-primary-school/</a:t>
            </a:r>
            <a:endParaRPr lang="en-US" dirty="0" smtClean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r>
              <a:rPr lang="en-US" dirty="0" smtClean="0">
                <a:cs typeface="Calibri"/>
              </a:rPr>
              <a:t>Model </a:t>
            </a:r>
            <a:r>
              <a:rPr lang="en-US" dirty="0">
                <a:cs typeface="Calibri"/>
              </a:rPr>
              <a:t>the use of this table to make notes on the article they have just 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73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https://www.estyn.gov.wales/system/files/2020-07/Arfer%2520effeithiol%2520wrth%2520fynd%2520i%25C3%25A2%25E2%2582%25AC%25E2%2584%25A2r%2520afael%2520%25C3%2583%25C2%25A2%2520thlodi%2520ac%2520anfantais%2520mewn%2520ysgolion%2520-%2520Tachwedd%25202012.pdf</a:t>
            </a:r>
          </a:p>
          <a:p>
            <a:endParaRPr lang="en-US" dirty="0">
              <a:cs typeface="Calibri"/>
            </a:endParaRPr>
          </a:p>
          <a:p>
            <a:r>
              <a:rPr lang="en-US" dirty="0" smtClean="0">
                <a:cs typeface="Calibri"/>
              </a:rPr>
              <a:t>Allocate specific case studies to groups of students from this </a:t>
            </a:r>
            <a:r>
              <a:rPr lang="en-US" dirty="0" err="1" smtClean="0">
                <a:cs typeface="Calibri"/>
              </a:rPr>
              <a:t>Estyn</a:t>
            </a:r>
            <a:r>
              <a:rPr lang="en-US" dirty="0" smtClean="0">
                <a:cs typeface="Calibri"/>
              </a:rPr>
              <a:t> document </a:t>
            </a:r>
            <a:r>
              <a:rPr lang="en-US" dirty="0" smtClean="0">
                <a:hlinkClick r:id="rId4"/>
              </a:rPr>
              <a:t>https://www.estyn.gov.wales/system/files/2020-07/Effective%2520practice%2520in%2520tackling%2520poverty%2520and%2520disadvantage%2520in%2520schools%2520-%2520November%25202012.pdf</a:t>
            </a:r>
          </a:p>
          <a:p>
            <a:r>
              <a:rPr lang="en-US" dirty="0" smtClean="0">
                <a:cs typeface="Calibri"/>
              </a:rPr>
              <a:t>USE ONLY THE</a:t>
            </a:r>
            <a:r>
              <a:rPr lang="en-US" baseline="0" dirty="0" smtClean="0">
                <a:cs typeface="Calibri"/>
              </a:rPr>
              <a:t> </a:t>
            </a:r>
            <a:r>
              <a:rPr lang="en-US" dirty="0" smtClean="0">
                <a:cs typeface="Calibri"/>
              </a:rPr>
              <a:t>Case studies</a:t>
            </a:r>
            <a:r>
              <a:rPr lang="en-US" baseline="0" dirty="0" smtClean="0">
                <a:cs typeface="Calibri"/>
              </a:rPr>
              <a:t> FROM THIS LIST WHEN ALLOCATING TO GROUPS</a:t>
            </a:r>
            <a:r>
              <a:rPr lang="en-US" dirty="0" smtClean="0">
                <a:cs typeface="Calibri"/>
              </a:rPr>
              <a:t>: 2, 3, 8, 9, 13, 11 and 12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337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Students can use the simple table to collaborate and collate the information.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Assign your group a slide (from slide 7 onwards)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In the notes section of your slide, write the names of the people in your group and the title of the case study.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Set up a meeting on Teams to discuss the case study and collaborate to record the relevant information on your allocated slide.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852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riveapproach.com/case-studies/herbert-thompson-primary-school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Arfer%2520effeithiol%2520wrth%2520fynd%2520i%25C3%25A2%25E2%2582%25AC%25E2%2584%25A2r%2520afael%2520%25C3%2583%25C2%25A2%2520thlodi%2520ac%2520anfantais%2520mewn%2520ysgolion%2520-%2520Tachwedd%25202012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 17">
            <a:extLst>
              <a:ext uri="{FF2B5EF4-FFF2-40B4-BE49-F238E27FC236}">
                <a16:creationId xmlns:a16="http://schemas.microsoft.com/office/drawing/2014/main" id="{14D8491E-61E0-4939-B77E-8B58E11274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663110" cy="2130951"/>
          </a:xfrm>
          <a:custGeom>
            <a:avLst/>
            <a:gdLst>
              <a:gd name="connsiteX0" fmla="*/ 0 w 8663110"/>
              <a:gd name="connsiteY0" fmla="*/ 0 h 2130951"/>
              <a:gd name="connsiteX1" fmla="*/ 819150 w 8663110"/>
              <a:gd name="connsiteY1" fmla="*/ 0 h 2130951"/>
              <a:gd name="connsiteX2" fmla="*/ 1028700 w 8663110"/>
              <a:gd name="connsiteY2" fmla="*/ 0 h 2130951"/>
              <a:gd name="connsiteX3" fmla="*/ 4187970 w 8663110"/>
              <a:gd name="connsiteY3" fmla="*/ 0 h 2130951"/>
              <a:gd name="connsiteX4" fmla="*/ 4400550 w 8663110"/>
              <a:gd name="connsiteY4" fmla="*/ 0 h 2130951"/>
              <a:gd name="connsiteX5" fmla="*/ 5262791 w 8663110"/>
              <a:gd name="connsiteY5" fmla="*/ 0 h 2130951"/>
              <a:gd name="connsiteX6" fmla="*/ 5262791 w 8663110"/>
              <a:gd name="connsiteY6" fmla="*/ 478 h 2130951"/>
              <a:gd name="connsiteX7" fmla="*/ 8663110 w 8663110"/>
              <a:gd name="connsiteY7" fmla="*/ 478 h 2130951"/>
              <a:gd name="connsiteX8" fmla="*/ 7676422 w 8663110"/>
              <a:gd name="connsiteY8" fmla="*/ 2130951 h 2130951"/>
              <a:gd name="connsiteX9" fmla="*/ 4400550 w 8663110"/>
              <a:gd name="connsiteY9" fmla="*/ 2130951 h 2130951"/>
              <a:gd name="connsiteX10" fmla="*/ 4187970 w 8663110"/>
              <a:gd name="connsiteY10" fmla="*/ 2130951 h 2130951"/>
              <a:gd name="connsiteX11" fmla="*/ 1028700 w 8663110"/>
              <a:gd name="connsiteY11" fmla="*/ 2130951 h 2130951"/>
              <a:gd name="connsiteX12" fmla="*/ 819150 w 8663110"/>
              <a:gd name="connsiteY12" fmla="*/ 2130951 h 2130951"/>
              <a:gd name="connsiteX13" fmla="*/ 0 w 8663110"/>
              <a:gd name="connsiteY13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663110" h="2130951">
                <a:moveTo>
                  <a:pt x="0" y="0"/>
                </a:moveTo>
                <a:lnTo>
                  <a:pt x="819150" y="0"/>
                </a:lnTo>
                <a:lnTo>
                  <a:pt x="1028700" y="0"/>
                </a:lnTo>
                <a:lnTo>
                  <a:pt x="4187970" y="0"/>
                </a:lnTo>
                <a:lnTo>
                  <a:pt x="4400550" y="0"/>
                </a:lnTo>
                <a:lnTo>
                  <a:pt x="5262791" y="0"/>
                </a:lnTo>
                <a:lnTo>
                  <a:pt x="5262791" y="478"/>
                </a:lnTo>
                <a:lnTo>
                  <a:pt x="8663110" y="478"/>
                </a:lnTo>
                <a:lnTo>
                  <a:pt x="7676422" y="2130951"/>
                </a:lnTo>
                <a:lnTo>
                  <a:pt x="4400550" y="2130951"/>
                </a:lnTo>
                <a:lnTo>
                  <a:pt x="4187970" y="2130951"/>
                </a:lnTo>
                <a:lnTo>
                  <a:pt x="1028700" y="2130951"/>
                </a:lnTo>
                <a:lnTo>
                  <a:pt x="819150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2D317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Freeform 18">
            <a:extLst>
              <a:ext uri="{FF2B5EF4-FFF2-40B4-BE49-F238E27FC236}">
                <a16:creationId xmlns:a16="http://schemas.microsoft.com/office/drawing/2014/main" id="{E2129A46-8F64-4F45-A226-F09DCA07BFF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683319"/>
            <a:ext cx="6516874" cy="2174681"/>
          </a:xfrm>
          <a:custGeom>
            <a:avLst/>
            <a:gdLst>
              <a:gd name="connsiteX0" fmla="*/ 0 w 6516874"/>
              <a:gd name="connsiteY0" fmla="*/ 0 h 2174681"/>
              <a:gd name="connsiteX1" fmla="*/ 819150 w 6516874"/>
              <a:gd name="connsiteY1" fmla="*/ 0 h 2174681"/>
              <a:gd name="connsiteX2" fmla="*/ 1038225 w 6516874"/>
              <a:gd name="connsiteY2" fmla="*/ 0 h 2174681"/>
              <a:gd name="connsiteX3" fmla="*/ 6516874 w 6516874"/>
              <a:gd name="connsiteY3" fmla="*/ 0 h 2174681"/>
              <a:gd name="connsiteX4" fmla="*/ 5509712 w 6516874"/>
              <a:gd name="connsiteY4" fmla="*/ 2174681 h 2174681"/>
              <a:gd name="connsiteX5" fmla="*/ 1038225 w 6516874"/>
              <a:gd name="connsiteY5" fmla="*/ 2174681 h 2174681"/>
              <a:gd name="connsiteX6" fmla="*/ 947987 w 6516874"/>
              <a:gd name="connsiteY6" fmla="*/ 2174681 h 2174681"/>
              <a:gd name="connsiteX7" fmla="*/ 819150 w 6516874"/>
              <a:gd name="connsiteY7" fmla="*/ 2174681 h 2174681"/>
              <a:gd name="connsiteX8" fmla="*/ 0 w 6516874"/>
              <a:gd name="connsiteY8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16874" h="2174681">
                <a:moveTo>
                  <a:pt x="0" y="0"/>
                </a:moveTo>
                <a:lnTo>
                  <a:pt x="819150" y="0"/>
                </a:lnTo>
                <a:lnTo>
                  <a:pt x="1038225" y="0"/>
                </a:lnTo>
                <a:lnTo>
                  <a:pt x="6516874" y="0"/>
                </a:lnTo>
                <a:lnTo>
                  <a:pt x="5509712" y="2174681"/>
                </a:lnTo>
                <a:lnTo>
                  <a:pt x="1038225" y="2174681"/>
                </a:lnTo>
                <a:lnTo>
                  <a:pt x="947987" y="2174681"/>
                </a:lnTo>
                <a:lnTo>
                  <a:pt x="81915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694266" y="238245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Slides 1 – 3 is a repeat of what we have discussed as a group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Slide 4 includes </a:t>
            </a:r>
            <a:r>
              <a:rPr lang="en-GB" b="1" dirty="0" smtClean="0">
                <a:solidFill>
                  <a:schemeClr val="bg1"/>
                </a:solidFill>
              </a:rPr>
              <a:t>the </a:t>
            </a:r>
            <a:r>
              <a:rPr lang="en-GB" b="1" dirty="0">
                <a:solidFill>
                  <a:schemeClr val="bg1"/>
                </a:solidFill>
              </a:rPr>
              <a:t>links to </a:t>
            </a:r>
            <a:r>
              <a:rPr lang="en-GB" b="1" dirty="0" smtClean="0">
                <a:solidFill>
                  <a:schemeClr val="bg1"/>
                </a:solidFill>
              </a:rPr>
              <a:t>the </a:t>
            </a:r>
            <a:r>
              <a:rPr lang="en-GB" b="1" dirty="0" err="1" smtClean="0">
                <a:solidFill>
                  <a:schemeClr val="bg1"/>
                </a:solidFill>
              </a:rPr>
              <a:t>Estyn</a:t>
            </a:r>
            <a:r>
              <a:rPr lang="en-GB" b="1" dirty="0" smtClean="0">
                <a:solidFill>
                  <a:schemeClr val="bg1"/>
                </a:solidFill>
              </a:rPr>
              <a:t> document </a:t>
            </a:r>
            <a:r>
              <a:rPr lang="en-GB" dirty="0">
                <a:solidFill>
                  <a:schemeClr val="bg1"/>
                </a:solidFill>
              </a:rPr>
              <a:t>you are going to use to </a:t>
            </a:r>
            <a:r>
              <a:rPr lang="en-GB" b="1" dirty="0">
                <a:solidFill>
                  <a:schemeClr val="bg1"/>
                </a:solidFill>
              </a:rPr>
              <a:t>read your </a:t>
            </a:r>
            <a:r>
              <a:rPr lang="en-GB" b="1" dirty="0" smtClean="0">
                <a:solidFill>
                  <a:schemeClr val="bg1"/>
                </a:solidFill>
              </a:rPr>
              <a:t> allocated case </a:t>
            </a:r>
            <a:r>
              <a:rPr lang="en-GB" b="1" dirty="0">
                <a:solidFill>
                  <a:schemeClr val="bg1"/>
                </a:solidFill>
              </a:rPr>
              <a:t>study.</a:t>
            </a:r>
          </a:p>
          <a:p>
            <a:r>
              <a:rPr lang="en-GB" dirty="0">
                <a:solidFill>
                  <a:schemeClr val="bg1"/>
                </a:solidFill>
              </a:rPr>
              <a:t>Slides </a:t>
            </a:r>
            <a:r>
              <a:rPr lang="en-GB" dirty="0" smtClean="0">
                <a:solidFill>
                  <a:schemeClr val="bg1"/>
                </a:solidFill>
              </a:rPr>
              <a:t>5 - 6 include </a:t>
            </a:r>
            <a:r>
              <a:rPr lang="en-GB" dirty="0">
                <a:solidFill>
                  <a:schemeClr val="bg1"/>
                </a:solidFill>
              </a:rPr>
              <a:t>the </a:t>
            </a:r>
            <a:r>
              <a:rPr lang="en-GB" b="1" dirty="0">
                <a:solidFill>
                  <a:schemeClr val="bg1"/>
                </a:solidFill>
              </a:rPr>
              <a:t>questions you will ask </a:t>
            </a:r>
            <a:r>
              <a:rPr lang="en-GB" dirty="0">
                <a:solidFill>
                  <a:schemeClr val="bg1"/>
                </a:solidFill>
              </a:rPr>
              <a:t>about the case study and the </a:t>
            </a:r>
            <a:r>
              <a:rPr lang="en-GB" b="1" dirty="0">
                <a:solidFill>
                  <a:schemeClr val="bg1"/>
                </a:solidFill>
              </a:rPr>
              <a:t>table </a:t>
            </a:r>
            <a:r>
              <a:rPr lang="en-GB" dirty="0">
                <a:solidFill>
                  <a:schemeClr val="bg1"/>
                </a:solidFill>
              </a:rPr>
              <a:t>you will use to </a:t>
            </a:r>
            <a:r>
              <a:rPr lang="en-GB" b="1" dirty="0">
                <a:solidFill>
                  <a:schemeClr val="bg1"/>
                </a:solidFill>
              </a:rPr>
              <a:t>collate the information </a:t>
            </a:r>
            <a:r>
              <a:rPr lang="en-GB" dirty="0">
                <a:solidFill>
                  <a:schemeClr val="bg1"/>
                </a:solidFill>
              </a:rPr>
              <a:t>you read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5466" y="4893496"/>
            <a:ext cx="55541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Assign your group a slide (from slide 7 onwards)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In the notes section of your slide, write the names of the people in your group and the title of the case study.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Set up a meeting on Teams to discuss the case study and collaborate to record the relevant information on your allocated slide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283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5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27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29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5ABE2-8DDD-4631-A81F-817D6ACA4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04850"/>
            <a:ext cx="3785616" cy="29781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3700" noProof="0" dirty="0"/>
              <a:t>Tasg:</a:t>
            </a:r>
            <a:r>
              <a:rPr lang="cy-GB" sz="3700" noProof="0" dirty="0">
                <a:cs typeface="Calibri Light"/>
              </a:rPr>
              <a:t/>
            </a:r>
            <a:br>
              <a:rPr lang="cy-GB" sz="3700" noProof="0" dirty="0">
                <a:cs typeface="Calibri Light"/>
              </a:rPr>
            </a:br>
            <a:r>
              <a:rPr lang="cy-GB" sz="3700" i="1" noProof="0" dirty="0">
                <a:cs typeface="Calibri Light"/>
              </a:rPr>
              <a:t>Meddyliwch am y pwyntiau allweddol</a:t>
            </a:r>
            <a:r>
              <a:rPr lang="cy-GB" sz="3700" i="1" kern="1200" noProof="0" dirty="0">
                <a:latin typeface="+mj-lt"/>
                <a:ea typeface="+mj-ea"/>
                <a:cs typeface="+mj-cs"/>
              </a:rPr>
              <a:t>.</a:t>
            </a:r>
            <a:endParaRPr lang="cy-GB" sz="3700" i="1" kern="1200" noProof="0" dirty="0">
              <a:latin typeface="+mj-lt"/>
              <a:cs typeface="Calibri Ligh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717AAF-C923-43C3-8518-A844A9D2F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6322" y="1049907"/>
            <a:ext cx="6608912" cy="5251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Cyd-destun (canllawiau BERA)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Strategaeth/ffocws yr ysgol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Rhesymau/sbardun dros ddewis y strategaeth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dirty="0">
                <a:solidFill>
                  <a:srgbClr val="FF0000"/>
                </a:solidFill>
              </a:rPr>
              <a:t>Nodau’r strategaeth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Camau gweithredu’r strategaeth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Sut cafodd y strategaeth ei gwerthuso?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rgbClr val="FF0000"/>
                </a:solidFill>
              </a:rPr>
              <a:t>Deilliannau’r strategaeth</a:t>
            </a:r>
            <a:endParaRPr lang="cy-GB" sz="2800" noProof="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Awgrymiadau personol ar gyfer  datblygu’r strategaeth ymhellach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Sut mae’r strategaeth yn cysylltu â’r 4 diben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Sut mae’r strategaeth yn cysylltu’r dysgwyr, yr ysgol a’r gymuned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6466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382885"/>
              </p:ext>
            </p:extLst>
          </p:nvPr>
        </p:nvGraphicFramePr>
        <p:xfrm>
          <a:off x="1436183" y="808892"/>
          <a:ext cx="9319635" cy="57245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30872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031999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1994005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1756249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180651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2719625"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Cyd-destun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Ysgol Gynradd, ardal Drefol yn Ne Cymru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482 o ddisgyblion ar y gofrestr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56% Prydau Ysgol am Ddim (FSM) (Cyfartaledd Cymru 18%)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35% ADY (Cyfartaledd Cymru 21%)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Strategaeth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Defnyddio dull i helpu </a:t>
                      </a:r>
                      <a:r>
                        <a:rPr lang="cy-GB" sz="1300" b="1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plant i ddatblygu dealltwriaeth a thosturi tuag atynt eu hunain ac eraill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Rhesymau/Sbardun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Roedd yr ysgol eisiau adeiladu ar strategaethau perthynas a ddefnyddiwyd ganddynt gyda phlant fel modd o wella trawma. Teimlent fod angen i blant ddeall ac arfer empathi. 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Nodau’r Strategaeth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Nodau’r ysgol yw gwneud gwir wahaniaeth i lesiant a deilliannau ei disgyblion.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Camau Gweithredu’r Strategaeth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Defnyddio’r Dull Ffynnu (</a:t>
                      </a:r>
                      <a:r>
                        <a:rPr lang="cy-GB" sz="1300" b="1" dirty="0" err="1">
                          <a:solidFill>
                            <a:schemeClr val="tx1"/>
                          </a:solidFill>
                        </a:rPr>
                        <a:t>Thrive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) – cysylltiadau a sesiynau ymwybyddiaeth ofalgar </a:t>
                      </a:r>
                      <a:r>
                        <a:rPr kumimoji="0" lang="cy-GB" sz="13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dyddiol 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i ddysgwyr. Addysgu plant am yr ymennydd, 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a’r hyn sy’n digwydd pan maent yn </a:t>
                      </a:r>
                      <a:r>
                        <a:rPr lang="cy-GB" sz="1300" b="1" dirty="0" err="1">
                          <a:solidFill>
                            <a:schemeClr val="tx1"/>
                          </a:solidFill>
                        </a:rPr>
                        <a:t>camreoleiddio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, trwy’r cyfarwyddyd ym mhecyn cymorth cyntaf yr </a:t>
                      </a:r>
                      <a:r>
                        <a:rPr lang="cy-GB" sz="1300" b="1" dirty="0" err="1">
                          <a:solidFill>
                            <a:schemeClr val="tx1"/>
                          </a:solidFill>
                        </a:rPr>
                        <a:t>Amygdala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66729" marR="66729" marT="33364" marB="33364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2686016"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Sut mae’r strategaeth yn cael ei gwerthuso?</a:t>
                      </a:r>
                    </a:p>
                    <a:p>
                      <a:pPr lvl="0">
                        <a:buNone/>
                      </a:pPr>
                      <a:r>
                        <a:rPr lang="cy-GB" sz="1300" b="0" i="0" u="none" strike="noStrike" noProof="0" dirty="0">
                          <a:latin typeface="Calibri"/>
                        </a:rPr>
                        <a:t>Nodwch y manylion penodol a roddwyd; fodd bynnag, mae’r ysgol wedi defnyddio’r data a gafwyd </a:t>
                      </a:r>
                      <a:r>
                        <a:rPr lang="cy-GB" sz="1300" b="0" i="1" u="none" strike="noStrike" noProof="0" dirty="0">
                          <a:latin typeface="Calibri"/>
                        </a:rPr>
                        <a:t>trwy’r offeryn proffilio </a:t>
                      </a:r>
                      <a:r>
                        <a:rPr lang="cy-GB" sz="1300" b="0" i="0" u="none" strike="noStrike" noProof="0" dirty="0">
                          <a:latin typeface="Calibri"/>
                        </a:rPr>
                        <a:t> </a:t>
                      </a:r>
                      <a:r>
                        <a:rPr lang="cy-GB" sz="1300" b="0" i="1" u="none" strike="noStrike" noProof="0" dirty="0" err="1">
                          <a:latin typeface="Calibri"/>
                        </a:rPr>
                        <a:t>Thrive-Online</a:t>
                      </a:r>
                      <a:r>
                        <a:rPr lang="cy-GB" sz="1300" b="0" i="1" u="none" strike="noStrike" noProof="0" dirty="0">
                          <a:latin typeface="Calibri"/>
                        </a:rPr>
                        <a:t>™ fel tystiolaeth o’i ffocws ar lesiant a’r gwelliannau mewn perfformiad academaidd.</a:t>
                      </a:r>
                      <a:endParaRPr lang="cy-GB" sz="1300" b="1" i="1" dirty="0">
                        <a:solidFill>
                          <a:schemeClr val="tx1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Deilliannau’r Strategaeth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Staff yn fwy hyderus i ddelio â phlant pan maen nhw’n </a:t>
                      </a:r>
                      <a:r>
                        <a:rPr lang="cy-GB" sz="1300" b="1" dirty="0" err="1">
                          <a:solidFill>
                            <a:schemeClr val="tx1"/>
                          </a:solidFill>
                        </a:rPr>
                        <a:t>camreoleiddio</a:t>
                      </a: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y-GB" sz="13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Gwell awyrgylch o amgylch yr ysgol. Perthnasau cryfach, mwy agored yn cael eu meithrin gyda rhieni. Llai o waharddiadau a data ansoddol </a:t>
                      </a:r>
                      <a:r>
                        <a:rPr lang="cy-GB" sz="1300" b="1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(sylwadau gan staff a disgyblion)</a:t>
                      </a:r>
                      <a:endParaRPr lang="cy-GB" sz="13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chemeClr val="tx1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Awgrymiadau ar gyfer datblygu pellach</a:t>
                      </a: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Beth ydych chi’n ei feddwl? Sut gallai'r ysgol ddatblygu'r strategaeth hon ymhellach?
</a:t>
                      </a:r>
                      <a:endParaRPr lang="cy-GB" sz="1600" dirty="0"/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Cysylltiadau â’r 4 Diben</a:t>
                      </a: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Unigolion iach a hyderus</a:t>
                      </a: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300" b="1" dirty="0">
                          <a:solidFill>
                            <a:schemeClr val="tx1"/>
                          </a:solidFill>
                        </a:rPr>
                        <a:t>Dinasyddion moesegol a gwybodus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Cysylltiadau â’r Gymuned</a:t>
                      </a: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cy-GB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300" b="1" i="0" u="none" strike="noStrike" noProof="0" dirty="0">
                          <a:solidFill>
                            <a:srgbClr val="FF0000"/>
                          </a:solidFill>
                          <a:latin typeface="Calibri"/>
                        </a:rPr>
                        <a:t>Beth ydych chi’n ei feddwl? Ydych chi’n gweld cysylltiadau â chymuned yr ysgol?</a:t>
                      </a:r>
                    </a:p>
                  </a:txBody>
                  <a:tcPr marL="66729" marR="66729" marT="33364" marB="33364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  <p:pic>
        <p:nvPicPr>
          <p:cNvPr id="5" name="Picture 4" descr="Graphical user interface, text, application, email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8C84370-54AC-4A76-9D10-C4C882114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4847" y="5954392"/>
            <a:ext cx="2528647" cy="8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56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4428000"/>
            <a:ext cx="6143626" cy="1400400"/>
          </a:xfrm>
        </p:spPr>
        <p:txBody>
          <a:bodyPr wrap="square" anchor="b">
            <a:normAutofit/>
          </a:bodyPr>
          <a:lstStyle/>
          <a:p>
            <a:pPr algn="l"/>
            <a:r>
              <a:rPr lang="cy-GB" sz="4300" noProof="0" dirty="0">
                <a:solidFill>
                  <a:schemeClr val="bg1"/>
                </a:solidFill>
                <a:cs typeface="Calibri Light"/>
                <a:hlinkClick r:id="rId3"/>
              </a:rPr>
              <a:t>Astudiaethau Achos.</a:t>
            </a:r>
            <a:br>
              <a:rPr lang="cy-GB" sz="4300" noProof="0" dirty="0">
                <a:solidFill>
                  <a:schemeClr val="bg1"/>
                </a:solidFill>
                <a:cs typeface="Calibri Light"/>
                <a:hlinkClick r:id="rId3"/>
              </a:rPr>
            </a:br>
            <a:endParaRPr lang="cy-GB" sz="4300" noProof="0" dirty="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A7AAC5C-C404-4F96-B3C5-38CEADB81D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01" r="1" b="1"/>
          <a:stretch/>
        </p:blipFill>
        <p:spPr>
          <a:xfrm>
            <a:off x="6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6CFBADE5-4A90-46FA-95F1-2F514E00541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0332" r="1" b="31652"/>
          <a:stretch/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83B45DF-6B3E-423E-A739-0F1613BF06D6}"/>
              </a:ext>
            </a:extLst>
          </p:cNvPr>
          <p:cNvSpPr txBox="1"/>
          <p:nvPr/>
        </p:nvSpPr>
        <p:spPr>
          <a:xfrm>
            <a:off x="4724400" y="320040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72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5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27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29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5ABE2-8DDD-4631-A81F-817D6ACA4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315" y="2686050"/>
            <a:ext cx="3785616" cy="29781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700" noProof="0" dirty="0"/>
              <a:t>Tasg:</a:t>
            </a:r>
            <a:r>
              <a:rPr lang="cy-GB" sz="3700" noProof="0" dirty="0">
                <a:cs typeface="Calibri Light"/>
              </a:rPr>
              <a:t/>
            </a:r>
            <a:br>
              <a:rPr lang="cy-GB" sz="3700" noProof="0" dirty="0">
                <a:cs typeface="Calibri Light"/>
              </a:rPr>
            </a:br>
            <a:r>
              <a:rPr lang="cy-GB" sz="3700" noProof="0" dirty="0">
                <a:cs typeface="Calibri Light"/>
              </a:rPr>
              <a:t>Darllenwch yr astudiaeth achos a neilltuwyd i chi a gwneud nodiadau ar y pwyntiau allweddol</a:t>
            </a:r>
            <a:r>
              <a:rPr lang="cy-GB" sz="3700" kern="1200" noProof="0" dirty="0" smtClean="0">
                <a:latin typeface="+mj-lt"/>
                <a:ea typeface="+mj-ea"/>
                <a:cs typeface="+mj-cs"/>
              </a:rPr>
              <a:t>.</a:t>
            </a:r>
            <a:br>
              <a:rPr lang="cy-GB" sz="3700" kern="1200" noProof="0" dirty="0" smtClean="0">
                <a:latin typeface="+mj-lt"/>
                <a:ea typeface="+mj-ea"/>
                <a:cs typeface="+mj-cs"/>
              </a:rPr>
            </a:br>
            <a:r>
              <a:rPr lang="en-US" sz="3700" dirty="0"/>
              <a:t>Use the table to collate the information (each group should have a slide).</a:t>
            </a:r>
            <a:endParaRPr lang="cy-GB" sz="3700" kern="1200" noProof="0" dirty="0">
              <a:latin typeface="+mj-lt"/>
              <a:ea typeface="+mj-ea"/>
              <a:cs typeface="+mj-cs"/>
            </a:endParaRP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E1FD104-F50A-40DF-AE97-7D580F6ED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9591" y="803275"/>
            <a:ext cx="6608912" cy="5251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Cyd-destun (canllawiau BERA)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Strategaeth/ffocws yr ysgol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Rhesymau/sbardun dros ddewis y strategaeth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dirty="0">
                <a:solidFill>
                  <a:schemeClr val="bg1"/>
                </a:solidFill>
              </a:rPr>
              <a:t>Nodau’r strategaeth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Camau gweithredu’r strategaeth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Sut cafodd y strategaeth ei gwerthuso?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Deilliannau’r strategaeth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Awgrymiadau personol ar gyfer  datblygu’r strategaeth ymhellach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Sut mae’r strategaeth yn cysylltu â’r 4 diben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bg1"/>
                </a:solidFill>
              </a:rPr>
              <a:t>Sut mae’r strategaeth yn cysylltu’r dysgwyr, yr ysgol a’r gymuned</a:t>
            </a:r>
            <a:endParaRPr lang="cy-GB" sz="2800" noProof="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2031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171004"/>
              </p:ext>
            </p:extLst>
          </p:nvPr>
        </p:nvGraphicFramePr>
        <p:xfrm>
          <a:off x="1120477" y="1159381"/>
          <a:ext cx="9951043" cy="45392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3098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1963098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1986887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1963098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074862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2176598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2176598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 rot="19336618">
            <a:off x="2980163" y="2222422"/>
            <a:ext cx="6231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 smtClean="0">
                <a:solidFill>
                  <a:schemeClr val="bg1">
                    <a:lumMod val="95000"/>
                  </a:schemeClr>
                </a:solidFill>
              </a:rPr>
              <a:t>enghraifft</a:t>
            </a:r>
            <a:endParaRPr lang="en-GB" sz="96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07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61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0349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543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6265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4129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6325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8135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96247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679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7899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40874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802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8076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087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160266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Cyd-destun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  <a:p>
                      <a:pPr lvl="0">
                        <a:buNone/>
                      </a:pPr>
                      <a:endParaRPr lang="cy-GB" sz="1500" noProof="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Sut mae’r strategaeth yn cael ei gwerthuso?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  <a:p>
                      <a:pPr lvl="0">
                        <a:buNone/>
                      </a:pPr>
                      <a:endParaRPr lang="cy-GB" sz="1500" noProof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Awgrymiadau ar gyfer datblygu pellach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/>
                        <a:t>Cysylltiadau â’r 4 diben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500" noProof="0" dirty="0"/>
                        <a:t>Cysylltiadau â’r Gymuned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1760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5DEC4B1C-054D-4481-A8BD-0D312249BCB5}"/>
</file>

<file path=customXml/itemProps2.xml><?xml version="1.0" encoding="utf-8"?>
<ds:datastoreItem xmlns:ds="http://schemas.openxmlformats.org/officeDocument/2006/customXml" ds:itemID="{FF8493F2-523C-4A9A-8303-6A6150BE90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879856-BDD8-4652-BD9F-8DF2A87E489E}">
  <ds:schemaRefs>
    <ds:schemaRef ds:uri="92c24619-d6d5-42cf-b618-23d930ad9f20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8ee9550b-f5f4-4dde-bce5-39f4ba45c2f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555</TotalTime>
  <Words>1279</Words>
  <Application>Microsoft Office PowerPoint</Application>
  <PresentationFormat>Widescreen</PresentationFormat>
  <Paragraphs>399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Tasg: Meddyliwch am y pwyntiau allweddol.</vt:lpstr>
      <vt:lpstr>PowerPoint Presentation</vt:lpstr>
      <vt:lpstr>Astudiaethau Achos. </vt:lpstr>
      <vt:lpstr>Tasg: Darllenwch yr astudiaeth achos a neilltuwyd i chi a gwneud nodiadau ar y pwyntiau allweddol. Use the table to collate the information (each group should have a slide).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466</cp:revision>
  <dcterms:created xsi:type="dcterms:W3CDTF">2021-01-21T23:03:24Z</dcterms:created>
  <dcterms:modified xsi:type="dcterms:W3CDTF">2021-03-29T15:10:08Z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