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23"/>
  </p:notesMasterIdLst>
  <p:sldIdLst>
    <p:sldId id="256" r:id="rId2"/>
    <p:sldId id="257" r:id="rId3"/>
    <p:sldId id="258" r:id="rId4"/>
    <p:sldId id="272" r:id="rId5"/>
    <p:sldId id="287" r:id="rId6"/>
    <p:sldId id="260" r:id="rId7"/>
    <p:sldId id="274" r:id="rId8"/>
    <p:sldId id="259" r:id="rId9"/>
    <p:sldId id="276" r:id="rId10"/>
    <p:sldId id="277" r:id="rId11"/>
    <p:sldId id="262" r:id="rId12"/>
    <p:sldId id="265" r:id="rId13"/>
    <p:sldId id="278" r:id="rId14"/>
    <p:sldId id="281" r:id="rId15"/>
    <p:sldId id="280" r:id="rId16"/>
    <p:sldId id="267" r:id="rId17"/>
    <p:sldId id="268" r:id="rId18"/>
    <p:sldId id="270" r:id="rId19"/>
    <p:sldId id="288" r:id="rId20"/>
    <p:sldId id="286" r:id="rId21"/>
    <p:sldId id="28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9011A2-A7BB-4971-BAC2-9FF37E9AB782}" v="129" dt="2026-10-19T13:23:54.018"/>
    <p1510:client id="{A8484F12-CE41-4512-B550-2FF024F559FD}" v="12" dt="2026-10-19T15:47:49.0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56569" autoAdjust="0"/>
  </p:normalViewPr>
  <p:slideViewPr>
    <p:cSldViewPr snapToGrid="0">
      <p:cViewPr varScale="1">
        <p:scale>
          <a:sx n="42" d="100"/>
          <a:sy n="42" d="100"/>
        </p:scale>
        <p:origin x="1488" y="3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7F6613-16EE-493D-9B26-DBF7188B76D0}" type="doc">
      <dgm:prSet loTypeId="urn:microsoft.com/office/officeart/2005/8/layout/chevron1" loCatId="process" qsTypeId="urn:microsoft.com/office/officeart/2005/8/quickstyle/simple3" qsCatId="simple" csTypeId="urn:microsoft.com/office/officeart/2005/8/colors/accent1_2" csCatId="accent1" phldr="1"/>
      <dgm:spPr/>
    </dgm:pt>
    <dgm:pt modelId="{D6F6060D-28A4-4B5D-B601-0862D8081E43}">
      <dgm:prSet phldrT="[Text]"/>
      <dgm:spPr/>
      <dgm:t>
        <a:bodyPr/>
        <a:lstStyle/>
        <a:p>
          <a:r>
            <a:rPr lang="en-GB"/>
            <a:t>Simplification</a:t>
          </a:r>
        </a:p>
      </dgm:t>
    </dgm:pt>
    <dgm:pt modelId="{93761738-036C-4CC9-BEB7-693AD8A8DF29}" type="parTrans" cxnId="{968D684C-353B-451A-AA9A-8AAEBCF816F3}">
      <dgm:prSet/>
      <dgm:spPr/>
      <dgm:t>
        <a:bodyPr/>
        <a:lstStyle/>
        <a:p>
          <a:endParaRPr lang="en-GB"/>
        </a:p>
      </dgm:t>
    </dgm:pt>
    <dgm:pt modelId="{F91BF996-C544-454C-9428-982A99590B27}" type="sibTrans" cxnId="{968D684C-353B-451A-AA9A-8AAEBCF816F3}">
      <dgm:prSet/>
      <dgm:spPr/>
      <dgm:t>
        <a:bodyPr/>
        <a:lstStyle/>
        <a:p>
          <a:endParaRPr lang="en-GB"/>
        </a:p>
      </dgm:t>
    </dgm:pt>
    <dgm:pt modelId="{6FC821F9-584D-4483-A1E5-1415315752DB}">
      <dgm:prSet phldrT="[Text]"/>
      <dgm:spPr/>
      <dgm:t>
        <a:bodyPr/>
        <a:lstStyle/>
        <a:p>
          <a:r>
            <a:rPr lang="en-GB"/>
            <a:t> simplification	</a:t>
          </a:r>
        </a:p>
      </dgm:t>
    </dgm:pt>
    <dgm:pt modelId="{5408E409-8BEF-4275-948C-3C486CE14179}" type="parTrans" cxnId="{F7573C26-3148-4857-B202-A7581B8D5AA2}">
      <dgm:prSet/>
      <dgm:spPr/>
      <dgm:t>
        <a:bodyPr/>
        <a:lstStyle/>
        <a:p>
          <a:endParaRPr lang="en-GB"/>
        </a:p>
      </dgm:t>
    </dgm:pt>
    <dgm:pt modelId="{1E234150-74DF-437D-A90D-9C3BBB0C4C18}" type="sibTrans" cxnId="{F7573C26-3148-4857-B202-A7581B8D5AA2}">
      <dgm:prSet/>
      <dgm:spPr/>
      <dgm:t>
        <a:bodyPr/>
        <a:lstStyle/>
        <a:p>
          <a:endParaRPr lang="en-GB"/>
        </a:p>
      </dgm:t>
    </dgm:pt>
    <dgm:pt modelId="{D2D05F6E-BC2B-4C58-8F0A-FC267B4A13AE}">
      <dgm:prSet phldrT="[Text]"/>
      <dgm:spPr/>
      <dgm:t>
        <a:bodyPr/>
        <a:lstStyle/>
        <a:p>
          <a:r>
            <a:rPr lang="en-GB"/>
            <a:t>SYNTHESIS</a:t>
          </a:r>
        </a:p>
      </dgm:t>
    </dgm:pt>
    <dgm:pt modelId="{67D42B3B-1C51-427E-847E-E54241A3066D}" type="parTrans" cxnId="{7E922EBB-EC8C-49BA-A2E2-CDC21D0DD686}">
      <dgm:prSet/>
      <dgm:spPr/>
      <dgm:t>
        <a:bodyPr/>
        <a:lstStyle/>
        <a:p>
          <a:endParaRPr lang="en-GB"/>
        </a:p>
      </dgm:t>
    </dgm:pt>
    <dgm:pt modelId="{252FD266-37A9-4E4C-BCD4-19AB93DC2396}" type="sibTrans" cxnId="{7E922EBB-EC8C-49BA-A2E2-CDC21D0DD686}">
      <dgm:prSet/>
      <dgm:spPr/>
      <dgm:t>
        <a:bodyPr/>
        <a:lstStyle/>
        <a:p>
          <a:endParaRPr lang="en-GB"/>
        </a:p>
      </dgm:t>
    </dgm:pt>
    <dgm:pt modelId="{A65CA817-5A69-4580-AB86-B04226FA4A7E}" type="pres">
      <dgm:prSet presAssocID="{287F6613-16EE-493D-9B26-DBF7188B76D0}" presName="Name0" presStyleCnt="0">
        <dgm:presLayoutVars>
          <dgm:dir/>
          <dgm:animLvl val="lvl"/>
          <dgm:resizeHandles val="exact"/>
        </dgm:presLayoutVars>
      </dgm:prSet>
      <dgm:spPr/>
    </dgm:pt>
    <dgm:pt modelId="{A761B466-E97B-4AFE-A69A-973FBC4AA0DA}" type="pres">
      <dgm:prSet presAssocID="{D6F6060D-28A4-4B5D-B601-0862D8081E43}" presName="parTxOnly" presStyleLbl="node1" presStyleIdx="0" presStyleCnt="3" custLinFactNeighborX="-821" custLinFactNeighborY="-83768">
        <dgm:presLayoutVars>
          <dgm:chMax val="0"/>
          <dgm:chPref val="0"/>
          <dgm:bulletEnabled val="1"/>
        </dgm:presLayoutVars>
      </dgm:prSet>
      <dgm:spPr/>
    </dgm:pt>
    <dgm:pt modelId="{3FB75CE1-7E67-4B2B-9803-06AA61B27E33}" type="pres">
      <dgm:prSet presAssocID="{F91BF996-C544-454C-9428-982A99590B27}" presName="parTxOnlySpace" presStyleCnt="0"/>
      <dgm:spPr/>
    </dgm:pt>
    <dgm:pt modelId="{3CCEC78A-6495-47B0-A56C-5896641BA27E}" type="pres">
      <dgm:prSet presAssocID="{6FC821F9-584D-4483-A1E5-1415315752DB}" presName="parTxOnly" presStyleLbl="node1" presStyleIdx="1" presStyleCnt="3" custLinFactNeighborX="18828" custLinFactNeighborY="-83768">
        <dgm:presLayoutVars>
          <dgm:chMax val="0"/>
          <dgm:chPref val="0"/>
          <dgm:bulletEnabled val="1"/>
        </dgm:presLayoutVars>
      </dgm:prSet>
      <dgm:spPr/>
    </dgm:pt>
    <dgm:pt modelId="{AF23BFC0-428F-462D-89CD-8A4D8408ACA6}" type="pres">
      <dgm:prSet presAssocID="{1E234150-74DF-437D-A90D-9C3BBB0C4C18}" presName="parTxOnlySpace" presStyleCnt="0"/>
      <dgm:spPr/>
    </dgm:pt>
    <dgm:pt modelId="{048C29C6-0D87-451D-A902-210E543DBB0B}" type="pres">
      <dgm:prSet presAssocID="{D2D05F6E-BC2B-4C58-8F0A-FC267B4A13AE}" presName="parTxOnly" presStyleLbl="node1" presStyleIdx="2" presStyleCnt="3" custLinFactNeighborX="38476" custLinFactNeighborY="-83768">
        <dgm:presLayoutVars>
          <dgm:chMax val="0"/>
          <dgm:chPref val="0"/>
          <dgm:bulletEnabled val="1"/>
        </dgm:presLayoutVars>
      </dgm:prSet>
      <dgm:spPr/>
    </dgm:pt>
  </dgm:ptLst>
  <dgm:cxnLst>
    <dgm:cxn modelId="{1B27490B-6277-403D-8DF5-659EBB37CD21}" type="presOf" srcId="{D6F6060D-28A4-4B5D-B601-0862D8081E43}" destId="{A761B466-E97B-4AFE-A69A-973FBC4AA0DA}" srcOrd="0" destOrd="0" presId="urn:microsoft.com/office/officeart/2005/8/layout/chevron1"/>
    <dgm:cxn modelId="{F7573C26-3148-4857-B202-A7581B8D5AA2}" srcId="{287F6613-16EE-493D-9B26-DBF7188B76D0}" destId="{6FC821F9-584D-4483-A1E5-1415315752DB}" srcOrd="1" destOrd="0" parTransId="{5408E409-8BEF-4275-948C-3C486CE14179}" sibTransId="{1E234150-74DF-437D-A90D-9C3BBB0C4C18}"/>
    <dgm:cxn modelId="{33D9E560-B997-4F31-8B61-4023CFE916A7}" type="presOf" srcId="{287F6613-16EE-493D-9B26-DBF7188B76D0}" destId="{A65CA817-5A69-4580-AB86-B04226FA4A7E}" srcOrd="0" destOrd="0" presId="urn:microsoft.com/office/officeart/2005/8/layout/chevron1"/>
    <dgm:cxn modelId="{C619006B-E0BE-412C-8D9D-CD19D323A2C0}" type="presOf" srcId="{6FC821F9-584D-4483-A1E5-1415315752DB}" destId="{3CCEC78A-6495-47B0-A56C-5896641BA27E}" srcOrd="0" destOrd="0" presId="urn:microsoft.com/office/officeart/2005/8/layout/chevron1"/>
    <dgm:cxn modelId="{968D684C-353B-451A-AA9A-8AAEBCF816F3}" srcId="{287F6613-16EE-493D-9B26-DBF7188B76D0}" destId="{D6F6060D-28A4-4B5D-B601-0862D8081E43}" srcOrd="0" destOrd="0" parTransId="{93761738-036C-4CC9-BEB7-693AD8A8DF29}" sibTransId="{F91BF996-C544-454C-9428-982A99590B27}"/>
    <dgm:cxn modelId="{2D28F77A-0590-43E4-9BD0-59132915C7BB}" type="presOf" srcId="{D2D05F6E-BC2B-4C58-8F0A-FC267B4A13AE}" destId="{048C29C6-0D87-451D-A902-210E543DBB0B}" srcOrd="0" destOrd="0" presId="urn:microsoft.com/office/officeart/2005/8/layout/chevron1"/>
    <dgm:cxn modelId="{7E922EBB-EC8C-49BA-A2E2-CDC21D0DD686}" srcId="{287F6613-16EE-493D-9B26-DBF7188B76D0}" destId="{D2D05F6E-BC2B-4C58-8F0A-FC267B4A13AE}" srcOrd="2" destOrd="0" parTransId="{67D42B3B-1C51-427E-847E-E54241A3066D}" sibTransId="{252FD266-37A9-4E4C-BCD4-19AB93DC2396}"/>
    <dgm:cxn modelId="{02384CE3-1125-4763-96BE-AA7DEF2FFDBA}" type="presParOf" srcId="{A65CA817-5A69-4580-AB86-B04226FA4A7E}" destId="{A761B466-E97B-4AFE-A69A-973FBC4AA0DA}" srcOrd="0" destOrd="0" presId="urn:microsoft.com/office/officeart/2005/8/layout/chevron1"/>
    <dgm:cxn modelId="{22FA104C-4A91-47C4-A1EC-CF8A52812FCB}" type="presParOf" srcId="{A65CA817-5A69-4580-AB86-B04226FA4A7E}" destId="{3FB75CE1-7E67-4B2B-9803-06AA61B27E33}" srcOrd="1" destOrd="0" presId="urn:microsoft.com/office/officeart/2005/8/layout/chevron1"/>
    <dgm:cxn modelId="{B8B86872-A6FB-4254-9ECF-23666025BAB0}" type="presParOf" srcId="{A65CA817-5A69-4580-AB86-B04226FA4A7E}" destId="{3CCEC78A-6495-47B0-A56C-5896641BA27E}" srcOrd="2" destOrd="0" presId="urn:microsoft.com/office/officeart/2005/8/layout/chevron1"/>
    <dgm:cxn modelId="{B95F3FED-0CED-4DDE-B34C-7F6AA0D1039E}" type="presParOf" srcId="{A65CA817-5A69-4580-AB86-B04226FA4A7E}" destId="{AF23BFC0-428F-462D-89CD-8A4D8408ACA6}" srcOrd="3" destOrd="0" presId="urn:microsoft.com/office/officeart/2005/8/layout/chevron1"/>
    <dgm:cxn modelId="{0A16CCCA-8E95-4FD4-B357-6FC9713F8B6C}" type="presParOf" srcId="{A65CA817-5A69-4580-AB86-B04226FA4A7E}" destId="{048C29C6-0D87-451D-A902-210E543DBB0B}" srcOrd="4"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180941-1129-4FE2-A264-9A7F9F654223}" type="doc">
      <dgm:prSet loTypeId="urn:microsoft.com/office/officeart/2005/8/layout/arrow5" loCatId="relationship" qsTypeId="urn:microsoft.com/office/officeart/2005/8/quickstyle/3d1" qsCatId="3D" csTypeId="urn:microsoft.com/office/officeart/2005/8/colors/colorful3" csCatId="colorful" phldr="1"/>
      <dgm:spPr/>
      <dgm:t>
        <a:bodyPr/>
        <a:lstStyle/>
        <a:p>
          <a:endParaRPr lang="en-GB"/>
        </a:p>
      </dgm:t>
    </dgm:pt>
    <dgm:pt modelId="{5C9AEF8D-E334-4BD0-AB8E-9429BD8CBB5E}">
      <dgm:prSet phldrT="[Text]"/>
      <dgm:spPr/>
      <dgm:t>
        <a:bodyPr/>
        <a:lstStyle/>
        <a:p>
          <a:r>
            <a:rPr lang="en-GB" dirty="0"/>
            <a:t>Classicism</a:t>
          </a:r>
        </a:p>
      </dgm:t>
    </dgm:pt>
    <dgm:pt modelId="{8E3D5A0A-5D85-4421-860B-68893C8E5883}" type="parTrans" cxnId="{8C958D0D-8823-4525-B23A-66AEF2A7043A}">
      <dgm:prSet/>
      <dgm:spPr/>
      <dgm:t>
        <a:bodyPr/>
        <a:lstStyle/>
        <a:p>
          <a:endParaRPr lang="en-GB"/>
        </a:p>
      </dgm:t>
    </dgm:pt>
    <dgm:pt modelId="{4AB81093-2BD7-4633-BB8E-41CA089C1B96}" type="sibTrans" cxnId="{8C958D0D-8823-4525-B23A-66AEF2A7043A}">
      <dgm:prSet/>
      <dgm:spPr/>
      <dgm:t>
        <a:bodyPr/>
        <a:lstStyle/>
        <a:p>
          <a:endParaRPr lang="en-GB"/>
        </a:p>
      </dgm:t>
    </dgm:pt>
    <dgm:pt modelId="{0811D2D7-AEEE-4B91-8A2F-42392ABDD84C}">
      <dgm:prSet phldrT="[Text]"/>
      <dgm:spPr/>
      <dgm:t>
        <a:bodyPr/>
        <a:lstStyle/>
        <a:p>
          <a:r>
            <a:rPr lang="en-GB"/>
            <a:t>Positivism</a:t>
          </a:r>
        </a:p>
      </dgm:t>
    </dgm:pt>
    <dgm:pt modelId="{D982339A-6EA5-4547-93E2-514D7AB48222}" type="parTrans" cxnId="{CD1C4DC2-3BF9-4B35-A61D-9DD9FD63A83B}">
      <dgm:prSet/>
      <dgm:spPr/>
      <dgm:t>
        <a:bodyPr/>
        <a:lstStyle/>
        <a:p>
          <a:endParaRPr lang="en-GB"/>
        </a:p>
      </dgm:t>
    </dgm:pt>
    <dgm:pt modelId="{3CB08854-3CE0-44DB-9F16-48B20E71C255}" type="sibTrans" cxnId="{CD1C4DC2-3BF9-4B35-A61D-9DD9FD63A83B}">
      <dgm:prSet/>
      <dgm:spPr/>
      <dgm:t>
        <a:bodyPr/>
        <a:lstStyle/>
        <a:p>
          <a:endParaRPr lang="en-GB"/>
        </a:p>
      </dgm:t>
    </dgm:pt>
    <dgm:pt modelId="{0DAC836A-B7FF-44F3-BE2B-4BA93C71E46D}" type="pres">
      <dgm:prSet presAssocID="{5C180941-1129-4FE2-A264-9A7F9F654223}" presName="diagram" presStyleCnt="0">
        <dgm:presLayoutVars>
          <dgm:dir/>
          <dgm:resizeHandles val="exact"/>
        </dgm:presLayoutVars>
      </dgm:prSet>
      <dgm:spPr/>
    </dgm:pt>
    <dgm:pt modelId="{B5271E14-6AFE-47D9-9F87-2F0130DEAF3C}" type="pres">
      <dgm:prSet presAssocID="{5C9AEF8D-E334-4BD0-AB8E-9429BD8CBB5E}" presName="arrow" presStyleLbl="node1" presStyleIdx="0" presStyleCnt="2" custRadScaleRad="101191" custRadScaleInc="3322">
        <dgm:presLayoutVars>
          <dgm:bulletEnabled val="1"/>
        </dgm:presLayoutVars>
      </dgm:prSet>
      <dgm:spPr/>
    </dgm:pt>
    <dgm:pt modelId="{68BDD00E-29EE-4C3F-8339-A42381E3E6A6}" type="pres">
      <dgm:prSet presAssocID="{0811D2D7-AEEE-4B91-8A2F-42392ABDD84C}" presName="arrow" presStyleLbl="node1" presStyleIdx="1" presStyleCnt="2" custRadScaleRad="112191" custRadScaleInc="-2509">
        <dgm:presLayoutVars>
          <dgm:bulletEnabled val="1"/>
        </dgm:presLayoutVars>
      </dgm:prSet>
      <dgm:spPr/>
    </dgm:pt>
  </dgm:ptLst>
  <dgm:cxnLst>
    <dgm:cxn modelId="{8C958D0D-8823-4525-B23A-66AEF2A7043A}" srcId="{5C180941-1129-4FE2-A264-9A7F9F654223}" destId="{5C9AEF8D-E334-4BD0-AB8E-9429BD8CBB5E}" srcOrd="0" destOrd="0" parTransId="{8E3D5A0A-5D85-4421-860B-68893C8E5883}" sibTransId="{4AB81093-2BD7-4633-BB8E-41CA089C1B96}"/>
    <dgm:cxn modelId="{68C15E61-B0B0-4E95-804A-3D354894BEC1}" type="presOf" srcId="{5C9AEF8D-E334-4BD0-AB8E-9429BD8CBB5E}" destId="{B5271E14-6AFE-47D9-9F87-2F0130DEAF3C}" srcOrd="0" destOrd="0" presId="urn:microsoft.com/office/officeart/2005/8/layout/arrow5"/>
    <dgm:cxn modelId="{3C0F1B6D-4246-4549-8406-11288B5F1DFF}" type="presOf" srcId="{5C180941-1129-4FE2-A264-9A7F9F654223}" destId="{0DAC836A-B7FF-44F3-BE2B-4BA93C71E46D}" srcOrd="0" destOrd="0" presId="urn:microsoft.com/office/officeart/2005/8/layout/arrow5"/>
    <dgm:cxn modelId="{5A19F986-64E0-405F-97B8-5CC9654B2310}" type="presOf" srcId="{0811D2D7-AEEE-4B91-8A2F-42392ABDD84C}" destId="{68BDD00E-29EE-4C3F-8339-A42381E3E6A6}" srcOrd="0" destOrd="0" presId="urn:microsoft.com/office/officeart/2005/8/layout/arrow5"/>
    <dgm:cxn modelId="{CD1C4DC2-3BF9-4B35-A61D-9DD9FD63A83B}" srcId="{5C180941-1129-4FE2-A264-9A7F9F654223}" destId="{0811D2D7-AEEE-4B91-8A2F-42392ABDD84C}" srcOrd="1" destOrd="0" parTransId="{D982339A-6EA5-4547-93E2-514D7AB48222}" sibTransId="{3CB08854-3CE0-44DB-9F16-48B20E71C255}"/>
    <dgm:cxn modelId="{4561D173-35F2-48D6-8EBA-BF2F922853F9}" type="presParOf" srcId="{0DAC836A-B7FF-44F3-BE2B-4BA93C71E46D}" destId="{B5271E14-6AFE-47D9-9F87-2F0130DEAF3C}" srcOrd="0" destOrd="0" presId="urn:microsoft.com/office/officeart/2005/8/layout/arrow5"/>
    <dgm:cxn modelId="{0048FAFA-45E2-490F-9976-02440FD1D294}" type="presParOf" srcId="{0DAC836A-B7FF-44F3-BE2B-4BA93C71E46D}" destId="{68BDD00E-29EE-4C3F-8339-A42381E3E6A6}"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49B3DEF-7E5A-4043-995A-133A045D42B7}"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376759CD-250A-44AE-BE74-40EFD7669FE4}">
      <dgm:prSet/>
      <dgm:spPr/>
      <dgm:t>
        <a:bodyPr/>
        <a:lstStyle/>
        <a:p>
          <a:r>
            <a:rPr lang="en-US" b="0" i="0"/>
            <a:t>Revisit the answers you gave at the start of lesson for reasons why people commit crime and the reasons explored in the case study.</a:t>
          </a:r>
          <a:endParaRPr lang="en-US"/>
        </a:p>
      </dgm:t>
    </dgm:pt>
    <dgm:pt modelId="{F478B5BE-06C3-44EF-A6FC-99FA1A35CF33}" type="parTrans" cxnId="{40573FA1-219E-4B2E-839A-9CDAF82F75B4}">
      <dgm:prSet/>
      <dgm:spPr/>
      <dgm:t>
        <a:bodyPr/>
        <a:lstStyle/>
        <a:p>
          <a:endParaRPr lang="en-US"/>
        </a:p>
      </dgm:t>
    </dgm:pt>
    <dgm:pt modelId="{95C6EB8C-AEED-4B52-9AB5-31BAAE98D5F3}" type="sibTrans" cxnId="{40573FA1-219E-4B2E-839A-9CDAF82F75B4}">
      <dgm:prSet/>
      <dgm:spPr/>
      <dgm:t>
        <a:bodyPr/>
        <a:lstStyle/>
        <a:p>
          <a:endParaRPr lang="en-US"/>
        </a:p>
      </dgm:t>
    </dgm:pt>
    <dgm:pt modelId="{CDC5D115-4386-4485-93CD-F59613039019}">
      <dgm:prSet/>
      <dgm:spPr/>
      <dgm:t>
        <a:bodyPr/>
        <a:lstStyle/>
        <a:p>
          <a:r>
            <a:rPr lang="en-US" b="0" i="0"/>
            <a:t>Now try and put the reasons within the blocks of theory. </a:t>
          </a:r>
          <a:endParaRPr lang="en-US"/>
        </a:p>
      </dgm:t>
    </dgm:pt>
    <dgm:pt modelId="{38FE8FEF-2980-411D-94D5-E986D7450712}" type="parTrans" cxnId="{9B3B7F8D-7FF5-4D97-BCEC-30F969D66BEB}">
      <dgm:prSet/>
      <dgm:spPr/>
      <dgm:t>
        <a:bodyPr/>
        <a:lstStyle/>
        <a:p>
          <a:endParaRPr lang="en-US"/>
        </a:p>
      </dgm:t>
    </dgm:pt>
    <dgm:pt modelId="{2C72FAB7-F34A-4183-B626-DC7C29B1864D}" type="sibTrans" cxnId="{9B3B7F8D-7FF5-4D97-BCEC-30F969D66BEB}">
      <dgm:prSet/>
      <dgm:spPr/>
      <dgm:t>
        <a:bodyPr/>
        <a:lstStyle/>
        <a:p>
          <a:endParaRPr lang="en-US"/>
        </a:p>
      </dgm:t>
    </dgm:pt>
    <dgm:pt modelId="{A9D3E81E-816D-47D0-9B70-93E0568B530D}">
      <dgm:prSet/>
      <dgm:spPr/>
      <dgm:t>
        <a:bodyPr/>
        <a:lstStyle/>
        <a:p>
          <a:r>
            <a:rPr lang="en-US" b="0" i="0"/>
            <a:t>You may find a mind map is a useful way to convey your decisions. </a:t>
          </a:r>
          <a:endParaRPr lang="en-US"/>
        </a:p>
      </dgm:t>
    </dgm:pt>
    <dgm:pt modelId="{8C265D20-A1C7-4A81-96A2-F45FF073A603}" type="parTrans" cxnId="{E258A049-F757-4D6A-BB5E-F2624FCEF76D}">
      <dgm:prSet/>
      <dgm:spPr/>
      <dgm:t>
        <a:bodyPr/>
        <a:lstStyle/>
        <a:p>
          <a:endParaRPr lang="en-US"/>
        </a:p>
      </dgm:t>
    </dgm:pt>
    <dgm:pt modelId="{2FF5B004-3F2A-488A-9600-8A4F88D3B845}" type="sibTrans" cxnId="{E258A049-F757-4D6A-BB5E-F2624FCEF76D}">
      <dgm:prSet/>
      <dgm:spPr/>
      <dgm:t>
        <a:bodyPr/>
        <a:lstStyle/>
        <a:p>
          <a:endParaRPr lang="en-US"/>
        </a:p>
      </dgm:t>
    </dgm:pt>
    <dgm:pt modelId="{D163F628-535E-4B76-89B6-7C7FE4401FD3}" type="pres">
      <dgm:prSet presAssocID="{249B3DEF-7E5A-4043-995A-133A045D42B7}" presName="outerComposite" presStyleCnt="0">
        <dgm:presLayoutVars>
          <dgm:chMax val="5"/>
          <dgm:dir/>
          <dgm:resizeHandles val="exact"/>
        </dgm:presLayoutVars>
      </dgm:prSet>
      <dgm:spPr/>
    </dgm:pt>
    <dgm:pt modelId="{C37AAA8A-9CE6-4916-BBB5-720A6447574D}" type="pres">
      <dgm:prSet presAssocID="{249B3DEF-7E5A-4043-995A-133A045D42B7}" presName="dummyMaxCanvas" presStyleCnt="0">
        <dgm:presLayoutVars/>
      </dgm:prSet>
      <dgm:spPr/>
    </dgm:pt>
    <dgm:pt modelId="{9B140F6C-DBDD-4A94-B992-08222127F7EB}" type="pres">
      <dgm:prSet presAssocID="{249B3DEF-7E5A-4043-995A-133A045D42B7}" presName="ThreeNodes_1" presStyleLbl="node1" presStyleIdx="0" presStyleCnt="3">
        <dgm:presLayoutVars>
          <dgm:bulletEnabled val="1"/>
        </dgm:presLayoutVars>
      </dgm:prSet>
      <dgm:spPr/>
    </dgm:pt>
    <dgm:pt modelId="{FA4A7D4F-48B3-4E8F-8713-BE494331E7A1}" type="pres">
      <dgm:prSet presAssocID="{249B3DEF-7E5A-4043-995A-133A045D42B7}" presName="ThreeNodes_2" presStyleLbl="node1" presStyleIdx="1" presStyleCnt="3">
        <dgm:presLayoutVars>
          <dgm:bulletEnabled val="1"/>
        </dgm:presLayoutVars>
      </dgm:prSet>
      <dgm:spPr/>
    </dgm:pt>
    <dgm:pt modelId="{641AA829-B2B1-4B27-9AC7-27F9288930CA}" type="pres">
      <dgm:prSet presAssocID="{249B3DEF-7E5A-4043-995A-133A045D42B7}" presName="ThreeNodes_3" presStyleLbl="node1" presStyleIdx="2" presStyleCnt="3" custLinFactNeighborX="-140" custLinFactNeighborY="25276">
        <dgm:presLayoutVars>
          <dgm:bulletEnabled val="1"/>
        </dgm:presLayoutVars>
      </dgm:prSet>
      <dgm:spPr/>
    </dgm:pt>
    <dgm:pt modelId="{91D58B9E-9B90-439A-9E52-C5F24C276A7D}" type="pres">
      <dgm:prSet presAssocID="{249B3DEF-7E5A-4043-995A-133A045D42B7}" presName="ThreeConn_1-2" presStyleLbl="fgAccFollowNode1" presStyleIdx="0" presStyleCnt="2">
        <dgm:presLayoutVars>
          <dgm:bulletEnabled val="1"/>
        </dgm:presLayoutVars>
      </dgm:prSet>
      <dgm:spPr/>
    </dgm:pt>
    <dgm:pt modelId="{A75E97D3-54FD-471E-9471-F3E28CE79CC2}" type="pres">
      <dgm:prSet presAssocID="{249B3DEF-7E5A-4043-995A-133A045D42B7}" presName="ThreeConn_2-3" presStyleLbl="fgAccFollowNode1" presStyleIdx="1" presStyleCnt="2">
        <dgm:presLayoutVars>
          <dgm:bulletEnabled val="1"/>
        </dgm:presLayoutVars>
      </dgm:prSet>
      <dgm:spPr/>
    </dgm:pt>
    <dgm:pt modelId="{FDD2624F-3600-4DD1-B323-0E0532672598}" type="pres">
      <dgm:prSet presAssocID="{249B3DEF-7E5A-4043-995A-133A045D42B7}" presName="ThreeNodes_1_text" presStyleLbl="node1" presStyleIdx="2" presStyleCnt="3">
        <dgm:presLayoutVars>
          <dgm:bulletEnabled val="1"/>
        </dgm:presLayoutVars>
      </dgm:prSet>
      <dgm:spPr/>
    </dgm:pt>
    <dgm:pt modelId="{A211626F-7C92-44F8-8B80-DBC622D7B661}" type="pres">
      <dgm:prSet presAssocID="{249B3DEF-7E5A-4043-995A-133A045D42B7}" presName="ThreeNodes_2_text" presStyleLbl="node1" presStyleIdx="2" presStyleCnt="3">
        <dgm:presLayoutVars>
          <dgm:bulletEnabled val="1"/>
        </dgm:presLayoutVars>
      </dgm:prSet>
      <dgm:spPr/>
    </dgm:pt>
    <dgm:pt modelId="{1465B89F-F23F-47BA-96D2-D4BBFF0E188A}" type="pres">
      <dgm:prSet presAssocID="{249B3DEF-7E5A-4043-995A-133A045D42B7}" presName="ThreeNodes_3_text" presStyleLbl="node1" presStyleIdx="2" presStyleCnt="3">
        <dgm:presLayoutVars>
          <dgm:bulletEnabled val="1"/>
        </dgm:presLayoutVars>
      </dgm:prSet>
      <dgm:spPr/>
    </dgm:pt>
  </dgm:ptLst>
  <dgm:cxnLst>
    <dgm:cxn modelId="{D178B00B-6187-4B58-AAD1-DE474FD74B6F}" type="presOf" srcId="{376759CD-250A-44AE-BE74-40EFD7669FE4}" destId="{FDD2624F-3600-4DD1-B323-0E0532672598}" srcOrd="1" destOrd="0" presId="urn:microsoft.com/office/officeart/2005/8/layout/vProcess5"/>
    <dgm:cxn modelId="{7F4B4E16-7DAE-42AC-A4C6-326784A240A1}" type="presOf" srcId="{2C72FAB7-F34A-4183-B626-DC7C29B1864D}" destId="{A75E97D3-54FD-471E-9471-F3E28CE79CC2}" srcOrd="0" destOrd="0" presId="urn:microsoft.com/office/officeart/2005/8/layout/vProcess5"/>
    <dgm:cxn modelId="{8A03991D-10DC-4F75-9D79-2A83C769376D}" type="presOf" srcId="{249B3DEF-7E5A-4043-995A-133A045D42B7}" destId="{D163F628-535E-4B76-89B6-7C7FE4401FD3}" srcOrd="0" destOrd="0" presId="urn:microsoft.com/office/officeart/2005/8/layout/vProcess5"/>
    <dgm:cxn modelId="{4331392F-924B-49FD-B8DC-39779C473397}" type="presOf" srcId="{A9D3E81E-816D-47D0-9B70-93E0568B530D}" destId="{641AA829-B2B1-4B27-9AC7-27F9288930CA}" srcOrd="0" destOrd="0" presId="urn:microsoft.com/office/officeart/2005/8/layout/vProcess5"/>
    <dgm:cxn modelId="{B67ECB42-BB5A-4EF9-8F6E-7B35DCD2641F}" type="presOf" srcId="{CDC5D115-4386-4485-93CD-F59613039019}" destId="{A211626F-7C92-44F8-8B80-DBC622D7B661}" srcOrd="1" destOrd="0" presId="urn:microsoft.com/office/officeart/2005/8/layout/vProcess5"/>
    <dgm:cxn modelId="{E258A049-F757-4D6A-BB5E-F2624FCEF76D}" srcId="{249B3DEF-7E5A-4043-995A-133A045D42B7}" destId="{A9D3E81E-816D-47D0-9B70-93E0568B530D}" srcOrd="2" destOrd="0" parTransId="{8C265D20-A1C7-4A81-96A2-F45FF073A603}" sibTransId="{2FF5B004-3F2A-488A-9600-8A4F88D3B845}"/>
    <dgm:cxn modelId="{4E6B8772-5E0B-4602-AE0D-51A7F79DBE4D}" type="presOf" srcId="{376759CD-250A-44AE-BE74-40EFD7669FE4}" destId="{9B140F6C-DBDD-4A94-B992-08222127F7EB}" srcOrd="0" destOrd="0" presId="urn:microsoft.com/office/officeart/2005/8/layout/vProcess5"/>
    <dgm:cxn modelId="{C9066159-E5E0-4CE1-9CB0-4E1A48736CBE}" type="presOf" srcId="{CDC5D115-4386-4485-93CD-F59613039019}" destId="{FA4A7D4F-48B3-4E8F-8713-BE494331E7A1}" srcOrd="0" destOrd="0" presId="urn:microsoft.com/office/officeart/2005/8/layout/vProcess5"/>
    <dgm:cxn modelId="{9B3B7F8D-7FF5-4D97-BCEC-30F969D66BEB}" srcId="{249B3DEF-7E5A-4043-995A-133A045D42B7}" destId="{CDC5D115-4386-4485-93CD-F59613039019}" srcOrd="1" destOrd="0" parTransId="{38FE8FEF-2980-411D-94D5-E986D7450712}" sibTransId="{2C72FAB7-F34A-4183-B626-DC7C29B1864D}"/>
    <dgm:cxn modelId="{40573FA1-219E-4B2E-839A-9CDAF82F75B4}" srcId="{249B3DEF-7E5A-4043-995A-133A045D42B7}" destId="{376759CD-250A-44AE-BE74-40EFD7669FE4}" srcOrd="0" destOrd="0" parTransId="{F478B5BE-06C3-44EF-A6FC-99FA1A35CF33}" sibTransId="{95C6EB8C-AEED-4B52-9AB5-31BAAE98D5F3}"/>
    <dgm:cxn modelId="{F6FE55C7-0B2C-4B09-9B18-878D0836213C}" type="presOf" srcId="{A9D3E81E-816D-47D0-9B70-93E0568B530D}" destId="{1465B89F-F23F-47BA-96D2-D4BBFF0E188A}" srcOrd="1" destOrd="0" presId="urn:microsoft.com/office/officeart/2005/8/layout/vProcess5"/>
    <dgm:cxn modelId="{C1777EE8-1ED5-4DD0-875A-286E7BA3821E}" type="presOf" srcId="{95C6EB8C-AEED-4B52-9AB5-31BAAE98D5F3}" destId="{91D58B9E-9B90-439A-9E52-C5F24C276A7D}" srcOrd="0" destOrd="0" presId="urn:microsoft.com/office/officeart/2005/8/layout/vProcess5"/>
    <dgm:cxn modelId="{54DBD1F4-B43D-4597-92B0-CE56E94D0EA4}" type="presParOf" srcId="{D163F628-535E-4B76-89B6-7C7FE4401FD3}" destId="{C37AAA8A-9CE6-4916-BBB5-720A6447574D}" srcOrd="0" destOrd="0" presId="urn:microsoft.com/office/officeart/2005/8/layout/vProcess5"/>
    <dgm:cxn modelId="{47EB8E4E-34AA-46B5-9952-4E5E67D41906}" type="presParOf" srcId="{D163F628-535E-4B76-89B6-7C7FE4401FD3}" destId="{9B140F6C-DBDD-4A94-B992-08222127F7EB}" srcOrd="1" destOrd="0" presId="urn:microsoft.com/office/officeart/2005/8/layout/vProcess5"/>
    <dgm:cxn modelId="{DEECCA12-2588-4B05-973C-99FFBF1FF821}" type="presParOf" srcId="{D163F628-535E-4B76-89B6-7C7FE4401FD3}" destId="{FA4A7D4F-48B3-4E8F-8713-BE494331E7A1}" srcOrd="2" destOrd="0" presId="urn:microsoft.com/office/officeart/2005/8/layout/vProcess5"/>
    <dgm:cxn modelId="{1CFC71C2-BCF8-42C6-98C3-256C3DA31FB4}" type="presParOf" srcId="{D163F628-535E-4B76-89B6-7C7FE4401FD3}" destId="{641AA829-B2B1-4B27-9AC7-27F9288930CA}" srcOrd="3" destOrd="0" presId="urn:microsoft.com/office/officeart/2005/8/layout/vProcess5"/>
    <dgm:cxn modelId="{1699456A-EAB8-4830-9BE8-EE2EA3515FA8}" type="presParOf" srcId="{D163F628-535E-4B76-89B6-7C7FE4401FD3}" destId="{91D58B9E-9B90-439A-9E52-C5F24C276A7D}" srcOrd="4" destOrd="0" presId="urn:microsoft.com/office/officeart/2005/8/layout/vProcess5"/>
    <dgm:cxn modelId="{86D14937-16FF-4D70-943E-7390C11F340A}" type="presParOf" srcId="{D163F628-535E-4B76-89B6-7C7FE4401FD3}" destId="{A75E97D3-54FD-471E-9471-F3E28CE79CC2}" srcOrd="5" destOrd="0" presId="urn:microsoft.com/office/officeart/2005/8/layout/vProcess5"/>
    <dgm:cxn modelId="{89E7BB7C-BE70-445C-A0AA-84718DA52EAE}" type="presParOf" srcId="{D163F628-535E-4B76-89B6-7C7FE4401FD3}" destId="{FDD2624F-3600-4DD1-B323-0E0532672598}" srcOrd="6" destOrd="0" presId="urn:microsoft.com/office/officeart/2005/8/layout/vProcess5"/>
    <dgm:cxn modelId="{8AE78FEE-A92B-4822-822B-4FB2825A08A0}" type="presParOf" srcId="{D163F628-535E-4B76-89B6-7C7FE4401FD3}" destId="{A211626F-7C92-44F8-8B80-DBC622D7B661}" srcOrd="7" destOrd="0" presId="urn:microsoft.com/office/officeart/2005/8/layout/vProcess5"/>
    <dgm:cxn modelId="{BDA02CB2-B0C9-46B4-8E2F-1D1623340051}" type="presParOf" srcId="{D163F628-535E-4B76-89B6-7C7FE4401FD3}" destId="{1465B89F-F23F-47BA-96D2-D4BBFF0E188A}"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61B466-E97B-4AFE-A69A-973FBC4AA0DA}">
      <dsp:nvSpPr>
        <dsp:cNvPr id="0" name=""/>
        <dsp:cNvSpPr/>
      </dsp:nvSpPr>
      <dsp:spPr>
        <a:xfrm>
          <a:off x="0" y="971021"/>
          <a:ext cx="3703592" cy="1481437"/>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8014" tIns="36005" rIns="36005" bIns="36005" numCol="1" spcCol="1270" anchor="ctr" anchorCtr="0">
          <a:noAutofit/>
        </a:bodyPr>
        <a:lstStyle/>
        <a:p>
          <a:pPr marL="0" lvl="0" indent="0" algn="ctr" defTabSz="1200150">
            <a:lnSpc>
              <a:spcPct val="90000"/>
            </a:lnSpc>
            <a:spcBef>
              <a:spcPct val="0"/>
            </a:spcBef>
            <a:spcAft>
              <a:spcPct val="35000"/>
            </a:spcAft>
            <a:buNone/>
          </a:pPr>
          <a:r>
            <a:rPr lang="en-GB" sz="2700" kern="1200"/>
            <a:t>Simplification</a:t>
          </a:r>
        </a:p>
      </dsp:txBody>
      <dsp:txXfrm>
        <a:off x="740719" y="971021"/>
        <a:ext cx="2222155" cy="1481437"/>
      </dsp:txXfrm>
    </dsp:sp>
    <dsp:sp modelId="{3CCEC78A-6495-47B0-A56C-5896641BA27E}">
      <dsp:nvSpPr>
        <dsp:cNvPr id="0" name=""/>
        <dsp:cNvSpPr/>
      </dsp:nvSpPr>
      <dsp:spPr>
        <a:xfrm>
          <a:off x="3406004" y="971021"/>
          <a:ext cx="3703592" cy="1481437"/>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8014" tIns="36005" rIns="36005" bIns="36005" numCol="1" spcCol="1270" anchor="ctr" anchorCtr="0">
          <a:noAutofit/>
        </a:bodyPr>
        <a:lstStyle/>
        <a:p>
          <a:pPr marL="0" lvl="0" indent="0" algn="ctr" defTabSz="1200150">
            <a:lnSpc>
              <a:spcPct val="90000"/>
            </a:lnSpc>
            <a:spcBef>
              <a:spcPct val="0"/>
            </a:spcBef>
            <a:spcAft>
              <a:spcPct val="35000"/>
            </a:spcAft>
            <a:buNone/>
          </a:pPr>
          <a:r>
            <a:rPr lang="en-GB" sz="2700" kern="1200"/>
            <a:t> simplification	</a:t>
          </a:r>
        </a:p>
      </dsp:txBody>
      <dsp:txXfrm>
        <a:off x="4146723" y="971021"/>
        <a:ext cx="2222155" cy="1481437"/>
      </dsp:txXfrm>
    </dsp:sp>
    <dsp:sp modelId="{048C29C6-0D87-451D-A902-210E543DBB0B}">
      <dsp:nvSpPr>
        <dsp:cNvPr id="0" name=""/>
        <dsp:cNvSpPr/>
      </dsp:nvSpPr>
      <dsp:spPr>
        <a:xfrm>
          <a:off x="6672547" y="971021"/>
          <a:ext cx="3703592" cy="1481437"/>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8014" tIns="36005" rIns="36005" bIns="36005" numCol="1" spcCol="1270" anchor="ctr" anchorCtr="0">
          <a:noAutofit/>
        </a:bodyPr>
        <a:lstStyle/>
        <a:p>
          <a:pPr marL="0" lvl="0" indent="0" algn="ctr" defTabSz="1200150">
            <a:lnSpc>
              <a:spcPct val="90000"/>
            </a:lnSpc>
            <a:spcBef>
              <a:spcPct val="0"/>
            </a:spcBef>
            <a:spcAft>
              <a:spcPct val="35000"/>
            </a:spcAft>
            <a:buNone/>
          </a:pPr>
          <a:r>
            <a:rPr lang="en-GB" sz="2700" kern="1200"/>
            <a:t>SYNTHESIS</a:t>
          </a:r>
        </a:p>
      </dsp:txBody>
      <dsp:txXfrm>
        <a:off x="7413266" y="971021"/>
        <a:ext cx="2222155" cy="14814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71E14-6AFE-47D9-9F87-2F0130DEAF3C}">
      <dsp:nvSpPr>
        <dsp:cNvPr id="0" name=""/>
        <dsp:cNvSpPr/>
      </dsp:nvSpPr>
      <dsp:spPr>
        <a:xfrm rot="16200000">
          <a:off x="0" y="0"/>
          <a:ext cx="2808590" cy="2808590"/>
        </a:xfrm>
        <a:prstGeom prst="downArrow">
          <a:avLst>
            <a:gd name="adj1" fmla="val 50000"/>
            <a:gd name="adj2" fmla="val 35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kern="1200" dirty="0"/>
            <a:t>Classicism</a:t>
          </a:r>
        </a:p>
      </dsp:txBody>
      <dsp:txXfrm rot="5400000">
        <a:off x="0" y="702147"/>
        <a:ext cx="2317087" cy="1404295"/>
      </dsp:txXfrm>
    </dsp:sp>
    <dsp:sp modelId="{68BDD00E-29EE-4C3F-8339-A42381E3E6A6}">
      <dsp:nvSpPr>
        <dsp:cNvPr id="0" name=""/>
        <dsp:cNvSpPr/>
      </dsp:nvSpPr>
      <dsp:spPr>
        <a:xfrm rot="5400000">
          <a:off x="4039019" y="0"/>
          <a:ext cx="2808590" cy="2808590"/>
        </a:xfrm>
        <a:prstGeom prst="downArrow">
          <a:avLst>
            <a:gd name="adj1" fmla="val 50000"/>
            <a:gd name="adj2" fmla="val 35000"/>
          </a:avLst>
        </a:prstGeom>
        <a:gradFill rotWithShape="0">
          <a:gsLst>
            <a:gs pos="0">
              <a:schemeClr val="accent3">
                <a:hueOff val="-1501273"/>
                <a:satOff val="2457"/>
                <a:lumOff val="-5882"/>
                <a:alphaOff val="0"/>
                <a:satMod val="103000"/>
                <a:lumMod val="102000"/>
                <a:tint val="94000"/>
              </a:schemeClr>
            </a:gs>
            <a:gs pos="50000">
              <a:schemeClr val="accent3">
                <a:hueOff val="-1501273"/>
                <a:satOff val="2457"/>
                <a:lumOff val="-5882"/>
                <a:alphaOff val="0"/>
                <a:satMod val="110000"/>
                <a:lumMod val="100000"/>
                <a:shade val="100000"/>
              </a:schemeClr>
            </a:gs>
            <a:gs pos="100000">
              <a:schemeClr val="accent3">
                <a:hueOff val="-1501273"/>
                <a:satOff val="2457"/>
                <a:lumOff val="-5882"/>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kern="1200"/>
            <a:t>Positivism</a:t>
          </a:r>
        </a:p>
      </dsp:txBody>
      <dsp:txXfrm rot="-5400000">
        <a:off x="4530522" y="702148"/>
        <a:ext cx="2317087" cy="14042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140F6C-DBDD-4A94-B992-08222127F7EB}">
      <dsp:nvSpPr>
        <dsp:cNvPr id="0" name=""/>
        <dsp:cNvSpPr/>
      </dsp:nvSpPr>
      <dsp:spPr>
        <a:xfrm>
          <a:off x="0" y="0"/>
          <a:ext cx="5673852" cy="12755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a:t>Revisit the answers you gave at the start of lesson for reasons why people commit crime and the reasons explored in the case study.</a:t>
          </a:r>
          <a:endParaRPr lang="en-US" sz="1900" kern="1200"/>
        </a:p>
      </dsp:txBody>
      <dsp:txXfrm>
        <a:off x="37361" y="37361"/>
        <a:ext cx="4297392" cy="1200866"/>
      </dsp:txXfrm>
    </dsp:sp>
    <dsp:sp modelId="{FA4A7D4F-48B3-4E8F-8713-BE494331E7A1}">
      <dsp:nvSpPr>
        <dsp:cNvPr id="0" name=""/>
        <dsp:cNvSpPr/>
      </dsp:nvSpPr>
      <dsp:spPr>
        <a:xfrm>
          <a:off x="500633" y="1488185"/>
          <a:ext cx="5673852" cy="12755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a:t>Now try and put the reasons within the blocks of theory. </a:t>
          </a:r>
          <a:endParaRPr lang="en-US" sz="1900" kern="1200"/>
        </a:p>
      </dsp:txBody>
      <dsp:txXfrm>
        <a:off x="537994" y="1525546"/>
        <a:ext cx="4269363" cy="1200866"/>
      </dsp:txXfrm>
    </dsp:sp>
    <dsp:sp modelId="{641AA829-B2B1-4B27-9AC7-27F9288930CA}">
      <dsp:nvSpPr>
        <dsp:cNvPr id="0" name=""/>
        <dsp:cNvSpPr/>
      </dsp:nvSpPr>
      <dsp:spPr>
        <a:xfrm>
          <a:off x="993324" y="2976371"/>
          <a:ext cx="5673852" cy="12755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a:t>You may find a mind map is a useful way to convey your decisions. </a:t>
          </a:r>
          <a:endParaRPr lang="en-US" sz="1900" kern="1200"/>
        </a:p>
      </dsp:txBody>
      <dsp:txXfrm>
        <a:off x="1030685" y="3013732"/>
        <a:ext cx="4269363" cy="1200866"/>
      </dsp:txXfrm>
    </dsp:sp>
    <dsp:sp modelId="{91D58B9E-9B90-439A-9E52-C5F24C276A7D}">
      <dsp:nvSpPr>
        <dsp:cNvPr id="0" name=""/>
        <dsp:cNvSpPr/>
      </dsp:nvSpPr>
      <dsp:spPr>
        <a:xfrm>
          <a:off x="4844719" y="967320"/>
          <a:ext cx="829132" cy="82913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031274" y="967320"/>
        <a:ext cx="456022" cy="623922"/>
      </dsp:txXfrm>
    </dsp:sp>
    <dsp:sp modelId="{A75E97D3-54FD-471E-9471-F3E28CE79CC2}">
      <dsp:nvSpPr>
        <dsp:cNvPr id="0" name=""/>
        <dsp:cNvSpPr/>
      </dsp:nvSpPr>
      <dsp:spPr>
        <a:xfrm>
          <a:off x="5345353" y="2447002"/>
          <a:ext cx="829132" cy="82913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531908" y="2447002"/>
        <a:ext cx="456022" cy="623922"/>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783FB2-77D0-49A1-94AF-B2BF16FC5176}" type="datetimeFigureOut">
              <a:t>10/19/2026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D43045-A749-42DF-BC66-13713CD55801}" type="slidenum">
              <a:t>‹#›</a:t>
            </a:fld>
            <a:endParaRPr lang="en-GB"/>
          </a:p>
        </p:txBody>
      </p:sp>
    </p:spTree>
    <p:extLst>
      <p:ext uri="{BB962C8B-B14F-4D97-AF65-F5344CB8AC3E}">
        <p14:creationId xmlns:p14="http://schemas.microsoft.com/office/powerpoint/2010/main" val="3847741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A2450E-0482-4759-9D6E-378B6D49FDEA}" type="slidenum">
              <a:rPr lang="en-GB" smtClean="0"/>
              <a:t>2</a:t>
            </a:fld>
            <a:endParaRPr lang="en-GB"/>
          </a:p>
        </p:txBody>
      </p:sp>
    </p:spTree>
    <p:extLst>
      <p:ext uri="{BB962C8B-B14F-4D97-AF65-F5344CB8AC3E}">
        <p14:creationId xmlns:p14="http://schemas.microsoft.com/office/powerpoint/2010/main" val="37148949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0CA2450E-0482-4759-9D6E-378B6D49FDEA}" type="slidenum">
              <a:rPr lang="en-GB" smtClean="0"/>
              <a:t>3</a:t>
            </a:fld>
            <a:endParaRPr lang="en-GB"/>
          </a:p>
        </p:txBody>
      </p:sp>
    </p:spTree>
    <p:extLst>
      <p:ext uri="{BB962C8B-B14F-4D97-AF65-F5344CB8AC3E}">
        <p14:creationId xmlns:p14="http://schemas.microsoft.com/office/powerpoint/2010/main" val="3894271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9D80DD-CD0E-4D57-9E7B-E164595FAB46}" type="slidenum">
              <a:rPr lang="en-GB" smtClean="0"/>
              <a:t>4</a:t>
            </a:fld>
            <a:endParaRPr lang="en-GB"/>
          </a:p>
        </p:txBody>
      </p:sp>
    </p:spTree>
    <p:extLst>
      <p:ext uri="{BB962C8B-B14F-4D97-AF65-F5344CB8AC3E}">
        <p14:creationId xmlns:p14="http://schemas.microsoft.com/office/powerpoint/2010/main" val="9157028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D43045-A749-42DF-BC66-13713CD55801}" type="slidenum">
              <a:rPr lang="en-GB" smtClean="0"/>
              <a:t>5</a:t>
            </a:fld>
            <a:endParaRPr lang="en-GB"/>
          </a:p>
        </p:txBody>
      </p:sp>
    </p:spTree>
    <p:extLst>
      <p:ext uri="{BB962C8B-B14F-4D97-AF65-F5344CB8AC3E}">
        <p14:creationId xmlns:p14="http://schemas.microsoft.com/office/powerpoint/2010/main" val="2584935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A2450E-0482-4759-9D6E-378B6D49FDEA}" type="slidenum">
              <a:rPr lang="en-GB" smtClean="0"/>
              <a:t>6</a:t>
            </a:fld>
            <a:endParaRPr lang="en-GB"/>
          </a:p>
        </p:txBody>
      </p:sp>
    </p:spTree>
    <p:extLst>
      <p:ext uri="{BB962C8B-B14F-4D97-AF65-F5344CB8AC3E}">
        <p14:creationId xmlns:p14="http://schemas.microsoft.com/office/powerpoint/2010/main" val="17012969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9D80DD-CD0E-4D57-9E7B-E164595FAB46}" type="slidenum">
              <a:rPr lang="en-GB" smtClean="0"/>
              <a:t>8</a:t>
            </a:fld>
            <a:endParaRPr lang="en-GB"/>
          </a:p>
        </p:txBody>
      </p:sp>
    </p:spTree>
    <p:extLst>
      <p:ext uri="{BB962C8B-B14F-4D97-AF65-F5344CB8AC3E}">
        <p14:creationId xmlns:p14="http://schemas.microsoft.com/office/powerpoint/2010/main" val="29285842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9D80DD-CD0E-4D57-9E7B-E164595FAB46}" type="slidenum">
              <a:rPr lang="en-GB" smtClean="0"/>
              <a:t>10</a:t>
            </a:fld>
            <a:endParaRPr lang="en-GB"/>
          </a:p>
        </p:txBody>
      </p:sp>
    </p:spTree>
    <p:extLst>
      <p:ext uri="{BB962C8B-B14F-4D97-AF65-F5344CB8AC3E}">
        <p14:creationId xmlns:p14="http://schemas.microsoft.com/office/powerpoint/2010/main" val="4162408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9D80DD-CD0E-4D57-9E7B-E164595FAB46}" type="slidenum">
              <a:rPr lang="en-GB" smtClean="0"/>
              <a:t>11</a:t>
            </a:fld>
            <a:endParaRPr lang="en-GB"/>
          </a:p>
        </p:txBody>
      </p:sp>
    </p:spTree>
    <p:extLst>
      <p:ext uri="{BB962C8B-B14F-4D97-AF65-F5344CB8AC3E}">
        <p14:creationId xmlns:p14="http://schemas.microsoft.com/office/powerpoint/2010/main" val="5475086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9D80DD-CD0E-4D57-9E7B-E164595FAB46}" type="slidenum">
              <a:rPr lang="en-GB" smtClean="0"/>
              <a:t>12</a:t>
            </a:fld>
            <a:endParaRPr lang="en-GB"/>
          </a:p>
        </p:txBody>
      </p:sp>
    </p:spTree>
    <p:extLst>
      <p:ext uri="{BB962C8B-B14F-4D97-AF65-F5344CB8AC3E}">
        <p14:creationId xmlns:p14="http://schemas.microsoft.com/office/powerpoint/2010/main" val="20076531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9D80DD-CD0E-4D57-9E7B-E164595FAB46}" type="slidenum">
              <a:rPr lang="en-GB" smtClean="0"/>
              <a:t>13</a:t>
            </a:fld>
            <a:endParaRPr lang="en-GB"/>
          </a:p>
        </p:txBody>
      </p:sp>
    </p:spTree>
    <p:extLst>
      <p:ext uri="{BB962C8B-B14F-4D97-AF65-F5344CB8AC3E}">
        <p14:creationId xmlns:p14="http://schemas.microsoft.com/office/powerpoint/2010/main" val="5545537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A2450E-0482-4759-9D6E-378B6D49FDEA}" type="slidenum">
              <a:rPr lang="en-GB" smtClean="0"/>
              <a:t>16</a:t>
            </a:fld>
            <a:endParaRPr lang="en-GB"/>
          </a:p>
        </p:txBody>
      </p:sp>
    </p:spTree>
    <p:extLst>
      <p:ext uri="{BB962C8B-B14F-4D97-AF65-F5344CB8AC3E}">
        <p14:creationId xmlns:p14="http://schemas.microsoft.com/office/powerpoint/2010/main" val="32046184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A2450E-0482-4759-9D6E-378B6D49FDEA}" type="slidenum">
              <a:rPr lang="en-GB" smtClean="0"/>
              <a:t>18</a:t>
            </a:fld>
            <a:endParaRPr lang="en-GB"/>
          </a:p>
        </p:txBody>
      </p:sp>
    </p:spTree>
    <p:extLst>
      <p:ext uri="{BB962C8B-B14F-4D97-AF65-F5344CB8AC3E}">
        <p14:creationId xmlns:p14="http://schemas.microsoft.com/office/powerpoint/2010/main" val="40351232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https://youtu.be/mAqPFQWeWi0?si=yjHSmll7tBmOdmA3 (45 mins)</a:t>
            </a:r>
          </a:p>
        </p:txBody>
      </p:sp>
      <p:sp>
        <p:nvSpPr>
          <p:cNvPr id="4" name="Slide Number Placeholder 3"/>
          <p:cNvSpPr>
            <a:spLocks noGrp="1"/>
          </p:cNvSpPr>
          <p:nvPr>
            <p:ph type="sldNum" sz="quarter" idx="5"/>
          </p:nvPr>
        </p:nvSpPr>
        <p:spPr/>
        <p:txBody>
          <a:bodyPr/>
          <a:lstStyle/>
          <a:p>
            <a:fld id="{62D43045-A749-42DF-BC66-13713CD55801}" type="slidenum">
              <a:rPr lang="en-GB" smtClean="0"/>
              <a:t>19</a:t>
            </a:fld>
            <a:endParaRPr lang="en-GB"/>
          </a:p>
        </p:txBody>
      </p:sp>
    </p:spTree>
    <p:extLst>
      <p:ext uri="{BB962C8B-B14F-4D97-AF65-F5344CB8AC3E}">
        <p14:creationId xmlns:p14="http://schemas.microsoft.com/office/powerpoint/2010/main" val="19613615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D43045-A749-42DF-BC66-13713CD55801}" type="slidenum">
              <a:rPr lang="en-GB" smtClean="0"/>
              <a:t>20</a:t>
            </a:fld>
            <a:endParaRPr lang="en-GB"/>
          </a:p>
        </p:txBody>
      </p:sp>
    </p:spTree>
    <p:extLst>
      <p:ext uri="{BB962C8B-B14F-4D97-AF65-F5344CB8AC3E}">
        <p14:creationId xmlns:p14="http://schemas.microsoft.com/office/powerpoint/2010/main" val="275040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10/19/2026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7737417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10/19/2026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859045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10/19/2026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298642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10/19/2026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2578743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10/19/2026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2434355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10/19/2026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4428086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10/19/2026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8255039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10/19/2026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0585631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10/19/2026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6432666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10/19/2026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9817541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10/19/2026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4636932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10/19/2026</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223670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14" r:id="rId5"/>
    <p:sldLayoutId id="2147483719" r:id="rId6"/>
    <p:sldLayoutId id="2147483715" r:id="rId7"/>
    <p:sldLayoutId id="2147483716" r:id="rId8"/>
    <p:sldLayoutId id="2147483717" r:id="rId9"/>
    <p:sldLayoutId id="2147483718" r:id="rId10"/>
    <p:sldLayoutId id="2147483720"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citeseerx.ist.psu.edu/document?repid=rep1&amp;type=pdf&amp;doi=9bfe19b8ab39533e51e44f970f24aa77b5c9caae"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hyperlink" Target="https://leb.fbi.gov/articles/featured-articles/adverse-childhood-experiences-and-crime" TargetMode="Externa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hyperlink" Target="https://cdn.websitebuilder.service.justice.gov.uk/uploads/sites/32/2023/09/Academic-Insights-Desistance-adversity-and-trauma-Implications-for-practice-with-children-and-young-people-in-conflict-with-the-law-20240216-1.pdf"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4.png"/><Relationship Id="rId7" Type="http://schemas.openxmlformats.org/officeDocument/2006/relationships/diagramColors" Target="../diagrams/colors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video" Target="https://www.youtube.com/embed/mAqPFQWeWi0?feature=oembed" TargetMode="External"/><Relationship Id="rId4" Type="http://schemas.openxmlformats.org/officeDocument/2006/relationships/image" Target="../media/image21.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192D3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A2907-2B6E-31DB-0793-EABE9E30C103}"/>
              </a:ext>
            </a:extLst>
          </p:cNvPr>
          <p:cNvSpPr>
            <a:spLocks noGrp="1"/>
          </p:cNvSpPr>
          <p:nvPr>
            <p:ph type="ctrTitle"/>
          </p:nvPr>
        </p:nvSpPr>
        <p:spPr>
          <a:xfrm>
            <a:off x="640080" y="1188720"/>
            <a:ext cx="5897880" cy="4069080"/>
          </a:xfrm>
          <a:noFill/>
          <a:ln>
            <a:noFill/>
          </a:ln>
        </p:spPr>
        <p:txBody>
          <a:bodyPr wrap="square" lIns="18288" tIns="0" rIns="18288" bIns="0">
            <a:normAutofit/>
          </a:bodyPr>
          <a:lstStyle/>
          <a:p>
            <a:pPr marL="0" indent="0" algn="l">
              <a:lnSpc>
                <a:spcPct val="112000"/>
              </a:lnSpc>
              <a:spcBef>
                <a:spcPts val="0"/>
              </a:spcBef>
              <a:spcAft>
                <a:spcPts val="0"/>
              </a:spcAft>
              <a:buNone/>
              <a:defRPr sz="4300" b="1">
                <a:solidFill>
                  <a:srgbClr val="F5F2EA"/>
                </a:solidFill>
                <a:latin typeface="DejaVu Sans"/>
              </a:defRPr>
            </a:pPr>
            <a:r>
              <a:rPr lang="en-GB" sz="4300" b="1" i="0" u="none" cap="none" spc="0">
                <a:solidFill>
                  <a:srgbClr val="F5F2EA"/>
                </a:solidFill>
                <a:latin typeface="DejaVu Sans"/>
              </a:rPr>
              <a:t>Defining and exploring crime – THE WHY?</a:t>
            </a:r>
            <a:br>
              <a:rPr lang="en-GB" dirty="0"/>
            </a:br>
            <a:br>
              <a:rPr lang="en-GB" dirty="0"/>
            </a:br>
            <a:endParaRPr lang="en-GB"/>
          </a:p>
        </p:txBody>
      </p:sp>
      <p:sp>
        <p:nvSpPr>
          <p:cNvPr id="3" name="Subtitle 2">
            <a:extLst>
              <a:ext uri="{FF2B5EF4-FFF2-40B4-BE49-F238E27FC236}">
                <a16:creationId xmlns:a16="http://schemas.microsoft.com/office/drawing/2014/main" id="{632B754C-EBA3-D525-2063-52BF9C97F43D}"/>
              </a:ext>
            </a:extLst>
          </p:cNvPr>
          <p:cNvSpPr>
            <a:spLocks noGrp="1"/>
          </p:cNvSpPr>
          <p:nvPr>
            <p:ph type="subTitle" idx="1"/>
          </p:nvPr>
        </p:nvSpPr>
        <p:spPr>
          <a:xfrm>
            <a:off x="676656" y="5715000"/>
            <a:ext cx="5303520" cy="457200"/>
          </a:xfrm>
          <a:noFill/>
          <a:ln>
            <a:noFill/>
          </a:ln>
        </p:spPr>
        <p:txBody>
          <a:bodyPr wrap="square" lIns="18288" tIns="0" rIns="18288" bIns="0">
            <a:normAutofit/>
          </a:bodyPr>
          <a:lstStyle/>
          <a:p>
            <a:pPr marL="0" indent="0" algn="l">
              <a:lnSpc>
                <a:spcPct val="112000"/>
              </a:lnSpc>
              <a:spcBef>
                <a:spcPts val="0"/>
              </a:spcBef>
              <a:spcAft>
                <a:spcPts val="1000"/>
              </a:spcAft>
              <a:buNone/>
              <a:defRPr sz="2000" b="0">
                <a:solidFill>
                  <a:srgbClr val="D4EC81"/>
                </a:solidFill>
                <a:latin typeface="DejaVu Sans"/>
              </a:defRPr>
            </a:pPr>
            <a:r>
              <a:rPr lang="en-GB" sz="2000" b="0" i="0" u="none" cap="none" spc="0">
                <a:solidFill>
                  <a:srgbClr val="D4EC81"/>
                </a:solidFill>
                <a:latin typeface="DejaVu Sans"/>
              </a:rPr>
              <a:t>Laura Knight</a:t>
            </a:r>
          </a:p>
        </p:txBody>
      </p:sp>
      <p:pic>
        <p:nvPicPr>
          <p:cNvPr id="4" name="Picture 3" descr="A blue and yellow smoke&#10;&#10;Description automatically generated">
            <a:extLst>
              <a:ext uri="{FF2B5EF4-FFF2-40B4-BE49-F238E27FC236}">
                <a16:creationId xmlns:a16="http://schemas.microsoft.com/office/drawing/2014/main" id="{A182D265-682E-C716-A738-6C1A58FE8880}"/>
              </a:ext>
            </a:extLst>
          </p:cNvPr>
          <p:cNvPicPr>
            <a:picLocks noChangeAspect="1"/>
          </p:cNvPicPr>
          <p:nvPr/>
        </p:nvPicPr>
        <p:blipFill rotWithShape="1">
          <a:blip r:embed="rId3"/>
          <a:srcRect t="6393" b="6393"/>
          <a:stretch/>
        </p:blipFill>
        <p:spPr>
          <a:xfrm>
            <a:off x="6949440" y="0"/>
            <a:ext cx="5242255" cy="6858000"/>
          </a:xfrm>
          <a:prstGeom prst="rect">
            <a:avLst/>
          </a:prstGeom>
        </p:spPr>
      </p:pic>
      <p:sp>
        <p:nvSpPr>
          <p:cNvPr id="5" name="TextBox 4"/>
          <p:cNvSpPr txBox="1"/>
          <p:nvPr/>
        </p:nvSpPr>
        <p:spPr>
          <a:xfrm>
            <a:off x="11036808" y="6409944"/>
            <a:ext cx="502920" cy="210312"/>
          </a:xfrm>
          <a:prstGeom prst="rect">
            <a:avLst/>
          </a:prstGeom>
          <a:noFill/>
          <a:ln>
            <a:noFill/>
          </a:ln>
        </p:spPr>
        <p:txBody>
          <a:bodyPr wrap="square" lIns="18288" tIns="0" rIns="18288" bIns="0" anchor="t">
            <a:spAutoFit/>
          </a:bodyPr>
          <a:lstStyle/>
          <a:p>
            <a:pPr marL="0" indent="0" algn="l">
              <a:lnSpc>
                <a:spcPct val="112000"/>
              </a:lnSpc>
              <a:spcBef>
                <a:spcPts val="0"/>
              </a:spcBef>
              <a:spcAft>
                <a:spcPts val="0"/>
              </a:spcAft>
              <a:buNone/>
              <a:defRPr sz="1000" b="0">
                <a:solidFill>
                  <a:srgbClr val="D4EC81"/>
                </a:solidFill>
                <a:latin typeface="DejaVu Sans"/>
              </a:defRPr>
            </a:pPr>
            <a:r>
              <a:rPr sz="1000" b="0" i="0" u="none" cap="none" spc="0">
                <a:solidFill>
                  <a:srgbClr val="D4EC81"/>
                </a:solidFill>
                <a:latin typeface="DejaVu Sans"/>
              </a:rPr>
              <a:t>01</a:t>
            </a:r>
          </a:p>
        </p:txBody>
      </p:sp>
    </p:spTree>
    <p:extLst>
      <p:ext uri="{BB962C8B-B14F-4D97-AF65-F5344CB8AC3E}">
        <p14:creationId xmlns:p14="http://schemas.microsoft.com/office/powerpoint/2010/main" val="9317477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rgbClr val="F5F2E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38A09-AC89-14DD-3EA5-710938A85E82}"/>
              </a:ext>
            </a:extLst>
          </p:cNvPr>
          <p:cNvSpPr>
            <a:spLocks noGrp="1"/>
          </p:cNvSpPr>
          <p:nvPr>
            <p:ph type="title"/>
          </p:nvPr>
        </p:nvSpPr>
        <p:spPr>
          <a:xfrm>
            <a:off x="555283" y="841717"/>
            <a:ext cx="7680960" cy="731520"/>
          </a:xfrm>
          <a:noFill/>
          <a:ln>
            <a:noFill/>
          </a:ln>
        </p:spPr>
        <p:txBody>
          <a:bodyPr wrap="square" lIns="18288" tIns="0" rIns="18288" bIns="0">
            <a:normAutofit/>
          </a:bodyPr>
          <a:lstStyle/>
          <a:p>
            <a:pPr marL="0" indent="0" algn="l">
              <a:lnSpc>
                <a:spcPct val="112000"/>
              </a:lnSpc>
              <a:spcBef>
                <a:spcPts val="0"/>
              </a:spcBef>
              <a:spcAft>
                <a:spcPts val="1000"/>
              </a:spcAft>
              <a:buNone/>
              <a:defRPr sz="3400" b="1">
                <a:solidFill>
                  <a:srgbClr val="192D32"/>
                </a:solidFill>
                <a:latin typeface="DejaVu Sans"/>
              </a:defRPr>
            </a:pPr>
            <a:r>
              <a:rPr lang="en-GB" sz="3400" b="1" i="0" u="none" cap="none" spc="0">
                <a:solidFill>
                  <a:srgbClr val="192D32"/>
                </a:solidFill>
                <a:latin typeface="DejaVu Sans"/>
              </a:rPr>
              <a:t>Learning objectives…</a:t>
            </a:r>
          </a:p>
        </p:txBody>
      </p:sp>
      <p:sp>
        <p:nvSpPr>
          <p:cNvPr id="3" name="Content Placeholder 2">
            <a:extLst>
              <a:ext uri="{FF2B5EF4-FFF2-40B4-BE49-F238E27FC236}">
                <a16:creationId xmlns:a16="http://schemas.microsoft.com/office/drawing/2014/main" id="{2E2EBFFF-A2C8-FC0B-A00F-E89CFF75B1A5}"/>
              </a:ext>
            </a:extLst>
          </p:cNvPr>
          <p:cNvSpPr>
            <a:spLocks noGrp="1"/>
          </p:cNvSpPr>
          <p:nvPr>
            <p:ph idx="1"/>
          </p:nvPr>
        </p:nvSpPr>
        <p:spPr>
          <a:xfrm>
            <a:off x="640080" y="1783080"/>
            <a:ext cx="7223760" cy="4434840"/>
          </a:xfrm>
          <a:noFill/>
          <a:ln>
            <a:noFill/>
          </a:ln>
        </p:spPr>
        <p:txBody>
          <a:bodyPr wrap="square" lIns="18288" tIns="0" rIns="18288" bIns="0">
            <a:normAutofit/>
          </a:bodyPr>
          <a:lstStyle/>
          <a:p>
            <a:pPr marL="0" indent="0" algn="l">
              <a:lnSpc>
                <a:spcPct val="103000"/>
              </a:lnSpc>
              <a:spcBef>
                <a:spcPts val="0"/>
              </a:spcBef>
              <a:spcAft>
                <a:spcPts val="1700"/>
              </a:spcAft>
              <a:buNone/>
              <a:defRPr sz="2300" b="0">
                <a:solidFill>
                  <a:srgbClr val="192D32"/>
                </a:solidFill>
                <a:latin typeface="DejaVu Sans"/>
              </a:defRPr>
            </a:pPr>
            <a:r>
              <a:rPr lang="en-GB" sz="2300" b="0" i="0" u="none" cap="none" spc="0">
                <a:solidFill>
                  <a:srgbClr val="192D32"/>
                </a:solidFill>
                <a:latin typeface="DejaVu Sans"/>
              </a:rPr>
              <a:t>By the end of this session, you should be able to …..</a:t>
            </a:r>
          </a:p>
          <a:p>
            <a:pPr marL="0" indent="0" algn="l">
              <a:lnSpc>
                <a:spcPct val="103000"/>
              </a:lnSpc>
              <a:spcBef>
                <a:spcPts val="0"/>
              </a:spcBef>
              <a:spcAft>
                <a:spcPts val="1700"/>
              </a:spcAft>
              <a:buNone/>
              <a:defRPr sz="2300" b="0">
                <a:solidFill>
                  <a:srgbClr val="192D32"/>
                </a:solidFill>
                <a:latin typeface="DejaVu Sans"/>
              </a:defRPr>
            </a:pPr>
            <a:r>
              <a:rPr lang="en-GB" sz="2300" b="0" i="0" u="none" cap="none" spc="0">
                <a:solidFill>
                  <a:srgbClr val="192D32"/>
                </a:solidFill>
                <a:latin typeface="DejaVu Sans"/>
              </a:rPr>
              <a:t>Offer some explanations as to why people commit crime</a:t>
            </a:r>
          </a:p>
          <a:p>
            <a:pPr marL="0" indent="0" algn="l">
              <a:lnSpc>
                <a:spcPct val="103000"/>
              </a:lnSpc>
              <a:spcBef>
                <a:spcPts val="0"/>
              </a:spcBef>
              <a:spcAft>
                <a:spcPts val="1700"/>
              </a:spcAft>
              <a:buNone/>
              <a:defRPr sz="2300" b="0">
                <a:solidFill>
                  <a:srgbClr val="192D32"/>
                </a:solidFill>
                <a:latin typeface="DejaVu Sans"/>
              </a:defRPr>
            </a:pPr>
            <a:r>
              <a:rPr lang="en-GB" sz="2300" b="0" i="0" u="none" cap="none" spc="0">
                <a:solidFill>
                  <a:srgbClr val="192D32"/>
                </a:solidFill>
                <a:latin typeface="DejaVu Sans"/>
              </a:rPr>
              <a:t>Explain why different types of crime can have different explanations</a:t>
            </a:r>
          </a:p>
          <a:p>
            <a:pPr marL="0" indent="0" algn="l">
              <a:lnSpc>
                <a:spcPct val="103000"/>
              </a:lnSpc>
              <a:spcBef>
                <a:spcPts val="0"/>
              </a:spcBef>
              <a:spcAft>
                <a:spcPts val="1700"/>
              </a:spcAft>
              <a:buNone/>
              <a:defRPr sz="2300" b="0">
                <a:solidFill>
                  <a:srgbClr val="192D32"/>
                </a:solidFill>
                <a:latin typeface="DejaVu Sans"/>
              </a:defRPr>
            </a:pPr>
            <a:r>
              <a:rPr lang="en-GB" sz="2300" b="0" i="0" u="none" cap="none" spc="0">
                <a:solidFill>
                  <a:srgbClr val="192D32"/>
                </a:solidFill>
                <a:latin typeface="DejaVu Sans"/>
              </a:rPr>
              <a:t>Map explanations of crime to the blocks of theory we considered last week</a:t>
            </a:r>
          </a:p>
          <a:p>
            <a:pPr marL="0" indent="0" algn="l">
              <a:lnSpc>
                <a:spcPct val="103000"/>
              </a:lnSpc>
              <a:spcBef>
                <a:spcPts val="0"/>
              </a:spcBef>
              <a:spcAft>
                <a:spcPts val="1700"/>
              </a:spcAft>
              <a:buNone/>
              <a:defRPr sz="2300" b="0">
                <a:solidFill>
                  <a:srgbClr val="192D32"/>
                </a:solidFill>
                <a:latin typeface="DejaVu Sans"/>
              </a:defRPr>
            </a:pPr>
            <a:r>
              <a:rPr lang="en-GB" sz="2300" b="0" i="0" u="none" cap="none" spc="0">
                <a:solidFill>
                  <a:srgbClr val="192D32"/>
                </a:solidFill>
                <a:latin typeface="DejaVu Sans"/>
              </a:rPr>
              <a:t>Map specific theories to the blocks of theory</a:t>
            </a:r>
          </a:p>
          <a:p>
            <a:pPr marL="0" indent="0" algn="l">
              <a:lnSpc>
                <a:spcPts val="100"/>
              </a:lnSpc>
              <a:spcBef>
                <a:spcPts val="0"/>
              </a:spcBef>
              <a:spcAft>
                <a:spcPts val="0"/>
              </a:spcAft>
              <a:buNone/>
              <a:defRPr sz="100" b="0">
                <a:solidFill>
                  <a:srgbClr val="192D32"/>
                </a:solidFill>
                <a:latin typeface="DejaVu Sans"/>
              </a:defRPr>
            </a:pPr>
            <a:endParaRPr lang="en-GB"/>
          </a:p>
        </p:txBody>
      </p:sp>
      <p:pic>
        <p:nvPicPr>
          <p:cNvPr id="5" name="Picture 4" descr="Magnifying glass on clear background">
            <a:extLst>
              <a:ext uri="{FF2B5EF4-FFF2-40B4-BE49-F238E27FC236}">
                <a16:creationId xmlns:a16="http://schemas.microsoft.com/office/drawing/2014/main" id="{012E0E73-969D-D908-DC9C-BF4A8A4AFCCE}"/>
              </a:ext>
            </a:extLst>
          </p:cNvPr>
          <p:cNvPicPr>
            <a:picLocks noChangeAspect="1"/>
          </p:cNvPicPr>
          <p:nvPr/>
        </p:nvPicPr>
        <p:blipFill rotWithShape="1">
          <a:blip r:embed="rId3"/>
          <a:srcRect/>
          <a:stretch/>
        </p:blipFill>
        <p:spPr>
          <a:xfrm>
            <a:off x="8229600" y="2109591"/>
            <a:ext cx="3962095" cy="2638817"/>
          </a:xfrm>
          <a:prstGeom prst="rect">
            <a:avLst/>
          </a:prstGeom>
        </p:spPr>
      </p:pic>
      <p:sp>
        <p:nvSpPr>
          <p:cNvPr id="6" name="TextBox 5"/>
          <p:cNvSpPr txBox="1"/>
          <p:nvPr/>
        </p:nvSpPr>
        <p:spPr>
          <a:xfrm>
            <a:off x="11036808" y="6409944"/>
            <a:ext cx="502920" cy="210312"/>
          </a:xfrm>
          <a:prstGeom prst="rect">
            <a:avLst/>
          </a:prstGeom>
          <a:noFill/>
          <a:ln>
            <a:noFill/>
          </a:ln>
        </p:spPr>
        <p:txBody>
          <a:bodyPr wrap="square" lIns="18288" tIns="0" rIns="18288" bIns="0" anchor="t">
            <a:spAutoFit/>
          </a:bodyPr>
          <a:lstStyle/>
          <a:p>
            <a:pPr marL="0" indent="0" algn="l">
              <a:lnSpc>
                <a:spcPct val="112000"/>
              </a:lnSpc>
              <a:spcBef>
                <a:spcPts val="0"/>
              </a:spcBef>
              <a:spcAft>
                <a:spcPts val="0"/>
              </a:spcAft>
              <a:buNone/>
              <a:defRPr sz="1000" b="0">
                <a:solidFill>
                  <a:srgbClr val="627773"/>
                </a:solidFill>
                <a:latin typeface="DejaVu Sans"/>
              </a:defRPr>
            </a:pPr>
            <a:r>
              <a:rPr sz="1000" b="0" i="0" u="none" cap="none" spc="0">
                <a:solidFill>
                  <a:srgbClr val="627773"/>
                </a:solidFill>
                <a:latin typeface="DejaVu Sans"/>
              </a:rPr>
              <a:t>02</a:t>
            </a:r>
          </a:p>
        </p:txBody>
      </p:sp>
    </p:spTree>
    <p:extLst>
      <p:ext uri="{BB962C8B-B14F-4D97-AF65-F5344CB8AC3E}">
        <p14:creationId xmlns:p14="http://schemas.microsoft.com/office/powerpoint/2010/main" val="27229985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rgbClr val="192D3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7ED7AB-28D1-10AF-3233-8A1FAE44BB82}"/>
              </a:ext>
            </a:extLst>
          </p:cNvPr>
          <p:cNvSpPr txBox="1"/>
          <p:nvPr/>
        </p:nvSpPr>
        <p:spPr>
          <a:xfrm>
            <a:off x="640080" y="1645920"/>
            <a:ext cx="5029200" cy="3383280"/>
          </a:xfrm>
          <a:prstGeom prst="rect">
            <a:avLst/>
          </a:prstGeom>
          <a:noFill/>
          <a:ln>
            <a:noFill/>
          </a:ln>
        </p:spPr>
        <p:txBody>
          <a:bodyPr wrap="square" lIns="18288" tIns="0" rIns="18288" bIns="0" rtlCol="0" anchor="t">
            <a:spAutoFit/>
          </a:bodyPr>
          <a:lstStyle/>
          <a:p>
            <a:pPr marL="0" indent="0" algn="l">
              <a:lnSpc>
                <a:spcPct val="112000"/>
              </a:lnSpc>
              <a:spcBef>
                <a:spcPts val="0"/>
              </a:spcBef>
              <a:spcAft>
                <a:spcPts val="0"/>
              </a:spcAft>
              <a:buNone/>
              <a:defRPr sz="4300" b="1">
                <a:solidFill>
                  <a:srgbClr val="F5F2EA"/>
                </a:solidFill>
                <a:latin typeface="DejaVu Sans"/>
              </a:defRPr>
            </a:pPr>
            <a:r>
              <a:rPr lang="en-GB" sz="4300" b="1" i="0" u="none" cap="none" spc="0">
                <a:solidFill>
                  <a:srgbClr val="F5F2EA"/>
                </a:solidFill>
                <a:latin typeface="DejaVu Sans"/>
              </a:rPr>
              <a:t>WHY DO PEOPLE COMMIT CRIME?</a:t>
            </a:r>
          </a:p>
        </p:txBody>
      </p:sp>
      <p:sp>
        <p:nvSpPr>
          <p:cNvPr id="4" name="TextBox 3">
            <a:extLst>
              <a:ext uri="{FF2B5EF4-FFF2-40B4-BE49-F238E27FC236}">
                <a16:creationId xmlns:a16="http://schemas.microsoft.com/office/drawing/2014/main" id="{5D2E5FC7-5CE5-1D8C-054D-CB6C3F26DE2E}"/>
              </a:ext>
            </a:extLst>
          </p:cNvPr>
          <p:cNvSpPr txBox="1"/>
          <p:nvPr/>
        </p:nvSpPr>
        <p:spPr>
          <a:xfrm>
            <a:off x="6400800" y="2743200"/>
            <a:ext cx="4937760" cy="822960"/>
          </a:xfrm>
          <a:prstGeom prst="rect">
            <a:avLst/>
          </a:prstGeom>
          <a:noFill/>
          <a:ln>
            <a:noFill/>
          </a:ln>
        </p:spPr>
        <p:txBody>
          <a:bodyPr wrap="square" lIns="18288" tIns="0" rIns="18288" bIns="0" rtlCol="0" anchor="t">
            <a:spAutoFit/>
          </a:bodyPr>
          <a:lstStyle/>
          <a:p>
            <a:pPr marL="0" indent="0" algn="l">
              <a:lnSpc>
                <a:spcPct val="112000"/>
              </a:lnSpc>
              <a:spcBef>
                <a:spcPts val="0"/>
              </a:spcBef>
              <a:spcAft>
                <a:spcPts val="0"/>
              </a:spcAft>
              <a:buNone/>
              <a:defRPr sz="2300" b="0">
                <a:solidFill>
                  <a:srgbClr val="D4EC81"/>
                </a:solidFill>
                <a:latin typeface="DejaVu Sans"/>
              </a:defRPr>
            </a:pPr>
            <a:r>
              <a:rPr lang="en-GB" sz="2300" b="0" i="0" u="none" cap="none" spc="0">
                <a:solidFill>
                  <a:srgbClr val="D4EC81"/>
                </a:solidFill>
                <a:latin typeface="DejaVu Sans"/>
              </a:rPr>
              <a:t>Social and economic inequalities</a:t>
            </a:r>
          </a:p>
        </p:txBody>
      </p:sp>
      <p:sp>
        <p:nvSpPr>
          <p:cNvPr id="5" name="TextBox 4">
            <a:extLst>
              <a:ext uri="{FF2B5EF4-FFF2-40B4-BE49-F238E27FC236}">
                <a16:creationId xmlns:a16="http://schemas.microsoft.com/office/drawing/2014/main" id="{17A83375-DAB9-8A83-2A66-77F5C869B9FA}"/>
              </a:ext>
            </a:extLst>
          </p:cNvPr>
          <p:cNvSpPr txBox="1"/>
          <p:nvPr/>
        </p:nvSpPr>
        <p:spPr>
          <a:xfrm>
            <a:off x="6400800" y="3566160"/>
            <a:ext cx="4937760" cy="822960"/>
          </a:xfrm>
          <a:prstGeom prst="rect">
            <a:avLst/>
          </a:prstGeom>
          <a:noFill/>
          <a:ln>
            <a:noFill/>
          </a:ln>
        </p:spPr>
        <p:txBody>
          <a:bodyPr wrap="square" lIns="18288" tIns="0" rIns="18288" bIns="0" rtlCol="0" anchor="t">
            <a:spAutoFit/>
          </a:bodyPr>
          <a:lstStyle/>
          <a:p>
            <a:pPr marL="0" indent="0" algn="l">
              <a:lnSpc>
                <a:spcPct val="112000"/>
              </a:lnSpc>
              <a:spcBef>
                <a:spcPts val="0"/>
              </a:spcBef>
              <a:spcAft>
                <a:spcPts val="0"/>
              </a:spcAft>
              <a:buNone/>
              <a:defRPr sz="2300" b="0">
                <a:solidFill>
                  <a:srgbClr val="F5F2EA"/>
                </a:solidFill>
                <a:latin typeface="DejaVu Sans"/>
              </a:defRPr>
            </a:pPr>
            <a:r>
              <a:rPr lang="en-GB" sz="2300" b="0" i="0" u="none" cap="none" spc="0">
                <a:solidFill>
                  <a:srgbClr val="F5F2EA"/>
                </a:solidFill>
                <a:latin typeface="DejaVu Sans"/>
              </a:rPr>
              <a:t>Crime is normalised in some communities</a:t>
            </a:r>
          </a:p>
        </p:txBody>
      </p:sp>
      <p:sp>
        <p:nvSpPr>
          <p:cNvPr id="6" name="TextBox 5">
            <a:extLst>
              <a:ext uri="{FF2B5EF4-FFF2-40B4-BE49-F238E27FC236}">
                <a16:creationId xmlns:a16="http://schemas.microsoft.com/office/drawing/2014/main" id="{11FA6C42-E4DC-9D00-B11C-0C8312C1A8A4}"/>
              </a:ext>
            </a:extLst>
          </p:cNvPr>
          <p:cNvSpPr txBox="1"/>
          <p:nvPr/>
        </p:nvSpPr>
        <p:spPr>
          <a:xfrm>
            <a:off x="6400800" y="5394960"/>
            <a:ext cx="4937760" cy="822960"/>
          </a:xfrm>
          <a:prstGeom prst="rect">
            <a:avLst/>
          </a:prstGeom>
          <a:noFill/>
          <a:ln>
            <a:noFill/>
          </a:ln>
        </p:spPr>
        <p:txBody>
          <a:bodyPr wrap="square" lIns="18288" tIns="0" rIns="18288" bIns="0" rtlCol="0" anchor="t">
            <a:spAutoFit/>
          </a:bodyPr>
          <a:lstStyle/>
          <a:p>
            <a:pPr marL="0" indent="0" algn="l">
              <a:lnSpc>
                <a:spcPct val="112000"/>
              </a:lnSpc>
              <a:spcBef>
                <a:spcPts val="0"/>
              </a:spcBef>
              <a:spcAft>
                <a:spcPts val="0"/>
              </a:spcAft>
              <a:buNone/>
              <a:defRPr sz="2300" b="0">
                <a:solidFill>
                  <a:srgbClr val="F5F2EA"/>
                </a:solidFill>
                <a:latin typeface="DejaVu Sans"/>
              </a:defRPr>
            </a:pPr>
            <a:r>
              <a:rPr lang="en-GB" sz="2300" b="0" i="0" u="none" cap="none" spc="0">
                <a:solidFill>
                  <a:srgbClr val="F5F2EA"/>
                </a:solidFill>
                <a:latin typeface="DejaVu Sans"/>
              </a:rPr>
              <a:t>Mental health issues</a:t>
            </a:r>
          </a:p>
        </p:txBody>
      </p:sp>
      <p:sp>
        <p:nvSpPr>
          <p:cNvPr id="7" name="TextBox 6">
            <a:extLst>
              <a:ext uri="{FF2B5EF4-FFF2-40B4-BE49-F238E27FC236}">
                <a16:creationId xmlns:a16="http://schemas.microsoft.com/office/drawing/2014/main" id="{E30EB6C8-10A7-5065-3198-8795C8E8E074}"/>
              </a:ext>
            </a:extLst>
          </p:cNvPr>
          <p:cNvSpPr txBox="1"/>
          <p:nvPr/>
        </p:nvSpPr>
        <p:spPr>
          <a:xfrm>
            <a:off x="6400800" y="4663440"/>
            <a:ext cx="4937760" cy="822960"/>
          </a:xfrm>
          <a:prstGeom prst="rect">
            <a:avLst/>
          </a:prstGeom>
          <a:noFill/>
          <a:ln>
            <a:noFill/>
          </a:ln>
        </p:spPr>
        <p:txBody>
          <a:bodyPr wrap="square" lIns="18288" tIns="0" rIns="18288" bIns="0" rtlCol="0" anchor="t">
            <a:spAutoFit/>
          </a:bodyPr>
          <a:lstStyle/>
          <a:p>
            <a:pPr marL="0" indent="0" algn="l">
              <a:lnSpc>
                <a:spcPct val="112000"/>
              </a:lnSpc>
              <a:spcBef>
                <a:spcPts val="0"/>
              </a:spcBef>
              <a:spcAft>
                <a:spcPts val="0"/>
              </a:spcAft>
              <a:buNone/>
              <a:defRPr sz="2300" b="0">
                <a:solidFill>
                  <a:srgbClr val="D4EC81"/>
                </a:solidFill>
                <a:latin typeface="DejaVu Sans"/>
              </a:defRPr>
            </a:pPr>
            <a:r>
              <a:rPr lang="en-GB" sz="2300" b="0" i="0" u="none" cap="none" spc="0">
                <a:solidFill>
                  <a:srgbClr val="D4EC81"/>
                </a:solidFill>
                <a:latin typeface="DejaVu Sans"/>
              </a:rPr>
              <a:t>Substance misuse</a:t>
            </a:r>
          </a:p>
        </p:txBody>
      </p:sp>
      <p:sp>
        <p:nvSpPr>
          <p:cNvPr id="8" name="TextBox 7">
            <a:extLst>
              <a:ext uri="{FF2B5EF4-FFF2-40B4-BE49-F238E27FC236}">
                <a16:creationId xmlns:a16="http://schemas.microsoft.com/office/drawing/2014/main" id="{3477BA6A-6990-E628-F33E-2972E1676AEA}"/>
              </a:ext>
            </a:extLst>
          </p:cNvPr>
          <p:cNvSpPr txBox="1"/>
          <p:nvPr/>
        </p:nvSpPr>
        <p:spPr>
          <a:xfrm>
            <a:off x="6400800" y="2057400"/>
            <a:ext cx="4937760" cy="822960"/>
          </a:xfrm>
          <a:prstGeom prst="rect">
            <a:avLst/>
          </a:prstGeom>
          <a:noFill/>
          <a:ln>
            <a:noFill/>
          </a:ln>
        </p:spPr>
        <p:txBody>
          <a:bodyPr wrap="square" lIns="18288" tIns="0" rIns="18288" bIns="0" rtlCol="0" anchor="t">
            <a:spAutoFit/>
          </a:bodyPr>
          <a:lstStyle/>
          <a:p>
            <a:pPr marL="0" indent="0" algn="l">
              <a:lnSpc>
                <a:spcPct val="112000"/>
              </a:lnSpc>
              <a:spcBef>
                <a:spcPts val="0"/>
              </a:spcBef>
              <a:spcAft>
                <a:spcPts val="0"/>
              </a:spcAft>
              <a:buNone/>
              <a:defRPr sz="2300" b="0">
                <a:solidFill>
                  <a:srgbClr val="F5F2EA"/>
                </a:solidFill>
                <a:latin typeface="DejaVu Sans"/>
              </a:defRPr>
            </a:pPr>
            <a:r>
              <a:rPr lang="en-GB" sz="2300" b="0" i="0" u="none" cap="none" spc="0">
                <a:solidFill>
                  <a:srgbClr val="F5F2EA"/>
                </a:solidFill>
                <a:latin typeface="DejaVu Sans"/>
              </a:rPr>
              <a:t>‘Buzz’ / excitement</a:t>
            </a:r>
          </a:p>
        </p:txBody>
      </p:sp>
      <p:sp>
        <p:nvSpPr>
          <p:cNvPr id="9" name="TextBox 8">
            <a:extLst>
              <a:ext uri="{FF2B5EF4-FFF2-40B4-BE49-F238E27FC236}">
                <a16:creationId xmlns:a16="http://schemas.microsoft.com/office/drawing/2014/main" id="{87F27499-1809-8E0C-F5B4-2E186EC9A8F8}"/>
              </a:ext>
            </a:extLst>
          </p:cNvPr>
          <p:cNvSpPr txBox="1"/>
          <p:nvPr/>
        </p:nvSpPr>
        <p:spPr>
          <a:xfrm>
            <a:off x="6400800" y="1417320"/>
            <a:ext cx="4937760" cy="822960"/>
          </a:xfrm>
          <a:prstGeom prst="rect">
            <a:avLst/>
          </a:prstGeom>
          <a:noFill/>
          <a:ln>
            <a:noFill/>
          </a:ln>
        </p:spPr>
        <p:txBody>
          <a:bodyPr wrap="square" lIns="18288" tIns="0" rIns="18288" bIns="0" rtlCol="0" anchor="t">
            <a:spAutoFit/>
          </a:bodyPr>
          <a:lstStyle/>
          <a:p>
            <a:pPr marL="0" indent="0" algn="l">
              <a:lnSpc>
                <a:spcPct val="112000"/>
              </a:lnSpc>
              <a:spcBef>
                <a:spcPts val="0"/>
              </a:spcBef>
              <a:spcAft>
                <a:spcPts val="0"/>
              </a:spcAft>
              <a:buNone/>
              <a:defRPr sz="2300" b="0">
                <a:solidFill>
                  <a:srgbClr val="F5F2EA"/>
                </a:solidFill>
                <a:latin typeface="DejaVu Sans"/>
              </a:defRPr>
            </a:pPr>
            <a:r>
              <a:rPr lang="en-GB" sz="2300" b="0" i="0" u="none" cap="none" spc="0">
                <a:solidFill>
                  <a:srgbClr val="F5F2EA"/>
                </a:solidFill>
                <a:latin typeface="DejaVu Sans"/>
              </a:rPr>
              <a:t>Status</a:t>
            </a:r>
          </a:p>
        </p:txBody>
      </p:sp>
      <p:sp>
        <p:nvSpPr>
          <p:cNvPr id="10" name="TextBox 9">
            <a:extLst>
              <a:ext uri="{FF2B5EF4-FFF2-40B4-BE49-F238E27FC236}">
                <a16:creationId xmlns:a16="http://schemas.microsoft.com/office/drawing/2014/main" id="{EDF5FAA4-6032-01A8-87FA-E9CE86D8FC00}"/>
              </a:ext>
            </a:extLst>
          </p:cNvPr>
          <p:cNvSpPr txBox="1"/>
          <p:nvPr/>
        </p:nvSpPr>
        <p:spPr>
          <a:xfrm>
            <a:off x="6400800" y="731520"/>
            <a:ext cx="4937760" cy="822960"/>
          </a:xfrm>
          <a:prstGeom prst="rect">
            <a:avLst/>
          </a:prstGeom>
          <a:noFill/>
          <a:ln>
            <a:noFill/>
          </a:ln>
        </p:spPr>
        <p:txBody>
          <a:bodyPr wrap="square" lIns="18288" tIns="0" rIns="18288" bIns="0" rtlCol="0" anchor="t">
            <a:spAutoFit/>
          </a:bodyPr>
          <a:lstStyle/>
          <a:p>
            <a:pPr marL="0" indent="0" algn="l">
              <a:lnSpc>
                <a:spcPct val="112000"/>
              </a:lnSpc>
              <a:spcBef>
                <a:spcPts val="0"/>
              </a:spcBef>
              <a:spcAft>
                <a:spcPts val="0"/>
              </a:spcAft>
              <a:buNone/>
              <a:defRPr sz="2300" b="0">
                <a:solidFill>
                  <a:srgbClr val="D4EC81"/>
                </a:solidFill>
                <a:latin typeface="DejaVu Sans"/>
              </a:defRPr>
            </a:pPr>
            <a:r>
              <a:rPr lang="en-GB" sz="2300" b="0" i="0" u="none" cap="none" spc="0">
                <a:solidFill>
                  <a:srgbClr val="D4EC81"/>
                </a:solidFill>
                <a:latin typeface="DejaVu Sans"/>
              </a:rPr>
              <a:t>Feelings of injustice</a:t>
            </a:r>
          </a:p>
        </p:txBody>
      </p:sp>
      <p:sp>
        <p:nvSpPr>
          <p:cNvPr id="55" name="TextBox 54"/>
          <p:cNvSpPr txBox="1"/>
          <p:nvPr/>
        </p:nvSpPr>
        <p:spPr>
          <a:xfrm>
            <a:off x="11036808" y="6409944"/>
            <a:ext cx="502920" cy="210312"/>
          </a:xfrm>
          <a:prstGeom prst="rect">
            <a:avLst/>
          </a:prstGeom>
          <a:noFill/>
          <a:ln>
            <a:noFill/>
          </a:ln>
        </p:spPr>
        <p:txBody>
          <a:bodyPr wrap="square" lIns="18288" tIns="0" rIns="18288" bIns="0" anchor="t">
            <a:spAutoFit/>
          </a:bodyPr>
          <a:lstStyle/>
          <a:p>
            <a:pPr marL="0" indent="0" algn="l">
              <a:lnSpc>
                <a:spcPct val="112000"/>
              </a:lnSpc>
              <a:spcBef>
                <a:spcPts val="0"/>
              </a:spcBef>
              <a:spcAft>
                <a:spcPts val="0"/>
              </a:spcAft>
              <a:buNone/>
              <a:defRPr sz="1000" b="0">
                <a:solidFill>
                  <a:srgbClr val="D4EC81"/>
                </a:solidFill>
                <a:latin typeface="DejaVu Sans"/>
              </a:defRPr>
            </a:pPr>
            <a:r>
              <a:rPr sz="1000" b="0" i="0" u="none" cap="none" spc="0">
                <a:solidFill>
                  <a:srgbClr val="D4EC81"/>
                </a:solidFill>
                <a:latin typeface="DejaVu Sans"/>
              </a:rPr>
              <a:t>03</a:t>
            </a:r>
          </a:p>
        </p:txBody>
      </p:sp>
    </p:spTree>
    <p:extLst>
      <p:ext uri="{BB962C8B-B14F-4D97-AF65-F5344CB8AC3E}">
        <p14:creationId xmlns:p14="http://schemas.microsoft.com/office/powerpoint/2010/main" val="26214102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rgbClr val="F5F2E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781D3-0AF9-88B8-2E3E-BB4168198921}"/>
              </a:ext>
            </a:extLst>
          </p:cNvPr>
          <p:cNvSpPr>
            <a:spLocks noGrp="1"/>
          </p:cNvSpPr>
          <p:nvPr>
            <p:ph type="title"/>
          </p:nvPr>
        </p:nvSpPr>
        <p:spPr>
          <a:xfrm>
            <a:off x="574822" y="175143"/>
            <a:ext cx="11000232" cy="1051560"/>
          </a:xfrm>
          <a:noFill/>
          <a:ln>
            <a:noFill/>
          </a:ln>
        </p:spPr>
        <p:txBody>
          <a:bodyPr wrap="square" lIns="18288" tIns="0" rIns="18288" bIns="0"/>
          <a:lstStyle/>
          <a:p>
            <a:pPr marL="0" indent="0" algn="l">
              <a:lnSpc>
                <a:spcPct val="112000"/>
              </a:lnSpc>
              <a:spcBef>
                <a:spcPts val="0"/>
              </a:spcBef>
              <a:spcAft>
                <a:spcPts val="0"/>
              </a:spcAft>
              <a:buNone/>
              <a:defRPr sz="3000" b="1">
                <a:solidFill>
                  <a:srgbClr val="192D32"/>
                </a:solidFill>
                <a:latin typeface="DejaVu Sans"/>
              </a:defRPr>
            </a:pPr>
            <a:r>
              <a:rPr lang="en-GB" sz="3000" b="1" i="0" u="none" cap="none" spc="0" dirty="0">
                <a:solidFill>
                  <a:srgbClr val="192D32"/>
                </a:solidFill>
                <a:latin typeface="DejaVu Sans"/>
              </a:rPr>
              <a:t>Common issues offenders experience prior to offending</a:t>
            </a:r>
          </a:p>
        </p:txBody>
      </p:sp>
      <p:pic>
        <p:nvPicPr>
          <p:cNvPr id="4" name="Picture 3">
            <a:hlinkClick r:id="rId3"/>
            <a:extLst>
              <a:ext uri="{FF2B5EF4-FFF2-40B4-BE49-F238E27FC236}">
                <a16:creationId xmlns:a16="http://schemas.microsoft.com/office/drawing/2014/main" id="{09C23089-F70D-DF67-32CB-8A7182CB327A}"/>
              </a:ext>
            </a:extLst>
          </p:cNvPr>
          <p:cNvPicPr>
            <a:picLocks noChangeAspect="1"/>
          </p:cNvPicPr>
          <p:nvPr/>
        </p:nvPicPr>
        <p:blipFill>
          <a:blip r:embed="rId4"/>
          <a:srcRect/>
          <a:stretch>
            <a:fillRect/>
          </a:stretch>
        </p:blipFill>
        <p:spPr>
          <a:xfrm>
            <a:off x="640080" y="2497551"/>
            <a:ext cx="1920240" cy="2777296"/>
          </a:xfrm>
          <a:prstGeom prst="rect">
            <a:avLst/>
          </a:prstGeom>
          <a:ln>
            <a:noFill/>
          </a:ln>
          <a:effectLst>
            <a:outerShdw blurRad="292100" dist="139700" dir="2700000" algn="tl" rotWithShape="0">
              <a:srgbClr val="333333">
                <a:alpha val="65000"/>
              </a:srgbClr>
            </a:outerShdw>
          </a:effectLst>
        </p:spPr>
      </p:pic>
      <p:sp>
        <p:nvSpPr>
          <p:cNvPr id="5" name="TextBox 4">
            <a:extLst>
              <a:ext uri="{FF2B5EF4-FFF2-40B4-BE49-F238E27FC236}">
                <a16:creationId xmlns:a16="http://schemas.microsoft.com/office/drawing/2014/main" id="{7A49BDEB-85A8-AE3A-D9BA-AD549153485B}"/>
              </a:ext>
            </a:extLst>
          </p:cNvPr>
          <p:cNvSpPr txBox="1"/>
          <p:nvPr/>
        </p:nvSpPr>
        <p:spPr>
          <a:xfrm>
            <a:off x="2926080" y="1828800"/>
            <a:ext cx="3154680" cy="4480560"/>
          </a:xfrm>
          <a:prstGeom prst="rect">
            <a:avLst/>
          </a:prstGeom>
          <a:noFill/>
          <a:ln>
            <a:noFill/>
          </a:ln>
        </p:spPr>
        <p:txBody>
          <a:bodyPr wrap="square" lIns="18288" tIns="0" rIns="18288" bIns="0" rtlCol="0">
            <a:spAutoFit/>
          </a:bodyPr>
          <a:lstStyle/>
          <a:p>
            <a:pPr marL="0" indent="0" algn="l">
              <a:lnSpc>
                <a:spcPct val="112000"/>
              </a:lnSpc>
              <a:spcBef>
                <a:spcPts val="0"/>
              </a:spcBef>
              <a:spcAft>
                <a:spcPts val="1100"/>
              </a:spcAft>
              <a:buNone/>
              <a:defRPr sz="1900" b="0">
                <a:solidFill>
                  <a:srgbClr val="192D32"/>
                </a:solidFill>
                <a:latin typeface="DejaVu Sans"/>
              </a:defRPr>
            </a:pPr>
            <a:r>
              <a:rPr lang="en-GB" sz="1900" b="0" i="0" u="none" cap="none" spc="0">
                <a:solidFill>
                  <a:srgbClr val="192D32"/>
                </a:solidFill>
                <a:latin typeface="DejaVu Sans"/>
              </a:rPr>
              <a:t>Budd et al (2005) looked at self-reported offenders and highlighted some common areas:</a:t>
            </a:r>
          </a:p>
          <a:p>
            <a:pPr marL="0" indent="0" algn="l">
              <a:lnSpc>
                <a:spcPct val="112000"/>
              </a:lnSpc>
              <a:spcBef>
                <a:spcPts val="0"/>
              </a:spcBef>
              <a:spcAft>
                <a:spcPts val="1100"/>
              </a:spcAft>
              <a:buNone/>
              <a:defRPr sz="1900" b="0">
                <a:solidFill>
                  <a:srgbClr val="192D32"/>
                </a:solidFill>
                <a:latin typeface="DejaVu Sans"/>
              </a:defRPr>
            </a:pPr>
            <a:r>
              <a:rPr lang="en-GB" sz="1900" b="0" i="0" u="none" cap="none" spc="0">
                <a:solidFill>
                  <a:srgbClr val="192D32"/>
                </a:solidFill>
                <a:latin typeface="DejaVu Sans"/>
              </a:rPr>
              <a:t>Early exit from full-time education</a:t>
            </a:r>
          </a:p>
          <a:p>
            <a:pPr marL="0" indent="0" algn="l">
              <a:lnSpc>
                <a:spcPct val="112000"/>
              </a:lnSpc>
              <a:spcBef>
                <a:spcPts val="0"/>
              </a:spcBef>
              <a:spcAft>
                <a:spcPts val="1100"/>
              </a:spcAft>
              <a:buNone/>
              <a:defRPr sz="1900" b="0">
                <a:solidFill>
                  <a:srgbClr val="192D32"/>
                </a:solidFill>
                <a:latin typeface="DejaVu Sans"/>
              </a:defRPr>
            </a:pPr>
            <a:r>
              <a:rPr lang="en-GB" sz="1900" b="0" i="0" u="none" cap="none" spc="0">
                <a:solidFill>
                  <a:srgbClr val="192D32"/>
                </a:solidFill>
                <a:latin typeface="DejaVu Sans"/>
              </a:rPr>
              <a:t>Care experienced</a:t>
            </a:r>
          </a:p>
          <a:p>
            <a:pPr marL="0" indent="0" algn="l">
              <a:lnSpc>
                <a:spcPct val="112000"/>
              </a:lnSpc>
              <a:spcBef>
                <a:spcPts val="0"/>
              </a:spcBef>
              <a:spcAft>
                <a:spcPts val="1100"/>
              </a:spcAft>
              <a:buNone/>
              <a:defRPr sz="1900" b="0">
                <a:solidFill>
                  <a:srgbClr val="192D32"/>
                </a:solidFill>
                <a:latin typeface="DejaVu Sans"/>
              </a:defRPr>
            </a:pPr>
            <a:r>
              <a:rPr lang="en-GB" sz="1900" b="0" i="0" u="none" cap="none" spc="0">
                <a:solidFill>
                  <a:srgbClr val="192D32"/>
                </a:solidFill>
                <a:latin typeface="DejaVu Sans"/>
              </a:rPr>
              <a:t>Unstable accommodation</a:t>
            </a:r>
          </a:p>
          <a:p>
            <a:pPr marL="0" indent="0" algn="l">
              <a:lnSpc>
                <a:spcPct val="112000"/>
              </a:lnSpc>
              <a:spcBef>
                <a:spcPts val="0"/>
              </a:spcBef>
              <a:spcAft>
                <a:spcPts val="1100"/>
              </a:spcAft>
              <a:buNone/>
              <a:defRPr sz="1900" b="0">
                <a:solidFill>
                  <a:srgbClr val="192D32"/>
                </a:solidFill>
                <a:latin typeface="DejaVu Sans"/>
              </a:defRPr>
            </a:pPr>
            <a:r>
              <a:rPr lang="en-GB" sz="1900" b="0" i="0" u="none" cap="none" spc="0">
                <a:solidFill>
                  <a:srgbClr val="192D32"/>
                </a:solidFill>
                <a:latin typeface="DejaVu Sans"/>
              </a:rPr>
              <a:t>Alcohol use</a:t>
            </a:r>
          </a:p>
          <a:p>
            <a:pPr marL="0" indent="0" algn="l">
              <a:lnSpc>
                <a:spcPct val="112000"/>
              </a:lnSpc>
              <a:spcBef>
                <a:spcPts val="0"/>
              </a:spcBef>
              <a:spcAft>
                <a:spcPts val="1100"/>
              </a:spcAft>
              <a:buNone/>
              <a:defRPr sz="1900" b="0">
                <a:solidFill>
                  <a:srgbClr val="192D32"/>
                </a:solidFill>
                <a:latin typeface="DejaVu Sans"/>
              </a:defRPr>
            </a:pPr>
            <a:r>
              <a:rPr lang="en-GB" sz="1900" b="0" i="0" u="none" cap="none" spc="0">
                <a:solidFill>
                  <a:srgbClr val="192D32"/>
                </a:solidFill>
                <a:latin typeface="DejaVu Sans"/>
              </a:rPr>
              <a:t>Drug use</a:t>
            </a:r>
          </a:p>
          <a:p>
            <a:pPr marL="0" indent="0" algn="l">
              <a:lnSpc>
                <a:spcPct val="112000"/>
              </a:lnSpc>
              <a:spcBef>
                <a:spcPts val="0"/>
              </a:spcBef>
              <a:spcAft>
                <a:spcPts val="1100"/>
              </a:spcAft>
              <a:buNone/>
              <a:defRPr sz="1900" b="0">
                <a:solidFill>
                  <a:srgbClr val="192D32"/>
                </a:solidFill>
                <a:latin typeface="DejaVu Sans"/>
              </a:defRPr>
            </a:pPr>
            <a:r>
              <a:rPr lang="en-GB" sz="1900" b="0" i="0" u="none" cap="none" spc="0">
                <a:solidFill>
                  <a:srgbClr val="192D32"/>
                </a:solidFill>
                <a:latin typeface="DejaVu Sans"/>
              </a:rPr>
              <a:t> </a:t>
            </a:r>
          </a:p>
        </p:txBody>
      </p:sp>
      <p:sp>
        <p:nvSpPr>
          <p:cNvPr id="6" name="TextBox 5">
            <a:extLst>
              <a:ext uri="{FF2B5EF4-FFF2-40B4-BE49-F238E27FC236}">
                <a16:creationId xmlns:a16="http://schemas.microsoft.com/office/drawing/2014/main" id="{6AAA49B9-0A16-CF52-2345-76D18E3C6F23}"/>
              </a:ext>
            </a:extLst>
          </p:cNvPr>
          <p:cNvSpPr txBox="1"/>
          <p:nvPr/>
        </p:nvSpPr>
        <p:spPr>
          <a:xfrm>
            <a:off x="6473952" y="1783080"/>
            <a:ext cx="5047488" cy="4790607"/>
          </a:xfrm>
          <a:prstGeom prst="rect">
            <a:avLst/>
          </a:prstGeom>
          <a:noFill/>
          <a:ln>
            <a:noFill/>
          </a:ln>
        </p:spPr>
        <p:txBody>
          <a:bodyPr wrap="square" lIns="18288" tIns="0" rIns="18288" bIns="0" rtlCol="0">
            <a:spAutoFit/>
          </a:bodyPr>
          <a:lstStyle/>
          <a:p>
            <a:pPr marL="0" indent="0" algn="l">
              <a:lnSpc>
                <a:spcPct val="112000"/>
              </a:lnSpc>
              <a:spcBef>
                <a:spcPts val="0"/>
              </a:spcBef>
              <a:spcAft>
                <a:spcPts val="300"/>
              </a:spcAft>
              <a:buNone/>
              <a:defRPr sz="1700" b="0">
                <a:solidFill>
                  <a:srgbClr val="192D32"/>
                </a:solidFill>
                <a:latin typeface="DejaVu Sans"/>
              </a:defRPr>
            </a:pPr>
            <a:r>
              <a:rPr lang="en-GB" sz="1700" b="0" i="0" u="none" cap="none" spc="0">
                <a:solidFill>
                  <a:srgbClr val="192D32"/>
                </a:solidFill>
                <a:latin typeface="DejaVu Sans"/>
              </a:rPr>
              <a:t>Freeze (2019) has identified 10 different types of experience, which if an individual is exposed to prior to the age of 18 impacts their future:</a:t>
            </a:r>
          </a:p>
          <a:p>
            <a:pPr marL="0" indent="0" algn="l">
              <a:lnSpc>
                <a:spcPct val="112000"/>
              </a:lnSpc>
              <a:spcBef>
                <a:spcPts val="0"/>
              </a:spcBef>
              <a:spcAft>
                <a:spcPts val="300"/>
              </a:spcAft>
              <a:buNone/>
              <a:defRPr sz="1700" b="0">
                <a:solidFill>
                  <a:srgbClr val="192D32"/>
                </a:solidFill>
                <a:latin typeface="DejaVu Sans"/>
              </a:defRPr>
            </a:pPr>
            <a:r>
              <a:rPr lang="en-GB" sz="1700" b="0" i="0" u="none" cap="none" spc="0">
                <a:solidFill>
                  <a:srgbClr val="192D32"/>
                </a:solidFill>
                <a:latin typeface="DejaVu Sans"/>
              </a:rPr>
              <a:t>1.emotional abuse</a:t>
            </a:r>
          </a:p>
          <a:p>
            <a:pPr marL="0" indent="0" algn="l">
              <a:lnSpc>
                <a:spcPct val="112000"/>
              </a:lnSpc>
              <a:spcBef>
                <a:spcPts val="0"/>
              </a:spcBef>
              <a:spcAft>
                <a:spcPts val="300"/>
              </a:spcAft>
              <a:buNone/>
              <a:defRPr sz="1700" b="0">
                <a:solidFill>
                  <a:srgbClr val="192D32"/>
                </a:solidFill>
                <a:latin typeface="DejaVu Sans"/>
              </a:defRPr>
            </a:pPr>
            <a:r>
              <a:rPr lang="en-GB" sz="1700" b="0" i="0" u="none" cap="none" spc="0">
                <a:solidFill>
                  <a:srgbClr val="192D32"/>
                </a:solidFill>
                <a:latin typeface="DejaVu Sans"/>
              </a:rPr>
              <a:t>2.physical abuse;</a:t>
            </a:r>
          </a:p>
          <a:p>
            <a:pPr marL="0" indent="0" algn="l">
              <a:lnSpc>
                <a:spcPct val="112000"/>
              </a:lnSpc>
              <a:spcBef>
                <a:spcPts val="0"/>
              </a:spcBef>
              <a:spcAft>
                <a:spcPts val="300"/>
              </a:spcAft>
              <a:buNone/>
              <a:defRPr sz="1700" b="0">
                <a:solidFill>
                  <a:srgbClr val="192D32"/>
                </a:solidFill>
                <a:latin typeface="DejaVu Sans"/>
              </a:defRPr>
            </a:pPr>
            <a:r>
              <a:rPr lang="en-GB" sz="1700" b="0" i="0" u="none" cap="none" spc="0">
                <a:solidFill>
                  <a:srgbClr val="192D32"/>
                </a:solidFill>
                <a:latin typeface="DejaVu Sans"/>
              </a:rPr>
              <a:t>3.sexual abuse;</a:t>
            </a:r>
          </a:p>
          <a:p>
            <a:pPr marL="0" indent="0" algn="l">
              <a:lnSpc>
                <a:spcPct val="112000"/>
              </a:lnSpc>
              <a:spcBef>
                <a:spcPts val="0"/>
              </a:spcBef>
              <a:spcAft>
                <a:spcPts val="300"/>
              </a:spcAft>
              <a:buNone/>
              <a:defRPr sz="1700" b="0">
                <a:solidFill>
                  <a:srgbClr val="192D32"/>
                </a:solidFill>
                <a:latin typeface="DejaVu Sans"/>
              </a:defRPr>
            </a:pPr>
            <a:r>
              <a:rPr lang="en-GB" sz="1700" b="0" i="0" u="none" cap="none" spc="0">
                <a:solidFill>
                  <a:srgbClr val="192D32"/>
                </a:solidFill>
                <a:latin typeface="DejaVu Sans"/>
              </a:rPr>
              <a:t>4.emotional neglect;</a:t>
            </a:r>
          </a:p>
          <a:p>
            <a:pPr marL="0" indent="0" algn="l">
              <a:lnSpc>
                <a:spcPct val="112000"/>
              </a:lnSpc>
              <a:spcBef>
                <a:spcPts val="0"/>
              </a:spcBef>
              <a:spcAft>
                <a:spcPts val="300"/>
              </a:spcAft>
              <a:buNone/>
              <a:defRPr sz="1700" b="0">
                <a:solidFill>
                  <a:srgbClr val="192D32"/>
                </a:solidFill>
                <a:latin typeface="DejaVu Sans"/>
              </a:defRPr>
            </a:pPr>
            <a:r>
              <a:rPr lang="en-GB" sz="1700" b="0" i="0" u="none" cap="none" spc="0">
                <a:solidFill>
                  <a:srgbClr val="192D32"/>
                </a:solidFill>
                <a:latin typeface="DejaVu Sans"/>
              </a:rPr>
              <a:t>5.physical neglect</a:t>
            </a:r>
            <a:r>
              <a:rPr lang="en-GB" sz="1700" b="0" i="0" u="none" cap="none" spc="0">
                <a:solidFill>
                  <a:srgbClr val="192D32"/>
                </a:solidFill>
                <a:latin typeface="DejaVu Sans"/>
                <a:hlinkClick r:id="rId5"/>
              </a:rPr>
              <a:t>;</a:t>
            </a:r>
            <a:endParaRPr lang="en-GB"/>
          </a:p>
          <a:p>
            <a:pPr marL="0" indent="0" algn="l">
              <a:lnSpc>
                <a:spcPct val="112000"/>
              </a:lnSpc>
              <a:spcBef>
                <a:spcPts val="0"/>
              </a:spcBef>
              <a:spcAft>
                <a:spcPts val="300"/>
              </a:spcAft>
              <a:buNone/>
              <a:defRPr sz="1700" b="0">
                <a:solidFill>
                  <a:srgbClr val="192D32"/>
                </a:solidFill>
                <a:latin typeface="DejaVu Sans"/>
              </a:defRPr>
            </a:pPr>
            <a:r>
              <a:rPr lang="en-GB" sz="1700" b="0" i="0" u="none" cap="none" spc="0">
                <a:solidFill>
                  <a:srgbClr val="192D32"/>
                </a:solidFill>
                <a:latin typeface="DejaVu Sans"/>
              </a:rPr>
              <a:t>6.domestic violence towards their mother;</a:t>
            </a:r>
          </a:p>
          <a:p>
            <a:pPr marL="0" indent="0" algn="l">
              <a:lnSpc>
                <a:spcPct val="112000"/>
              </a:lnSpc>
              <a:spcBef>
                <a:spcPts val="0"/>
              </a:spcBef>
              <a:spcAft>
                <a:spcPts val="300"/>
              </a:spcAft>
              <a:buNone/>
              <a:defRPr sz="1700" b="0">
                <a:solidFill>
                  <a:srgbClr val="192D32"/>
                </a:solidFill>
                <a:latin typeface="DejaVu Sans"/>
              </a:defRPr>
            </a:pPr>
            <a:r>
              <a:rPr lang="en-GB" sz="1700" b="0" i="0" u="none" cap="none" spc="0">
                <a:solidFill>
                  <a:srgbClr val="192D32"/>
                </a:solidFill>
                <a:latin typeface="DejaVu Sans"/>
              </a:rPr>
              <a:t>7.household substance use;</a:t>
            </a:r>
          </a:p>
          <a:p>
            <a:pPr marL="0" indent="0" algn="l">
              <a:lnSpc>
                <a:spcPct val="112000"/>
              </a:lnSpc>
              <a:spcBef>
                <a:spcPts val="0"/>
              </a:spcBef>
              <a:spcAft>
                <a:spcPts val="300"/>
              </a:spcAft>
              <a:buNone/>
              <a:defRPr sz="1700" b="0">
                <a:solidFill>
                  <a:srgbClr val="192D32"/>
                </a:solidFill>
                <a:latin typeface="DejaVu Sans"/>
              </a:defRPr>
            </a:pPr>
            <a:r>
              <a:rPr lang="en-GB" sz="1700" b="0" i="0" u="none" cap="none" spc="0">
                <a:solidFill>
                  <a:srgbClr val="192D32"/>
                </a:solidFill>
                <a:latin typeface="DejaVu Sans"/>
              </a:rPr>
              <a:t>8.household mental illness</a:t>
            </a:r>
          </a:p>
          <a:p>
            <a:pPr marL="0" indent="0" algn="l">
              <a:lnSpc>
                <a:spcPct val="112000"/>
              </a:lnSpc>
              <a:spcBef>
                <a:spcPts val="0"/>
              </a:spcBef>
              <a:spcAft>
                <a:spcPts val="300"/>
              </a:spcAft>
              <a:buNone/>
              <a:defRPr sz="1700" b="0">
                <a:solidFill>
                  <a:srgbClr val="192D32"/>
                </a:solidFill>
                <a:latin typeface="DejaVu Sans"/>
              </a:defRPr>
            </a:pPr>
            <a:r>
              <a:rPr lang="en-GB" sz="1700" b="0" i="0" u="none" cap="none" spc="0">
                <a:solidFill>
                  <a:srgbClr val="192D32"/>
                </a:solidFill>
                <a:latin typeface="DejaVu Sans"/>
              </a:rPr>
              <a:t>9.parental separation;</a:t>
            </a:r>
          </a:p>
          <a:p>
            <a:pPr marL="0" indent="0" algn="l">
              <a:lnSpc>
                <a:spcPct val="112000"/>
              </a:lnSpc>
              <a:spcBef>
                <a:spcPts val="0"/>
              </a:spcBef>
              <a:spcAft>
                <a:spcPts val="300"/>
              </a:spcAft>
              <a:buNone/>
              <a:defRPr sz="1700" b="0">
                <a:solidFill>
                  <a:srgbClr val="192D32"/>
                </a:solidFill>
                <a:latin typeface="DejaVu Sans"/>
              </a:defRPr>
            </a:pPr>
            <a:r>
              <a:rPr lang="en-GB" sz="1700" b="0" i="0" u="none" cap="none" spc="0">
                <a:solidFill>
                  <a:srgbClr val="192D32"/>
                </a:solidFill>
                <a:latin typeface="DejaVu Sans"/>
              </a:rPr>
              <a:t>10.household member with prison history</a:t>
            </a:r>
          </a:p>
          <a:p>
            <a:pPr marL="0" indent="0" algn="l">
              <a:lnSpc>
                <a:spcPct val="112000"/>
              </a:lnSpc>
              <a:spcBef>
                <a:spcPts val="0"/>
              </a:spcBef>
              <a:spcAft>
                <a:spcPts val="300"/>
              </a:spcAft>
              <a:buNone/>
              <a:defRPr sz="1700" b="0">
                <a:solidFill>
                  <a:srgbClr val="192D32"/>
                </a:solidFill>
                <a:latin typeface="DejaVu Sans"/>
              </a:defRPr>
            </a:pPr>
            <a:endParaRPr lang="en-GB"/>
          </a:p>
        </p:txBody>
      </p:sp>
      <p:sp>
        <p:nvSpPr>
          <p:cNvPr id="39" name="TextBox 38"/>
          <p:cNvSpPr txBox="1"/>
          <p:nvPr/>
        </p:nvSpPr>
        <p:spPr>
          <a:xfrm>
            <a:off x="11036808" y="6409944"/>
            <a:ext cx="502920" cy="210312"/>
          </a:xfrm>
          <a:prstGeom prst="rect">
            <a:avLst/>
          </a:prstGeom>
          <a:noFill/>
          <a:ln>
            <a:noFill/>
          </a:ln>
        </p:spPr>
        <p:txBody>
          <a:bodyPr wrap="square" lIns="18288" tIns="0" rIns="18288" bIns="0" anchor="t">
            <a:spAutoFit/>
          </a:bodyPr>
          <a:lstStyle/>
          <a:p>
            <a:pPr marL="0" indent="0" algn="l">
              <a:lnSpc>
                <a:spcPct val="112000"/>
              </a:lnSpc>
              <a:spcBef>
                <a:spcPts val="0"/>
              </a:spcBef>
              <a:spcAft>
                <a:spcPts val="0"/>
              </a:spcAft>
              <a:buNone/>
              <a:defRPr sz="1000" b="0">
                <a:solidFill>
                  <a:srgbClr val="627773"/>
                </a:solidFill>
                <a:latin typeface="DejaVu Sans"/>
              </a:defRPr>
            </a:pPr>
            <a:r>
              <a:rPr sz="1000" b="0" i="0" u="none" cap="none" spc="0">
                <a:solidFill>
                  <a:srgbClr val="627773"/>
                </a:solidFill>
                <a:latin typeface="DejaVu Sans"/>
              </a:rPr>
              <a:t>04</a:t>
            </a:r>
          </a:p>
        </p:txBody>
      </p:sp>
    </p:spTree>
    <p:extLst>
      <p:ext uri="{BB962C8B-B14F-4D97-AF65-F5344CB8AC3E}">
        <p14:creationId xmlns:p14="http://schemas.microsoft.com/office/powerpoint/2010/main" val="7625695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par>
                                <p:cTn id="14" presetID="42" presetClass="entr" presetSubtype="0"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1000"/>
                                        <p:tgtEl>
                                          <p:spTgt spid="5"/>
                                        </p:tgtEl>
                                      </p:cBhvr>
                                    </p:animEffect>
                                    <p:anim calcmode="lin" valueType="num">
                                      <p:cBhvr>
                                        <p:cTn id="17" dur="1000" fill="hold"/>
                                        <p:tgtEl>
                                          <p:spTgt spid="5"/>
                                        </p:tgtEl>
                                        <p:attrNameLst>
                                          <p:attrName>ppt_x</p:attrName>
                                        </p:attrNameLst>
                                      </p:cBhvr>
                                      <p:tavLst>
                                        <p:tav tm="0">
                                          <p:val>
                                            <p:strVal val="#ppt_x"/>
                                          </p:val>
                                        </p:tav>
                                        <p:tav tm="100000">
                                          <p:val>
                                            <p:strVal val="#ppt_x"/>
                                          </p:val>
                                        </p:tav>
                                      </p:tavLst>
                                    </p:anim>
                                    <p:anim calcmode="lin" valueType="num">
                                      <p:cBhvr>
                                        <p:cTn id="1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53" presetClass="exit" presetSubtype="32" fill="hold" nodeType="clickEffect">
                                  <p:stCondLst>
                                    <p:cond delay="0"/>
                                  </p:stCondLst>
                                  <p:childTnLst>
                                    <p:anim calcmode="lin" valueType="num">
                                      <p:cBhvr>
                                        <p:cTn id="22" dur="500"/>
                                        <p:tgtEl>
                                          <p:spTgt spid="4"/>
                                        </p:tgtEl>
                                        <p:attrNameLst>
                                          <p:attrName>ppt_w</p:attrName>
                                        </p:attrNameLst>
                                      </p:cBhvr>
                                      <p:tavLst>
                                        <p:tav tm="0">
                                          <p:val>
                                            <p:strVal val="ppt_w"/>
                                          </p:val>
                                        </p:tav>
                                        <p:tav tm="100000">
                                          <p:val>
                                            <p:fltVal val="0"/>
                                          </p:val>
                                        </p:tav>
                                      </p:tavLst>
                                    </p:anim>
                                    <p:anim calcmode="lin" valueType="num">
                                      <p:cBhvr>
                                        <p:cTn id="23" dur="500"/>
                                        <p:tgtEl>
                                          <p:spTgt spid="4"/>
                                        </p:tgtEl>
                                        <p:attrNameLst>
                                          <p:attrName>ppt_h</p:attrName>
                                        </p:attrNameLst>
                                      </p:cBhvr>
                                      <p:tavLst>
                                        <p:tav tm="0">
                                          <p:val>
                                            <p:strVal val="ppt_h"/>
                                          </p:val>
                                        </p:tav>
                                        <p:tav tm="100000">
                                          <p:val>
                                            <p:fltVal val="0"/>
                                          </p:val>
                                        </p:tav>
                                      </p:tavLst>
                                    </p:anim>
                                    <p:animEffect transition="out" filter="fade">
                                      <p:cBhvr>
                                        <p:cTn id="24" dur="500"/>
                                        <p:tgtEl>
                                          <p:spTgt spid="4"/>
                                        </p:tgtEl>
                                      </p:cBhvr>
                                    </p:animEffect>
                                    <p:set>
                                      <p:cBhvr>
                                        <p:cTn id="25" dur="1" fill="hold">
                                          <p:stCondLst>
                                            <p:cond delay="499"/>
                                          </p:stCondLst>
                                        </p:cTn>
                                        <p:tgtEl>
                                          <p:spTgt spid="4"/>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53" presetClass="exit" presetSubtype="32" fill="hold" grpId="1" nodeType="clickEffect">
                                  <p:stCondLst>
                                    <p:cond delay="0"/>
                                  </p:stCondLst>
                                  <p:childTnLst>
                                    <p:anim calcmode="lin" valueType="num">
                                      <p:cBhvr>
                                        <p:cTn id="29" dur="500"/>
                                        <p:tgtEl>
                                          <p:spTgt spid="5"/>
                                        </p:tgtEl>
                                        <p:attrNameLst>
                                          <p:attrName>ppt_w</p:attrName>
                                        </p:attrNameLst>
                                      </p:cBhvr>
                                      <p:tavLst>
                                        <p:tav tm="0">
                                          <p:val>
                                            <p:strVal val="ppt_w"/>
                                          </p:val>
                                        </p:tav>
                                        <p:tav tm="100000">
                                          <p:val>
                                            <p:fltVal val="0"/>
                                          </p:val>
                                        </p:tav>
                                      </p:tavLst>
                                    </p:anim>
                                    <p:anim calcmode="lin" valueType="num">
                                      <p:cBhvr>
                                        <p:cTn id="30" dur="500"/>
                                        <p:tgtEl>
                                          <p:spTgt spid="5"/>
                                        </p:tgtEl>
                                        <p:attrNameLst>
                                          <p:attrName>ppt_h</p:attrName>
                                        </p:attrNameLst>
                                      </p:cBhvr>
                                      <p:tavLst>
                                        <p:tav tm="0">
                                          <p:val>
                                            <p:strVal val="ppt_h"/>
                                          </p:val>
                                        </p:tav>
                                        <p:tav tm="100000">
                                          <p:val>
                                            <p:fltVal val="0"/>
                                          </p:val>
                                        </p:tav>
                                      </p:tavLst>
                                    </p:anim>
                                    <p:animEffect transition="out" filter="fade">
                                      <p:cBhvr>
                                        <p:cTn id="31" dur="500"/>
                                        <p:tgtEl>
                                          <p:spTgt spid="5"/>
                                        </p:tgtEl>
                                      </p:cBhvr>
                                    </p:animEffect>
                                    <p:set>
                                      <p:cBhvr>
                                        <p:cTn id="32" dur="1" fill="hold">
                                          <p:stCondLst>
                                            <p:cond delay="499"/>
                                          </p:stCondLst>
                                        </p:cTn>
                                        <p:tgtEl>
                                          <p:spTgt spid="5"/>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p:bldP spid="5" grpId="1"/>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5BF73-D2D0-23F2-2479-AA6415331F91}"/>
              </a:ext>
            </a:extLst>
          </p:cNvPr>
          <p:cNvSpPr>
            <a:spLocks noGrp="1"/>
          </p:cNvSpPr>
          <p:nvPr>
            <p:ph type="title"/>
          </p:nvPr>
        </p:nvSpPr>
        <p:spPr>
          <a:xfrm>
            <a:off x="618339" y="0"/>
            <a:ext cx="10691265" cy="1371030"/>
          </a:xfrm>
        </p:spPr>
        <p:txBody>
          <a:bodyPr/>
          <a:lstStyle/>
          <a:p>
            <a:r>
              <a:rPr lang="en-GB" b="1" cap="none" spc="0" dirty="0">
                <a:solidFill>
                  <a:srgbClr val="192D32"/>
                </a:solidFill>
                <a:latin typeface="DejaVu Sans"/>
              </a:rPr>
              <a:t>Common issues offenders experience prior to offending</a:t>
            </a:r>
            <a:endParaRPr lang="en-GB" dirty="0"/>
          </a:p>
        </p:txBody>
      </p:sp>
      <p:pic>
        <p:nvPicPr>
          <p:cNvPr id="4" name="Picture 3">
            <a:hlinkClick r:id="rId3"/>
            <a:extLst>
              <a:ext uri="{FF2B5EF4-FFF2-40B4-BE49-F238E27FC236}">
                <a16:creationId xmlns:a16="http://schemas.microsoft.com/office/drawing/2014/main" id="{41847758-BA93-575D-94ED-AB81FC7F0415}"/>
              </a:ext>
            </a:extLst>
          </p:cNvPr>
          <p:cNvPicPr>
            <a:picLocks noChangeAspect="1"/>
          </p:cNvPicPr>
          <p:nvPr/>
        </p:nvPicPr>
        <p:blipFill>
          <a:blip r:embed="rId4"/>
          <a:stretch>
            <a:fillRect/>
          </a:stretch>
        </p:blipFill>
        <p:spPr>
          <a:xfrm>
            <a:off x="10095684" y="188888"/>
            <a:ext cx="1800660" cy="2560545"/>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94A665E8-41E0-185E-EF0A-4DE5CC7B6C2A}"/>
              </a:ext>
            </a:extLst>
          </p:cNvPr>
          <p:cNvSpPr txBox="1"/>
          <p:nvPr/>
        </p:nvSpPr>
        <p:spPr>
          <a:xfrm>
            <a:off x="324968" y="1371030"/>
            <a:ext cx="11278005" cy="5068054"/>
          </a:xfrm>
          <a:prstGeom prst="rect">
            <a:avLst/>
          </a:prstGeom>
          <a:solidFill>
            <a:schemeClr val="bg1"/>
          </a:solidFill>
        </p:spPr>
        <p:txBody>
          <a:bodyPr wrap="square">
            <a:spAutoFit/>
          </a:bodyPr>
          <a:lstStyle/>
          <a:p>
            <a:pPr marL="285750" indent="-285750">
              <a:lnSpc>
                <a:spcPct val="100000"/>
              </a:lnSpc>
              <a:spcAft>
                <a:spcPts val="800"/>
              </a:spcAft>
              <a:buFont typeface="Arial" panose="020B0604020202020204" pitchFamily="34" charset="0"/>
              <a:buChar char="•"/>
            </a:pPr>
            <a:r>
              <a:rPr lang="en-GB" sz="1800" kern="100" dirty="0">
                <a:effectLst/>
                <a:latin typeface="+mn-lt"/>
                <a:ea typeface="DengXian" panose="02010600030101010101" pitchFamily="2" charset="-122"/>
                <a:cs typeface="Times New Roman" panose="02020603050405020304" pitchFamily="18" charset="0"/>
              </a:rPr>
              <a:t>Most young people who offend naturally stop offending as they mature, often without formal intervention. </a:t>
            </a:r>
          </a:p>
          <a:p>
            <a:pPr marL="285750" indent="-285750">
              <a:lnSpc>
                <a:spcPct val="100000"/>
              </a:lnSpc>
              <a:spcAft>
                <a:spcPts val="800"/>
              </a:spcAft>
              <a:buFont typeface="Arial" panose="020B0604020202020204" pitchFamily="34" charset="0"/>
              <a:buChar char="•"/>
            </a:pPr>
            <a:r>
              <a:rPr lang="en-GB" sz="1800" kern="100" dirty="0">
                <a:effectLst/>
                <a:latin typeface="+mn-lt"/>
                <a:ea typeface="DengXian" panose="02010600030101010101" pitchFamily="2" charset="-122"/>
                <a:cs typeface="Times New Roman" panose="02020603050405020304" pitchFamily="18" charset="0"/>
              </a:rPr>
              <a:t> Persistent offending is strongly linked to victimisation, trauma and social adversity. </a:t>
            </a:r>
          </a:p>
          <a:p>
            <a:pPr marL="285750" indent="-285750">
              <a:lnSpc>
                <a:spcPct val="100000"/>
              </a:lnSpc>
              <a:spcAft>
                <a:spcPts val="800"/>
              </a:spcAft>
              <a:buFont typeface="Arial" panose="020B0604020202020204" pitchFamily="34" charset="0"/>
              <a:buChar char="•"/>
            </a:pPr>
            <a:r>
              <a:rPr lang="en-GB" sz="1800" kern="100" dirty="0">
                <a:effectLst/>
                <a:latin typeface="+mn-lt"/>
                <a:ea typeface="DengXian" panose="02010600030101010101" pitchFamily="2" charset="-122"/>
                <a:cs typeface="Times New Roman" panose="02020603050405020304" pitchFamily="18" charset="0"/>
              </a:rPr>
              <a:t> Adverse Childhood Experiences (ACEs), including abuse, neglect, domestic violence and parental substance misuse, are common among young people in the justice system. </a:t>
            </a:r>
          </a:p>
          <a:p>
            <a:pPr marL="285750" indent="-285750">
              <a:lnSpc>
                <a:spcPct val="100000"/>
              </a:lnSpc>
              <a:spcAft>
                <a:spcPts val="800"/>
              </a:spcAft>
              <a:buFont typeface="Arial" panose="020B0604020202020204" pitchFamily="34" charset="0"/>
              <a:buChar char="•"/>
            </a:pPr>
            <a:r>
              <a:rPr lang="en-GB" sz="1800" kern="100" dirty="0">
                <a:effectLst/>
                <a:latin typeface="+mn-lt"/>
                <a:ea typeface="DengXian" panose="02010600030101010101" pitchFamily="2" charset="-122"/>
                <a:cs typeface="Times New Roman" panose="02020603050405020304" pitchFamily="18" charset="0"/>
              </a:rPr>
              <a:t>Poverty, social exclusion, racism and lack of opportunities can contribute to offending and should be considered alongside individual factors. </a:t>
            </a:r>
          </a:p>
          <a:p>
            <a:pPr marL="285750" indent="-285750">
              <a:lnSpc>
                <a:spcPct val="100000"/>
              </a:lnSpc>
              <a:spcAft>
                <a:spcPts val="800"/>
              </a:spcAft>
              <a:buFont typeface="Arial" panose="020B0604020202020204" pitchFamily="34" charset="0"/>
              <a:buChar char="•"/>
            </a:pPr>
            <a:r>
              <a:rPr lang="en-GB" sz="1800" kern="100" dirty="0">
                <a:effectLst/>
                <a:latin typeface="+mn-lt"/>
                <a:ea typeface="DengXian" panose="02010600030101010101" pitchFamily="2" charset="-122"/>
                <a:cs typeface="Times New Roman" panose="02020603050405020304" pitchFamily="18" charset="0"/>
              </a:rPr>
              <a:t>Negative labelling and being viewed as an "offender" can hinder desistance by damaging self-identity and future aspirations. </a:t>
            </a:r>
          </a:p>
          <a:p>
            <a:pPr marL="285750" indent="-285750">
              <a:lnSpc>
                <a:spcPct val="100000"/>
              </a:lnSpc>
              <a:spcAft>
                <a:spcPts val="800"/>
              </a:spcAft>
              <a:buFont typeface="Arial" panose="020B0604020202020204" pitchFamily="34" charset="0"/>
              <a:buChar char="•"/>
            </a:pPr>
            <a:r>
              <a:rPr lang="en-GB" sz="1800" kern="100" dirty="0">
                <a:effectLst/>
                <a:latin typeface="+mn-lt"/>
                <a:ea typeface="DengXian" panose="02010600030101010101" pitchFamily="2" charset="-122"/>
                <a:cs typeface="Times New Roman" panose="02020603050405020304" pitchFamily="18" charset="0"/>
              </a:rPr>
              <a:t>Positive relationships, education, employment, housing stability and prosocial activities act as important "hooks for change" that support desistance. </a:t>
            </a:r>
          </a:p>
          <a:p>
            <a:pPr marL="285750" indent="-285750">
              <a:lnSpc>
                <a:spcPct val="100000"/>
              </a:lnSpc>
              <a:spcAft>
                <a:spcPts val="800"/>
              </a:spcAft>
              <a:buFont typeface="Arial" panose="020B0604020202020204" pitchFamily="34" charset="0"/>
              <a:buChar char="•"/>
            </a:pPr>
            <a:r>
              <a:rPr lang="en-GB" sz="1800" kern="100" dirty="0">
                <a:effectLst/>
                <a:latin typeface="+mn-lt"/>
                <a:ea typeface="DengXian" panose="02010600030101010101" pitchFamily="2" charset="-122"/>
                <a:cs typeface="Times New Roman" panose="02020603050405020304" pitchFamily="18" charset="0"/>
              </a:rPr>
              <a:t>The Welsh Enhanced Case Management (ECM) model improved young people's emotional regulation, self-confidence, family relationships and engagement with services. </a:t>
            </a:r>
          </a:p>
          <a:p>
            <a:pPr marL="285750" indent="-285750">
              <a:lnSpc>
                <a:spcPct val="100000"/>
              </a:lnSpc>
              <a:spcAft>
                <a:spcPts val="800"/>
              </a:spcAft>
              <a:buFont typeface="Arial" panose="020B0604020202020204" pitchFamily="34" charset="0"/>
              <a:buChar char="•"/>
            </a:pPr>
            <a:r>
              <a:rPr lang="en-GB" sz="1800" kern="100" dirty="0">
                <a:effectLst/>
                <a:latin typeface="+mn-lt"/>
                <a:ea typeface="DengXian" panose="02010600030101010101" pitchFamily="2" charset="-122"/>
                <a:cs typeface="Times New Roman" panose="02020603050405020304" pitchFamily="18" charset="0"/>
              </a:rPr>
              <a:t>The report concludes that youth justice should adopt a </a:t>
            </a:r>
            <a:r>
              <a:rPr lang="en-GB" sz="1800" b="1" kern="100" dirty="0">
                <a:effectLst/>
                <a:latin typeface="+mn-lt"/>
                <a:ea typeface="DengXian" panose="02010600030101010101" pitchFamily="2" charset="-122"/>
                <a:cs typeface="Times New Roman" panose="02020603050405020304" pitchFamily="18" charset="0"/>
              </a:rPr>
              <a:t>twin-track approach</a:t>
            </a:r>
            <a:r>
              <a:rPr lang="en-GB" sz="1800" kern="100" dirty="0">
                <a:effectLst/>
                <a:latin typeface="+mn-lt"/>
                <a:ea typeface="DengXian" panose="02010600030101010101" pitchFamily="2" charset="-122"/>
                <a:cs typeface="Times New Roman" panose="02020603050405020304" pitchFamily="18" charset="0"/>
              </a:rPr>
              <a:t>: addressing both trauma and developmental needs while also tackling wider social inequalities and disadvantage</a:t>
            </a:r>
          </a:p>
          <a:p>
            <a:pPr>
              <a:lnSpc>
                <a:spcPct val="100000"/>
              </a:lnSpc>
              <a:spcAft>
                <a:spcPts val="800"/>
              </a:spcAft>
              <a:buNone/>
            </a:pPr>
            <a:r>
              <a:rPr lang="en-GB" sz="1800" kern="100" dirty="0">
                <a:effectLst/>
                <a:latin typeface="+mn-lt"/>
                <a:ea typeface="DengXian" panose="02010600030101010101" pitchFamily="2" charset="-122"/>
                <a:cs typeface="Times New Roman" panose="02020603050405020304" pitchFamily="18" charset="0"/>
              </a:rPr>
              <a:t> </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1409135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rgbClr val="F5F2E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6DC5A-43C1-0C46-F37F-986FF462BACA}"/>
              </a:ext>
            </a:extLst>
          </p:cNvPr>
          <p:cNvSpPr>
            <a:spLocks noGrp="1"/>
          </p:cNvSpPr>
          <p:nvPr>
            <p:ph type="title"/>
          </p:nvPr>
        </p:nvSpPr>
        <p:spPr>
          <a:xfrm>
            <a:off x="535745" y="126297"/>
            <a:ext cx="11000232" cy="1051560"/>
          </a:xfrm>
          <a:noFill/>
          <a:ln>
            <a:noFill/>
          </a:ln>
        </p:spPr>
        <p:txBody>
          <a:bodyPr wrap="square" lIns="18288" tIns="0" rIns="18288" bIns="0">
            <a:normAutofit/>
          </a:bodyPr>
          <a:lstStyle/>
          <a:p>
            <a:pPr marL="0" indent="0" algn="l">
              <a:lnSpc>
                <a:spcPct val="112000"/>
              </a:lnSpc>
              <a:spcBef>
                <a:spcPts val="0"/>
              </a:spcBef>
              <a:spcAft>
                <a:spcPts val="0"/>
              </a:spcAft>
              <a:buNone/>
              <a:defRPr sz="3100" b="1">
                <a:solidFill>
                  <a:srgbClr val="192D32"/>
                </a:solidFill>
                <a:latin typeface="DejaVu Sans"/>
              </a:defRPr>
            </a:pPr>
            <a:r>
              <a:rPr lang="en-GB" sz="3100" b="1" i="0" u="none" cap="none" spc="0">
                <a:solidFill>
                  <a:srgbClr val="192D32"/>
                </a:solidFill>
                <a:latin typeface="DejaVu Sans"/>
              </a:rPr>
              <a:t>Do different types of crime have different explanations?</a:t>
            </a:r>
          </a:p>
        </p:txBody>
      </p:sp>
      <p:pic>
        <p:nvPicPr>
          <p:cNvPr id="4" name="Picture 3">
            <a:extLst>
              <a:ext uri="{FF2B5EF4-FFF2-40B4-BE49-F238E27FC236}">
                <a16:creationId xmlns:a16="http://schemas.microsoft.com/office/drawing/2014/main" id="{58AEB12D-2661-7CFD-219E-0D0154854E99}"/>
              </a:ext>
            </a:extLst>
          </p:cNvPr>
          <p:cNvPicPr>
            <a:picLocks noChangeAspect="1"/>
          </p:cNvPicPr>
          <p:nvPr/>
        </p:nvPicPr>
        <p:blipFill>
          <a:blip r:embed="rId3"/>
          <a:srcRect/>
          <a:stretch>
            <a:fillRect/>
          </a:stretch>
        </p:blipFill>
        <p:spPr>
          <a:xfrm>
            <a:off x="1653169" y="4951976"/>
            <a:ext cx="1786327" cy="1188720"/>
          </a:xfrm>
          <a:prstGeom prst="rect">
            <a:avLst/>
          </a:prstGeom>
        </p:spPr>
      </p:pic>
      <p:sp>
        <p:nvSpPr>
          <p:cNvPr id="5" name="TextBox 4">
            <a:extLst>
              <a:ext uri="{FF2B5EF4-FFF2-40B4-BE49-F238E27FC236}">
                <a16:creationId xmlns:a16="http://schemas.microsoft.com/office/drawing/2014/main" id="{4AF2A74A-35BB-AE31-69F7-C7B7E6AD4D90}"/>
              </a:ext>
            </a:extLst>
          </p:cNvPr>
          <p:cNvSpPr txBox="1"/>
          <p:nvPr/>
        </p:nvSpPr>
        <p:spPr>
          <a:xfrm>
            <a:off x="731520" y="1828800"/>
            <a:ext cx="4754880" cy="342914"/>
          </a:xfrm>
          <a:prstGeom prst="rect">
            <a:avLst/>
          </a:prstGeom>
          <a:noFill/>
          <a:ln>
            <a:noFill/>
          </a:ln>
        </p:spPr>
        <p:txBody>
          <a:bodyPr wrap="square" lIns="18288" tIns="0" rIns="18288" bIns="0" rtlCol="0">
            <a:spAutoFit/>
          </a:bodyPr>
          <a:lstStyle/>
          <a:p>
            <a:pPr marL="0" indent="0" algn="l" defTabSz="740664">
              <a:lnSpc>
                <a:spcPct val="112000"/>
              </a:lnSpc>
              <a:spcBef>
                <a:spcPts val="0"/>
              </a:spcBef>
              <a:spcAft>
                <a:spcPts val="1000"/>
              </a:spcAft>
              <a:buNone/>
              <a:defRPr sz="2200" b="1">
                <a:solidFill>
                  <a:srgbClr val="146C68"/>
                </a:solidFill>
                <a:latin typeface="DejaVu Sans"/>
              </a:defRPr>
            </a:pPr>
            <a:r>
              <a:rPr lang="en-GB" sz="2200" b="1" i="0" u="none" kern="1200" cap="none" spc="0">
                <a:solidFill>
                  <a:srgbClr val="146C68"/>
                </a:solidFill>
                <a:latin typeface="DejaVu Sans"/>
                <a:ea typeface="+mn-ea"/>
                <a:cs typeface="+mn-cs"/>
              </a:rPr>
              <a:t>ACQUISITIVE CRIME</a:t>
            </a:r>
            <a:endParaRPr lang="en-GB"/>
          </a:p>
        </p:txBody>
      </p:sp>
      <p:sp>
        <p:nvSpPr>
          <p:cNvPr id="6" name="TextBox 5">
            <a:extLst>
              <a:ext uri="{FF2B5EF4-FFF2-40B4-BE49-F238E27FC236}">
                <a16:creationId xmlns:a16="http://schemas.microsoft.com/office/drawing/2014/main" id="{CFA478B6-FC0B-FC84-29B2-51C03A234B28}"/>
              </a:ext>
            </a:extLst>
          </p:cNvPr>
          <p:cNvSpPr txBox="1"/>
          <p:nvPr/>
        </p:nvSpPr>
        <p:spPr>
          <a:xfrm>
            <a:off x="6400800" y="1828800"/>
            <a:ext cx="4937760" cy="342914"/>
          </a:xfrm>
          <a:prstGeom prst="rect">
            <a:avLst/>
          </a:prstGeom>
          <a:noFill/>
          <a:ln>
            <a:noFill/>
          </a:ln>
        </p:spPr>
        <p:txBody>
          <a:bodyPr wrap="square" lIns="18288" tIns="0" rIns="18288" bIns="0" rtlCol="0">
            <a:spAutoFit/>
          </a:bodyPr>
          <a:lstStyle/>
          <a:p>
            <a:pPr marL="0" indent="0" algn="l" defTabSz="740664">
              <a:lnSpc>
                <a:spcPct val="112000"/>
              </a:lnSpc>
              <a:spcBef>
                <a:spcPts val="0"/>
              </a:spcBef>
              <a:spcAft>
                <a:spcPts val="1000"/>
              </a:spcAft>
              <a:buNone/>
              <a:defRPr sz="2200" b="1">
                <a:solidFill>
                  <a:srgbClr val="146C68"/>
                </a:solidFill>
                <a:latin typeface="DejaVu Sans"/>
              </a:defRPr>
            </a:pPr>
            <a:r>
              <a:rPr lang="en-GB" sz="2200" b="1" i="0" u="none" kern="1200" cap="none" spc="0">
                <a:solidFill>
                  <a:srgbClr val="146C68"/>
                </a:solidFill>
                <a:latin typeface="DejaVu Sans"/>
                <a:ea typeface="+mn-ea"/>
                <a:cs typeface="+mn-cs"/>
              </a:rPr>
              <a:t>EXPRESSIVE</a:t>
            </a:r>
            <a:endParaRPr lang="en-GB"/>
          </a:p>
        </p:txBody>
      </p:sp>
      <p:sp>
        <p:nvSpPr>
          <p:cNvPr id="7" name="TextBox 6">
            <a:extLst>
              <a:ext uri="{FF2B5EF4-FFF2-40B4-BE49-F238E27FC236}">
                <a16:creationId xmlns:a16="http://schemas.microsoft.com/office/drawing/2014/main" id="{2E1BBA30-85B5-C1C8-C11D-CF117F1E6CE1}"/>
              </a:ext>
            </a:extLst>
          </p:cNvPr>
          <p:cNvSpPr txBox="1"/>
          <p:nvPr/>
        </p:nvSpPr>
        <p:spPr>
          <a:xfrm>
            <a:off x="731520" y="2441448"/>
            <a:ext cx="5029200" cy="1699440"/>
          </a:xfrm>
          <a:prstGeom prst="rect">
            <a:avLst/>
          </a:prstGeom>
          <a:noFill/>
          <a:ln>
            <a:noFill/>
          </a:ln>
        </p:spPr>
        <p:txBody>
          <a:bodyPr wrap="square" lIns="18288" tIns="0" rIns="18288" bIns="0" rtlCol="0">
            <a:spAutoFit/>
          </a:bodyPr>
          <a:lstStyle/>
          <a:p>
            <a:pPr marL="0" indent="0" algn="l" defTabSz="740664">
              <a:lnSpc>
                <a:spcPct val="103000"/>
              </a:lnSpc>
              <a:spcBef>
                <a:spcPts val="0"/>
              </a:spcBef>
              <a:spcAft>
                <a:spcPts val="700"/>
              </a:spcAft>
              <a:buNone/>
              <a:defRPr sz="1950" b="0">
                <a:solidFill>
                  <a:srgbClr val="192D32"/>
                </a:solidFill>
                <a:latin typeface="DejaVu Sans"/>
              </a:defRPr>
            </a:pPr>
            <a:r>
              <a:rPr lang="en-GB" sz="1950" b="0" i="0" u="none" kern="1200" cap="none" spc="0">
                <a:solidFill>
                  <a:srgbClr val="192D32"/>
                </a:solidFill>
                <a:latin typeface="DejaVu Sans"/>
                <a:ea typeface="+mn-ea"/>
                <a:cs typeface="+mn-cs"/>
              </a:rPr>
              <a:t>- Specific and tangible gain for the offender</a:t>
            </a:r>
          </a:p>
          <a:p>
            <a:pPr marL="0" indent="0" algn="l" defTabSz="740664">
              <a:lnSpc>
                <a:spcPct val="103000"/>
              </a:lnSpc>
              <a:spcBef>
                <a:spcPts val="0"/>
              </a:spcBef>
              <a:spcAft>
                <a:spcPts val="700"/>
              </a:spcAft>
              <a:buNone/>
              <a:defRPr sz="1950" b="0">
                <a:solidFill>
                  <a:srgbClr val="192D32"/>
                </a:solidFill>
                <a:latin typeface="DejaVu Sans"/>
              </a:defRPr>
            </a:pPr>
            <a:r>
              <a:rPr lang="en-GB" sz="1950" b="0" i="0" u="none" kern="1200" cap="none" spc="0">
                <a:solidFill>
                  <a:srgbClr val="192D32"/>
                </a:solidFill>
                <a:latin typeface="DejaVu Sans"/>
                <a:ea typeface="+mn-ea"/>
                <a:cs typeface="+mn-cs"/>
              </a:rPr>
              <a:t>- Money or an object of value</a:t>
            </a:r>
          </a:p>
          <a:p>
            <a:pPr marL="0" indent="0" algn="l" defTabSz="740664">
              <a:lnSpc>
                <a:spcPct val="103000"/>
              </a:lnSpc>
              <a:spcBef>
                <a:spcPts val="0"/>
              </a:spcBef>
              <a:spcAft>
                <a:spcPts val="700"/>
              </a:spcAft>
              <a:buNone/>
              <a:defRPr sz="1950" b="0">
                <a:solidFill>
                  <a:srgbClr val="192D32"/>
                </a:solidFill>
                <a:latin typeface="DejaVu Sans"/>
              </a:defRPr>
            </a:pPr>
            <a:r>
              <a:rPr lang="en-GB" sz="1950" b="0" i="0" u="none" kern="1200" cap="none" spc="0">
                <a:solidFill>
                  <a:srgbClr val="192D32"/>
                </a:solidFill>
                <a:latin typeface="DejaVu Sans"/>
                <a:ea typeface="+mn-ea"/>
                <a:cs typeface="+mn-cs"/>
              </a:rPr>
              <a:t>- Shoplifting, fraud, theft, robbery, burglary</a:t>
            </a:r>
            <a:endParaRPr lang="en-GB"/>
          </a:p>
        </p:txBody>
      </p:sp>
      <p:sp>
        <p:nvSpPr>
          <p:cNvPr id="8" name="TextBox 7">
            <a:extLst>
              <a:ext uri="{FF2B5EF4-FFF2-40B4-BE49-F238E27FC236}">
                <a16:creationId xmlns:a16="http://schemas.microsoft.com/office/drawing/2014/main" id="{E529FA6E-7136-3DA8-041D-C55717896CBC}"/>
              </a:ext>
            </a:extLst>
          </p:cNvPr>
          <p:cNvSpPr txBox="1"/>
          <p:nvPr/>
        </p:nvSpPr>
        <p:spPr>
          <a:xfrm>
            <a:off x="6400800" y="2441448"/>
            <a:ext cx="5029200" cy="2716385"/>
          </a:xfrm>
          <a:prstGeom prst="rect">
            <a:avLst/>
          </a:prstGeom>
          <a:noFill/>
          <a:ln>
            <a:noFill/>
          </a:ln>
        </p:spPr>
        <p:txBody>
          <a:bodyPr wrap="square" lIns="18288" tIns="0" rIns="18288" bIns="0" rtlCol="0">
            <a:spAutoFit/>
          </a:bodyPr>
          <a:lstStyle/>
          <a:p>
            <a:pPr marL="0" indent="0" algn="l" defTabSz="740664">
              <a:lnSpc>
                <a:spcPct val="103000"/>
              </a:lnSpc>
              <a:spcBef>
                <a:spcPts val="0"/>
              </a:spcBef>
              <a:spcAft>
                <a:spcPts val="700"/>
              </a:spcAft>
              <a:buNone/>
              <a:defRPr sz="1950" b="0">
                <a:solidFill>
                  <a:srgbClr val="192D32"/>
                </a:solidFill>
                <a:latin typeface="DejaVu Sans"/>
              </a:defRPr>
            </a:pPr>
            <a:r>
              <a:rPr lang="en-GB" sz="1950" b="0" i="0" u="none" kern="1200" cap="none" spc="0">
                <a:solidFill>
                  <a:srgbClr val="192D32"/>
                </a:solidFill>
                <a:latin typeface="DejaVu Sans"/>
                <a:ea typeface="+mn-ea"/>
                <a:cs typeface="+mn-cs"/>
              </a:rPr>
              <a:t>Specific and tangible gain is not the main aim. </a:t>
            </a:r>
          </a:p>
          <a:p>
            <a:pPr marL="0" indent="0" algn="l" defTabSz="740664">
              <a:lnSpc>
                <a:spcPct val="103000"/>
              </a:lnSpc>
              <a:spcBef>
                <a:spcPts val="0"/>
              </a:spcBef>
              <a:spcAft>
                <a:spcPts val="700"/>
              </a:spcAft>
              <a:buNone/>
              <a:defRPr sz="1950" b="0">
                <a:solidFill>
                  <a:srgbClr val="192D32"/>
                </a:solidFill>
                <a:latin typeface="DejaVu Sans"/>
              </a:defRPr>
            </a:pPr>
            <a:r>
              <a:rPr lang="en-GB" sz="1950" b="0" i="0" u="none" kern="1200" cap="none" spc="0">
                <a:solidFill>
                  <a:srgbClr val="192D32"/>
                </a:solidFill>
                <a:latin typeface="DejaVu Sans"/>
                <a:ea typeface="+mn-ea"/>
                <a:cs typeface="+mn-cs"/>
              </a:rPr>
              <a:t>- The aim is a reaction or expression of some sort.</a:t>
            </a:r>
          </a:p>
          <a:p>
            <a:pPr marL="0" indent="0" algn="l" defTabSz="740664">
              <a:lnSpc>
                <a:spcPct val="103000"/>
              </a:lnSpc>
              <a:spcBef>
                <a:spcPts val="0"/>
              </a:spcBef>
              <a:spcAft>
                <a:spcPts val="700"/>
              </a:spcAft>
              <a:buNone/>
              <a:defRPr sz="1950" b="0">
                <a:solidFill>
                  <a:srgbClr val="192D32"/>
                </a:solidFill>
                <a:latin typeface="DejaVu Sans"/>
              </a:defRPr>
            </a:pPr>
            <a:r>
              <a:rPr lang="en-GB" sz="1950" b="0" i="0" u="none" kern="1200" cap="none" spc="0">
                <a:solidFill>
                  <a:srgbClr val="192D32"/>
                </a:solidFill>
                <a:latin typeface="DejaVu Sans"/>
                <a:ea typeface="+mn-ea"/>
                <a:cs typeface="+mn-cs"/>
              </a:rPr>
              <a:t>- Violent act is usually the desired outcome</a:t>
            </a:r>
          </a:p>
          <a:p>
            <a:pPr marL="0" indent="0" algn="l" defTabSz="740664">
              <a:lnSpc>
                <a:spcPct val="103000"/>
              </a:lnSpc>
              <a:spcBef>
                <a:spcPts val="0"/>
              </a:spcBef>
              <a:spcAft>
                <a:spcPts val="700"/>
              </a:spcAft>
              <a:buNone/>
              <a:defRPr sz="1950" b="0">
                <a:solidFill>
                  <a:srgbClr val="192D32"/>
                </a:solidFill>
                <a:latin typeface="DejaVu Sans"/>
              </a:defRPr>
            </a:pPr>
            <a:r>
              <a:rPr lang="en-GB" sz="1950" b="0" i="0" u="none" kern="1200" cap="none" spc="0">
                <a:solidFill>
                  <a:srgbClr val="192D32"/>
                </a:solidFill>
                <a:latin typeface="DejaVu Sans"/>
                <a:ea typeface="+mn-ea"/>
                <a:cs typeface="+mn-cs"/>
              </a:rPr>
              <a:t>- Violent assaults, criminal damage, sexual assaults</a:t>
            </a:r>
            <a:endParaRPr lang="en-GB"/>
          </a:p>
        </p:txBody>
      </p:sp>
      <p:pic>
        <p:nvPicPr>
          <p:cNvPr id="9" name="Picture 8">
            <a:extLst>
              <a:ext uri="{FF2B5EF4-FFF2-40B4-BE49-F238E27FC236}">
                <a16:creationId xmlns:a16="http://schemas.microsoft.com/office/drawing/2014/main" id="{04E5E99F-0F8E-9771-C482-4F12E9D1CA83}"/>
              </a:ext>
            </a:extLst>
          </p:cNvPr>
          <p:cNvPicPr>
            <a:picLocks noChangeAspect="1"/>
          </p:cNvPicPr>
          <p:nvPr/>
        </p:nvPicPr>
        <p:blipFill>
          <a:blip r:embed="rId4"/>
          <a:srcRect/>
          <a:stretch>
            <a:fillRect/>
          </a:stretch>
        </p:blipFill>
        <p:spPr>
          <a:xfrm>
            <a:off x="6938140" y="5431536"/>
            <a:ext cx="1694558" cy="1188720"/>
          </a:xfrm>
          <a:prstGeom prst="rect">
            <a:avLst/>
          </a:prstGeom>
        </p:spPr>
      </p:pic>
      <p:sp>
        <p:nvSpPr>
          <p:cNvPr id="45" name="TextBox 44"/>
          <p:cNvSpPr txBox="1"/>
          <p:nvPr/>
        </p:nvSpPr>
        <p:spPr>
          <a:xfrm>
            <a:off x="11036808" y="6409944"/>
            <a:ext cx="502920" cy="210312"/>
          </a:xfrm>
          <a:prstGeom prst="rect">
            <a:avLst/>
          </a:prstGeom>
          <a:noFill/>
          <a:ln>
            <a:noFill/>
          </a:ln>
        </p:spPr>
        <p:txBody>
          <a:bodyPr wrap="square" lIns="18288" tIns="0" rIns="18288" bIns="0" anchor="t">
            <a:spAutoFit/>
          </a:bodyPr>
          <a:lstStyle/>
          <a:p>
            <a:pPr marL="0" indent="0" algn="l">
              <a:lnSpc>
                <a:spcPct val="112000"/>
              </a:lnSpc>
              <a:spcBef>
                <a:spcPts val="0"/>
              </a:spcBef>
              <a:spcAft>
                <a:spcPts val="0"/>
              </a:spcAft>
              <a:buNone/>
              <a:defRPr sz="1000" b="0">
                <a:solidFill>
                  <a:srgbClr val="627773"/>
                </a:solidFill>
                <a:latin typeface="DejaVu Sans"/>
              </a:defRPr>
            </a:pPr>
            <a:r>
              <a:rPr sz="1000" b="0" i="0" u="none" cap="none" spc="0">
                <a:solidFill>
                  <a:srgbClr val="627773"/>
                </a:solidFill>
                <a:latin typeface="DejaVu Sans"/>
              </a:rPr>
              <a:t>05</a:t>
            </a:r>
          </a:p>
        </p:txBody>
      </p:sp>
    </p:spTree>
    <p:extLst>
      <p:ext uri="{BB962C8B-B14F-4D97-AF65-F5344CB8AC3E}">
        <p14:creationId xmlns:p14="http://schemas.microsoft.com/office/powerpoint/2010/main" val="6293393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anim calcmode="lin" valueType="num">
                                      <p:cBhvr>
                                        <p:cTn id="18" dur="1000" fill="hold"/>
                                        <p:tgtEl>
                                          <p:spTgt spid="6"/>
                                        </p:tgtEl>
                                        <p:attrNameLst>
                                          <p:attrName>ppt_x</p:attrName>
                                        </p:attrNameLst>
                                      </p:cBhvr>
                                      <p:tavLst>
                                        <p:tav tm="0">
                                          <p:val>
                                            <p:strVal val="#ppt_x"/>
                                          </p:val>
                                        </p:tav>
                                        <p:tav tm="100000">
                                          <p:val>
                                            <p:strVal val="#ppt_x"/>
                                          </p:val>
                                        </p:tav>
                                      </p:tavLst>
                                    </p:anim>
                                    <p:anim calcmode="lin" valueType="num">
                                      <p:cBhvr>
                                        <p:cTn id="1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4"/>
                                        </p:tgtEl>
                                        <p:attrNameLst>
                                          <p:attrName>style.visibility</p:attrName>
                                        </p:attrNameLst>
                                      </p:cBhvr>
                                      <p:to>
                                        <p:strVal val="visible"/>
                                      </p:to>
                                    </p:set>
                                    <p:animEffect transition="in" filter="fade">
                                      <p:cBhvr>
                                        <p:cTn id="30" dur="1000"/>
                                        <p:tgtEl>
                                          <p:spTgt spid="4"/>
                                        </p:tgtEl>
                                      </p:cBhvr>
                                    </p:animEffect>
                                    <p:anim calcmode="lin" valueType="num">
                                      <p:cBhvr>
                                        <p:cTn id="31" dur="1000" fill="hold"/>
                                        <p:tgtEl>
                                          <p:spTgt spid="4"/>
                                        </p:tgtEl>
                                        <p:attrNameLst>
                                          <p:attrName>ppt_x</p:attrName>
                                        </p:attrNameLst>
                                      </p:cBhvr>
                                      <p:tavLst>
                                        <p:tav tm="0">
                                          <p:val>
                                            <p:strVal val="#ppt_x"/>
                                          </p:val>
                                        </p:tav>
                                        <p:tav tm="100000">
                                          <p:val>
                                            <p:strVal val="#ppt_x"/>
                                          </p:val>
                                        </p:tav>
                                      </p:tavLst>
                                    </p:anim>
                                    <p:anim calcmode="lin" valueType="num">
                                      <p:cBhvr>
                                        <p:cTn id="32"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1000"/>
                                        <p:tgtEl>
                                          <p:spTgt spid="9"/>
                                        </p:tgtEl>
                                      </p:cBhvr>
                                    </p:animEffect>
                                    <p:anim calcmode="lin" valueType="num">
                                      <p:cBhvr>
                                        <p:cTn id="43" dur="1000" fill="hold"/>
                                        <p:tgtEl>
                                          <p:spTgt spid="9"/>
                                        </p:tgtEl>
                                        <p:attrNameLst>
                                          <p:attrName>ppt_x</p:attrName>
                                        </p:attrNameLst>
                                      </p:cBhvr>
                                      <p:tavLst>
                                        <p:tav tm="0">
                                          <p:val>
                                            <p:strVal val="#ppt_x"/>
                                          </p:val>
                                        </p:tav>
                                        <p:tav tm="100000">
                                          <p:val>
                                            <p:strVal val="#ppt_x"/>
                                          </p:val>
                                        </p:tav>
                                      </p:tavLst>
                                    </p:anim>
                                    <p:anim calcmode="lin" valueType="num">
                                      <p:cBhvr>
                                        <p:cTn id="4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6" grpId="0" animBg="1"/>
      <p:bldP spid="7" grpId="0" animBg="1"/>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rgbClr val="192D3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2709C-7F11-AB43-448D-3F53CB3AC91D}"/>
              </a:ext>
            </a:extLst>
          </p:cNvPr>
          <p:cNvSpPr>
            <a:spLocks noGrp="1"/>
          </p:cNvSpPr>
          <p:nvPr>
            <p:ph type="title"/>
          </p:nvPr>
        </p:nvSpPr>
        <p:spPr>
          <a:xfrm>
            <a:off x="777240" y="1920240"/>
            <a:ext cx="10241280" cy="3108960"/>
          </a:xfrm>
          <a:noFill/>
          <a:ln>
            <a:noFill/>
          </a:ln>
        </p:spPr>
        <p:txBody>
          <a:bodyPr wrap="square" lIns="18288" tIns="0" rIns="18288" bIns="0">
            <a:normAutofit/>
          </a:bodyPr>
          <a:lstStyle/>
          <a:p>
            <a:pPr marL="0" indent="0" algn="l">
              <a:lnSpc>
                <a:spcPct val="112000"/>
              </a:lnSpc>
              <a:spcBef>
                <a:spcPts val="0"/>
              </a:spcBef>
              <a:spcAft>
                <a:spcPts val="0"/>
              </a:spcAft>
              <a:buNone/>
              <a:defRPr sz="6200" b="1">
                <a:solidFill>
                  <a:srgbClr val="F5F2EA"/>
                </a:solidFill>
                <a:latin typeface="DejaVu Sans"/>
              </a:defRPr>
            </a:pPr>
            <a:r>
              <a:rPr lang="en-GB" sz="6200" b="1" i="0" u="none" cap="none" spc="0">
                <a:solidFill>
                  <a:srgbClr val="F5F2EA"/>
                </a:solidFill>
                <a:latin typeface="DejaVu Sans"/>
              </a:rPr>
              <a:t>Theory and its uses</a:t>
            </a:r>
          </a:p>
        </p:txBody>
      </p:sp>
      <p:sp>
        <p:nvSpPr>
          <p:cNvPr id="3" name="TextBox 2"/>
          <p:cNvSpPr txBox="1"/>
          <p:nvPr/>
        </p:nvSpPr>
        <p:spPr>
          <a:xfrm>
            <a:off x="11036808" y="6409944"/>
            <a:ext cx="502920" cy="210312"/>
          </a:xfrm>
          <a:prstGeom prst="rect">
            <a:avLst/>
          </a:prstGeom>
          <a:noFill/>
          <a:ln>
            <a:noFill/>
          </a:ln>
        </p:spPr>
        <p:txBody>
          <a:bodyPr wrap="square" lIns="18288" tIns="0" rIns="18288" bIns="0" anchor="t">
            <a:spAutoFit/>
          </a:bodyPr>
          <a:lstStyle/>
          <a:p>
            <a:pPr marL="0" indent="0" algn="l">
              <a:lnSpc>
                <a:spcPct val="112000"/>
              </a:lnSpc>
              <a:spcBef>
                <a:spcPts val="0"/>
              </a:spcBef>
              <a:spcAft>
                <a:spcPts val="0"/>
              </a:spcAft>
              <a:buNone/>
              <a:defRPr sz="1000" b="0">
                <a:solidFill>
                  <a:srgbClr val="D4EC81"/>
                </a:solidFill>
                <a:latin typeface="DejaVu Sans"/>
              </a:defRPr>
            </a:pPr>
            <a:r>
              <a:rPr sz="1000" b="0" i="0" u="none" cap="none" spc="0">
                <a:solidFill>
                  <a:srgbClr val="D4EC81"/>
                </a:solidFill>
                <a:latin typeface="DejaVu Sans"/>
              </a:rPr>
              <a:t>07</a:t>
            </a:r>
          </a:p>
        </p:txBody>
      </p:sp>
    </p:spTree>
    <p:extLst>
      <p:ext uri="{BB962C8B-B14F-4D97-AF65-F5344CB8AC3E}">
        <p14:creationId xmlns:p14="http://schemas.microsoft.com/office/powerpoint/2010/main" val="21927047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rgbClr val="F5F2E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27D75-6155-5D6A-2336-0D682F3FBC1C}"/>
              </a:ext>
            </a:extLst>
          </p:cNvPr>
          <p:cNvSpPr>
            <a:spLocks noGrp="1"/>
          </p:cNvSpPr>
          <p:nvPr>
            <p:ph type="title"/>
          </p:nvPr>
        </p:nvSpPr>
        <p:spPr>
          <a:xfrm>
            <a:off x="594360" y="87220"/>
            <a:ext cx="11000232" cy="1051560"/>
          </a:xfrm>
          <a:noFill/>
          <a:ln>
            <a:noFill/>
          </a:ln>
        </p:spPr>
        <p:txBody>
          <a:bodyPr wrap="square" lIns="18288" tIns="0" rIns="18288" bIns="0">
            <a:normAutofit/>
          </a:bodyPr>
          <a:lstStyle/>
          <a:p>
            <a:pPr marL="0" indent="0" algn="l">
              <a:lnSpc>
                <a:spcPct val="112000"/>
              </a:lnSpc>
              <a:spcBef>
                <a:spcPts val="0"/>
              </a:spcBef>
              <a:spcAft>
                <a:spcPts val="0"/>
              </a:spcAft>
              <a:buNone/>
              <a:defRPr sz="3400" b="1">
                <a:solidFill>
                  <a:srgbClr val="192D32"/>
                </a:solidFill>
                <a:latin typeface="DejaVu Sans"/>
              </a:defRPr>
            </a:pPr>
            <a:r>
              <a:rPr lang="en-GB" sz="3400" b="1" i="0" u="none" cap="none" spc="0">
                <a:solidFill>
                  <a:srgbClr val="192D32"/>
                </a:solidFill>
                <a:latin typeface="DejaVu Sans"/>
              </a:rPr>
              <a:t>Theory: What is it?</a:t>
            </a:r>
          </a:p>
        </p:txBody>
      </p:sp>
      <p:pic>
        <p:nvPicPr>
          <p:cNvPr id="5" name="Picture 4">
            <a:extLst>
              <a:ext uri="{FF2B5EF4-FFF2-40B4-BE49-F238E27FC236}">
                <a16:creationId xmlns:a16="http://schemas.microsoft.com/office/drawing/2014/main" id="{29145A28-FFAD-EE8B-EF2C-175D1455D3F1}"/>
              </a:ext>
            </a:extLst>
          </p:cNvPr>
          <p:cNvPicPr>
            <a:picLocks noChangeAspect="1"/>
          </p:cNvPicPr>
          <p:nvPr/>
        </p:nvPicPr>
        <p:blipFill>
          <a:blip r:embed="rId3"/>
          <a:srcRect/>
          <a:stretch>
            <a:fillRect/>
          </a:stretch>
        </p:blipFill>
        <p:spPr>
          <a:xfrm>
            <a:off x="685800" y="1969703"/>
            <a:ext cx="2560320" cy="383299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6B7F5542-2BB4-4ABE-F498-5EEE7A6F18A8}"/>
              </a:ext>
            </a:extLst>
          </p:cNvPr>
          <p:cNvSpPr>
            <a:spLocks noGrp="1"/>
          </p:cNvSpPr>
          <p:nvPr>
            <p:ph idx="1"/>
          </p:nvPr>
        </p:nvSpPr>
        <p:spPr>
          <a:xfrm>
            <a:off x="3840480" y="1691640"/>
            <a:ext cx="7589520" cy="4526280"/>
          </a:xfrm>
          <a:noFill/>
          <a:ln>
            <a:noFill/>
          </a:ln>
        </p:spPr>
        <p:txBody>
          <a:bodyPr wrap="square" lIns="18288" tIns="0" rIns="18288" bIns="0">
            <a:normAutofit fontScale="92500" lnSpcReduction="10000"/>
          </a:bodyPr>
          <a:lstStyle/>
          <a:p>
            <a:pPr marL="0" indent="0" algn="l">
              <a:lnSpc>
                <a:spcPct val="112000"/>
              </a:lnSpc>
              <a:spcBef>
                <a:spcPts val="0"/>
              </a:spcBef>
              <a:spcAft>
                <a:spcPts val="1400"/>
              </a:spcAft>
              <a:buNone/>
              <a:defRPr sz="2300" b="0">
                <a:solidFill>
                  <a:srgbClr val="192D32"/>
                </a:solidFill>
                <a:latin typeface="DejaVu Sans"/>
              </a:defRPr>
            </a:pPr>
            <a:endParaRPr lang="en-GB" sz="2800"/>
          </a:p>
          <a:p>
            <a:pPr marL="0" indent="0" algn="l">
              <a:lnSpc>
                <a:spcPct val="112000"/>
              </a:lnSpc>
              <a:spcBef>
                <a:spcPts val="0"/>
              </a:spcBef>
              <a:spcAft>
                <a:spcPts val="1400"/>
              </a:spcAft>
              <a:buNone/>
              <a:defRPr sz="2300" b="0">
                <a:solidFill>
                  <a:srgbClr val="192D32"/>
                </a:solidFill>
                <a:latin typeface="DejaVu Sans"/>
              </a:defRPr>
            </a:pPr>
            <a:r>
              <a:rPr lang="en-GB" sz="2300" b="0" i="0" u="none" cap="none" spc="0">
                <a:solidFill>
                  <a:srgbClr val="192D32"/>
                </a:solidFill>
                <a:latin typeface="DejaVu Sans"/>
              </a:rPr>
              <a:t>‘An explanation, or a model, or framework for understanding particular events or processes.’</a:t>
            </a:r>
          </a:p>
          <a:p>
            <a:pPr marL="0" indent="0" algn="l">
              <a:lnSpc>
                <a:spcPct val="112000"/>
              </a:lnSpc>
              <a:spcBef>
                <a:spcPts val="0"/>
              </a:spcBef>
              <a:spcAft>
                <a:spcPts val="1400"/>
              </a:spcAft>
              <a:buNone/>
              <a:defRPr sz="2300" b="0">
                <a:solidFill>
                  <a:srgbClr val="192D32"/>
                </a:solidFill>
                <a:latin typeface="DejaVu Sans"/>
              </a:defRPr>
            </a:pPr>
            <a:r>
              <a:rPr lang="en-GB" sz="2300" b="0" i="0" u="none" cap="none" spc="0">
                <a:solidFill>
                  <a:srgbClr val="192D32"/>
                </a:solidFill>
                <a:latin typeface="DejaVu Sans"/>
              </a:rPr>
              <a:t>- Useful in understanding the nature of offending – why people engage in crime</a:t>
            </a:r>
          </a:p>
          <a:p>
            <a:pPr marL="0" indent="0" algn="l">
              <a:lnSpc>
                <a:spcPct val="112000"/>
              </a:lnSpc>
              <a:spcBef>
                <a:spcPts val="0"/>
              </a:spcBef>
              <a:spcAft>
                <a:spcPts val="1400"/>
              </a:spcAft>
              <a:buNone/>
              <a:defRPr sz="2300" b="0">
                <a:solidFill>
                  <a:srgbClr val="192D32"/>
                </a:solidFill>
                <a:latin typeface="DejaVu Sans"/>
              </a:defRPr>
            </a:pPr>
            <a:r>
              <a:rPr lang="en-GB" sz="2300" b="0" i="0" u="none" cap="none" spc="0">
                <a:solidFill>
                  <a:srgbClr val="192D32"/>
                </a:solidFill>
                <a:latin typeface="DejaVu Sans"/>
              </a:rPr>
              <a:t>- Aetiological theories of crime are concerned with the causes of crime. </a:t>
            </a:r>
          </a:p>
          <a:p>
            <a:pPr marL="0" indent="0" algn="l">
              <a:lnSpc>
                <a:spcPct val="112000"/>
              </a:lnSpc>
              <a:spcBef>
                <a:spcPts val="0"/>
              </a:spcBef>
              <a:spcAft>
                <a:spcPts val="1400"/>
              </a:spcAft>
              <a:buNone/>
              <a:defRPr sz="2300" b="0">
                <a:solidFill>
                  <a:srgbClr val="192D32"/>
                </a:solidFill>
                <a:latin typeface="DejaVu Sans"/>
              </a:defRPr>
            </a:pPr>
            <a:r>
              <a:rPr lang="en-GB" sz="2300" b="0" i="0" u="none" cap="none" spc="0">
                <a:solidFill>
                  <a:srgbClr val="192D32"/>
                </a:solidFill>
                <a:latin typeface="DejaVu Sans"/>
              </a:rPr>
              <a:t>- Theory can help us consider and understand a range of different issues connected to crime, law and order, and the broader nature of society.</a:t>
            </a:r>
          </a:p>
          <a:p>
            <a:pPr marL="0" indent="0" algn="l">
              <a:lnSpc>
                <a:spcPct val="112000"/>
              </a:lnSpc>
              <a:spcBef>
                <a:spcPts val="0"/>
              </a:spcBef>
              <a:spcAft>
                <a:spcPts val="1400"/>
              </a:spcAft>
              <a:buNone/>
              <a:defRPr sz="2300" b="0">
                <a:solidFill>
                  <a:srgbClr val="192D32"/>
                </a:solidFill>
                <a:latin typeface="DejaVu Sans"/>
              </a:defRPr>
            </a:pPr>
            <a:endParaRPr lang="en-GB" sz="2000"/>
          </a:p>
          <a:p>
            <a:pPr marL="0" indent="0" algn="l">
              <a:lnSpc>
                <a:spcPct val="112000"/>
              </a:lnSpc>
              <a:spcBef>
                <a:spcPts val="0"/>
              </a:spcBef>
              <a:spcAft>
                <a:spcPts val="1400"/>
              </a:spcAft>
              <a:buNone/>
              <a:defRPr sz="2300" b="0">
                <a:solidFill>
                  <a:srgbClr val="192D32"/>
                </a:solidFill>
                <a:latin typeface="DejaVu Sans"/>
              </a:defRPr>
            </a:pPr>
            <a:endParaRPr lang="en-GB" sz="2000"/>
          </a:p>
        </p:txBody>
      </p:sp>
      <p:sp>
        <p:nvSpPr>
          <p:cNvPr id="6" name="TextBox 5"/>
          <p:cNvSpPr txBox="1"/>
          <p:nvPr/>
        </p:nvSpPr>
        <p:spPr>
          <a:xfrm>
            <a:off x="11036808" y="6409944"/>
            <a:ext cx="502920" cy="210312"/>
          </a:xfrm>
          <a:prstGeom prst="rect">
            <a:avLst/>
          </a:prstGeom>
          <a:noFill/>
          <a:ln>
            <a:noFill/>
          </a:ln>
        </p:spPr>
        <p:txBody>
          <a:bodyPr wrap="square" lIns="18288" tIns="0" rIns="18288" bIns="0" anchor="t">
            <a:spAutoFit/>
          </a:bodyPr>
          <a:lstStyle/>
          <a:p>
            <a:pPr marL="0" indent="0" algn="l">
              <a:lnSpc>
                <a:spcPct val="112000"/>
              </a:lnSpc>
              <a:spcBef>
                <a:spcPts val="0"/>
              </a:spcBef>
              <a:spcAft>
                <a:spcPts val="0"/>
              </a:spcAft>
              <a:buNone/>
              <a:defRPr sz="1000" b="0">
                <a:solidFill>
                  <a:srgbClr val="627773"/>
                </a:solidFill>
                <a:latin typeface="DejaVu Sans"/>
              </a:defRPr>
            </a:pPr>
            <a:r>
              <a:rPr sz="1000" b="0" i="0" u="none" cap="none" spc="0">
                <a:solidFill>
                  <a:srgbClr val="627773"/>
                </a:solidFill>
                <a:latin typeface="DejaVu Sans"/>
              </a:rPr>
              <a:t>08</a:t>
            </a:r>
          </a:p>
        </p:txBody>
      </p:sp>
    </p:spTree>
    <p:extLst>
      <p:ext uri="{BB962C8B-B14F-4D97-AF65-F5344CB8AC3E}">
        <p14:creationId xmlns:p14="http://schemas.microsoft.com/office/powerpoint/2010/main" val="3319288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rgbClr val="F5F2E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515DB-8E1B-161C-ADAE-C4096EF8D63D}"/>
              </a:ext>
            </a:extLst>
          </p:cNvPr>
          <p:cNvSpPr>
            <a:spLocks noGrp="1"/>
          </p:cNvSpPr>
          <p:nvPr>
            <p:ph type="title"/>
          </p:nvPr>
        </p:nvSpPr>
        <p:spPr>
          <a:xfrm>
            <a:off x="643206" y="-703"/>
            <a:ext cx="11000232" cy="1051560"/>
          </a:xfrm>
          <a:noFill/>
          <a:ln>
            <a:noFill/>
          </a:ln>
        </p:spPr>
        <p:txBody>
          <a:bodyPr wrap="square" lIns="18288" tIns="0" rIns="18288" bIns="0" anchor="t"/>
          <a:lstStyle/>
          <a:p>
            <a:pPr marL="0" indent="0" algn="l">
              <a:lnSpc>
                <a:spcPct val="112000"/>
              </a:lnSpc>
              <a:spcBef>
                <a:spcPts val="0"/>
              </a:spcBef>
              <a:spcAft>
                <a:spcPts val="0"/>
              </a:spcAft>
              <a:buNone/>
              <a:defRPr sz="3400" b="1">
                <a:solidFill>
                  <a:srgbClr val="192D32"/>
                </a:solidFill>
                <a:latin typeface="DejaVu Sans"/>
              </a:defRPr>
            </a:pPr>
            <a:r>
              <a:rPr lang="en-GB" sz="3400" b="1" i="0" u="none" cap="none" spc="0">
                <a:solidFill>
                  <a:srgbClr val="192D32"/>
                </a:solidFill>
                <a:latin typeface="DejaVu Sans"/>
              </a:rPr>
              <a:t>TASK</a:t>
            </a:r>
          </a:p>
        </p:txBody>
      </p:sp>
      <p:sp>
        <p:nvSpPr>
          <p:cNvPr id="3" name="Content Placeholder 2">
            <a:extLst>
              <a:ext uri="{FF2B5EF4-FFF2-40B4-BE49-F238E27FC236}">
                <a16:creationId xmlns:a16="http://schemas.microsoft.com/office/drawing/2014/main" id="{D7A16CA6-8370-8537-B01D-52E1EC85FC7D}"/>
              </a:ext>
            </a:extLst>
          </p:cNvPr>
          <p:cNvSpPr>
            <a:spLocks noGrp="1"/>
          </p:cNvSpPr>
          <p:nvPr>
            <p:ph idx="1"/>
          </p:nvPr>
        </p:nvSpPr>
        <p:spPr>
          <a:xfrm>
            <a:off x="640080" y="1783080"/>
            <a:ext cx="3794760" cy="4251960"/>
          </a:xfrm>
          <a:noFill/>
          <a:ln>
            <a:noFill/>
          </a:ln>
        </p:spPr>
        <p:txBody>
          <a:bodyPr wrap="square" lIns="18288" tIns="0" rIns="18288" bIns="0" anchor="t">
            <a:normAutofit fontScale="92500"/>
          </a:bodyPr>
          <a:lstStyle/>
          <a:p>
            <a:pPr marL="0" indent="0" algn="l">
              <a:lnSpc>
                <a:spcPct val="112000"/>
              </a:lnSpc>
              <a:spcBef>
                <a:spcPts val="0"/>
              </a:spcBef>
              <a:spcAft>
                <a:spcPts val="1600"/>
              </a:spcAft>
              <a:buNone/>
              <a:defRPr sz="2100" b="0">
                <a:solidFill>
                  <a:srgbClr val="192D32"/>
                </a:solidFill>
                <a:latin typeface="DejaVu Sans"/>
              </a:defRPr>
            </a:pPr>
            <a:r>
              <a:rPr lang="en-GB" sz="2100" b="0" i="0" u="none" cap="none" spc="0">
                <a:solidFill>
                  <a:srgbClr val="192D32"/>
                </a:solidFill>
                <a:latin typeface="DejaVu Sans"/>
              </a:rPr>
              <a:t>Pick a criminological issue of your choice, for example, domestic abuse victimisation. </a:t>
            </a:r>
          </a:p>
          <a:p>
            <a:pPr marL="0" indent="0" algn="l">
              <a:lnSpc>
                <a:spcPct val="112000"/>
              </a:lnSpc>
              <a:spcBef>
                <a:spcPts val="0"/>
              </a:spcBef>
              <a:spcAft>
                <a:spcPts val="1600"/>
              </a:spcAft>
              <a:buNone/>
              <a:defRPr sz="2100" b="0">
                <a:solidFill>
                  <a:srgbClr val="192D32"/>
                </a:solidFill>
                <a:latin typeface="DejaVu Sans"/>
              </a:defRPr>
            </a:pPr>
            <a:r>
              <a:rPr lang="en-GB" sz="2100" b="0" i="0" u="none" cap="none" spc="0">
                <a:solidFill>
                  <a:srgbClr val="192D32"/>
                </a:solidFill>
                <a:latin typeface="DejaVu Sans"/>
              </a:rPr>
              <a:t>Think about the questions you would want to explore as a criminologist? For example, prevalence of the crime, who is being victimised, is there a difference in victimisation between different groups?</a:t>
            </a:r>
          </a:p>
          <a:p>
            <a:pPr marL="0" indent="0" algn="l">
              <a:lnSpc>
                <a:spcPct val="112000"/>
              </a:lnSpc>
              <a:spcBef>
                <a:spcPts val="0"/>
              </a:spcBef>
              <a:spcAft>
                <a:spcPts val="1600"/>
              </a:spcAft>
              <a:buNone/>
              <a:defRPr sz="2100" b="0">
                <a:solidFill>
                  <a:srgbClr val="192D32"/>
                </a:solidFill>
                <a:latin typeface="DejaVu Sans"/>
              </a:defRPr>
            </a:pPr>
            <a:endParaRPr lang="en-GB"/>
          </a:p>
        </p:txBody>
      </p:sp>
      <p:sp>
        <p:nvSpPr>
          <p:cNvPr id="4" name="TextBox 3">
            <a:extLst>
              <a:ext uri="{FF2B5EF4-FFF2-40B4-BE49-F238E27FC236}">
                <a16:creationId xmlns:a16="http://schemas.microsoft.com/office/drawing/2014/main" id="{199D06F4-C510-28B6-6798-BD06C4C487C5}"/>
              </a:ext>
            </a:extLst>
          </p:cNvPr>
          <p:cNvSpPr txBox="1"/>
          <p:nvPr/>
        </p:nvSpPr>
        <p:spPr>
          <a:xfrm>
            <a:off x="4846320" y="1536192"/>
            <a:ext cx="6812280" cy="4828032"/>
          </a:xfrm>
          <a:prstGeom prst="rect">
            <a:avLst/>
          </a:prstGeom>
          <a:noFill/>
          <a:ln>
            <a:noFill/>
          </a:ln>
        </p:spPr>
        <p:txBody>
          <a:bodyPr wrap="square" lIns="18288" tIns="0" rIns="18288" bIns="0" rtlCol="0" anchor="t">
            <a:spAutoFit/>
          </a:bodyPr>
          <a:lstStyle/>
          <a:p>
            <a:pPr marL="0" indent="0" algn="l">
              <a:lnSpc>
                <a:spcPct val="103000"/>
              </a:lnSpc>
              <a:spcBef>
                <a:spcPts val="0"/>
              </a:spcBef>
              <a:spcAft>
                <a:spcPts val="200"/>
              </a:spcAft>
              <a:buNone/>
              <a:defRPr sz="1520" b="0">
                <a:solidFill>
                  <a:srgbClr val="192D32"/>
                </a:solidFill>
                <a:latin typeface="DejaVu Sans"/>
              </a:defRPr>
            </a:pPr>
            <a:r>
              <a:rPr lang="en-GB" sz="1520" b="0" i="0" u="none" cap="none" spc="0">
                <a:solidFill>
                  <a:srgbClr val="192D32"/>
                </a:solidFill>
                <a:latin typeface="DejaVu Sans"/>
              </a:rPr>
              <a:t>SOME OF THE KEY QUESTIONS MAY BE:</a:t>
            </a:r>
          </a:p>
          <a:p>
            <a:pPr marL="0" indent="0" algn="l">
              <a:lnSpc>
                <a:spcPts val="100"/>
              </a:lnSpc>
              <a:spcBef>
                <a:spcPts val="0"/>
              </a:spcBef>
              <a:spcAft>
                <a:spcPts val="0"/>
              </a:spcAft>
              <a:buNone/>
              <a:defRPr sz="100" b="0">
                <a:solidFill>
                  <a:srgbClr val="192D32"/>
                </a:solidFill>
                <a:latin typeface="DejaVu Sans"/>
              </a:defRPr>
            </a:pPr>
            <a:endParaRPr lang="en-GB"/>
          </a:p>
          <a:p>
            <a:pPr marL="0" indent="0" algn="l">
              <a:lnSpc>
                <a:spcPct val="103000"/>
              </a:lnSpc>
              <a:spcBef>
                <a:spcPts val="0"/>
              </a:spcBef>
              <a:spcAft>
                <a:spcPts val="200"/>
              </a:spcAft>
              <a:buNone/>
              <a:defRPr sz="1520" b="0">
                <a:solidFill>
                  <a:srgbClr val="192D32"/>
                </a:solidFill>
                <a:latin typeface="DejaVu Sans"/>
              </a:defRPr>
            </a:pPr>
            <a:r>
              <a:rPr lang="en-GB" sz="1520" b="0" i="0" u="none" cap="none" spc="0">
                <a:solidFill>
                  <a:srgbClr val="192D32"/>
                </a:solidFill>
                <a:latin typeface="DejaVu Sans"/>
              </a:rPr>
              <a:t>What is crime?</a:t>
            </a:r>
          </a:p>
          <a:p>
            <a:pPr marL="0" indent="0" algn="l">
              <a:lnSpc>
                <a:spcPct val="103000"/>
              </a:lnSpc>
              <a:spcBef>
                <a:spcPts val="0"/>
              </a:spcBef>
              <a:spcAft>
                <a:spcPts val="200"/>
              </a:spcAft>
              <a:buNone/>
              <a:defRPr sz="1520" b="0">
                <a:solidFill>
                  <a:srgbClr val="192D32"/>
                </a:solidFill>
                <a:latin typeface="DejaVu Sans"/>
              </a:defRPr>
            </a:pPr>
            <a:r>
              <a:rPr lang="en-GB" sz="1520" b="0" i="0" u="none" cap="none" spc="0">
                <a:solidFill>
                  <a:srgbClr val="192D32"/>
                </a:solidFill>
                <a:latin typeface="DejaVu Sans"/>
              </a:rPr>
              <a:t>How are laws made and what purpose do they serve?</a:t>
            </a:r>
          </a:p>
          <a:p>
            <a:pPr marL="0" indent="0" algn="l">
              <a:lnSpc>
                <a:spcPct val="103000"/>
              </a:lnSpc>
              <a:spcBef>
                <a:spcPts val="0"/>
              </a:spcBef>
              <a:spcAft>
                <a:spcPts val="200"/>
              </a:spcAft>
              <a:buNone/>
              <a:defRPr sz="1520" b="0">
                <a:solidFill>
                  <a:srgbClr val="192D32"/>
                </a:solidFill>
                <a:latin typeface="DejaVu Sans"/>
              </a:defRPr>
            </a:pPr>
            <a:r>
              <a:rPr lang="en-GB" sz="1520" b="0" i="0" u="none" cap="none" spc="0">
                <a:solidFill>
                  <a:srgbClr val="192D32"/>
                </a:solidFill>
                <a:latin typeface="DejaVu Sans"/>
              </a:rPr>
              <a:t>Who commits crime, and why?</a:t>
            </a:r>
          </a:p>
          <a:p>
            <a:pPr marL="0" indent="0" algn="l">
              <a:lnSpc>
                <a:spcPct val="103000"/>
              </a:lnSpc>
              <a:spcBef>
                <a:spcPts val="0"/>
              </a:spcBef>
              <a:spcAft>
                <a:spcPts val="200"/>
              </a:spcAft>
              <a:buNone/>
              <a:defRPr sz="1520" b="0">
                <a:solidFill>
                  <a:srgbClr val="192D32"/>
                </a:solidFill>
                <a:latin typeface="DejaVu Sans"/>
              </a:defRPr>
            </a:pPr>
            <a:r>
              <a:rPr lang="en-GB" sz="1520" b="0" i="0" u="none" cap="none" spc="0">
                <a:solidFill>
                  <a:srgbClr val="192D32"/>
                </a:solidFill>
                <a:latin typeface="DejaVu Sans"/>
              </a:rPr>
              <a:t>What is the nature of the world around us, including the State and the criminal justice system?</a:t>
            </a:r>
          </a:p>
          <a:p>
            <a:pPr marL="0" indent="0" algn="l">
              <a:lnSpc>
                <a:spcPct val="103000"/>
              </a:lnSpc>
              <a:spcBef>
                <a:spcPts val="0"/>
              </a:spcBef>
              <a:spcAft>
                <a:spcPts val="200"/>
              </a:spcAft>
              <a:buNone/>
              <a:defRPr sz="1520" b="0">
                <a:solidFill>
                  <a:srgbClr val="192D32"/>
                </a:solidFill>
                <a:latin typeface="DejaVu Sans"/>
              </a:defRPr>
            </a:pPr>
            <a:r>
              <a:rPr lang="en-GB" sz="1520" b="0" i="0" u="none" cap="none" spc="0">
                <a:solidFill>
                  <a:srgbClr val="192D32"/>
                </a:solidFill>
                <a:latin typeface="DejaVu Sans"/>
              </a:rPr>
              <a:t>Is society fair? How does this relate to crime and law and order processes?</a:t>
            </a:r>
          </a:p>
          <a:p>
            <a:pPr marL="0" indent="0" algn="l">
              <a:lnSpc>
                <a:spcPct val="103000"/>
              </a:lnSpc>
              <a:spcBef>
                <a:spcPts val="0"/>
              </a:spcBef>
              <a:spcAft>
                <a:spcPts val="200"/>
              </a:spcAft>
              <a:buNone/>
              <a:defRPr sz="1520" b="0">
                <a:solidFill>
                  <a:srgbClr val="192D32"/>
                </a:solidFill>
                <a:latin typeface="DejaVu Sans"/>
              </a:defRPr>
            </a:pPr>
            <a:r>
              <a:rPr lang="en-GB" sz="1520" b="0" i="0" u="none" cap="none" spc="0">
                <a:solidFill>
                  <a:srgbClr val="192D32"/>
                </a:solidFill>
                <a:latin typeface="DejaVu Sans"/>
              </a:rPr>
              <a:t>Who becomes a victim of crime, and why?</a:t>
            </a:r>
          </a:p>
          <a:p>
            <a:pPr marL="0" indent="0" algn="l">
              <a:lnSpc>
                <a:spcPct val="103000"/>
              </a:lnSpc>
              <a:spcBef>
                <a:spcPts val="0"/>
              </a:spcBef>
              <a:spcAft>
                <a:spcPts val="200"/>
              </a:spcAft>
              <a:buNone/>
              <a:defRPr sz="1520" b="0">
                <a:solidFill>
                  <a:srgbClr val="192D32"/>
                </a:solidFill>
                <a:latin typeface="DejaVu Sans"/>
              </a:defRPr>
            </a:pPr>
            <a:r>
              <a:rPr lang="en-GB" sz="1520" b="0" i="0" u="none" cap="none" spc="0">
                <a:solidFill>
                  <a:srgbClr val="192D32"/>
                </a:solidFill>
                <a:latin typeface="DejaVu Sans"/>
              </a:rPr>
              <a:t>How is victimisation experienced? Is this different across groups?</a:t>
            </a:r>
          </a:p>
          <a:p>
            <a:pPr marL="0" indent="0" algn="l">
              <a:lnSpc>
                <a:spcPct val="103000"/>
              </a:lnSpc>
              <a:spcBef>
                <a:spcPts val="0"/>
              </a:spcBef>
              <a:spcAft>
                <a:spcPts val="200"/>
              </a:spcAft>
              <a:buNone/>
              <a:defRPr sz="1520" b="0">
                <a:solidFill>
                  <a:srgbClr val="192D32"/>
                </a:solidFill>
                <a:latin typeface="DejaVu Sans"/>
              </a:defRPr>
            </a:pPr>
            <a:r>
              <a:rPr lang="en-GB" sz="1520" b="0" i="0" u="none" cap="none" spc="0">
                <a:solidFill>
                  <a:srgbClr val="192D32"/>
                </a:solidFill>
                <a:latin typeface="DejaVu Sans"/>
              </a:rPr>
              <a:t>Why do we punish? How is this done?</a:t>
            </a:r>
          </a:p>
          <a:p>
            <a:pPr marL="0" indent="0" algn="l">
              <a:lnSpc>
                <a:spcPct val="103000"/>
              </a:lnSpc>
              <a:spcBef>
                <a:spcPts val="0"/>
              </a:spcBef>
              <a:spcAft>
                <a:spcPts val="200"/>
              </a:spcAft>
              <a:buNone/>
              <a:defRPr sz="1520" b="0">
                <a:solidFill>
                  <a:srgbClr val="192D32"/>
                </a:solidFill>
                <a:latin typeface="DejaVu Sans"/>
              </a:defRPr>
            </a:pPr>
            <a:r>
              <a:rPr lang="en-GB" sz="1520" b="0" i="0" u="none" cap="none" spc="0">
                <a:solidFill>
                  <a:srgbClr val="192D32"/>
                </a:solidFill>
                <a:latin typeface="DejaVu Sans"/>
              </a:rPr>
              <a:t>What should be done about crime?</a:t>
            </a:r>
          </a:p>
          <a:p>
            <a:pPr marL="0" indent="0" algn="l">
              <a:lnSpc>
                <a:spcPct val="103000"/>
              </a:lnSpc>
              <a:spcBef>
                <a:spcPts val="0"/>
              </a:spcBef>
              <a:spcAft>
                <a:spcPts val="200"/>
              </a:spcAft>
              <a:buNone/>
              <a:defRPr sz="1520" b="0">
                <a:solidFill>
                  <a:srgbClr val="192D32"/>
                </a:solidFill>
                <a:latin typeface="DejaVu Sans"/>
              </a:defRPr>
            </a:pPr>
            <a:r>
              <a:rPr lang="en-GB" sz="1520" b="0" i="0" u="none" cap="none" spc="0">
                <a:solidFill>
                  <a:srgbClr val="192D32"/>
                </a:solidFill>
                <a:latin typeface="DejaVu Sans"/>
              </a:rPr>
              <a:t>How do offenders stop offending?</a:t>
            </a:r>
          </a:p>
          <a:p>
            <a:pPr marL="0" indent="0" algn="l">
              <a:lnSpc>
                <a:spcPct val="103000"/>
              </a:lnSpc>
              <a:spcBef>
                <a:spcPts val="0"/>
              </a:spcBef>
              <a:spcAft>
                <a:spcPts val="200"/>
              </a:spcAft>
              <a:buNone/>
              <a:defRPr sz="1520" b="0">
                <a:solidFill>
                  <a:srgbClr val="192D32"/>
                </a:solidFill>
                <a:latin typeface="DejaVu Sans"/>
              </a:defRPr>
            </a:pPr>
            <a:r>
              <a:rPr lang="en-GB" sz="1520" b="0" i="0" u="none" cap="none" spc="0">
                <a:solidFill>
                  <a:srgbClr val="192D32"/>
                </a:solidFill>
                <a:latin typeface="DejaVu Sans"/>
              </a:rPr>
              <a:t>What are the connections between the media and crime?</a:t>
            </a:r>
          </a:p>
          <a:p>
            <a:pPr marL="0" indent="0" algn="l">
              <a:lnSpc>
                <a:spcPct val="103000"/>
              </a:lnSpc>
              <a:spcBef>
                <a:spcPts val="0"/>
              </a:spcBef>
              <a:spcAft>
                <a:spcPts val="200"/>
              </a:spcAft>
              <a:buNone/>
              <a:defRPr sz="1520" b="0">
                <a:solidFill>
                  <a:srgbClr val="192D32"/>
                </a:solidFill>
                <a:latin typeface="DejaVu Sans"/>
              </a:defRPr>
            </a:pPr>
            <a:r>
              <a:rPr lang="en-GB" sz="1520" b="0" i="0" u="none" cap="none" spc="0">
                <a:solidFill>
                  <a:srgbClr val="192D32"/>
                </a:solidFill>
                <a:latin typeface="DejaVu Sans"/>
              </a:rPr>
              <a:t>What role do politics play within law and order issues?</a:t>
            </a:r>
          </a:p>
          <a:p>
            <a:pPr marL="0" indent="0" algn="l">
              <a:lnSpc>
                <a:spcPct val="103000"/>
              </a:lnSpc>
              <a:spcBef>
                <a:spcPts val="0"/>
              </a:spcBef>
              <a:spcAft>
                <a:spcPts val="200"/>
              </a:spcAft>
              <a:buNone/>
              <a:defRPr sz="1520" b="0">
                <a:solidFill>
                  <a:srgbClr val="192D32"/>
                </a:solidFill>
                <a:latin typeface="DejaVu Sans"/>
              </a:defRPr>
            </a:pPr>
            <a:r>
              <a:rPr lang="en-GB" sz="1520" b="0" i="0" u="none" cap="none" spc="0">
                <a:solidFill>
                  <a:srgbClr val="192D32"/>
                </a:solidFill>
                <a:latin typeface="DejaVu Sans"/>
              </a:rPr>
              <a:t>How can we know about/research law and order issues?</a:t>
            </a:r>
          </a:p>
        </p:txBody>
      </p:sp>
      <p:sp>
        <p:nvSpPr>
          <p:cNvPr id="19" name="TextBox 18"/>
          <p:cNvSpPr txBox="1"/>
          <p:nvPr/>
        </p:nvSpPr>
        <p:spPr>
          <a:xfrm>
            <a:off x="11036808" y="6409944"/>
            <a:ext cx="502920" cy="210312"/>
          </a:xfrm>
          <a:prstGeom prst="rect">
            <a:avLst/>
          </a:prstGeom>
          <a:noFill/>
          <a:ln>
            <a:noFill/>
          </a:ln>
        </p:spPr>
        <p:txBody>
          <a:bodyPr wrap="square" lIns="18288" tIns="0" rIns="18288" bIns="0" anchor="t">
            <a:spAutoFit/>
          </a:bodyPr>
          <a:lstStyle/>
          <a:p>
            <a:pPr marL="0" indent="0" algn="l">
              <a:lnSpc>
                <a:spcPct val="112000"/>
              </a:lnSpc>
              <a:spcBef>
                <a:spcPts val="0"/>
              </a:spcBef>
              <a:spcAft>
                <a:spcPts val="0"/>
              </a:spcAft>
              <a:buNone/>
              <a:defRPr sz="1000" b="0">
                <a:solidFill>
                  <a:srgbClr val="627773"/>
                </a:solidFill>
                <a:latin typeface="DejaVu Sans"/>
              </a:defRPr>
            </a:pPr>
            <a:r>
              <a:rPr sz="1000" b="0" i="0" u="none" cap="none" spc="0">
                <a:solidFill>
                  <a:srgbClr val="627773"/>
                </a:solidFill>
                <a:latin typeface="DejaVu Sans"/>
              </a:rPr>
              <a:t>09</a:t>
            </a:r>
          </a:p>
        </p:txBody>
      </p:sp>
    </p:spTree>
    <p:extLst>
      <p:ext uri="{BB962C8B-B14F-4D97-AF65-F5344CB8AC3E}">
        <p14:creationId xmlns:p14="http://schemas.microsoft.com/office/powerpoint/2010/main" val="42869856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rgbClr val="F5F2E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423DA-BDB8-0867-C915-941797EF2B4B}"/>
              </a:ext>
            </a:extLst>
          </p:cNvPr>
          <p:cNvSpPr>
            <a:spLocks noGrp="1"/>
          </p:cNvSpPr>
          <p:nvPr>
            <p:ph type="title"/>
          </p:nvPr>
        </p:nvSpPr>
        <p:spPr>
          <a:xfrm>
            <a:off x="633437" y="131689"/>
            <a:ext cx="5760720" cy="1234440"/>
          </a:xfrm>
          <a:noFill/>
          <a:ln>
            <a:noFill/>
          </a:ln>
        </p:spPr>
        <p:txBody>
          <a:bodyPr wrap="square" lIns="18288" tIns="0" rIns="18288" bIns="0">
            <a:normAutofit/>
          </a:bodyPr>
          <a:lstStyle/>
          <a:p>
            <a:pPr marL="0" indent="0" algn="l">
              <a:lnSpc>
                <a:spcPct val="112000"/>
              </a:lnSpc>
              <a:spcBef>
                <a:spcPts val="0"/>
              </a:spcBef>
              <a:spcAft>
                <a:spcPts val="1000"/>
              </a:spcAft>
              <a:buNone/>
              <a:defRPr sz="3100" b="1">
                <a:solidFill>
                  <a:srgbClr val="192D32"/>
                </a:solidFill>
                <a:latin typeface="DejaVu Sans"/>
              </a:defRPr>
            </a:pPr>
            <a:r>
              <a:rPr lang="en-GB" sz="3100" b="1" i="0" u="none" cap="none" spc="0">
                <a:solidFill>
                  <a:srgbClr val="192D32"/>
                </a:solidFill>
                <a:latin typeface="DejaVu Sans" panose="020B0604020202020204" pitchFamily="34" charset="0"/>
                <a:cs typeface="Arial" panose="020B0604020202020204" pitchFamily="34" charset="0"/>
              </a:rPr>
              <a:t>The ‘problems’ with theory</a:t>
            </a:r>
          </a:p>
        </p:txBody>
      </p:sp>
      <p:sp>
        <p:nvSpPr>
          <p:cNvPr id="9" name="Content Placeholder 8">
            <a:extLst>
              <a:ext uri="{FF2B5EF4-FFF2-40B4-BE49-F238E27FC236}">
                <a16:creationId xmlns:a16="http://schemas.microsoft.com/office/drawing/2014/main" id="{142E5779-F27E-F2CE-01F9-2A80EE7652C9}"/>
              </a:ext>
            </a:extLst>
          </p:cNvPr>
          <p:cNvSpPr>
            <a:spLocks noGrp="1"/>
          </p:cNvSpPr>
          <p:nvPr>
            <p:ph idx="1"/>
          </p:nvPr>
        </p:nvSpPr>
        <p:spPr>
          <a:xfrm>
            <a:off x="640080" y="2011680"/>
            <a:ext cx="4983480" cy="4023360"/>
          </a:xfrm>
          <a:noFill/>
          <a:ln>
            <a:noFill/>
          </a:ln>
        </p:spPr>
        <p:txBody>
          <a:bodyPr wrap="square" lIns="18288" tIns="0" rIns="18288" bIns="0">
            <a:normAutofit lnSpcReduction="10000"/>
          </a:bodyPr>
          <a:lstStyle/>
          <a:p>
            <a:pPr marL="0" indent="0" algn="l">
              <a:lnSpc>
                <a:spcPct val="112000"/>
              </a:lnSpc>
              <a:spcBef>
                <a:spcPts val="0"/>
              </a:spcBef>
              <a:spcAft>
                <a:spcPts val="1700"/>
              </a:spcAft>
              <a:buNone/>
              <a:defRPr sz="2300" b="0">
                <a:solidFill>
                  <a:srgbClr val="192D32"/>
                </a:solidFill>
                <a:latin typeface="DejaVu Sans"/>
              </a:defRPr>
            </a:pPr>
            <a:r>
              <a:rPr lang="en-US" sz="2300" b="0" i="0" u="none" cap="none" spc="0">
                <a:solidFill>
                  <a:srgbClr val="192D32"/>
                </a:solidFill>
                <a:latin typeface="DejaVu Sans" panose="020B0604020202020204" pitchFamily="34" charset="0"/>
                <a:cs typeface="Arial" panose="020B0604020202020204" pitchFamily="34" charset="0"/>
              </a:rPr>
              <a:t>Theories are often presented in a black and white manner.</a:t>
            </a:r>
          </a:p>
          <a:p>
            <a:pPr marL="0" indent="0" algn="l">
              <a:lnSpc>
                <a:spcPct val="112000"/>
              </a:lnSpc>
              <a:spcBef>
                <a:spcPts val="0"/>
              </a:spcBef>
              <a:spcAft>
                <a:spcPts val="1700"/>
              </a:spcAft>
              <a:buNone/>
              <a:defRPr sz="2300" b="0">
                <a:solidFill>
                  <a:srgbClr val="192D32"/>
                </a:solidFill>
                <a:latin typeface="DejaVu Sans"/>
              </a:defRPr>
            </a:pPr>
            <a:r>
              <a:rPr lang="en-US" sz="2300" b="0" i="0" u="none" cap="none" spc="0">
                <a:solidFill>
                  <a:srgbClr val="192D32"/>
                </a:solidFill>
                <a:latin typeface="DejaVu Sans" panose="020B0604020202020204" pitchFamily="34" charset="0"/>
                <a:cs typeface="Arial" panose="020B0604020202020204" pitchFamily="34" charset="0"/>
              </a:rPr>
              <a:t>‘Heuristic’ tools – they are mental short cuts or simplifications for making sense of something which allow for understanding by offering different viewpoints from which to look at the matters of crime and justice. </a:t>
            </a:r>
          </a:p>
        </p:txBody>
      </p:sp>
      <p:pic>
        <p:nvPicPr>
          <p:cNvPr id="5" name="Content Placeholder 4">
            <a:extLst>
              <a:ext uri="{FF2B5EF4-FFF2-40B4-BE49-F238E27FC236}">
                <a16:creationId xmlns:a16="http://schemas.microsoft.com/office/drawing/2014/main" id="{6242CDD1-545D-F889-C4C9-5AD5967F5F81}"/>
              </a:ext>
            </a:extLst>
          </p:cNvPr>
          <p:cNvPicPr>
            <a:picLocks noChangeAspect="1"/>
          </p:cNvPicPr>
          <p:nvPr/>
        </p:nvPicPr>
        <p:blipFill rotWithShape="1">
          <a:blip r:embed="rId3"/>
          <a:srcRect/>
          <a:stretch/>
        </p:blipFill>
        <p:spPr>
          <a:xfrm>
            <a:off x="6798564" y="3246120"/>
            <a:ext cx="4096511" cy="2880359"/>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solidFill>
            <a:srgbClr val="FFFFFF">
              <a:shade val="85000"/>
            </a:srgbClr>
          </a:solidFill>
        </p:spPr>
      </p:pic>
      <p:pic>
        <p:nvPicPr>
          <p:cNvPr id="3" name="Picture 2">
            <a:extLst>
              <a:ext uri="{FF2B5EF4-FFF2-40B4-BE49-F238E27FC236}">
                <a16:creationId xmlns:a16="http://schemas.microsoft.com/office/drawing/2014/main" id="{A2AD7CE5-FED7-37E7-32F2-8BAE16DF469E}"/>
              </a:ext>
            </a:extLst>
          </p:cNvPr>
          <p:cNvPicPr>
            <a:picLocks noChangeAspect="1"/>
          </p:cNvPicPr>
          <p:nvPr/>
        </p:nvPicPr>
        <p:blipFill rotWithShape="1">
          <a:blip r:embed="rId4"/>
          <a:srcRect/>
          <a:stretch/>
        </p:blipFill>
        <p:spPr>
          <a:xfrm>
            <a:off x="6400800" y="847565"/>
            <a:ext cx="2880359" cy="1916748"/>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6" name="TextBox 5">
            <a:extLst>
              <a:ext uri="{FF2B5EF4-FFF2-40B4-BE49-F238E27FC236}">
                <a16:creationId xmlns:a16="http://schemas.microsoft.com/office/drawing/2014/main" id="{CA64373B-79B8-A525-6266-C1C17190BF0B}"/>
              </a:ext>
            </a:extLst>
          </p:cNvPr>
          <p:cNvSpPr txBox="1"/>
          <p:nvPr/>
        </p:nvSpPr>
        <p:spPr>
          <a:xfrm>
            <a:off x="640080" y="6336792"/>
            <a:ext cx="2743200" cy="171457"/>
          </a:xfrm>
          <a:prstGeom prst="rect">
            <a:avLst/>
          </a:prstGeom>
          <a:noFill/>
          <a:ln>
            <a:noFill/>
          </a:ln>
        </p:spPr>
        <p:txBody>
          <a:bodyPr wrap="square" lIns="18288" tIns="0" rIns="18288" bIns="0" rtlCol="0">
            <a:spAutoFit/>
          </a:bodyPr>
          <a:lstStyle/>
          <a:p>
            <a:pPr marL="0" indent="0" algn="l">
              <a:lnSpc>
                <a:spcPct val="112000"/>
              </a:lnSpc>
              <a:spcBef>
                <a:spcPts val="0"/>
              </a:spcBef>
              <a:spcAft>
                <a:spcPts val="1000"/>
              </a:spcAft>
              <a:buNone/>
              <a:defRPr sz="1100" b="0">
                <a:solidFill>
                  <a:srgbClr val="627773"/>
                </a:solidFill>
                <a:latin typeface="DejaVu Sans"/>
              </a:defRPr>
            </a:pPr>
            <a:r>
              <a:rPr lang="en-GB" sz="1100" b="0" i="0" u="none" cap="none" spc="0">
                <a:solidFill>
                  <a:srgbClr val="627773"/>
                </a:solidFill>
                <a:latin typeface="DejaVu Sans"/>
              </a:rPr>
              <a:t>Murphy, 2023</a:t>
            </a:r>
          </a:p>
        </p:txBody>
      </p:sp>
      <p:sp>
        <p:nvSpPr>
          <p:cNvPr id="21" name="TextBox 20"/>
          <p:cNvSpPr txBox="1"/>
          <p:nvPr/>
        </p:nvSpPr>
        <p:spPr>
          <a:xfrm>
            <a:off x="11036808" y="6409944"/>
            <a:ext cx="502920" cy="210312"/>
          </a:xfrm>
          <a:prstGeom prst="rect">
            <a:avLst/>
          </a:prstGeom>
          <a:noFill/>
          <a:ln>
            <a:noFill/>
          </a:ln>
        </p:spPr>
        <p:txBody>
          <a:bodyPr wrap="square" lIns="18288" tIns="0" rIns="18288" bIns="0" anchor="t">
            <a:spAutoFit/>
          </a:bodyPr>
          <a:lstStyle/>
          <a:p>
            <a:pPr marL="0" indent="0" algn="l">
              <a:lnSpc>
                <a:spcPct val="112000"/>
              </a:lnSpc>
              <a:spcBef>
                <a:spcPts val="0"/>
              </a:spcBef>
              <a:spcAft>
                <a:spcPts val="0"/>
              </a:spcAft>
              <a:buNone/>
              <a:defRPr sz="1000" b="0">
                <a:solidFill>
                  <a:srgbClr val="627773"/>
                </a:solidFill>
                <a:latin typeface="DejaVu Sans"/>
              </a:defRPr>
            </a:pPr>
            <a:r>
              <a:rPr sz="1000" b="0" i="0" u="none" cap="none" spc="0">
                <a:solidFill>
                  <a:srgbClr val="627773"/>
                </a:solidFill>
                <a:latin typeface="DejaVu Sans"/>
              </a:rPr>
              <a:t>10</a:t>
            </a:r>
          </a:p>
        </p:txBody>
      </p:sp>
    </p:spTree>
    <p:extLst>
      <p:ext uri="{BB962C8B-B14F-4D97-AF65-F5344CB8AC3E}">
        <p14:creationId xmlns:p14="http://schemas.microsoft.com/office/powerpoint/2010/main" val="40728042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animEffect transition="in" filter="barn(inVertical)">
                                      <p:cBhvr>
                                        <p:cTn id="15" dur="500"/>
                                        <p:tgtEl>
                                          <p:spTgt spid="9">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9">
                                            <p:txEl>
                                              <p:pRg st="1" end="1"/>
                                            </p:txEl>
                                          </p:spTgt>
                                        </p:tgtEl>
                                        <p:attrNameLst>
                                          <p:attrName>style.visibility</p:attrName>
                                        </p:attrNameLst>
                                      </p:cBhvr>
                                      <p:to>
                                        <p:strVal val="visible"/>
                                      </p:to>
                                    </p:set>
                                    <p:animEffect transition="in" filter="barn(inVertical)">
                                      <p:cBhvr>
                                        <p:cTn id="20"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rgbClr val="F5F2E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FB81A-8E77-401B-36A8-47DD6713A56F}"/>
              </a:ext>
            </a:extLst>
          </p:cNvPr>
          <p:cNvSpPr>
            <a:spLocks noGrp="1"/>
          </p:cNvSpPr>
          <p:nvPr>
            <p:ph type="title"/>
          </p:nvPr>
        </p:nvSpPr>
        <p:spPr>
          <a:xfrm>
            <a:off x="594360" y="194681"/>
            <a:ext cx="11000232" cy="1051560"/>
          </a:xfrm>
          <a:noFill/>
          <a:ln>
            <a:noFill/>
          </a:ln>
        </p:spPr>
        <p:txBody>
          <a:bodyPr wrap="square" lIns="18288" tIns="0" rIns="18288" bIns="0" anchor="t"/>
          <a:lstStyle/>
          <a:p>
            <a:pPr marL="0" indent="0" algn="l">
              <a:lnSpc>
                <a:spcPct val="112000"/>
              </a:lnSpc>
              <a:spcBef>
                <a:spcPts val="0"/>
              </a:spcBef>
              <a:spcAft>
                <a:spcPts val="0"/>
              </a:spcAft>
              <a:buNone/>
              <a:defRPr sz="3300" b="1">
                <a:solidFill>
                  <a:srgbClr val="192D32"/>
                </a:solidFill>
                <a:latin typeface="DejaVu Sans"/>
              </a:defRPr>
            </a:pPr>
            <a:r>
              <a:rPr lang="en-GB" sz="3300" b="1" i="0" u="none" cap="none" spc="0">
                <a:solidFill>
                  <a:srgbClr val="192D32"/>
                </a:solidFill>
                <a:latin typeface="DejaVu Sans"/>
              </a:rPr>
              <a:t>SYNTHESIS OF THEORY</a:t>
            </a:r>
          </a:p>
        </p:txBody>
      </p:sp>
      <p:graphicFrame>
        <p:nvGraphicFramePr>
          <p:cNvPr id="3" name="Diagram 2">
            <a:extLst>
              <a:ext uri="{FF2B5EF4-FFF2-40B4-BE49-F238E27FC236}">
                <a16:creationId xmlns:a16="http://schemas.microsoft.com/office/drawing/2014/main" id="{6FB67EEB-FC0C-BDD7-74D0-B2CD62DA411A}"/>
              </a:ext>
            </a:extLst>
          </p:cNvPr>
          <p:cNvGraphicFramePr/>
          <p:nvPr/>
        </p:nvGraphicFramePr>
        <p:xfrm>
          <a:off x="838200" y="719666"/>
          <a:ext cx="10376140" cy="59054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ABB2E897-79C6-C5ED-8929-FD5E3FD0B9A5}"/>
              </a:ext>
            </a:extLst>
          </p:cNvPr>
          <p:cNvSpPr txBox="1"/>
          <p:nvPr/>
        </p:nvSpPr>
        <p:spPr>
          <a:xfrm>
            <a:off x="777240" y="3520440"/>
            <a:ext cx="10789920" cy="2761488"/>
          </a:xfrm>
          <a:prstGeom prst="rect">
            <a:avLst/>
          </a:prstGeom>
          <a:noFill/>
          <a:ln>
            <a:noFill/>
          </a:ln>
        </p:spPr>
        <p:txBody>
          <a:bodyPr wrap="square" lIns="18288" tIns="0" rIns="18288" bIns="0" rtlCol="0" anchor="t">
            <a:spAutoFit/>
          </a:bodyPr>
          <a:lstStyle/>
          <a:p>
            <a:pPr marL="0" indent="0" algn="l">
              <a:lnSpc>
                <a:spcPct val="103000"/>
              </a:lnSpc>
              <a:spcBef>
                <a:spcPts val="0"/>
              </a:spcBef>
              <a:spcAft>
                <a:spcPts val="900"/>
              </a:spcAft>
              <a:buNone/>
              <a:defRPr sz="1830" b="0">
                <a:solidFill>
                  <a:srgbClr val="192D32"/>
                </a:solidFill>
                <a:latin typeface="DejaVu Sans"/>
              </a:defRPr>
            </a:pPr>
            <a:r>
              <a:rPr lang="en-GB" sz="1830" b="0" i="0" u="none" cap="none" spc="0">
                <a:solidFill>
                  <a:srgbClr val="192D32"/>
                </a:solidFill>
                <a:latin typeface="DejaVu Sans"/>
              </a:rPr>
              <a:t>- Criminological theories can be used together to overcome the fact they are simplifications. </a:t>
            </a:r>
          </a:p>
          <a:p>
            <a:pPr marL="0" indent="0" algn="l">
              <a:lnSpc>
                <a:spcPts val="100"/>
              </a:lnSpc>
              <a:spcBef>
                <a:spcPts val="0"/>
              </a:spcBef>
              <a:spcAft>
                <a:spcPts val="0"/>
              </a:spcAft>
              <a:buNone/>
              <a:defRPr sz="100" b="0">
                <a:solidFill>
                  <a:srgbClr val="192D32"/>
                </a:solidFill>
                <a:latin typeface="DejaVu Sans"/>
              </a:defRPr>
            </a:pPr>
            <a:endParaRPr lang="en-GB"/>
          </a:p>
          <a:p>
            <a:pPr marL="0" indent="0" algn="l">
              <a:lnSpc>
                <a:spcPct val="103000"/>
              </a:lnSpc>
              <a:spcBef>
                <a:spcPts val="0"/>
              </a:spcBef>
              <a:spcAft>
                <a:spcPts val="900"/>
              </a:spcAft>
              <a:buNone/>
              <a:defRPr sz="1830" b="0">
                <a:solidFill>
                  <a:srgbClr val="192D32"/>
                </a:solidFill>
                <a:latin typeface="DejaVu Sans"/>
              </a:defRPr>
            </a:pPr>
            <a:r>
              <a:rPr lang="en-GB" sz="1830" b="0" i="0" u="none" cap="none" spc="0">
                <a:solidFill>
                  <a:srgbClr val="192D32"/>
                </a:solidFill>
                <a:latin typeface="DejaVu Sans"/>
              </a:rPr>
              <a:t>- Different theories might help us to understand different aspects of events and processes.</a:t>
            </a:r>
          </a:p>
          <a:p>
            <a:pPr marL="0" indent="0" algn="l">
              <a:lnSpc>
                <a:spcPts val="100"/>
              </a:lnSpc>
              <a:spcBef>
                <a:spcPts val="0"/>
              </a:spcBef>
              <a:spcAft>
                <a:spcPts val="0"/>
              </a:spcAft>
              <a:buNone/>
              <a:defRPr sz="100" b="0">
                <a:solidFill>
                  <a:srgbClr val="192D32"/>
                </a:solidFill>
                <a:latin typeface="DejaVu Sans"/>
              </a:defRPr>
            </a:pPr>
            <a:endParaRPr lang="en-GB"/>
          </a:p>
          <a:p>
            <a:pPr marL="0" indent="0" algn="l">
              <a:lnSpc>
                <a:spcPct val="103000"/>
              </a:lnSpc>
              <a:spcBef>
                <a:spcPts val="0"/>
              </a:spcBef>
              <a:spcAft>
                <a:spcPts val="900"/>
              </a:spcAft>
              <a:buNone/>
              <a:defRPr sz="1830" b="0">
                <a:solidFill>
                  <a:srgbClr val="192D32"/>
                </a:solidFill>
                <a:latin typeface="DejaVu Sans"/>
              </a:defRPr>
            </a:pPr>
            <a:r>
              <a:rPr lang="en-GB" sz="1830" b="0" i="0" u="none" cap="none" spc="0">
                <a:solidFill>
                  <a:srgbClr val="192D32"/>
                </a:solidFill>
                <a:latin typeface="DejaVu Sans"/>
              </a:rPr>
              <a:t>- Commentators take previous theories and have added to them or amended them to make more sense of events. </a:t>
            </a:r>
          </a:p>
          <a:p>
            <a:pPr marL="0" indent="0" algn="l">
              <a:lnSpc>
                <a:spcPts val="100"/>
              </a:lnSpc>
              <a:spcBef>
                <a:spcPts val="0"/>
              </a:spcBef>
              <a:spcAft>
                <a:spcPts val="0"/>
              </a:spcAft>
              <a:buNone/>
              <a:defRPr sz="100" b="0">
                <a:solidFill>
                  <a:srgbClr val="192D32"/>
                </a:solidFill>
                <a:latin typeface="DejaVu Sans"/>
              </a:defRPr>
            </a:pPr>
            <a:endParaRPr lang="en-GB"/>
          </a:p>
          <a:p>
            <a:pPr marL="0" indent="0" algn="l">
              <a:lnSpc>
                <a:spcPct val="103000"/>
              </a:lnSpc>
              <a:spcBef>
                <a:spcPts val="0"/>
              </a:spcBef>
              <a:spcAft>
                <a:spcPts val="900"/>
              </a:spcAft>
              <a:buNone/>
              <a:defRPr sz="1830" b="0">
                <a:solidFill>
                  <a:srgbClr val="192D32"/>
                </a:solidFill>
                <a:latin typeface="DejaVu Sans"/>
              </a:defRPr>
            </a:pPr>
            <a:r>
              <a:rPr lang="en-GB" sz="1830" b="0" i="0" u="none" cap="none" spc="0">
                <a:solidFill>
                  <a:srgbClr val="192D32"/>
                </a:solidFill>
                <a:latin typeface="DejaVu Sans"/>
              </a:rPr>
              <a:t>E.G. Rational choice models – writers have recognised that the assumptions of early writers did not take into account the full complexity of human behaviour and the decision making process. </a:t>
            </a:r>
          </a:p>
        </p:txBody>
      </p:sp>
      <p:sp>
        <p:nvSpPr>
          <p:cNvPr id="24" name="TextBox 23"/>
          <p:cNvSpPr txBox="1"/>
          <p:nvPr/>
        </p:nvSpPr>
        <p:spPr>
          <a:xfrm>
            <a:off x="11036808" y="6409944"/>
            <a:ext cx="502920" cy="210312"/>
          </a:xfrm>
          <a:prstGeom prst="rect">
            <a:avLst/>
          </a:prstGeom>
          <a:noFill/>
          <a:ln>
            <a:noFill/>
          </a:ln>
        </p:spPr>
        <p:txBody>
          <a:bodyPr wrap="square" lIns="18288" tIns="0" rIns="18288" bIns="0" anchor="t">
            <a:spAutoFit/>
          </a:bodyPr>
          <a:lstStyle/>
          <a:p>
            <a:pPr marL="0" indent="0" algn="l">
              <a:lnSpc>
                <a:spcPct val="112000"/>
              </a:lnSpc>
              <a:spcBef>
                <a:spcPts val="0"/>
              </a:spcBef>
              <a:spcAft>
                <a:spcPts val="0"/>
              </a:spcAft>
              <a:buNone/>
              <a:defRPr sz="1000" b="0">
                <a:solidFill>
                  <a:srgbClr val="627773"/>
                </a:solidFill>
                <a:latin typeface="DejaVu Sans"/>
              </a:defRPr>
            </a:pPr>
            <a:r>
              <a:rPr sz="1000" b="0" i="0" u="none" cap="none" spc="0">
                <a:solidFill>
                  <a:srgbClr val="627773"/>
                </a:solidFill>
                <a:latin typeface="DejaVu Sans"/>
              </a:rPr>
              <a:t>11</a:t>
            </a:r>
          </a:p>
        </p:txBody>
      </p:sp>
    </p:spTree>
    <p:extLst>
      <p:ext uri="{BB962C8B-B14F-4D97-AF65-F5344CB8AC3E}">
        <p14:creationId xmlns:p14="http://schemas.microsoft.com/office/powerpoint/2010/main" val="28114326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rgbClr val="F5F2E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D3DFB-3107-8E0E-ADDB-6905526BB62D}"/>
              </a:ext>
            </a:extLst>
          </p:cNvPr>
          <p:cNvSpPr>
            <a:spLocks noGrp="1"/>
          </p:cNvSpPr>
          <p:nvPr>
            <p:ph type="title"/>
          </p:nvPr>
        </p:nvSpPr>
        <p:spPr>
          <a:xfrm>
            <a:off x="594360" y="204450"/>
            <a:ext cx="11000232" cy="1051560"/>
          </a:xfrm>
          <a:noFill/>
          <a:ln>
            <a:noFill/>
          </a:ln>
        </p:spPr>
        <p:txBody>
          <a:bodyPr wrap="square" lIns="18288" tIns="0" rIns="18288" bIns="0"/>
          <a:lstStyle/>
          <a:p>
            <a:pPr marL="0" indent="0" algn="l">
              <a:lnSpc>
                <a:spcPct val="112000"/>
              </a:lnSpc>
              <a:spcBef>
                <a:spcPts val="0"/>
              </a:spcBef>
              <a:spcAft>
                <a:spcPts val="0"/>
              </a:spcAft>
              <a:buNone/>
              <a:defRPr sz="2900" b="1">
                <a:solidFill>
                  <a:srgbClr val="192D32"/>
                </a:solidFill>
                <a:latin typeface="DejaVu Sans"/>
              </a:defRPr>
            </a:pPr>
            <a:r>
              <a:rPr lang="en-GB" sz="2900" b="1" i="0" u="none" cap="none" spc="0">
                <a:solidFill>
                  <a:srgbClr val="192D32"/>
                </a:solidFill>
                <a:latin typeface="DejaVu Sans"/>
              </a:rPr>
              <a:t>THEORIES IN CRIMINOLOGY…THE STARTING POINT</a:t>
            </a:r>
          </a:p>
        </p:txBody>
      </p:sp>
      <p:sp>
        <p:nvSpPr>
          <p:cNvPr id="3" name="Content Placeholder 2">
            <a:extLst>
              <a:ext uri="{FF2B5EF4-FFF2-40B4-BE49-F238E27FC236}">
                <a16:creationId xmlns:a16="http://schemas.microsoft.com/office/drawing/2014/main" id="{569DCF36-6202-795C-2D2C-D79F4A08C569}"/>
              </a:ext>
            </a:extLst>
          </p:cNvPr>
          <p:cNvSpPr>
            <a:spLocks noGrp="1"/>
          </p:cNvSpPr>
          <p:nvPr>
            <p:ph idx="1"/>
          </p:nvPr>
        </p:nvSpPr>
        <p:spPr>
          <a:xfrm>
            <a:off x="640080" y="1508760"/>
            <a:ext cx="10515600" cy="640080"/>
          </a:xfrm>
          <a:noFill/>
          <a:ln>
            <a:noFill/>
          </a:ln>
        </p:spPr>
        <p:txBody>
          <a:bodyPr wrap="square" lIns="18288" tIns="0" rIns="18288" bIns="0"/>
          <a:lstStyle/>
          <a:p>
            <a:pPr marL="0" indent="0" algn="l">
              <a:lnSpc>
                <a:spcPct val="112000"/>
              </a:lnSpc>
              <a:spcBef>
                <a:spcPts val="0"/>
              </a:spcBef>
              <a:spcAft>
                <a:spcPts val="0"/>
              </a:spcAft>
              <a:buNone/>
              <a:defRPr sz="2200" b="0">
                <a:solidFill>
                  <a:srgbClr val="146C68"/>
                </a:solidFill>
                <a:latin typeface="DejaVu Sans"/>
              </a:defRPr>
            </a:pPr>
            <a:r>
              <a:rPr lang="en-GB" sz="2200" b="0" i="0" u="none" cap="none" spc="0">
                <a:solidFill>
                  <a:srgbClr val="146C68"/>
                </a:solidFill>
                <a:latin typeface="DejaVu Sans"/>
              </a:rPr>
              <a:t>Early thinkers still influence criminologists today. </a:t>
            </a:r>
          </a:p>
          <a:p>
            <a:pPr marL="0" indent="0" algn="l">
              <a:lnSpc>
                <a:spcPct val="112000"/>
              </a:lnSpc>
              <a:spcBef>
                <a:spcPts val="0"/>
              </a:spcBef>
              <a:spcAft>
                <a:spcPts val="0"/>
              </a:spcAft>
              <a:buNone/>
              <a:defRPr sz="2200" b="0">
                <a:solidFill>
                  <a:srgbClr val="146C68"/>
                </a:solidFill>
                <a:latin typeface="DejaVu Sans"/>
              </a:defRPr>
            </a:pPr>
            <a:endParaRPr lang="en-GB"/>
          </a:p>
        </p:txBody>
      </p:sp>
      <p:graphicFrame>
        <p:nvGraphicFramePr>
          <p:cNvPr id="4" name="Diagram 3">
            <a:extLst>
              <a:ext uri="{FF2B5EF4-FFF2-40B4-BE49-F238E27FC236}">
                <a16:creationId xmlns:a16="http://schemas.microsoft.com/office/drawing/2014/main" id="{340D2227-2D85-D3E2-BB76-53280575A5F9}"/>
              </a:ext>
            </a:extLst>
          </p:cNvPr>
          <p:cNvGraphicFramePr/>
          <p:nvPr/>
        </p:nvGraphicFramePr>
        <p:xfrm>
          <a:off x="2672195" y="2314106"/>
          <a:ext cx="6847610" cy="2808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E321E6EA-7946-DEC1-F22D-9650916560C8}"/>
              </a:ext>
            </a:extLst>
          </p:cNvPr>
          <p:cNvSpPr txBox="1"/>
          <p:nvPr/>
        </p:nvSpPr>
        <p:spPr>
          <a:xfrm>
            <a:off x="2468880" y="5074920"/>
            <a:ext cx="4206240" cy="1225720"/>
          </a:xfrm>
          <a:prstGeom prst="rect">
            <a:avLst/>
          </a:prstGeom>
          <a:noFill/>
          <a:ln>
            <a:noFill/>
          </a:ln>
        </p:spPr>
        <p:txBody>
          <a:bodyPr wrap="square" lIns="18288" tIns="0" rIns="18288" bIns="0" rtlCol="0">
            <a:spAutoFit/>
          </a:bodyPr>
          <a:lstStyle/>
          <a:p>
            <a:pPr marL="0" indent="0" algn="l">
              <a:lnSpc>
                <a:spcPct val="103000"/>
              </a:lnSpc>
              <a:spcBef>
                <a:spcPts val="0"/>
              </a:spcBef>
              <a:spcAft>
                <a:spcPts val="500"/>
              </a:spcAft>
              <a:buNone/>
              <a:defRPr sz="1850" b="0">
                <a:solidFill>
                  <a:srgbClr val="192D32"/>
                </a:solidFill>
                <a:latin typeface="DejaVu Sans"/>
              </a:defRPr>
            </a:pPr>
            <a:r>
              <a:rPr lang="en-GB" sz="1850" b="0" i="0" u="none" cap="none" spc="0">
                <a:solidFill>
                  <a:srgbClr val="192D32"/>
                </a:solidFill>
                <a:latin typeface="DejaVu Sans"/>
              </a:rPr>
              <a:t>- View offending as a consequence of people choosing to commit crime.</a:t>
            </a:r>
          </a:p>
          <a:p>
            <a:pPr marL="0" indent="0" algn="l">
              <a:lnSpc>
                <a:spcPts val="100"/>
              </a:lnSpc>
              <a:spcBef>
                <a:spcPts val="0"/>
              </a:spcBef>
              <a:spcAft>
                <a:spcPts val="0"/>
              </a:spcAft>
              <a:buNone/>
              <a:defRPr sz="100" b="0">
                <a:solidFill>
                  <a:srgbClr val="192D32"/>
                </a:solidFill>
                <a:latin typeface="DejaVu Sans"/>
              </a:defRPr>
            </a:pPr>
            <a:endParaRPr lang="en-GB" sz="2000" b="1"/>
          </a:p>
          <a:p>
            <a:pPr marL="0" indent="0" algn="l">
              <a:lnSpc>
                <a:spcPct val="103000"/>
              </a:lnSpc>
              <a:spcBef>
                <a:spcPts val="0"/>
              </a:spcBef>
              <a:spcAft>
                <a:spcPts val="500"/>
              </a:spcAft>
              <a:buNone/>
              <a:defRPr sz="1850" b="0">
                <a:solidFill>
                  <a:srgbClr val="192D32"/>
                </a:solidFill>
                <a:latin typeface="DejaVu Sans"/>
              </a:defRPr>
            </a:pPr>
            <a:r>
              <a:rPr lang="en-GB" sz="1850" b="0" i="0" u="none" cap="none" spc="0">
                <a:solidFill>
                  <a:srgbClr val="192D32"/>
                </a:solidFill>
                <a:latin typeface="DejaVu Sans"/>
              </a:rPr>
              <a:t>- Rational actor</a:t>
            </a:r>
          </a:p>
        </p:txBody>
      </p:sp>
      <p:pic>
        <p:nvPicPr>
          <p:cNvPr id="9" name="Picture 8">
            <a:extLst>
              <a:ext uri="{FF2B5EF4-FFF2-40B4-BE49-F238E27FC236}">
                <a16:creationId xmlns:a16="http://schemas.microsoft.com/office/drawing/2014/main" id="{F107FF11-BE91-F7BE-83D7-AE11EF29B0E4}"/>
              </a:ext>
            </a:extLst>
          </p:cNvPr>
          <p:cNvPicPr>
            <a:picLocks noChangeAspect="1"/>
          </p:cNvPicPr>
          <p:nvPr/>
        </p:nvPicPr>
        <p:blipFill>
          <a:blip r:embed="rId8"/>
          <a:srcRect/>
          <a:stretch>
            <a:fillRect/>
          </a:stretch>
        </p:blipFill>
        <p:spPr>
          <a:xfrm>
            <a:off x="731519" y="2743200"/>
            <a:ext cx="1554480" cy="1554480"/>
          </a:xfrm>
          <a:prstGeom prst="rect">
            <a:avLst/>
          </a:prstGeom>
        </p:spPr>
      </p:pic>
      <p:sp>
        <p:nvSpPr>
          <p:cNvPr id="10" name="Callout: Left Arrow 9">
            <a:extLst>
              <a:ext uri="{FF2B5EF4-FFF2-40B4-BE49-F238E27FC236}">
                <a16:creationId xmlns:a16="http://schemas.microsoft.com/office/drawing/2014/main" id="{FDBF7810-94C5-CB67-0C12-F7F90E0BD276}"/>
              </a:ext>
            </a:extLst>
          </p:cNvPr>
          <p:cNvSpPr/>
          <p:nvPr/>
        </p:nvSpPr>
        <p:spPr>
          <a:xfrm>
            <a:off x="9765792" y="2834640"/>
            <a:ext cx="1965960" cy="640080"/>
          </a:xfrm>
          <a:prstGeom prst="rect">
            <a:avLst/>
          </a:prstGeom>
          <a:noFill/>
          <a:ln>
            <a:noFill/>
          </a:ln>
        </p:spPr>
        <p:style>
          <a:lnRef idx="2">
            <a:schemeClr val="accent6"/>
          </a:lnRef>
          <a:fillRef idx="1">
            <a:schemeClr val="lt1"/>
          </a:fillRef>
          <a:effectRef idx="0">
            <a:schemeClr val="accent6"/>
          </a:effectRef>
          <a:fontRef idx="minor">
            <a:schemeClr val="dk1"/>
          </a:fontRef>
        </p:style>
        <p:txBody>
          <a:bodyPr wrap="square" lIns="18288" tIns="0" rIns="18288" bIns="0" rtlCol="0" anchor="t"/>
          <a:lstStyle/>
          <a:p>
            <a:pPr marL="0" indent="0" algn="l">
              <a:lnSpc>
                <a:spcPct val="112000"/>
              </a:lnSpc>
              <a:spcBef>
                <a:spcPts val="0"/>
              </a:spcBef>
              <a:spcAft>
                <a:spcPts val="0"/>
              </a:spcAft>
              <a:buNone/>
              <a:defRPr sz="1700" b="1">
                <a:solidFill>
                  <a:srgbClr val="146C68"/>
                </a:solidFill>
                <a:latin typeface="DejaVu Sans"/>
              </a:defRPr>
            </a:pPr>
            <a:r>
              <a:rPr lang="en-GB" sz="1700" b="1" i="0" u="none" cap="none" spc="0">
                <a:solidFill>
                  <a:srgbClr val="146C68"/>
                </a:solidFill>
                <a:latin typeface="DejaVu Sans"/>
              </a:rPr>
              <a:t>Individual</a:t>
            </a:r>
          </a:p>
        </p:txBody>
      </p:sp>
      <p:sp>
        <p:nvSpPr>
          <p:cNvPr id="11" name="Callout: Left Arrow 10">
            <a:extLst>
              <a:ext uri="{FF2B5EF4-FFF2-40B4-BE49-F238E27FC236}">
                <a16:creationId xmlns:a16="http://schemas.microsoft.com/office/drawing/2014/main" id="{04986DF1-A9F7-C69F-504E-697F2838D6CB}"/>
              </a:ext>
            </a:extLst>
          </p:cNvPr>
          <p:cNvSpPr/>
          <p:nvPr/>
        </p:nvSpPr>
        <p:spPr>
          <a:xfrm>
            <a:off x="9765792" y="3703320"/>
            <a:ext cx="1965960" cy="640080"/>
          </a:xfrm>
          <a:prstGeom prst="rect">
            <a:avLst/>
          </a:prstGeom>
          <a:noFill/>
          <a:ln>
            <a:noFill/>
          </a:ln>
        </p:spPr>
        <p:style>
          <a:lnRef idx="2">
            <a:schemeClr val="accent6"/>
          </a:lnRef>
          <a:fillRef idx="1">
            <a:schemeClr val="lt1"/>
          </a:fillRef>
          <a:effectRef idx="0">
            <a:schemeClr val="accent6"/>
          </a:effectRef>
          <a:fontRef idx="minor">
            <a:schemeClr val="dk1"/>
          </a:fontRef>
        </p:style>
        <p:txBody>
          <a:bodyPr wrap="square" lIns="18288" tIns="0" rIns="18288" bIns="0" rtlCol="0" anchor="t"/>
          <a:lstStyle/>
          <a:p>
            <a:pPr marL="0" indent="0" algn="l">
              <a:lnSpc>
                <a:spcPct val="112000"/>
              </a:lnSpc>
              <a:spcBef>
                <a:spcPts val="0"/>
              </a:spcBef>
              <a:spcAft>
                <a:spcPts val="0"/>
              </a:spcAft>
              <a:buNone/>
              <a:defRPr sz="1700" b="1">
                <a:solidFill>
                  <a:srgbClr val="146C68"/>
                </a:solidFill>
                <a:latin typeface="DejaVu Sans"/>
              </a:defRPr>
            </a:pPr>
            <a:r>
              <a:rPr lang="en-GB" sz="1700" b="1" i="0" u="none" cap="none" spc="0">
                <a:solidFill>
                  <a:srgbClr val="146C68"/>
                </a:solidFill>
                <a:latin typeface="DejaVu Sans"/>
              </a:rPr>
              <a:t>Sociological</a:t>
            </a:r>
          </a:p>
        </p:txBody>
      </p:sp>
      <p:sp>
        <p:nvSpPr>
          <p:cNvPr id="12" name="TextBox 11">
            <a:extLst>
              <a:ext uri="{FF2B5EF4-FFF2-40B4-BE49-F238E27FC236}">
                <a16:creationId xmlns:a16="http://schemas.microsoft.com/office/drawing/2014/main" id="{17EC92FC-C561-6B7C-7446-012EE5CD6A63}"/>
              </a:ext>
            </a:extLst>
          </p:cNvPr>
          <p:cNvSpPr txBox="1"/>
          <p:nvPr/>
        </p:nvSpPr>
        <p:spPr>
          <a:xfrm>
            <a:off x="7424928" y="5349240"/>
            <a:ext cx="4114800" cy="855555"/>
          </a:xfrm>
          <a:prstGeom prst="rect">
            <a:avLst/>
          </a:prstGeom>
          <a:noFill/>
          <a:ln>
            <a:noFill/>
          </a:ln>
        </p:spPr>
        <p:txBody>
          <a:bodyPr wrap="square" lIns="18288" tIns="0" rIns="18288" bIns="0" rtlCol="0">
            <a:spAutoFit/>
          </a:bodyPr>
          <a:lstStyle/>
          <a:p>
            <a:pPr marL="0" indent="0" algn="l">
              <a:lnSpc>
                <a:spcPct val="103000"/>
              </a:lnSpc>
              <a:spcBef>
                <a:spcPts val="0"/>
              </a:spcBef>
              <a:spcAft>
                <a:spcPts val="500"/>
              </a:spcAft>
              <a:buNone/>
              <a:defRPr sz="1850" b="0">
                <a:solidFill>
                  <a:srgbClr val="192D32"/>
                </a:solidFill>
                <a:latin typeface="DejaVu Sans"/>
              </a:defRPr>
            </a:pPr>
            <a:r>
              <a:rPr lang="en-GB" sz="1850" b="0" i="0" u="none" cap="none" spc="0" dirty="0">
                <a:solidFill>
                  <a:srgbClr val="192D32"/>
                </a:solidFill>
                <a:latin typeface="DejaVu Sans"/>
              </a:rPr>
              <a:t>- People engage in offending because they are influenced by forces outside their own control.</a:t>
            </a:r>
          </a:p>
        </p:txBody>
      </p:sp>
      <p:sp>
        <p:nvSpPr>
          <p:cNvPr id="42" name="TextBox 41"/>
          <p:cNvSpPr txBox="1"/>
          <p:nvPr/>
        </p:nvSpPr>
        <p:spPr>
          <a:xfrm>
            <a:off x="11036808" y="6409944"/>
            <a:ext cx="502920" cy="210312"/>
          </a:xfrm>
          <a:prstGeom prst="rect">
            <a:avLst/>
          </a:prstGeom>
          <a:noFill/>
          <a:ln>
            <a:noFill/>
          </a:ln>
        </p:spPr>
        <p:txBody>
          <a:bodyPr wrap="square" lIns="18288" tIns="0" rIns="18288" bIns="0" anchor="t">
            <a:spAutoFit/>
          </a:bodyPr>
          <a:lstStyle/>
          <a:p>
            <a:pPr marL="0" indent="0" algn="l">
              <a:lnSpc>
                <a:spcPct val="112000"/>
              </a:lnSpc>
              <a:spcBef>
                <a:spcPts val="0"/>
              </a:spcBef>
              <a:spcAft>
                <a:spcPts val="0"/>
              </a:spcAft>
              <a:buNone/>
              <a:defRPr sz="1000" b="0">
                <a:solidFill>
                  <a:srgbClr val="627773"/>
                </a:solidFill>
                <a:latin typeface="DejaVu Sans"/>
              </a:defRPr>
            </a:pPr>
            <a:r>
              <a:rPr sz="1000" b="0" i="0" u="none" cap="none" spc="0">
                <a:solidFill>
                  <a:srgbClr val="627773"/>
                </a:solidFill>
                <a:latin typeface="DejaVu Sans"/>
              </a:rPr>
              <a:t>12</a:t>
            </a:r>
          </a:p>
        </p:txBody>
      </p:sp>
    </p:spTree>
    <p:extLst>
      <p:ext uri="{BB962C8B-B14F-4D97-AF65-F5344CB8AC3E}">
        <p14:creationId xmlns:p14="http://schemas.microsoft.com/office/powerpoint/2010/main" val="12729697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circle(in)">
                                      <p:cBhvr>
                                        <p:cTn id="16" dur="20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circle(in)">
                                      <p:cBhvr>
                                        <p:cTn id="21" dur="2000"/>
                                        <p:tgtEl>
                                          <p:spTgt spid="9"/>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circle(in)">
                                      <p:cBhvr>
                                        <p:cTn id="24" dur="2000"/>
                                        <p:tgtEl>
                                          <p:spTgt spid="5"/>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barn(inVertical)">
                                      <p:cBhvr>
                                        <p:cTn id="29" dur="500"/>
                                        <p:tgtEl>
                                          <p:spTgt spid="11"/>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barn(inVertical)">
                                      <p:cBhvr>
                                        <p:cTn id="34" dur="500"/>
                                        <p:tgtEl>
                                          <p:spTgt spid="10"/>
                                        </p:tgtEl>
                                      </p:cBhvr>
                                    </p:animEffect>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fade">
                                      <p:cBhvr>
                                        <p:cTn id="39" dur="1000"/>
                                        <p:tgtEl>
                                          <p:spTgt spid="12"/>
                                        </p:tgtEl>
                                      </p:cBhvr>
                                    </p:animEffect>
                                    <p:anim calcmode="lin" valueType="num">
                                      <p:cBhvr>
                                        <p:cTn id="40" dur="1000" fill="hold"/>
                                        <p:tgtEl>
                                          <p:spTgt spid="12"/>
                                        </p:tgtEl>
                                        <p:attrNameLst>
                                          <p:attrName>ppt_x</p:attrName>
                                        </p:attrNameLst>
                                      </p:cBhvr>
                                      <p:tavLst>
                                        <p:tav tm="0">
                                          <p:val>
                                            <p:strVal val="#ppt_x"/>
                                          </p:val>
                                        </p:tav>
                                        <p:tav tm="100000">
                                          <p:val>
                                            <p:strVal val="#ppt_x"/>
                                          </p:val>
                                        </p:tav>
                                      </p:tavLst>
                                    </p:anim>
                                    <p:anim calcmode="lin" valueType="num">
                                      <p:cBhvr>
                                        <p:cTn id="4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P spid="5" grpId="0" animBg="1"/>
      <p:bldP spid="10" grpId="0" animBg="1"/>
      <p:bldP spid="11" grpId="0" animBg="1"/>
      <p:bldP spid="12" grpId="0" animBg="1"/>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rgbClr val="F5F2E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5F242-677A-4D1A-3A4C-50A9432D83A2}"/>
              </a:ext>
            </a:extLst>
          </p:cNvPr>
          <p:cNvSpPr>
            <a:spLocks noGrp="1"/>
          </p:cNvSpPr>
          <p:nvPr>
            <p:ph type="title"/>
          </p:nvPr>
        </p:nvSpPr>
        <p:spPr>
          <a:xfrm>
            <a:off x="643206" y="688535"/>
            <a:ext cx="5806440" cy="1143000"/>
          </a:xfrm>
          <a:noFill/>
          <a:ln>
            <a:noFill/>
          </a:ln>
        </p:spPr>
        <p:txBody>
          <a:bodyPr wrap="square" lIns="18288" tIns="0" rIns="18288" bIns="0">
            <a:normAutofit/>
          </a:bodyPr>
          <a:lstStyle/>
          <a:p>
            <a:pPr marL="0" indent="0" algn="l">
              <a:lnSpc>
                <a:spcPct val="112000"/>
              </a:lnSpc>
              <a:spcBef>
                <a:spcPts val="0"/>
              </a:spcBef>
              <a:spcAft>
                <a:spcPts val="1000"/>
              </a:spcAft>
              <a:buNone/>
              <a:defRPr sz="3200" b="1">
                <a:solidFill>
                  <a:srgbClr val="192D32"/>
                </a:solidFill>
                <a:latin typeface="DejaVu Sans"/>
              </a:defRPr>
            </a:pPr>
            <a:r>
              <a:rPr lang="en-GB" sz="3200" b="1" i="0" u="none" cap="none" spc="0">
                <a:solidFill>
                  <a:srgbClr val="192D32"/>
                </a:solidFill>
                <a:latin typeface="DejaVu Sans"/>
              </a:rPr>
              <a:t>THEORIES IN CRIMINOLOGY…</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8ED1B06-0B05-17DB-E4D5-E7244329506D}"/>
              </a:ext>
            </a:extLst>
          </p:cNvPr>
          <p:cNvSpPr>
            <a:spLocks noGrp="1"/>
          </p:cNvSpPr>
          <p:nvPr>
            <p:ph idx="1"/>
          </p:nvPr>
        </p:nvSpPr>
        <p:spPr>
          <a:xfrm>
            <a:off x="640080" y="1828800"/>
            <a:ext cx="5532120" cy="4480560"/>
          </a:xfrm>
          <a:noFill/>
          <a:ln>
            <a:noFill/>
          </a:ln>
        </p:spPr>
        <p:txBody>
          <a:bodyPr vert="horz" wrap="square" lIns="18288" tIns="0" rIns="18288" bIns="0" rtlCol="0" anchor="t">
            <a:normAutofit fontScale="92500" lnSpcReduction="10000"/>
          </a:bodyPr>
          <a:lstStyle/>
          <a:p>
            <a:pPr marL="0" indent="0">
              <a:lnSpc>
                <a:spcPct val="112000"/>
              </a:lnSpc>
              <a:spcBef>
                <a:spcPts val="0"/>
              </a:spcBef>
              <a:spcAft>
                <a:spcPts val="1500"/>
              </a:spcAft>
              <a:buNone/>
              <a:defRPr sz="2300" b="0">
                <a:solidFill>
                  <a:srgbClr val="192D32"/>
                </a:solidFill>
                <a:latin typeface="DejaVu Sans"/>
              </a:defRPr>
            </a:pPr>
            <a:endParaRPr lang="en-GB" sz="2300" dirty="0">
              <a:solidFill>
                <a:srgbClr val="192D32"/>
              </a:solidFill>
              <a:latin typeface="DejaVu Sans"/>
            </a:endParaRPr>
          </a:p>
          <a:p>
            <a:pPr marL="0" indent="0" algn="l">
              <a:lnSpc>
                <a:spcPct val="112000"/>
              </a:lnSpc>
              <a:spcBef>
                <a:spcPts val="0"/>
              </a:spcBef>
              <a:spcAft>
                <a:spcPts val="1500"/>
              </a:spcAft>
              <a:buNone/>
              <a:defRPr sz="2300" b="0">
                <a:solidFill>
                  <a:srgbClr val="192D32"/>
                </a:solidFill>
                <a:latin typeface="DejaVu Sans"/>
              </a:defRPr>
            </a:pPr>
            <a:r>
              <a:rPr lang="en-GB" sz="2300" b="0" i="0" u="none" cap="none" spc="0">
                <a:solidFill>
                  <a:srgbClr val="192D32"/>
                </a:solidFill>
                <a:latin typeface="DejaVu Sans"/>
              </a:rPr>
              <a:t>CRITICAL CRIMINOLOGY</a:t>
            </a:r>
            <a:endParaRPr lang="en-GB"/>
          </a:p>
          <a:p>
            <a:pPr marL="0" indent="0" algn="l">
              <a:lnSpc>
                <a:spcPct val="112000"/>
              </a:lnSpc>
              <a:spcBef>
                <a:spcPts val="0"/>
              </a:spcBef>
              <a:spcAft>
                <a:spcPts val="1500"/>
              </a:spcAft>
              <a:buNone/>
              <a:defRPr sz="2300" b="0">
                <a:solidFill>
                  <a:srgbClr val="192D32"/>
                </a:solidFill>
                <a:latin typeface="DejaVu Sans"/>
              </a:defRPr>
            </a:pPr>
            <a:endParaRPr lang="en-GB"/>
          </a:p>
          <a:p>
            <a:pPr marL="0" indent="0" algn="l">
              <a:lnSpc>
                <a:spcPct val="112000"/>
              </a:lnSpc>
              <a:spcBef>
                <a:spcPts val="0"/>
              </a:spcBef>
              <a:spcAft>
                <a:spcPts val="1500"/>
              </a:spcAft>
              <a:buNone/>
              <a:defRPr sz="2300" b="0">
                <a:solidFill>
                  <a:srgbClr val="192D32"/>
                </a:solidFill>
                <a:latin typeface="DejaVu Sans"/>
              </a:defRPr>
            </a:pPr>
            <a:r>
              <a:rPr lang="en-GB" sz="2300" b="0" i="0" u="none" cap="none" spc="0">
                <a:solidFill>
                  <a:srgbClr val="192D32"/>
                </a:solidFill>
                <a:latin typeface="DejaVu Sans"/>
              </a:rPr>
              <a:t>Marxism: crime emerges as those at the bottom contend for equality.</a:t>
            </a:r>
          </a:p>
          <a:p>
            <a:pPr marL="0" indent="0" algn="l">
              <a:lnSpc>
                <a:spcPct val="112000"/>
              </a:lnSpc>
              <a:spcBef>
                <a:spcPts val="0"/>
              </a:spcBef>
              <a:spcAft>
                <a:spcPts val="1500"/>
              </a:spcAft>
              <a:buNone/>
              <a:defRPr sz="2300" b="0">
                <a:solidFill>
                  <a:srgbClr val="192D32"/>
                </a:solidFill>
                <a:latin typeface="DejaVu Sans"/>
              </a:defRPr>
            </a:pPr>
            <a:r>
              <a:rPr lang="en-GB" sz="2300" b="0" i="0" u="none" cap="none" spc="0">
                <a:solidFill>
                  <a:srgbClr val="192D32"/>
                </a:solidFill>
                <a:latin typeface="DejaVu Sans"/>
              </a:rPr>
              <a:t>Challenge the status quo and question the role of the State, laws and the CJS.</a:t>
            </a:r>
          </a:p>
          <a:p>
            <a:pPr marL="0" indent="0" algn="l">
              <a:lnSpc>
                <a:spcPct val="112000"/>
              </a:lnSpc>
              <a:spcBef>
                <a:spcPts val="0"/>
              </a:spcBef>
              <a:spcAft>
                <a:spcPts val="1500"/>
              </a:spcAft>
              <a:buNone/>
              <a:defRPr sz="2300" b="0">
                <a:solidFill>
                  <a:srgbClr val="192D32"/>
                </a:solidFill>
                <a:latin typeface="DejaVu Sans"/>
              </a:defRPr>
            </a:pPr>
            <a:r>
              <a:rPr lang="en-GB" sz="2300" b="0" i="0" u="none" cap="none" spc="0">
                <a:solidFill>
                  <a:srgbClr val="192D32"/>
                </a:solidFill>
                <a:latin typeface="DejaVu Sans"/>
              </a:rPr>
              <a:t>Highlight conflict in society and inequalities based upon class, ethnicity and gender.</a:t>
            </a:r>
          </a:p>
          <a:p>
            <a:pPr marL="0" indent="0" algn="l">
              <a:lnSpc>
                <a:spcPct val="112000"/>
              </a:lnSpc>
              <a:spcBef>
                <a:spcPts val="0"/>
              </a:spcBef>
              <a:spcAft>
                <a:spcPts val="1500"/>
              </a:spcAft>
              <a:buNone/>
              <a:defRPr sz="2300" b="0">
                <a:solidFill>
                  <a:srgbClr val="192D32"/>
                </a:solidFill>
                <a:latin typeface="DejaVu Sans"/>
              </a:defRPr>
            </a:pPr>
            <a:endParaRPr lang="en-GB"/>
          </a:p>
        </p:txBody>
      </p:sp>
      <p:pic>
        <p:nvPicPr>
          <p:cNvPr id="4" name="Picture 3">
            <a:extLst>
              <a:ext uri="{FF2B5EF4-FFF2-40B4-BE49-F238E27FC236}">
                <a16:creationId xmlns:a16="http://schemas.microsoft.com/office/drawing/2014/main" id="{21BC1D26-E240-ABBF-6A85-2F1EB84077E7}"/>
              </a:ext>
            </a:extLst>
          </p:cNvPr>
          <p:cNvPicPr>
            <a:picLocks noChangeAspect="1"/>
          </p:cNvPicPr>
          <p:nvPr/>
        </p:nvPicPr>
        <p:blipFill rotWithShape="1">
          <a:blip r:embed="rId3"/>
          <a:srcRect/>
          <a:stretch/>
        </p:blipFill>
        <p:spPr>
          <a:xfrm>
            <a:off x="6675120" y="2056336"/>
            <a:ext cx="4937760" cy="3751166"/>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35" name="TextBox 34"/>
          <p:cNvSpPr txBox="1"/>
          <p:nvPr/>
        </p:nvSpPr>
        <p:spPr>
          <a:xfrm>
            <a:off x="11036808" y="6409944"/>
            <a:ext cx="502920" cy="210312"/>
          </a:xfrm>
          <a:prstGeom prst="rect">
            <a:avLst/>
          </a:prstGeom>
          <a:noFill/>
          <a:ln>
            <a:noFill/>
          </a:ln>
        </p:spPr>
        <p:txBody>
          <a:bodyPr wrap="square" lIns="18288" tIns="0" rIns="18288" bIns="0" anchor="t">
            <a:spAutoFit/>
          </a:bodyPr>
          <a:lstStyle/>
          <a:p>
            <a:pPr marL="0" indent="0" algn="l">
              <a:lnSpc>
                <a:spcPct val="112000"/>
              </a:lnSpc>
              <a:spcBef>
                <a:spcPts val="0"/>
              </a:spcBef>
              <a:spcAft>
                <a:spcPts val="0"/>
              </a:spcAft>
              <a:buNone/>
              <a:defRPr sz="1000" b="0">
                <a:solidFill>
                  <a:srgbClr val="627773"/>
                </a:solidFill>
                <a:latin typeface="DejaVu Sans"/>
              </a:defRPr>
            </a:pPr>
            <a:r>
              <a:rPr sz="1000" b="0" i="0" u="none" cap="none" spc="0">
                <a:solidFill>
                  <a:srgbClr val="627773"/>
                </a:solidFill>
                <a:latin typeface="DejaVu Sans"/>
              </a:rPr>
              <a:t>13</a:t>
            </a:r>
          </a:p>
        </p:txBody>
      </p:sp>
    </p:spTree>
    <p:extLst>
      <p:ext uri="{BB962C8B-B14F-4D97-AF65-F5344CB8AC3E}">
        <p14:creationId xmlns:p14="http://schemas.microsoft.com/office/powerpoint/2010/main" val="10924754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500"/>
                                        <p:tgtEl>
                                          <p:spTgt spid="3">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500"/>
                                        <p:tgtEl>
                                          <p:spTgt spid="3">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a block of theory&#10;&#10;AI-generated content may be incorrect.">
            <a:extLst>
              <a:ext uri="{FF2B5EF4-FFF2-40B4-BE49-F238E27FC236}">
                <a16:creationId xmlns:a16="http://schemas.microsoft.com/office/drawing/2014/main" id="{B9856096-2600-715E-BD7C-58495FDE5968}"/>
              </a:ext>
            </a:extLst>
          </p:cNvPr>
          <p:cNvPicPr>
            <a:picLocks noGrp="1" noChangeAspect="1"/>
          </p:cNvPicPr>
          <p:nvPr>
            <p:ph idx="1"/>
          </p:nvPr>
        </p:nvPicPr>
        <p:blipFill>
          <a:blip r:embed="rId2"/>
          <a:srcRect/>
          <a:stretch>
            <a:fillRect/>
          </a:stretch>
        </p:blipFill>
        <p:spPr>
          <a:xfrm>
            <a:off x="20" y="10"/>
            <a:ext cx="12191979" cy="6857989"/>
          </a:xfrm>
          <a:prstGeom prst="rect">
            <a:avLst/>
          </a:prstGeom>
        </p:spPr>
      </p:pic>
    </p:spTree>
    <p:extLst>
      <p:ext uri="{BB962C8B-B14F-4D97-AF65-F5344CB8AC3E}">
        <p14:creationId xmlns:p14="http://schemas.microsoft.com/office/powerpoint/2010/main" val="40857871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showMasterSp="0">
  <p:cSld>
    <p:bg>
      <p:bgPr>
        <a:solidFill>
          <a:srgbClr val="F5F2E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88C3F-07A8-414F-8372-F736028F79BD}"/>
              </a:ext>
            </a:extLst>
          </p:cNvPr>
          <p:cNvSpPr>
            <a:spLocks noGrp="1"/>
          </p:cNvSpPr>
          <p:nvPr>
            <p:ph type="title"/>
          </p:nvPr>
        </p:nvSpPr>
        <p:spPr>
          <a:xfrm>
            <a:off x="5852160" y="640080"/>
            <a:ext cx="5669280" cy="914400"/>
          </a:xfrm>
          <a:noFill/>
          <a:ln>
            <a:noFill/>
          </a:ln>
        </p:spPr>
        <p:txBody>
          <a:bodyPr vert="horz" wrap="square" lIns="18288" tIns="0" rIns="18288" bIns="0" rtlCol="0" anchor="t">
            <a:normAutofit/>
          </a:bodyPr>
          <a:lstStyle/>
          <a:p>
            <a:pPr marL="0" indent="0" algn="l">
              <a:lnSpc>
                <a:spcPct val="112000"/>
              </a:lnSpc>
              <a:spcBef>
                <a:spcPts val="0"/>
              </a:spcBef>
              <a:spcAft>
                <a:spcPts val="1000"/>
              </a:spcAft>
              <a:buNone/>
              <a:defRPr sz="3600" b="1">
                <a:solidFill>
                  <a:srgbClr val="146C68"/>
                </a:solidFill>
                <a:latin typeface="DejaVu Sans"/>
              </a:defRPr>
            </a:pPr>
            <a:r>
              <a:rPr lang="en-US" sz="3600" b="1" i="0" u="none" kern="1200" cap="none" spc="0">
                <a:solidFill>
                  <a:srgbClr val="146C68"/>
                </a:solidFill>
                <a:latin typeface="DejaVu Sans"/>
                <a:ea typeface="+mj-ea"/>
                <a:cs typeface="+mj-cs"/>
              </a:rPr>
              <a:t>RESEARCH TASK </a:t>
            </a:r>
          </a:p>
        </p:txBody>
      </p:sp>
      <p:pic>
        <p:nvPicPr>
          <p:cNvPr id="11" name="Picture 10">
            <a:extLst>
              <a:ext uri="{FF2B5EF4-FFF2-40B4-BE49-F238E27FC236}">
                <a16:creationId xmlns:a16="http://schemas.microsoft.com/office/drawing/2014/main" id="{64E17682-0146-409D-929C-438D38025425}"/>
              </a:ext>
            </a:extLst>
          </p:cNvPr>
          <p:cNvPicPr>
            <a:picLocks noChangeAspect="1"/>
          </p:cNvPicPr>
          <p:nvPr/>
        </p:nvPicPr>
        <p:blipFill>
          <a:blip r:embed="rId2"/>
          <a:srcRect/>
          <a:stretch>
            <a:fillRect/>
          </a:stretch>
        </p:blipFill>
        <p:spPr>
          <a:xfrm>
            <a:off x="594360" y="1271587"/>
            <a:ext cx="4663440" cy="2623185"/>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p:spPr>
      </p:pic>
      <p:pic>
        <p:nvPicPr>
          <p:cNvPr id="5" name="Content Placeholder 4" descr="Books with solid fill">
            <a:extLst>
              <a:ext uri="{FF2B5EF4-FFF2-40B4-BE49-F238E27FC236}">
                <a16:creationId xmlns:a16="http://schemas.microsoft.com/office/drawing/2014/main" id="{235FC2F6-6BF4-66E4-DB35-F7707E76A7E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20240" y="4297680"/>
            <a:ext cx="1828800" cy="1828800"/>
          </a:xfrm>
          <a:custGeom>
            <a:avLst/>
            <a:gdLst/>
            <a:ahLst/>
            <a:cxnLst/>
            <a:rect l="l" t="t" r="r" b="b"/>
            <a:pathLst>
              <a:path w="4555700" h="2733294">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p:spPr>
      </p:pic>
      <p:sp>
        <p:nvSpPr>
          <p:cNvPr id="13" name="TextBox 12">
            <a:extLst>
              <a:ext uri="{FF2B5EF4-FFF2-40B4-BE49-F238E27FC236}">
                <a16:creationId xmlns:a16="http://schemas.microsoft.com/office/drawing/2014/main" id="{CBFE65F6-C026-397D-535E-8F948C5D6394}"/>
              </a:ext>
            </a:extLst>
          </p:cNvPr>
          <p:cNvSpPr txBox="1"/>
          <p:nvPr/>
        </p:nvSpPr>
        <p:spPr>
          <a:xfrm>
            <a:off x="5852160" y="1828800"/>
            <a:ext cx="5394960" cy="4389120"/>
          </a:xfrm>
          <a:prstGeom prst="rect">
            <a:avLst/>
          </a:prstGeom>
          <a:noFill/>
          <a:ln>
            <a:noFill/>
          </a:ln>
        </p:spPr>
        <p:txBody>
          <a:bodyPr vert="horz" wrap="square" lIns="18288" tIns="0" rIns="18288" bIns="0" rtlCol="0">
            <a:normAutofit/>
          </a:bodyPr>
          <a:lstStyle/>
          <a:p>
            <a:pPr marL="0" indent="0" algn="l">
              <a:lnSpc>
                <a:spcPct val="103000"/>
              </a:lnSpc>
              <a:spcBef>
                <a:spcPts val="0"/>
              </a:spcBef>
              <a:spcAft>
                <a:spcPts val="1600"/>
              </a:spcAft>
              <a:buNone/>
              <a:defRPr sz="2400" b="0">
                <a:solidFill>
                  <a:srgbClr val="192D32"/>
                </a:solidFill>
                <a:latin typeface="DejaVu Sans"/>
              </a:defRPr>
            </a:pPr>
            <a:r>
              <a:rPr lang="en-US" sz="2400" b="0" i="0" u="none" cap="none" spc="0">
                <a:solidFill>
                  <a:srgbClr val="192D32"/>
                </a:solidFill>
                <a:latin typeface="DejaVu Sans"/>
              </a:rPr>
              <a:t>Find an example of a theory/theories for each of the blocks.</a:t>
            </a:r>
          </a:p>
          <a:p>
            <a:pPr marL="0" indent="0" algn="l">
              <a:lnSpc>
                <a:spcPts val="100"/>
              </a:lnSpc>
              <a:spcBef>
                <a:spcPts val="0"/>
              </a:spcBef>
              <a:spcAft>
                <a:spcPts val="0"/>
              </a:spcAft>
              <a:buNone/>
              <a:defRPr sz="100" b="0">
                <a:solidFill>
                  <a:srgbClr val="192D32"/>
                </a:solidFill>
                <a:latin typeface="DejaVu Sans"/>
              </a:defRPr>
            </a:pPr>
            <a:endParaRPr lang="en-US" sz="2200"/>
          </a:p>
          <a:p>
            <a:pPr marL="0" indent="0" algn="l">
              <a:lnSpc>
                <a:spcPct val="103000"/>
              </a:lnSpc>
              <a:spcBef>
                <a:spcPts val="0"/>
              </a:spcBef>
              <a:spcAft>
                <a:spcPts val="1600"/>
              </a:spcAft>
              <a:buNone/>
              <a:defRPr sz="2400" b="0">
                <a:solidFill>
                  <a:srgbClr val="192D32"/>
                </a:solidFill>
                <a:latin typeface="DejaVu Sans"/>
              </a:defRPr>
            </a:pPr>
            <a:r>
              <a:rPr lang="en-US" sz="2400" b="0" i="0" u="none" cap="none" spc="0">
                <a:solidFill>
                  <a:srgbClr val="192D32"/>
                </a:solidFill>
                <a:latin typeface="DejaVu Sans"/>
              </a:rPr>
              <a:t>Try to use a different credible source for each example provided.</a:t>
            </a:r>
          </a:p>
          <a:p>
            <a:pPr marL="0" indent="0" algn="l">
              <a:lnSpc>
                <a:spcPts val="100"/>
              </a:lnSpc>
              <a:spcBef>
                <a:spcPts val="0"/>
              </a:spcBef>
              <a:spcAft>
                <a:spcPts val="0"/>
              </a:spcAft>
              <a:buNone/>
              <a:defRPr sz="100" b="0">
                <a:solidFill>
                  <a:srgbClr val="192D32"/>
                </a:solidFill>
                <a:latin typeface="DejaVu Sans"/>
              </a:defRPr>
            </a:pPr>
            <a:endParaRPr lang="en-US" sz="2200"/>
          </a:p>
          <a:p>
            <a:pPr marL="0" indent="0" algn="l">
              <a:lnSpc>
                <a:spcPct val="103000"/>
              </a:lnSpc>
              <a:spcBef>
                <a:spcPts val="0"/>
              </a:spcBef>
              <a:spcAft>
                <a:spcPts val="1600"/>
              </a:spcAft>
              <a:buNone/>
              <a:defRPr sz="2400" b="0">
                <a:solidFill>
                  <a:srgbClr val="192D32"/>
                </a:solidFill>
                <a:latin typeface="DejaVu Sans"/>
              </a:defRPr>
            </a:pPr>
            <a:r>
              <a:rPr lang="en-US" sz="2400" b="0" i="0" u="none" cap="none" spc="0">
                <a:solidFill>
                  <a:srgbClr val="192D32"/>
                </a:solidFill>
                <a:latin typeface="DejaVu Sans"/>
              </a:rPr>
              <a:t>Explain what the theory says and find one limitation of it. </a:t>
            </a:r>
          </a:p>
          <a:p>
            <a:pPr marL="0" indent="0" algn="l">
              <a:lnSpc>
                <a:spcPts val="100"/>
              </a:lnSpc>
              <a:spcBef>
                <a:spcPts val="0"/>
              </a:spcBef>
              <a:spcAft>
                <a:spcPts val="0"/>
              </a:spcAft>
              <a:buNone/>
              <a:defRPr sz="100" b="0">
                <a:solidFill>
                  <a:srgbClr val="192D32"/>
                </a:solidFill>
                <a:latin typeface="DejaVu Sans"/>
              </a:defRPr>
            </a:pPr>
            <a:endParaRPr lang="en-US" sz="2200"/>
          </a:p>
          <a:p>
            <a:pPr marL="0" indent="0" algn="l">
              <a:lnSpc>
                <a:spcPct val="103000"/>
              </a:lnSpc>
              <a:spcBef>
                <a:spcPts val="0"/>
              </a:spcBef>
              <a:spcAft>
                <a:spcPts val="1600"/>
              </a:spcAft>
              <a:buNone/>
              <a:defRPr sz="2400" b="0">
                <a:solidFill>
                  <a:srgbClr val="192D32"/>
                </a:solidFill>
                <a:latin typeface="DejaVu Sans"/>
              </a:defRPr>
            </a:pPr>
            <a:r>
              <a:rPr lang="en-US" sz="2400" b="0" i="0" u="none" cap="none" spc="0">
                <a:solidFill>
                  <a:srgbClr val="192D32"/>
                </a:solidFill>
                <a:latin typeface="DejaVu Sans"/>
              </a:rPr>
              <a:t>Remember to include a reference</a:t>
            </a:r>
          </a:p>
        </p:txBody>
      </p:sp>
      <p:sp>
        <p:nvSpPr>
          <p:cNvPr id="14" name="TextBox 13"/>
          <p:cNvSpPr txBox="1"/>
          <p:nvPr/>
        </p:nvSpPr>
        <p:spPr>
          <a:xfrm>
            <a:off x="11036808" y="6409944"/>
            <a:ext cx="502920" cy="210312"/>
          </a:xfrm>
          <a:prstGeom prst="rect">
            <a:avLst/>
          </a:prstGeom>
          <a:noFill/>
          <a:ln>
            <a:noFill/>
          </a:ln>
        </p:spPr>
        <p:txBody>
          <a:bodyPr wrap="square" lIns="18288" tIns="0" rIns="18288" bIns="0" anchor="t">
            <a:spAutoFit/>
          </a:bodyPr>
          <a:lstStyle/>
          <a:p>
            <a:pPr marL="0" indent="0" algn="l">
              <a:lnSpc>
                <a:spcPct val="112000"/>
              </a:lnSpc>
              <a:spcBef>
                <a:spcPts val="0"/>
              </a:spcBef>
              <a:spcAft>
                <a:spcPts val="1000"/>
              </a:spcAft>
              <a:buNone/>
              <a:defRPr sz="1000" b="0">
                <a:solidFill>
                  <a:srgbClr val="627773"/>
                </a:solidFill>
                <a:latin typeface="DejaVu Sans"/>
              </a:defRPr>
            </a:pPr>
            <a:r>
              <a:rPr sz="1000" b="0" i="0" u="none" cap="none" spc="0">
                <a:solidFill>
                  <a:srgbClr val="627773"/>
                </a:solidFill>
                <a:latin typeface="DejaVu Sans"/>
              </a:rPr>
              <a:t>15</a:t>
            </a:r>
          </a:p>
        </p:txBody>
      </p:sp>
    </p:spTree>
    <p:extLst>
      <p:ext uri="{BB962C8B-B14F-4D97-AF65-F5344CB8AC3E}">
        <p14:creationId xmlns:p14="http://schemas.microsoft.com/office/powerpoint/2010/main" val="5585389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showMasterSp="0">
  <p:cSld>
    <p:bg>
      <p:bgPr>
        <a:solidFill>
          <a:srgbClr val="F5F2E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F5B86-DAAF-2D69-0BBE-947BF5BFE928}"/>
              </a:ext>
            </a:extLst>
          </p:cNvPr>
          <p:cNvSpPr>
            <a:spLocks noGrp="1"/>
          </p:cNvSpPr>
          <p:nvPr>
            <p:ph type="title"/>
          </p:nvPr>
        </p:nvSpPr>
        <p:spPr>
          <a:xfrm>
            <a:off x="594360" y="888297"/>
            <a:ext cx="11000232" cy="1051560"/>
          </a:xfrm>
          <a:noFill/>
          <a:ln>
            <a:noFill/>
          </a:ln>
        </p:spPr>
        <p:txBody>
          <a:bodyPr wrap="square" lIns="18288" tIns="0" rIns="18288" bIns="0">
            <a:normAutofit/>
          </a:bodyPr>
          <a:lstStyle/>
          <a:p>
            <a:pPr marL="0" indent="0" algn="l">
              <a:lnSpc>
                <a:spcPct val="112000"/>
              </a:lnSpc>
              <a:spcBef>
                <a:spcPts val="0"/>
              </a:spcBef>
              <a:spcAft>
                <a:spcPts val="0"/>
              </a:spcAft>
              <a:buNone/>
              <a:defRPr sz="3500" b="1">
                <a:solidFill>
                  <a:srgbClr val="192D32"/>
                </a:solidFill>
                <a:latin typeface="DejaVu Sans"/>
              </a:defRPr>
            </a:pPr>
            <a:r>
              <a:rPr lang="en-GB" sz="3500" b="1" i="0" u="none" cap="none" spc="0">
                <a:solidFill>
                  <a:srgbClr val="192D32"/>
                </a:solidFill>
                <a:latin typeface="DejaVu Sans"/>
              </a:rPr>
              <a:t>MAPPING THE BLOCKS</a:t>
            </a:r>
          </a:p>
        </p:txBody>
      </p:sp>
      <p:pic>
        <p:nvPicPr>
          <p:cNvPr id="7" name="Content Placeholder 6">
            <a:extLst>
              <a:ext uri="{FF2B5EF4-FFF2-40B4-BE49-F238E27FC236}">
                <a16:creationId xmlns:a16="http://schemas.microsoft.com/office/drawing/2014/main" id="{1EDA7A5F-3D79-5644-C263-4244B4E35B3F}"/>
              </a:ext>
            </a:extLst>
          </p:cNvPr>
          <p:cNvPicPr>
            <a:picLocks noChangeAspect="1"/>
          </p:cNvPicPr>
          <p:nvPr/>
        </p:nvPicPr>
        <p:blipFill>
          <a:blip r:embed="rId3"/>
          <a:srcRect/>
          <a:stretch>
            <a:fillRect/>
          </a:stretch>
        </p:blipFill>
        <p:spPr>
          <a:xfrm>
            <a:off x="777240" y="2240280"/>
            <a:ext cx="3108960" cy="3108960"/>
          </a:xfrm>
          <a:prstGeom prst="rect">
            <a:avLst/>
          </a:prstGeom>
        </p:spPr>
      </p:pic>
      <p:graphicFrame>
        <p:nvGraphicFramePr>
          <p:cNvPr id="14" name="Content Placeholder 10">
            <a:extLst>
              <a:ext uri="{FF2B5EF4-FFF2-40B4-BE49-F238E27FC236}">
                <a16:creationId xmlns:a16="http://schemas.microsoft.com/office/drawing/2014/main" id="{6EE40C63-A2E1-CF9D-B719-18736EFF39CD}"/>
              </a:ext>
            </a:extLst>
          </p:cNvPr>
          <p:cNvGraphicFramePr>
            <a:graphicFrameLocks noGrp="1"/>
          </p:cNvGraphicFramePr>
          <p:nvPr>
            <p:ph idx="1"/>
            <p:extLst>
              <p:ext uri="{D42A27DB-BD31-4B8C-83A1-F6EECF244321}">
                <p14:modId xmlns:p14="http://schemas.microsoft.com/office/powerpoint/2010/main" val="238802620"/>
              </p:ext>
            </p:extLst>
          </p:nvPr>
        </p:nvGraphicFramePr>
        <p:xfrm>
          <a:off x="4593073" y="1939857"/>
          <a:ext cx="6675120" cy="42519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TextBox 11"/>
          <p:cNvSpPr txBox="1"/>
          <p:nvPr/>
        </p:nvSpPr>
        <p:spPr>
          <a:xfrm>
            <a:off x="11036808" y="6409944"/>
            <a:ext cx="502920" cy="210312"/>
          </a:xfrm>
          <a:prstGeom prst="rect">
            <a:avLst/>
          </a:prstGeom>
          <a:noFill/>
          <a:ln>
            <a:noFill/>
          </a:ln>
        </p:spPr>
        <p:txBody>
          <a:bodyPr wrap="square" lIns="18288" tIns="0" rIns="18288" bIns="0" anchor="t">
            <a:spAutoFit/>
          </a:bodyPr>
          <a:lstStyle/>
          <a:p>
            <a:pPr marL="0" indent="0" algn="l">
              <a:lnSpc>
                <a:spcPct val="112000"/>
              </a:lnSpc>
              <a:spcBef>
                <a:spcPts val="0"/>
              </a:spcBef>
              <a:spcAft>
                <a:spcPts val="0"/>
              </a:spcAft>
              <a:buNone/>
              <a:defRPr sz="1000" b="0">
                <a:solidFill>
                  <a:srgbClr val="627773"/>
                </a:solidFill>
                <a:latin typeface="DejaVu Sans"/>
              </a:defRPr>
            </a:pPr>
            <a:r>
              <a:rPr sz="1000" b="0" i="0" u="none" cap="none" spc="0">
                <a:solidFill>
                  <a:srgbClr val="627773"/>
                </a:solidFill>
                <a:latin typeface="DejaVu Sans"/>
              </a:rPr>
              <a:t>16</a:t>
            </a:r>
          </a:p>
        </p:txBody>
      </p:sp>
    </p:spTree>
    <p:extLst>
      <p:ext uri="{BB962C8B-B14F-4D97-AF65-F5344CB8AC3E}">
        <p14:creationId xmlns:p14="http://schemas.microsoft.com/office/powerpoint/2010/main" val="24177964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2" name="Picture 1" descr="A screenshot of a computer screen&#10;&#10;Description automatically generated">
            <a:extLst>
              <a:ext uri="{FF2B5EF4-FFF2-40B4-BE49-F238E27FC236}">
                <a16:creationId xmlns:a16="http://schemas.microsoft.com/office/drawing/2014/main" id="{8182C2AD-CEB7-F2C7-395A-E452542E1D16}"/>
              </a:ext>
            </a:extLst>
          </p:cNvPr>
          <p:cNvPicPr>
            <a:picLocks noChangeAspect="1"/>
          </p:cNvPicPr>
          <p:nvPr/>
        </p:nvPicPr>
        <p:blipFill rotWithShape="1">
          <a:blip r:embed="rId2"/>
          <a:srcRect l="6000" t="10844" r="6000" b="4886"/>
          <a:stretch/>
        </p:blipFill>
        <p:spPr bwMode="auto">
          <a:xfrm>
            <a:off x="1221231" y="109728"/>
            <a:ext cx="9749231" cy="6217920"/>
          </a:xfrm>
          <a:prstGeom prst="rect">
            <a:avLst/>
          </a:prstGeom>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9008045C-2BA5-89E9-D90F-B7DC800FF17E}"/>
              </a:ext>
            </a:extLst>
          </p:cNvPr>
          <p:cNvSpPr txBox="1"/>
          <p:nvPr/>
        </p:nvSpPr>
        <p:spPr>
          <a:xfrm>
            <a:off x="777240" y="6473952"/>
            <a:ext cx="2743200" cy="171457"/>
          </a:xfrm>
          <a:prstGeom prst="rect">
            <a:avLst/>
          </a:prstGeom>
          <a:noFill/>
          <a:ln>
            <a:noFill/>
          </a:ln>
        </p:spPr>
        <p:txBody>
          <a:bodyPr wrap="square" lIns="18288" tIns="0" rIns="18288" bIns="0" rtlCol="0">
            <a:spAutoFit/>
          </a:bodyPr>
          <a:lstStyle/>
          <a:p>
            <a:pPr marL="0" indent="0" algn="l">
              <a:lnSpc>
                <a:spcPct val="112000"/>
              </a:lnSpc>
              <a:spcBef>
                <a:spcPts val="0"/>
              </a:spcBef>
              <a:spcAft>
                <a:spcPts val="1000"/>
              </a:spcAft>
              <a:buNone/>
              <a:defRPr sz="1100" b="0">
                <a:solidFill>
                  <a:srgbClr val="627773"/>
                </a:solidFill>
                <a:latin typeface="DejaVu Sans"/>
              </a:defRPr>
            </a:pPr>
            <a:r>
              <a:rPr lang="en-GB" sz="1100" b="0" i="0" u="none" cap="none" spc="0">
                <a:solidFill>
                  <a:srgbClr val="627773"/>
                </a:solidFill>
                <a:latin typeface="DejaVu Sans"/>
              </a:rPr>
              <a:t>Murphy, 2022</a:t>
            </a:r>
          </a:p>
        </p:txBody>
      </p:sp>
    </p:spTree>
    <p:extLst>
      <p:ext uri="{BB962C8B-B14F-4D97-AF65-F5344CB8AC3E}">
        <p14:creationId xmlns:p14="http://schemas.microsoft.com/office/powerpoint/2010/main" val="2422374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rgbClr val="192D3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28E36-836D-E40E-F040-6269D95B56A5}"/>
              </a:ext>
            </a:extLst>
          </p:cNvPr>
          <p:cNvSpPr>
            <a:spLocks noGrp="1"/>
          </p:cNvSpPr>
          <p:nvPr>
            <p:ph type="title"/>
          </p:nvPr>
        </p:nvSpPr>
        <p:spPr>
          <a:xfrm>
            <a:off x="594360" y="438912"/>
            <a:ext cx="11000232" cy="1051560"/>
          </a:xfrm>
          <a:noFill/>
          <a:ln>
            <a:noFill/>
          </a:ln>
        </p:spPr>
        <p:txBody>
          <a:bodyPr wrap="square" lIns="18288" tIns="0" rIns="18288" bIns="0"/>
          <a:lstStyle/>
          <a:p>
            <a:pPr marL="0" indent="0" algn="l">
              <a:lnSpc>
                <a:spcPct val="112000"/>
              </a:lnSpc>
              <a:spcBef>
                <a:spcPts val="0"/>
              </a:spcBef>
              <a:spcAft>
                <a:spcPts val="0"/>
              </a:spcAft>
              <a:buNone/>
              <a:defRPr sz="3700" b="1">
                <a:solidFill>
                  <a:srgbClr val="F5F2EA"/>
                </a:solidFill>
                <a:latin typeface="DejaVu Sans"/>
              </a:defRPr>
            </a:pPr>
            <a:r>
              <a:rPr lang="en-GB" sz="3700" b="1" i="0" u="none" cap="none" spc="0">
                <a:solidFill>
                  <a:srgbClr val="F5F2EA"/>
                </a:solidFill>
                <a:latin typeface="DejaVu Sans"/>
              </a:rPr>
              <a:t>Are criminals born or made?</a:t>
            </a:r>
          </a:p>
        </p:txBody>
      </p:sp>
      <p:pic>
        <p:nvPicPr>
          <p:cNvPr id="5" name="Picture 4">
            <a:extLst>
              <a:ext uri="{FF2B5EF4-FFF2-40B4-BE49-F238E27FC236}">
                <a16:creationId xmlns:a16="http://schemas.microsoft.com/office/drawing/2014/main" id="{46139096-D846-8F6D-E04F-F22A365B83D5}"/>
              </a:ext>
            </a:extLst>
          </p:cNvPr>
          <p:cNvPicPr>
            <a:picLocks noChangeAspect="1"/>
          </p:cNvPicPr>
          <p:nvPr/>
        </p:nvPicPr>
        <p:blipFill>
          <a:blip r:embed="rId3"/>
          <a:srcRect/>
          <a:stretch>
            <a:fillRect/>
          </a:stretch>
        </p:blipFill>
        <p:spPr>
          <a:xfrm>
            <a:off x="819555" y="1828800"/>
            <a:ext cx="2932889" cy="2057400"/>
          </a:xfrm>
          <a:prstGeom prst="rect">
            <a:avLst/>
          </a:prstGeom>
        </p:spPr>
      </p:pic>
      <p:pic>
        <p:nvPicPr>
          <p:cNvPr id="6" name="Picture 5">
            <a:extLst>
              <a:ext uri="{FF2B5EF4-FFF2-40B4-BE49-F238E27FC236}">
                <a16:creationId xmlns:a16="http://schemas.microsoft.com/office/drawing/2014/main" id="{EB2AED72-013A-7D56-EAB3-21DE38BD6731}"/>
              </a:ext>
            </a:extLst>
          </p:cNvPr>
          <p:cNvPicPr>
            <a:picLocks noChangeAspect="1"/>
          </p:cNvPicPr>
          <p:nvPr/>
        </p:nvPicPr>
        <p:blipFill>
          <a:blip r:embed="rId4"/>
          <a:srcRect/>
          <a:stretch>
            <a:fillRect/>
          </a:stretch>
        </p:blipFill>
        <p:spPr>
          <a:xfrm>
            <a:off x="4250155" y="1828800"/>
            <a:ext cx="1786689" cy="2514600"/>
          </a:xfrm>
          <a:prstGeom prst="rect">
            <a:avLst/>
          </a:prstGeom>
        </p:spPr>
      </p:pic>
      <p:pic>
        <p:nvPicPr>
          <p:cNvPr id="7" name="Picture 6">
            <a:extLst>
              <a:ext uri="{FF2B5EF4-FFF2-40B4-BE49-F238E27FC236}">
                <a16:creationId xmlns:a16="http://schemas.microsoft.com/office/drawing/2014/main" id="{C8EE0990-8189-79DB-A52B-4CDD6A158FCA}"/>
              </a:ext>
            </a:extLst>
          </p:cNvPr>
          <p:cNvPicPr>
            <a:picLocks noChangeAspect="1"/>
          </p:cNvPicPr>
          <p:nvPr/>
        </p:nvPicPr>
        <p:blipFill>
          <a:blip r:embed="rId5"/>
          <a:srcRect/>
          <a:stretch>
            <a:fillRect/>
          </a:stretch>
        </p:blipFill>
        <p:spPr>
          <a:xfrm>
            <a:off x="911921" y="4251960"/>
            <a:ext cx="3296797" cy="2057400"/>
          </a:xfrm>
          <a:prstGeom prst="rect">
            <a:avLst/>
          </a:prstGeom>
        </p:spPr>
      </p:pic>
      <p:pic>
        <p:nvPicPr>
          <p:cNvPr id="8" name="Picture 7">
            <a:extLst>
              <a:ext uri="{FF2B5EF4-FFF2-40B4-BE49-F238E27FC236}">
                <a16:creationId xmlns:a16="http://schemas.microsoft.com/office/drawing/2014/main" id="{80658AB7-4628-B5F8-A283-41B3F175E8B2}"/>
              </a:ext>
            </a:extLst>
          </p:cNvPr>
          <p:cNvPicPr>
            <a:picLocks noChangeAspect="1"/>
          </p:cNvPicPr>
          <p:nvPr/>
        </p:nvPicPr>
        <p:blipFill>
          <a:blip r:embed="rId6"/>
          <a:srcRect/>
          <a:stretch>
            <a:fillRect/>
          </a:stretch>
        </p:blipFill>
        <p:spPr>
          <a:xfrm>
            <a:off x="6623891" y="1828800"/>
            <a:ext cx="2114136" cy="2606040"/>
          </a:xfrm>
          <a:prstGeom prst="rect">
            <a:avLst/>
          </a:prstGeom>
        </p:spPr>
      </p:pic>
      <p:pic>
        <p:nvPicPr>
          <p:cNvPr id="9" name="Picture 8">
            <a:extLst>
              <a:ext uri="{FF2B5EF4-FFF2-40B4-BE49-F238E27FC236}">
                <a16:creationId xmlns:a16="http://schemas.microsoft.com/office/drawing/2014/main" id="{A9151448-C969-B6BC-20E7-A7BBE6B93E2A}"/>
              </a:ext>
            </a:extLst>
          </p:cNvPr>
          <p:cNvPicPr>
            <a:picLocks noChangeAspect="1"/>
          </p:cNvPicPr>
          <p:nvPr/>
        </p:nvPicPr>
        <p:blipFill>
          <a:blip r:embed="rId7"/>
          <a:srcRect/>
          <a:stretch>
            <a:fillRect/>
          </a:stretch>
        </p:blipFill>
        <p:spPr>
          <a:xfrm>
            <a:off x="8049985" y="4572000"/>
            <a:ext cx="3102428" cy="1737360"/>
          </a:xfrm>
          <a:prstGeom prst="rect">
            <a:avLst/>
          </a:prstGeom>
        </p:spPr>
      </p:pic>
      <p:sp>
        <p:nvSpPr>
          <p:cNvPr id="10" name="TextBox 9"/>
          <p:cNvSpPr txBox="1"/>
          <p:nvPr/>
        </p:nvSpPr>
        <p:spPr>
          <a:xfrm>
            <a:off x="11036808" y="6409944"/>
            <a:ext cx="502920" cy="210312"/>
          </a:xfrm>
          <a:prstGeom prst="rect">
            <a:avLst/>
          </a:prstGeom>
          <a:noFill/>
          <a:ln>
            <a:noFill/>
          </a:ln>
        </p:spPr>
        <p:txBody>
          <a:bodyPr wrap="square" lIns="18288" tIns="0" rIns="18288" bIns="0" anchor="t">
            <a:spAutoFit/>
          </a:bodyPr>
          <a:lstStyle/>
          <a:p>
            <a:pPr marL="0" indent="0" algn="l">
              <a:lnSpc>
                <a:spcPct val="112000"/>
              </a:lnSpc>
              <a:spcBef>
                <a:spcPts val="0"/>
              </a:spcBef>
              <a:spcAft>
                <a:spcPts val="0"/>
              </a:spcAft>
              <a:buNone/>
              <a:defRPr sz="1000" b="0">
                <a:solidFill>
                  <a:srgbClr val="D4EC81"/>
                </a:solidFill>
                <a:latin typeface="DejaVu Sans"/>
              </a:defRPr>
            </a:pPr>
            <a:r>
              <a:rPr sz="1000" b="0" i="0" u="none" cap="none" spc="0">
                <a:solidFill>
                  <a:srgbClr val="D4EC81"/>
                </a:solidFill>
                <a:latin typeface="DejaVu Sans"/>
              </a:rPr>
              <a:t>18</a:t>
            </a:r>
          </a:p>
        </p:txBody>
      </p:sp>
    </p:spTree>
    <p:extLst>
      <p:ext uri="{BB962C8B-B14F-4D97-AF65-F5344CB8AC3E}">
        <p14:creationId xmlns:p14="http://schemas.microsoft.com/office/powerpoint/2010/main" val="15280775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Britain’s Most Chilling Child Murder Case – Soham 2002 | The Soham Murders | Full Documentary">
            <a:hlinkClick r:id="" action="ppaction://media"/>
            <a:extLst>
              <a:ext uri="{FF2B5EF4-FFF2-40B4-BE49-F238E27FC236}">
                <a16:creationId xmlns:a16="http://schemas.microsoft.com/office/drawing/2014/main" id="{1E4761FE-1F23-B781-8CE5-FF040AD6F8EF}"/>
              </a:ext>
            </a:extLst>
          </p:cNvPr>
          <p:cNvPicPr>
            <a:picLocks noRot="1" noChangeAspect="1"/>
          </p:cNvPicPr>
          <p:nvPr>
            <a:videoFile r:link="rId1"/>
          </p:nvPr>
        </p:nvPicPr>
        <p:blipFill>
          <a:blip r:embed="rId4"/>
          <a:stretch>
            <a:fillRect/>
          </a:stretch>
        </p:blipFill>
        <p:spPr>
          <a:xfrm>
            <a:off x="574040" y="370802"/>
            <a:ext cx="10825480" cy="6116396"/>
          </a:xfrm>
          <a:prstGeom prst="rect">
            <a:avLst/>
          </a:prstGeom>
        </p:spPr>
      </p:pic>
    </p:spTree>
    <p:extLst>
      <p:ext uri="{BB962C8B-B14F-4D97-AF65-F5344CB8AC3E}">
        <p14:creationId xmlns:p14="http://schemas.microsoft.com/office/powerpoint/2010/main" val="30542640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69861-88AD-7524-896E-38D9EE5882E6}"/>
              </a:ext>
            </a:extLst>
          </p:cNvPr>
          <p:cNvSpPr>
            <a:spLocks noGrp="1"/>
          </p:cNvSpPr>
          <p:nvPr>
            <p:ph type="title"/>
          </p:nvPr>
        </p:nvSpPr>
        <p:spPr/>
        <p:txBody>
          <a:bodyPr/>
          <a:lstStyle/>
          <a:p>
            <a:r>
              <a:rPr lang="en-GB" dirty="0"/>
              <a:t>Case study 1 – </a:t>
            </a:r>
            <a:r>
              <a:rPr lang="en-GB" dirty="0" err="1"/>
              <a:t>ian</a:t>
            </a:r>
            <a:r>
              <a:rPr lang="en-GB" dirty="0"/>
              <a:t> huntley</a:t>
            </a:r>
          </a:p>
        </p:txBody>
      </p:sp>
      <p:sp>
        <p:nvSpPr>
          <p:cNvPr id="5" name="Content Placeholder 4">
            <a:extLst>
              <a:ext uri="{FF2B5EF4-FFF2-40B4-BE49-F238E27FC236}">
                <a16:creationId xmlns:a16="http://schemas.microsoft.com/office/drawing/2014/main" id="{78B58CA7-2D02-B018-0E2D-5628D3A4FA85}"/>
              </a:ext>
            </a:extLst>
          </p:cNvPr>
          <p:cNvSpPr>
            <a:spLocks noGrp="1"/>
          </p:cNvSpPr>
          <p:nvPr>
            <p:ph idx="1"/>
          </p:nvPr>
        </p:nvSpPr>
        <p:spPr/>
        <p:txBody>
          <a:bodyPr/>
          <a:lstStyle/>
          <a:p>
            <a:r>
              <a:rPr lang="en-GB" sz="3200" dirty="0"/>
              <a:t>History of alleged sexual and aggressive behaviour</a:t>
            </a:r>
          </a:p>
          <a:p>
            <a:r>
              <a:rPr lang="en-GB" sz="3200" dirty="0"/>
              <a:t>Problems with maintaining relationships</a:t>
            </a:r>
          </a:p>
          <a:p>
            <a:r>
              <a:rPr lang="en-GB" sz="3200" dirty="0"/>
              <a:t>Need for power and control</a:t>
            </a:r>
          </a:p>
          <a:p>
            <a:r>
              <a:rPr lang="en-GB" sz="3200" dirty="0"/>
              <a:t>Poor parenting/attachment difficulties</a:t>
            </a:r>
          </a:p>
          <a:p>
            <a:r>
              <a:rPr lang="en-GB" sz="3200" dirty="0"/>
              <a:t>Cognitive distortions – justification of harmful actions</a:t>
            </a:r>
            <a:r>
              <a:rPr lang="en-GB" dirty="0"/>
              <a:t>. </a:t>
            </a:r>
          </a:p>
        </p:txBody>
      </p:sp>
    </p:spTree>
    <p:extLst>
      <p:ext uri="{BB962C8B-B14F-4D97-AF65-F5344CB8AC3E}">
        <p14:creationId xmlns:p14="http://schemas.microsoft.com/office/powerpoint/2010/main" val="5477305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8E0418-F63A-CB21-23CE-AB42AE625181}"/>
              </a:ext>
            </a:extLst>
          </p:cNvPr>
          <p:cNvSpPr>
            <a:spLocks noGrp="1"/>
          </p:cNvSpPr>
          <p:nvPr>
            <p:ph type="title"/>
          </p:nvPr>
        </p:nvSpPr>
        <p:spPr>
          <a:xfrm>
            <a:off x="695324" y="871758"/>
            <a:ext cx="10283452" cy="3871143"/>
          </a:xfrm>
        </p:spPr>
        <p:txBody>
          <a:bodyPr vert="horz" lIns="91440" tIns="45720" rIns="91440" bIns="45720" rtlCol="0">
            <a:normAutofit/>
          </a:bodyPr>
          <a:lstStyle/>
          <a:p>
            <a:pPr>
              <a:lnSpc>
                <a:spcPct val="90000"/>
              </a:lnSpc>
            </a:pPr>
            <a:r>
              <a:rPr lang="en-US" sz="4100"/>
              <a:t>TASK – NOW COMPLETE  THE SAME EXERCISE WITH A CASE  STUDY OF  YOUR CHOICE. </a:t>
            </a:r>
            <a:br>
              <a:rPr lang="en-US" sz="4100"/>
            </a:br>
            <a:br>
              <a:rPr lang="en-US" sz="4100"/>
            </a:br>
            <a:br>
              <a:rPr lang="en-US" sz="4100"/>
            </a:br>
            <a:r>
              <a:rPr lang="en-US" sz="4100"/>
              <a:t>pREPARE  TO SHARE YOUR ANSWER WITH  THE GROUP</a:t>
            </a:r>
          </a:p>
        </p:txBody>
      </p:sp>
      <p:cxnSp>
        <p:nvCxnSpPr>
          <p:cNvPr id="13" name="Straight Connector 12">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464627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ChronicleVTI">
  <a:themeElements>
    <a:clrScheme name="AnalogousFromRegularSeedLeftStep">
      <a:dk1>
        <a:srgbClr val="000000"/>
      </a:dk1>
      <a:lt1>
        <a:srgbClr val="FFFFFF"/>
      </a:lt1>
      <a:dk2>
        <a:srgbClr val="243241"/>
      </a:dk2>
      <a:lt2>
        <a:srgbClr val="E8E8E2"/>
      </a:lt2>
      <a:accent1>
        <a:srgbClr val="4D54C3"/>
      </a:accent1>
      <a:accent2>
        <a:srgbClr val="3B74B1"/>
      </a:accent2>
      <a:accent3>
        <a:srgbClr val="4BB3BF"/>
      </a:accent3>
      <a:accent4>
        <a:srgbClr val="3BB18C"/>
      </a:accent4>
      <a:accent5>
        <a:srgbClr val="49B967"/>
      </a:accent5>
      <a:accent6>
        <a:srgbClr val="4CB13B"/>
      </a:accent6>
      <a:hlink>
        <a:srgbClr val="8D872F"/>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153</TotalTime>
  <Words>1218</Words>
  <Application>Microsoft Office PowerPoint</Application>
  <PresentationFormat>Widescreen</PresentationFormat>
  <Paragraphs>163</Paragraphs>
  <Slides>21</Slides>
  <Notes>15</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DejaVu Sans</vt:lpstr>
      <vt:lpstr>Aptos</vt:lpstr>
      <vt:lpstr>Arial</vt:lpstr>
      <vt:lpstr>Calibri</vt:lpstr>
      <vt:lpstr>Calisto MT</vt:lpstr>
      <vt:lpstr>Univers Condensed</vt:lpstr>
      <vt:lpstr>ChronicleVTI</vt:lpstr>
      <vt:lpstr>Defining and exploring crime – THE WHY?  </vt:lpstr>
      <vt:lpstr>Learning objectives…</vt:lpstr>
      <vt:lpstr>PowerPoint Presentation</vt:lpstr>
      <vt:lpstr>Common issues offenders experience prior to offending</vt:lpstr>
      <vt:lpstr>Common issues offenders experience prior to offending</vt:lpstr>
      <vt:lpstr>Do different types of crime have different explanations?</vt:lpstr>
      <vt:lpstr>Theory and its uses</vt:lpstr>
      <vt:lpstr>Theory: What is it?</vt:lpstr>
      <vt:lpstr>TASK</vt:lpstr>
      <vt:lpstr>The ‘problems’ with theory</vt:lpstr>
      <vt:lpstr>SYNTHESIS OF THEORY</vt:lpstr>
      <vt:lpstr>THEORIES IN CRIMINOLOGY…THE STARTING POINT</vt:lpstr>
      <vt:lpstr>THEORIES IN CRIMINOLOGY…</vt:lpstr>
      <vt:lpstr>PowerPoint Presentation</vt:lpstr>
      <vt:lpstr>RESEARCH TASK </vt:lpstr>
      <vt:lpstr>MAPPING THE BLOCKS</vt:lpstr>
      <vt:lpstr>PowerPoint Presentation</vt:lpstr>
      <vt:lpstr>Are criminals born or made?</vt:lpstr>
      <vt:lpstr>PowerPoint Presentation</vt:lpstr>
      <vt:lpstr>Case study 1 – ian huntley</vt:lpstr>
      <vt:lpstr>TASK – NOW COMPLETE  THE SAME EXERCISE WITH A CASE  STUDY OF  YOUR CHOICE.    pREPARE  TO SHARE YOUR ANSWER WITH  THE GROUP</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Defining and exploring crime</dc:title>
  <dc:creator>Laura Knight</dc:creator>
  <cp:lastModifiedBy>Laura Knight</cp:lastModifiedBy>
  <cp:revision>44</cp:revision>
  <dcterms:created xsi:type="dcterms:W3CDTF">2023-10-20T13:25:10Z</dcterms:created>
  <dcterms:modified xsi:type="dcterms:W3CDTF">2026-10-19T16:00:10Z</dcterms:modified>
</cp:coreProperties>
</file>