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6" r:id="rId2"/>
    <p:sldId id="259" r:id="rId3"/>
    <p:sldId id="364" r:id="rId4"/>
    <p:sldId id="365" r:id="rId5"/>
    <p:sldId id="342" r:id="rId6"/>
    <p:sldId id="326" r:id="rId7"/>
    <p:sldId id="351" r:id="rId8"/>
    <p:sldId id="327" r:id="rId9"/>
    <p:sldId id="328" r:id="rId10"/>
    <p:sldId id="329" r:id="rId11"/>
    <p:sldId id="330" r:id="rId12"/>
    <p:sldId id="331" r:id="rId13"/>
    <p:sldId id="332" r:id="rId14"/>
    <p:sldId id="317" r:id="rId15"/>
    <p:sldId id="348" r:id="rId16"/>
    <p:sldId id="334" r:id="rId17"/>
    <p:sldId id="333" r:id="rId18"/>
    <p:sldId id="353" r:id="rId19"/>
    <p:sldId id="352" r:id="rId20"/>
    <p:sldId id="349" r:id="rId21"/>
    <p:sldId id="354" r:id="rId22"/>
    <p:sldId id="355" r:id="rId23"/>
    <p:sldId id="357" r:id="rId24"/>
    <p:sldId id="358" r:id="rId25"/>
    <p:sldId id="359" r:id="rId26"/>
    <p:sldId id="362" r:id="rId27"/>
    <p:sldId id="335" r:id="rId28"/>
    <p:sldId id="361" r:id="rId29"/>
    <p:sldId id="356" r:id="rId30"/>
    <p:sldId id="338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16BDAB-00CF-464A-99BD-E97A392A990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1A966D-7485-4A33-89F7-737136C2AEF7}">
      <dgm:prSet/>
      <dgm:spPr/>
      <dgm:t>
        <a:bodyPr/>
        <a:lstStyle/>
        <a:p>
          <a:r>
            <a:rPr lang="en-US"/>
            <a:t>Discuss the incidence, prevalence, and outcomes</a:t>
          </a:r>
          <a:br>
            <a:rPr lang="en-US"/>
          </a:br>
          <a:r>
            <a:rPr lang="en-US"/>
            <a:t>of cardiovascular disease.</a:t>
          </a:r>
        </a:p>
      </dgm:t>
    </dgm:pt>
    <dgm:pt modelId="{86635984-3C60-4E02-A24E-A58650C0E973}" type="parTrans" cxnId="{0FF32E88-B366-465A-B6DF-EE519F82BC46}">
      <dgm:prSet/>
      <dgm:spPr/>
      <dgm:t>
        <a:bodyPr/>
        <a:lstStyle/>
        <a:p>
          <a:endParaRPr lang="en-US"/>
        </a:p>
      </dgm:t>
    </dgm:pt>
    <dgm:pt modelId="{5EE5A4F4-4C5B-4045-AAA1-E88E56A9BC2F}" type="sibTrans" cxnId="{0FF32E88-B366-465A-B6DF-EE519F82BC46}">
      <dgm:prSet/>
      <dgm:spPr/>
      <dgm:t>
        <a:bodyPr/>
        <a:lstStyle/>
        <a:p>
          <a:endParaRPr lang="en-US"/>
        </a:p>
      </dgm:t>
    </dgm:pt>
    <dgm:pt modelId="{11F62DAC-EF3A-4DF5-93D2-CF73A7E15E5F}">
      <dgm:prSet/>
      <dgm:spPr/>
      <dgm:t>
        <a:bodyPr/>
        <a:lstStyle/>
        <a:p>
          <a:r>
            <a:rPr lang="en-US"/>
            <a:t>Review major types of cardiovascular disease, controllable and uncontrollable risk factors, methods of prevention, and current strategies for diagnosis and treatment.</a:t>
          </a:r>
        </a:p>
      </dgm:t>
    </dgm:pt>
    <dgm:pt modelId="{BC661B72-407A-4443-927E-04CBE41D2F37}" type="parTrans" cxnId="{CC56E47F-7E40-4D63-9B5F-A072C45B80D3}">
      <dgm:prSet/>
      <dgm:spPr/>
      <dgm:t>
        <a:bodyPr/>
        <a:lstStyle/>
        <a:p>
          <a:endParaRPr lang="en-US"/>
        </a:p>
      </dgm:t>
    </dgm:pt>
    <dgm:pt modelId="{1ADB590F-449F-4DCC-BBF8-81633BE56A0B}" type="sibTrans" cxnId="{CC56E47F-7E40-4D63-9B5F-A072C45B80D3}">
      <dgm:prSet/>
      <dgm:spPr/>
      <dgm:t>
        <a:bodyPr/>
        <a:lstStyle/>
        <a:p>
          <a:endParaRPr lang="en-US"/>
        </a:p>
      </dgm:t>
    </dgm:pt>
    <dgm:pt modelId="{2BAF953B-0304-41CB-8715-70DB440E423D}" type="pres">
      <dgm:prSet presAssocID="{5116BDAB-00CF-464A-99BD-E97A392A990E}" presName="linear" presStyleCnt="0">
        <dgm:presLayoutVars>
          <dgm:animLvl val="lvl"/>
          <dgm:resizeHandles val="exact"/>
        </dgm:presLayoutVars>
      </dgm:prSet>
      <dgm:spPr/>
    </dgm:pt>
    <dgm:pt modelId="{041EF55B-7067-4D4D-8307-E833DF6F8898}" type="pres">
      <dgm:prSet presAssocID="{011A966D-7485-4A33-89F7-737136C2AEF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3FD2669-DD13-4990-8EFD-15A097CA508F}" type="pres">
      <dgm:prSet presAssocID="{5EE5A4F4-4C5B-4045-AAA1-E88E56A9BC2F}" presName="spacer" presStyleCnt="0"/>
      <dgm:spPr/>
    </dgm:pt>
    <dgm:pt modelId="{C718A2A7-42A0-4A6B-81DD-0263BBA36A7A}" type="pres">
      <dgm:prSet presAssocID="{11F62DAC-EF3A-4DF5-93D2-CF73A7E15E5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BE5DE24-BE78-4570-9D09-06097012B554}" type="presOf" srcId="{011A966D-7485-4A33-89F7-737136C2AEF7}" destId="{041EF55B-7067-4D4D-8307-E833DF6F8898}" srcOrd="0" destOrd="0" presId="urn:microsoft.com/office/officeart/2005/8/layout/vList2"/>
    <dgm:cxn modelId="{CC56E47F-7E40-4D63-9B5F-A072C45B80D3}" srcId="{5116BDAB-00CF-464A-99BD-E97A392A990E}" destId="{11F62DAC-EF3A-4DF5-93D2-CF73A7E15E5F}" srcOrd="1" destOrd="0" parTransId="{BC661B72-407A-4443-927E-04CBE41D2F37}" sibTransId="{1ADB590F-449F-4DCC-BBF8-81633BE56A0B}"/>
    <dgm:cxn modelId="{0FF32E88-B366-465A-B6DF-EE519F82BC46}" srcId="{5116BDAB-00CF-464A-99BD-E97A392A990E}" destId="{011A966D-7485-4A33-89F7-737136C2AEF7}" srcOrd="0" destOrd="0" parTransId="{86635984-3C60-4E02-A24E-A58650C0E973}" sibTransId="{5EE5A4F4-4C5B-4045-AAA1-E88E56A9BC2F}"/>
    <dgm:cxn modelId="{B06E208E-FCBD-44F8-8C5E-B830612545DC}" type="presOf" srcId="{11F62DAC-EF3A-4DF5-93D2-CF73A7E15E5F}" destId="{C718A2A7-42A0-4A6B-81DD-0263BBA36A7A}" srcOrd="0" destOrd="0" presId="urn:microsoft.com/office/officeart/2005/8/layout/vList2"/>
    <dgm:cxn modelId="{90B150B8-ABB0-4BD2-B0D2-5645C602B136}" type="presOf" srcId="{5116BDAB-00CF-464A-99BD-E97A392A990E}" destId="{2BAF953B-0304-41CB-8715-70DB440E423D}" srcOrd="0" destOrd="0" presId="urn:microsoft.com/office/officeart/2005/8/layout/vList2"/>
    <dgm:cxn modelId="{2F85BB88-221A-4607-8BB8-DD8FAFABBAE1}" type="presParOf" srcId="{2BAF953B-0304-41CB-8715-70DB440E423D}" destId="{041EF55B-7067-4D4D-8307-E833DF6F8898}" srcOrd="0" destOrd="0" presId="urn:microsoft.com/office/officeart/2005/8/layout/vList2"/>
    <dgm:cxn modelId="{DD24F39F-4B62-4850-9108-01FF2223BB6E}" type="presParOf" srcId="{2BAF953B-0304-41CB-8715-70DB440E423D}" destId="{E3FD2669-DD13-4990-8EFD-15A097CA508F}" srcOrd="1" destOrd="0" presId="urn:microsoft.com/office/officeart/2005/8/layout/vList2"/>
    <dgm:cxn modelId="{DB8915E2-7122-4A08-846D-45F94A86CA80}" type="presParOf" srcId="{2BAF953B-0304-41CB-8715-70DB440E423D}" destId="{C718A2A7-42A0-4A6B-81DD-0263BBA36A7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F74502-58BA-49FF-911C-82571DDCFCA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DA47A66-09D2-484B-BE56-658074D33F87}">
      <dgm:prSet/>
      <dgm:spPr/>
      <dgm:t>
        <a:bodyPr/>
        <a:lstStyle/>
        <a:p>
          <a:r>
            <a:rPr lang="en-GB"/>
            <a:t>Heart and circulatory diseases cause more than a quarter (26 per cent) of all deaths in the UK; that's over 150,000 deaths each year –</a:t>
          </a:r>
          <a:endParaRPr lang="en-US"/>
        </a:p>
      </dgm:t>
    </dgm:pt>
    <dgm:pt modelId="{31508508-EBFC-4974-9E4A-D7BE52B4E430}" type="parTrans" cxnId="{593158BA-B78D-4A1D-9200-D099282EA3D1}">
      <dgm:prSet/>
      <dgm:spPr/>
      <dgm:t>
        <a:bodyPr/>
        <a:lstStyle/>
        <a:p>
          <a:endParaRPr lang="en-US"/>
        </a:p>
      </dgm:t>
    </dgm:pt>
    <dgm:pt modelId="{F8B796C3-4AD0-4967-9541-BCA40D95AA75}" type="sibTrans" cxnId="{593158BA-B78D-4A1D-9200-D099282EA3D1}">
      <dgm:prSet/>
      <dgm:spPr/>
      <dgm:t>
        <a:bodyPr/>
        <a:lstStyle/>
        <a:p>
          <a:endParaRPr lang="en-US"/>
        </a:p>
      </dgm:t>
    </dgm:pt>
    <dgm:pt modelId="{8FDC5903-00E7-4A39-AA1B-4D10A53D9B46}">
      <dgm:prSet/>
      <dgm:spPr/>
      <dgm:t>
        <a:bodyPr/>
        <a:lstStyle/>
        <a:p>
          <a:r>
            <a:rPr lang="en-GB"/>
            <a:t>an average of 420 people each day or one death every three minutes. • Around 42,000 people under the age of 75 in the UK die from CVD each year. </a:t>
          </a:r>
          <a:endParaRPr lang="en-US"/>
        </a:p>
      </dgm:t>
    </dgm:pt>
    <dgm:pt modelId="{EB8A10AD-7AD8-4626-8AD0-E50CEF689E61}" type="parTrans" cxnId="{ADBA91D7-490D-48E3-B75D-03F945443152}">
      <dgm:prSet/>
      <dgm:spPr/>
      <dgm:t>
        <a:bodyPr/>
        <a:lstStyle/>
        <a:p>
          <a:endParaRPr lang="en-US"/>
        </a:p>
      </dgm:t>
    </dgm:pt>
    <dgm:pt modelId="{11EEB7BA-062F-49C4-B438-D20CBCFB2601}" type="sibTrans" cxnId="{ADBA91D7-490D-48E3-B75D-03F945443152}">
      <dgm:prSet/>
      <dgm:spPr/>
      <dgm:t>
        <a:bodyPr/>
        <a:lstStyle/>
        <a:p>
          <a:endParaRPr lang="en-US"/>
        </a:p>
      </dgm:t>
    </dgm:pt>
    <dgm:pt modelId="{EE01593C-3F79-478F-BFF1-AE739EB640AE}">
      <dgm:prSet/>
      <dgm:spPr/>
      <dgm:t>
        <a:bodyPr/>
        <a:lstStyle/>
        <a:p>
          <a:r>
            <a:rPr lang="en-GB"/>
            <a:t>Since the BHF was established the annual number of deaths from heart and circulatory diseases in the UK has fallen by more than half. • In 1961, more than half of all deaths in the UK were attributed to CVD (320,000 deaths). </a:t>
          </a:r>
          <a:endParaRPr lang="en-US"/>
        </a:p>
      </dgm:t>
    </dgm:pt>
    <dgm:pt modelId="{74834BF1-4D73-446D-9BB4-CA1F8064B1A1}" type="parTrans" cxnId="{23D48EF1-BA4C-495F-82C7-EF9AB00A25DE}">
      <dgm:prSet/>
      <dgm:spPr/>
      <dgm:t>
        <a:bodyPr/>
        <a:lstStyle/>
        <a:p>
          <a:endParaRPr lang="en-US"/>
        </a:p>
      </dgm:t>
    </dgm:pt>
    <dgm:pt modelId="{7604C81E-04A6-4FF6-B595-D1C375FE7F64}" type="sibTrans" cxnId="{23D48EF1-BA4C-495F-82C7-EF9AB00A25DE}">
      <dgm:prSet/>
      <dgm:spPr/>
      <dgm:t>
        <a:bodyPr/>
        <a:lstStyle/>
        <a:p>
          <a:endParaRPr lang="en-US"/>
        </a:p>
      </dgm:t>
    </dgm:pt>
    <dgm:pt modelId="{59E5236D-CF18-4CB3-A06B-054136A886A7}" type="pres">
      <dgm:prSet presAssocID="{C6F74502-58BA-49FF-911C-82571DDCFCAD}" presName="linear" presStyleCnt="0">
        <dgm:presLayoutVars>
          <dgm:animLvl val="lvl"/>
          <dgm:resizeHandles val="exact"/>
        </dgm:presLayoutVars>
      </dgm:prSet>
      <dgm:spPr/>
    </dgm:pt>
    <dgm:pt modelId="{F5771B4F-30AE-411D-9B9B-F26AEE3FF9C8}" type="pres">
      <dgm:prSet presAssocID="{DDA47A66-09D2-484B-BE56-658074D33F8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4C1A13B-F855-4862-8804-B051F9FE63F5}" type="pres">
      <dgm:prSet presAssocID="{F8B796C3-4AD0-4967-9541-BCA40D95AA75}" presName="spacer" presStyleCnt="0"/>
      <dgm:spPr/>
    </dgm:pt>
    <dgm:pt modelId="{8C37F2FD-A6AF-486D-BD87-D1848030DB14}" type="pres">
      <dgm:prSet presAssocID="{8FDC5903-00E7-4A39-AA1B-4D10A53D9B4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17EDB4E-8C86-4C04-9CBC-1270EBF5C6E9}" type="pres">
      <dgm:prSet presAssocID="{11EEB7BA-062F-49C4-B438-D20CBCFB2601}" presName="spacer" presStyleCnt="0"/>
      <dgm:spPr/>
    </dgm:pt>
    <dgm:pt modelId="{AF7165B5-CC44-43EE-902B-B0C97C033E62}" type="pres">
      <dgm:prSet presAssocID="{EE01593C-3F79-478F-BFF1-AE739EB640A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C058021-9045-452C-B937-A22ECBA67E30}" type="presOf" srcId="{C6F74502-58BA-49FF-911C-82571DDCFCAD}" destId="{59E5236D-CF18-4CB3-A06B-054136A886A7}" srcOrd="0" destOrd="0" presId="urn:microsoft.com/office/officeart/2005/8/layout/vList2"/>
    <dgm:cxn modelId="{DF199290-BE18-4308-A8BD-9ED760D3B327}" type="presOf" srcId="{8FDC5903-00E7-4A39-AA1B-4D10A53D9B46}" destId="{8C37F2FD-A6AF-486D-BD87-D1848030DB14}" srcOrd="0" destOrd="0" presId="urn:microsoft.com/office/officeart/2005/8/layout/vList2"/>
    <dgm:cxn modelId="{593158BA-B78D-4A1D-9200-D099282EA3D1}" srcId="{C6F74502-58BA-49FF-911C-82571DDCFCAD}" destId="{DDA47A66-09D2-484B-BE56-658074D33F87}" srcOrd="0" destOrd="0" parTransId="{31508508-EBFC-4974-9E4A-D7BE52B4E430}" sibTransId="{F8B796C3-4AD0-4967-9541-BCA40D95AA75}"/>
    <dgm:cxn modelId="{E59221C8-960A-4C45-9E6F-B4821FDE53F3}" type="presOf" srcId="{DDA47A66-09D2-484B-BE56-658074D33F87}" destId="{F5771B4F-30AE-411D-9B9B-F26AEE3FF9C8}" srcOrd="0" destOrd="0" presId="urn:microsoft.com/office/officeart/2005/8/layout/vList2"/>
    <dgm:cxn modelId="{ADBA91D7-490D-48E3-B75D-03F945443152}" srcId="{C6F74502-58BA-49FF-911C-82571DDCFCAD}" destId="{8FDC5903-00E7-4A39-AA1B-4D10A53D9B46}" srcOrd="1" destOrd="0" parTransId="{EB8A10AD-7AD8-4626-8AD0-E50CEF689E61}" sibTransId="{11EEB7BA-062F-49C4-B438-D20CBCFB2601}"/>
    <dgm:cxn modelId="{A7A45BDD-D414-4314-BB6C-A8822DEFE9CE}" type="presOf" srcId="{EE01593C-3F79-478F-BFF1-AE739EB640AE}" destId="{AF7165B5-CC44-43EE-902B-B0C97C033E62}" srcOrd="0" destOrd="0" presId="urn:microsoft.com/office/officeart/2005/8/layout/vList2"/>
    <dgm:cxn modelId="{23D48EF1-BA4C-495F-82C7-EF9AB00A25DE}" srcId="{C6F74502-58BA-49FF-911C-82571DDCFCAD}" destId="{EE01593C-3F79-478F-BFF1-AE739EB640AE}" srcOrd="2" destOrd="0" parTransId="{74834BF1-4D73-446D-9BB4-CA1F8064B1A1}" sibTransId="{7604C81E-04A6-4FF6-B595-D1C375FE7F64}"/>
    <dgm:cxn modelId="{81663127-0F35-4C94-971F-76252DBD0949}" type="presParOf" srcId="{59E5236D-CF18-4CB3-A06B-054136A886A7}" destId="{F5771B4F-30AE-411D-9B9B-F26AEE3FF9C8}" srcOrd="0" destOrd="0" presId="urn:microsoft.com/office/officeart/2005/8/layout/vList2"/>
    <dgm:cxn modelId="{21DAA5AB-C680-4593-8891-872AB0C8E01D}" type="presParOf" srcId="{59E5236D-CF18-4CB3-A06B-054136A886A7}" destId="{24C1A13B-F855-4862-8804-B051F9FE63F5}" srcOrd="1" destOrd="0" presId="urn:microsoft.com/office/officeart/2005/8/layout/vList2"/>
    <dgm:cxn modelId="{034E0791-A2FA-448D-93FB-51F9A6D7CEC3}" type="presParOf" srcId="{59E5236D-CF18-4CB3-A06B-054136A886A7}" destId="{8C37F2FD-A6AF-486D-BD87-D1848030DB14}" srcOrd="2" destOrd="0" presId="urn:microsoft.com/office/officeart/2005/8/layout/vList2"/>
    <dgm:cxn modelId="{B83A6C7B-E8F3-474D-9FAA-FF3F85520444}" type="presParOf" srcId="{59E5236D-CF18-4CB3-A06B-054136A886A7}" destId="{817EDB4E-8C86-4C04-9CBC-1270EBF5C6E9}" srcOrd="3" destOrd="0" presId="urn:microsoft.com/office/officeart/2005/8/layout/vList2"/>
    <dgm:cxn modelId="{696B7610-6D50-4245-9572-E5C40A8858EE}" type="presParOf" srcId="{59E5236D-CF18-4CB3-A06B-054136A886A7}" destId="{AF7165B5-CC44-43EE-902B-B0C97C033E6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1EF55B-7067-4D4D-8307-E833DF6F8898}">
      <dsp:nvSpPr>
        <dsp:cNvPr id="0" name=""/>
        <dsp:cNvSpPr/>
      </dsp:nvSpPr>
      <dsp:spPr>
        <a:xfrm>
          <a:off x="0" y="131487"/>
          <a:ext cx="6263640" cy="25776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Discuss the incidence, prevalence, and outcomes</a:t>
          </a:r>
          <a:br>
            <a:rPr lang="en-US" sz="3000" kern="1200"/>
          </a:br>
          <a:r>
            <a:rPr lang="en-US" sz="3000" kern="1200"/>
            <a:t>of cardiovascular disease.</a:t>
          </a:r>
        </a:p>
      </dsp:txBody>
      <dsp:txXfrm>
        <a:off x="125831" y="257318"/>
        <a:ext cx="6011978" cy="2325994"/>
      </dsp:txXfrm>
    </dsp:sp>
    <dsp:sp modelId="{C718A2A7-42A0-4A6B-81DD-0263BBA36A7A}">
      <dsp:nvSpPr>
        <dsp:cNvPr id="0" name=""/>
        <dsp:cNvSpPr/>
      </dsp:nvSpPr>
      <dsp:spPr>
        <a:xfrm>
          <a:off x="0" y="2795544"/>
          <a:ext cx="6263640" cy="2577656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Review major types of cardiovascular disease, controllable and uncontrollable risk factors, methods of prevention, and current strategies for diagnosis and treatment.</a:t>
          </a:r>
        </a:p>
      </dsp:txBody>
      <dsp:txXfrm>
        <a:off x="125831" y="2921375"/>
        <a:ext cx="6011978" cy="23259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771B4F-30AE-411D-9B9B-F26AEE3FF9C8}">
      <dsp:nvSpPr>
        <dsp:cNvPr id="0" name=""/>
        <dsp:cNvSpPr/>
      </dsp:nvSpPr>
      <dsp:spPr>
        <a:xfrm>
          <a:off x="0" y="117087"/>
          <a:ext cx="6263640" cy="171843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Heart and circulatory diseases cause more than a quarter (26 per cent) of all deaths in the UK; that's over 150,000 deaths each year –</a:t>
          </a:r>
          <a:endParaRPr lang="en-US" sz="2000" kern="1200"/>
        </a:p>
      </dsp:txBody>
      <dsp:txXfrm>
        <a:off x="83887" y="200974"/>
        <a:ext cx="6095866" cy="1550663"/>
      </dsp:txXfrm>
    </dsp:sp>
    <dsp:sp modelId="{8C37F2FD-A6AF-486D-BD87-D1848030DB14}">
      <dsp:nvSpPr>
        <dsp:cNvPr id="0" name=""/>
        <dsp:cNvSpPr/>
      </dsp:nvSpPr>
      <dsp:spPr>
        <a:xfrm>
          <a:off x="0" y="1893125"/>
          <a:ext cx="6263640" cy="1718437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an average of 420 people each day or one death every three minutes. • Around 42,000 people under the age of 75 in the UK die from CVD each year. </a:t>
          </a:r>
          <a:endParaRPr lang="en-US" sz="2000" kern="1200"/>
        </a:p>
      </dsp:txBody>
      <dsp:txXfrm>
        <a:off x="83887" y="1977012"/>
        <a:ext cx="6095866" cy="1550663"/>
      </dsp:txXfrm>
    </dsp:sp>
    <dsp:sp modelId="{AF7165B5-CC44-43EE-902B-B0C97C033E62}">
      <dsp:nvSpPr>
        <dsp:cNvPr id="0" name=""/>
        <dsp:cNvSpPr/>
      </dsp:nvSpPr>
      <dsp:spPr>
        <a:xfrm>
          <a:off x="0" y="3669162"/>
          <a:ext cx="6263640" cy="1718437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Since the BHF was established the annual number of deaths from heart and circulatory diseases in the UK has fallen by more than half. • In 1961, more than half of all deaths in the UK were attributed to CVD (320,000 deaths). </a:t>
          </a:r>
          <a:endParaRPr lang="en-US" sz="2000" kern="1200"/>
        </a:p>
      </dsp:txBody>
      <dsp:txXfrm>
        <a:off x="83887" y="3753049"/>
        <a:ext cx="6095866" cy="15506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DF69F1-2CB6-48BF-B3EE-BEBDEEC1C5F0}" type="datetimeFigureOut">
              <a:rPr lang="en-US" smtClean="0"/>
              <a:t>10/1/2021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EB132F-9899-4380-BF4B-8174D9FCFC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165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F955EF13-354B-4BB9-B9CF-9BBE533D8D7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A435F13A-FA63-4EEC-942D-6B34D8C11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FD2E9548-B598-4E1B-9FAE-3BC93FCC38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C145493-5F99-4D03-8D1E-F723580F097B}" type="slidenum">
              <a:rPr lang="en-US" altLang="en-US" sz="1200" i="0"/>
              <a:pPr/>
              <a:t>2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4542CFD2-3DC2-4AE9-8921-ED7179F238D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A5FCFA23-F808-4514-A5C7-CD2E4523A6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624D3507-4C7C-4498-8447-276515DAED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4E48A0C-FC50-43BE-AD2C-DB2663CD78E3}" type="slidenum">
              <a:rPr lang="en-US" altLang="en-US" sz="1200" i="0"/>
              <a:pPr/>
              <a:t>5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>
            <a:extLst>
              <a:ext uri="{FF2B5EF4-FFF2-40B4-BE49-F238E27FC236}">
                <a16:creationId xmlns:a16="http://schemas.microsoft.com/office/drawing/2014/main" id="{32ED7325-656D-44DB-8B49-ED22FDED62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FD53105-4AAF-4D92-B8DF-D5EBA298E264}" type="slidenum">
              <a:rPr lang="en-US" altLang="en-US" sz="1200" i="0"/>
              <a:pPr/>
              <a:t>6</a:t>
            </a:fld>
            <a:endParaRPr lang="en-US" altLang="en-US" sz="1200" i="0"/>
          </a:p>
        </p:txBody>
      </p:sp>
      <p:sp>
        <p:nvSpPr>
          <p:cNvPr id="63491" name="Rectangle 2">
            <a:extLst>
              <a:ext uri="{FF2B5EF4-FFF2-40B4-BE49-F238E27FC236}">
                <a16:creationId xmlns:a16="http://schemas.microsoft.com/office/drawing/2014/main" id="{50DAA061-6C63-4286-8CF0-14D636C0C82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>
            <a:extLst>
              <a:ext uri="{FF2B5EF4-FFF2-40B4-BE49-F238E27FC236}">
                <a16:creationId xmlns:a16="http://schemas.microsoft.com/office/drawing/2014/main" id="{D32D0A57-3DE6-4337-9D8A-60DDD8D31D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Atherosclerosis is the condition resulting from fatty deposits in the inner layer of the arteries and their fibrosis.</a:t>
            </a:r>
          </a:p>
          <a:p>
            <a:pPr eaLnBrk="1" hangingPunct="1"/>
            <a:r>
              <a:rPr lang="en-US" altLang="en-US"/>
              <a:t>Arteriosclerosis, or</a:t>
            </a:r>
            <a:r>
              <a:rPr lang="en-US" altLang="en-US" b="1"/>
              <a:t> </a:t>
            </a:r>
            <a:r>
              <a:rPr lang="en-US" altLang="en-US"/>
              <a:t>thickening and hardening of the arteries, is a type of atherosclerosis. It underlies many cardiovascular health problems and is believed to be the biggest contributor to disease burden globally.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Plaque is fatty deposits inside the vessels.</a:t>
            </a:r>
          </a:p>
          <a:p>
            <a:pPr eaLnBrk="1" hangingPunct="1"/>
            <a:r>
              <a:rPr lang="en-US" altLang="en-US"/>
              <a:t>Sclerosis is hardening of the vessels.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>
            <a:extLst>
              <a:ext uri="{FF2B5EF4-FFF2-40B4-BE49-F238E27FC236}">
                <a16:creationId xmlns:a16="http://schemas.microsoft.com/office/drawing/2014/main" id="{5EFE4620-D476-4488-BB01-15108444483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Notes Placeholder 2">
            <a:extLst>
              <a:ext uri="{FF2B5EF4-FFF2-40B4-BE49-F238E27FC236}">
                <a16:creationId xmlns:a16="http://schemas.microsoft.com/office/drawing/2014/main" id="{6ADCF6BC-AA84-4C34-8389-10D633FD38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4516" name="Slide Number Placeholder 3">
            <a:extLst>
              <a:ext uri="{FF2B5EF4-FFF2-40B4-BE49-F238E27FC236}">
                <a16:creationId xmlns:a16="http://schemas.microsoft.com/office/drawing/2014/main" id="{44710329-09B0-4D27-880B-F7AD34B915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8790699-A094-4034-9D3E-54E1533AE277}" type="slidenum">
              <a:rPr lang="en-US" altLang="en-US" sz="1200" i="0"/>
              <a:pPr/>
              <a:t>7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>
            <a:extLst>
              <a:ext uri="{FF2B5EF4-FFF2-40B4-BE49-F238E27FC236}">
                <a16:creationId xmlns:a16="http://schemas.microsoft.com/office/drawing/2014/main" id="{AF14C1A7-0910-4F06-BD89-157DE3127DF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7ED7B1F-DFB3-4A77-A415-998CD5B0BD18}" type="slidenum">
              <a:rPr lang="en-US" altLang="en-US" sz="1200" i="0"/>
              <a:pPr/>
              <a:t>8</a:t>
            </a:fld>
            <a:endParaRPr lang="en-US" altLang="en-US" sz="1200" i="0"/>
          </a:p>
        </p:txBody>
      </p:sp>
      <p:sp>
        <p:nvSpPr>
          <p:cNvPr id="65539" name="Rectangle 2">
            <a:extLst>
              <a:ext uri="{FF2B5EF4-FFF2-40B4-BE49-F238E27FC236}">
                <a16:creationId xmlns:a16="http://schemas.microsoft.com/office/drawing/2014/main" id="{0F75D543-0807-4CF6-A159-63646B781A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>
            <a:extLst>
              <a:ext uri="{FF2B5EF4-FFF2-40B4-BE49-F238E27FC236}">
                <a16:creationId xmlns:a16="http://schemas.microsoft.com/office/drawing/2014/main" id="{69B75670-F49A-49C1-9D2B-95D0992EAA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MI disrupts heart muscle activity, typically as a result of coronary occlusion, or heart attack.</a:t>
            </a:r>
          </a:p>
          <a:p>
            <a:pPr eaLnBrk="1" hangingPunct="1"/>
            <a:r>
              <a:rPr lang="en-US" altLang="en-US"/>
              <a:t>Thrombus is a clot of blood formed within a blood vessel that remains attached to its place of origin.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>
            <a:extLst>
              <a:ext uri="{FF2B5EF4-FFF2-40B4-BE49-F238E27FC236}">
                <a16:creationId xmlns:a16="http://schemas.microsoft.com/office/drawing/2014/main" id="{32090DA3-19E5-4DFE-A421-574423754D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CD3AB6C-7661-4258-AB3A-AD1B8E2A622C}" type="slidenum">
              <a:rPr lang="en-US" altLang="en-US" sz="1200" i="0"/>
              <a:pPr/>
              <a:t>9</a:t>
            </a:fld>
            <a:endParaRPr lang="en-US" altLang="en-US" sz="1200" i="0"/>
          </a:p>
        </p:txBody>
      </p:sp>
      <p:sp>
        <p:nvSpPr>
          <p:cNvPr id="66563" name="Rectangle 2">
            <a:extLst>
              <a:ext uri="{FF2B5EF4-FFF2-40B4-BE49-F238E27FC236}">
                <a16:creationId xmlns:a16="http://schemas.microsoft.com/office/drawing/2014/main" id="{A470D40A-6B2B-4889-BADE-5A56DD9140D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>
            <a:extLst>
              <a:ext uri="{FF2B5EF4-FFF2-40B4-BE49-F238E27FC236}">
                <a16:creationId xmlns:a16="http://schemas.microsoft.com/office/drawing/2014/main" id="{892115A5-58BA-4F59-B809-D9A0122B66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>
            <a:extLst>
              <a:ext uri="{FF2B5EF4-FFF2-40B4-BE49-F238E27FC236}">
                <a16:creationId xmlns:a16="http://schemas.microsoft.com/office/drawing/2014/main" id="{15E74730-820B-459F-A80C-6E26A1F323E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>
            <a:extLst>
              <a:ext uri="{FF2B5EF4-FFF2-40B4-BE49-F238E27FC236}">
                <a16:creationId xmlns:a16="http://schemas.microsoft.com/office/drawing/2014/main" id="{A434A442-1FCB-4F13-8A13-408C425E02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7588" name="Slide Number Placeholder 3">
            <a:extLst>
              <a:ext uri="{FF2B5EF4-FFF2-40B4-BE49-F238E27FC236}">
                <a16:creationId xmlns:a16="http://schemas.microsoft.com/office/drawing/2014/main" id="{67883F8B-F4AE-44E6-BA1F-47327500B2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7C2180F-F5DC-4E68-9A71-B62BA434B619}" type="slidenum">
              <a:rPr lang="en-US" altLang="en-US" sz="1200" i="0"/>
              <a:pPr/>
              <a:t>10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>
            <a:extLst>
              <a:ext uri="{FF2B5EF4-FFF2-40B4-BE49-F238E27FC236}">
                <a16:creationId xmlns:a16="http://schemas.microsoft.com/office/drawing/2014/main" id="{AE1F94F1-DE53-48C7-8A12-E816EB34ED6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1" name="Notes Placeholder 2">
            <a:extLst>
              <a:ext uri="{FF2B5EF4-FFF2-40B4-BE49-F238E27FC236}">
                <a16:creationId xmlns:a16="http://schemas.microsoft.com/office/drawing/2014/main" id="{08D3FEE1-69D6-444B-B24A-49CE3C6A82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8612" name="Slide Number Placeholder 3">
            <a:extLst>
              <a:ext uri="{FF2B5EF4-FFF2-40B4-BE49-F238E27FC236}">
                <a16:creationId xmlns:a16="http://schemas.microsoft.com/office/drawing/2014/main" id="{22F148EF-A0B7-4497-A026-AD73F2B8D0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6CFB306-9D92-44B3-94C7-AAC9F1068B2F}" type="slidenum">
              <a:rPr lang="en-US" altLang="en-US" sz="1200" i="0"/>
              <a:pPr/>
              <a:t>11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>
            <a:extLst>
              <a:ext uri="{FF2B5EF4-FFF2-40B4-BE49-F238E27FC236}">
                <a16:creationId xmlns:a16="http://schemas.microsoft.com/office/drawing/2014/main" id="{E00308D2-C811-498B-B5A1-8FF9B0DC5F9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9635" name="Notes Placeholder 2">
            <a:extLst>
              <a:ext uri="{FF2B5EF4-FFF2-40B4-BE49-F238E27FC236}">
                <a16:creationId xmlns:a16="http://schemas.microsoft.com/office/drawing/2014/main" id="{934C906E-C452-409E-822B-6DBEBAEF68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9636" name="Slide Number Placeholder 3">
            <a:extLst>
              <a:ext uri="{FF2B5EF4-FFF2-40B4-BE49-F238E27FC236}">
                <a16:creationId xmlns:a16="http://schemas.microsoft.com/office/drawing/2014/main" id="{EFAD48BD-DA92-46C0-80AB-3B487131C9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3726C9C-0E75-4D06-9CD3-E7C7D3AA0EC2}" type="slidenum">
              <a:rPr lang="en-US" altLang="en-US" sz="1200" i="0"/>
              <a:pPr/>
              <a:t>12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>
            <a:extLst>
              <a:ext uri="{FF2B5EF4-FFF2-40B4-BE49-F238E27FC236}">
                <a16:creationId xmlns:a16="http://schemas.microsoft.com/office/drawing/2014/main" id="{43240052-319B-49DC-9773-55691260212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>
            <a:extLst>
              <a:ext uri="{FF2B5EF4-FFF2-40B4-BE49-F238E27FC236}">
                <a16:creationId xmlns:a16="http://schemas.microsoft.com/office/drawing/2014/main" id="{72F9AB42-18B0-4C96-B307-5981761AE1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0660" name="Slide Number Placeholder 3">
            <a:extLst>
              <a:ext uri="{FF2B5EF4-FFF2-40B4-BE49-F238E27FC236}">
                <a16:creationId xmlns:a16="http://schemas.microsoft.com/office/drawing/2014/main" id="{D1761283-194C-4CBE-A3A6-10C5A7F446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D45C593-371B-4500-9D35-9E5DD42818A5}" type="slidenum">
              <a:rPr lang="en-US" altLang="en-US" sz="1200" i="0"/>
              <a:pPr/>
              <a:t>13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>
            <a:extLst>
              <a:ext uri="{FF2B5EF4-FFF2-40B4-BE49-F238E27FC236}">
                <a16:creationId xmlns:a16="http://schemas.microsoft.com/office/drawing/2014/main" id="{855E70A9-25B0-4BA8-BB7E-DD47A564372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683" name="Notes Placeholder 2">
            <a:extLst>
              <a:ext uri="{FF2B5EF4-FFF2-40B4-BE49-F238E27FC236}">
                <a16:creationId xmlns:a16="http://schemas.microsoft.com/office/drawing/2014/main" id="{DF9AFCD5-4351-4BEF-9577-0666A7B345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1684" name="Slide Number Placeholder 3">
            <a:extLst>
              <a:ext uri="{FF2B5EF4-FFF2-40B4-BE49-F238E27FC236}">
                <a16:creationId xmlns:a16="http://schemas.microsoft.com/office/drawing/2014/main" id="{E705B5F7-EA6D-4141-AE5C-05F851505A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7149E52-39A4-4A52-BCE1-F6BF62BF4011}" type="slidenum">
              <a:rPr lang="en-US" altLang="en-US" sz="1200" i="0"/>
              <a:pPr/>
              <a:t>14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>
            <a:extLst>
              <a:ext uri="{FF2B5EF4-FFF2-40B4-BE49-F238E27FC236}">
                <a16:creationId xmlns:a16="http://schemas.microsoft.com/office/drawing/2014/main" id="{145B2E35-80A8-4CDE-B900-0D3FB60611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1552354-3F13-4896-86D5-CDA96BE18B8D}" type="slidenum">
              <a:rPr lang="en-US" altLang="en-US" sz="1200" i="0"/>
              <a:pPr/>
              <a:t>15</a:t>
            </a:fld>
            <a:endParaRPr lang="en-US" altLang="en-US" sz="1200" i="0"/>
          </a:p>
        </p:txBody>
      </p:sp>
      <p:sp>
        <p:nvSpPr>
          <p:cNvPr id="72707" name="Rectangle 2">
            <a:extLst>
              <a:ext uri="{FF2B5EF4-FFF2-40B4-BE49-F238E27FC236}">
                <a16:creationId xmlns:a16="http://schemas.microsoft.com/office/drawing/2014/main" id="{B055FBFE-E6B1-4B3C-A594-829081798D6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>
            <a:extLst>
              <a:ext uri="{FF2B5EF4-FFF2-40B4-BE49-F238E27FC236}">
                <a16:creationId xmlns:a16="http://schemas.microsoft.com/office/drawing/2014/main" id="{9F5ECAB6-1B33-4B71-A13C-C8A7617AC0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Have fun with this exercise, and then we’ll discuss what we can do both as individuals and as a community to address lifestyle risk factors.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>
            <a:extLst>
              <a:ext uri="{FF2B5EF4-FFF2-40B4-BE49-F238E27FC236}">
                <a16:creationId xmlns:a16="http://schemas.microsoft.com/office/drawing/2014/main" id="{B880E9E4-C4FE-4D04-A317-F75EABF895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1BFB119-363F-4CB7-B9B4-9268AE67F895}" type="slidenum">
              <a:rPr lang="en-US" altLang="en-US" sz="1200" i="0"/>
              <a:pPr/>
              <a:t>16</a:t>
            </a:fld>
            <a:endParaRPr lang="en-US" altLang="en-US" sz="1200" i="0"/>
          </a:p>
        </p:txBody>
      </p:sp>
      <p:sp>
        <p:nvSpPr>
          <p:cNvPr id="73731" name="Rectangle 2">
            <a:extLst>
              <a:ext uri="{FF2B5EF4-FFF2-40B4-BE49-F238E27FC236}">
                <a16:creationId xmlns:a16="http://schemas.microsoft.com/office/drawing/2014/main" id="{0B5C1039-43D7-453E-B09B-C8DF5BB0168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>
            <a:extLst>
              <a:ext uri="{FF2B5EF4-FFF2-40B4-BE49-F238E27FC236}">
                <a16:creationId xmlns:a16="http://schemas.microsoft.com/office/drawing/2014/main" id="{8DD239CD-6C97-4E66-88C0-5048989E0F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>
            <a:extLst>
              <a:ext uri="{FF2B5EF4-FFF2-40B4-BE49-F238E27FC236}">
                <a16:creationId xmlns:a16="http://schemas.microsoft.com/office/drawing/2014/main" id="{FC818838-0D78-4153-B8DE-5492DDF612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A070989-4EB0-46CA-A7B2-0D37B778C84E}" type="slidenum">
              <a:rPr lang="en-US" altLang="en-US" sz="1200" i="0"/>
              <a:pPr/>
              <a:t>17</a:t>
            </a:fld>
            <a:endParaRPr lang="en-US" altLang="en-US" sz="1200" i="0"/>
          </a:p>
        </p:txBody>
      </p:sp>
      <p:sp>
        <p:nvSpPr>
          <p:cNvPr id="74755" name="Rectangle 2">
            <a:extLst>
              <a:ext uri="{FF2B5EF4-FFF2-40B4-BE49-F238E27FC236}">
                <a16:creationId xmlns:a16="http://schemas.microsoft.com/office/drawing/2014/main" id="{D21BE433-B6F6-4A2F-A309-3D7DB082358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>
            <a:extLst>
              <a:ext uri="{FF2B5EF4-FFF2-40B4-BE49-F238E27FC236}">
                <a16:creationId xmlns:a16="http://schemas.microsoft.com/office/drawing/2014/main" id="{4494E66B-CDCF-4D81-A703-A45C52DCFFA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>
            <a:extLst>
              <a:ext uri="{FF2B5EF4-FFF2-40B4-BE49-F238E27FC236}">
                <a16:creationId xmlns:a16="http://schemas.microsoft.com/office/drawing/2014/main" id="{A9D7C80D-C209-4997-B218-A18D907247D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5779" name="Notes Placeholder 2">
            <a:extLst>
              <a:ext uri="{FF2B5EF4-FFF2-40B4-BE49-F238E27FC236}">
                <a16:creationId xmlns:a16="http://schemas.microsoft.com/office/drawing/2014/main" id="{62C4DDF5-DF4D-4348-ACC3-16BAE9647D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5780" name="Slide Number Placeholder 3">
            <a:extLst>
              <a:ext uri="{FF2B5EF4-FFF2-40B4-BE49-F238E27FC236}">
                <a16:creationId xmlns:a16="http://schemas.microsoft.com/office/drawing/2014/main" id="{B1BDE126-3ADB-436D-A3DB-44F7F067CF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536FE68-3A02-4371-855B-ED9FF7C06E9F}" type="slidenum">
              <a:rPr lang="en-US" altLang="en-US" sz="1200" i="0"/>
              <a:pPr/>
              <a:t>18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>
            <a:extLst>
              <a:ext uri="{FF2B5EF4-FFF2-40B4-BE49-F238E27FC236}">
                <a16:creationId xmlns:a16="http://schemas.microsoft.com/office/drawing/2014/main" id="{A9BF60DD-191D-4D72-B140-E87C24226D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DC8CC0A-A6DA-49A2-A5E9-887097D44C69}" type="slidenum">
              <a:rPr lang="en-US" altLang="en-US" sz="1200" i="0"/>
              <a:pPr/>
              <a:t>19</a:t>
            </a:fld>
            <a:endParaRPr lang="en-US" altLang="en-US" sz="1200" i="0"/>
          </a:p>
        </p:txBody>
      </p:sp>
      <p:sp>
        <p:nvSpPr>
          <p:cNvPr id="76803" name="Rectangle 2">
            <a:extLst>
              <a:ext uri="{FF2B5EF4-FFF2-40B4-BE49-F238E27FC236}">
                <a16:creationId xmlns:a16="http://schemas.microsoft.com/office/drawing/2014/main" id="{259AA2CB-9B64-4850-91C5-521DE3342C4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>
            <a:extLst>
              <a:ext uri="{FF2B5EF4-FFF2-40B4-BE49-F238E27FC236}">
                <a16:creationId xmlns:a16="http://schemas.microsoft.com/office/drawing/2014/main" id="{7302F320-217D-47EC-A0AB-BCBAB83169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A lipoprotein analysis provides an accurate assessment of your total cholesterol, LDL, HDL, and triglyceride levels. 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>
            <a:extLst>
              <a:ext uri="{FF2B5EF4-FFF2-40B4-BE49-F238E27FC236}">
                <a16:creationId xmlns:a16="http://schemas.microsoft.com/office/drawing/2014/main" id="{3A129E45-FE7F-480E-9034-FC2CE0D9B83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7827" name="Notes Placeholder 2">
            <a:extLst>
              <a:ext uri="{FF2B5EF4-FFF2-40B4-BE49-F238E27FC236}">
                <a16:creationId xmlns:a16="http://schemas.microsoft.com/office/drawing/2014/main" id="{4B9DEE63-70BD-490B-B05A-7CF00F887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7828" name="Slide Number Placeholder 3">
            <a:extLst>
              <a:ext uri="{FF2B5EF4-FFF2-40B4-BE49-F238E27FC236}">
                <a16:creationId xmlns:a16="http://schemas.microsoft.com/office/drawing/2014/main" id="{9EDD17B7-599F-476D-908D-781A0FCA7F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65882BA-BF08-41F6-B5D5-990D0DF2EB0A}" type="slidenum">
              <a:rPr lang="en-US" altLang="en-US" sz="1200" i="0"/>
              <a:pPr/>
              <a:t>20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>
            <a:extLst>
              <a:ext uri="{FF2B5EF4-FFF2-40B4-BE49-F238E27FC236}">
                <a16:creationId xmlns:a16="http://schemas.microsoft.com/office/drawing/2014/main" id="{05A21D23-B371-48FD-9FBD-4D888FB6567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>
            <a:extLst>
              <a:ext uri="{FF2B5EF4-FFF2-40B4-BE49-F238E27FC236}">
                <a16:creationId xmlns:a16="http://schemas.microsoft.com/office/drawing/2014/main" id="{2C28A33B-732B-454B-84A8-76274B1C0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8852" name="Slide Number Placeholder 3">
            <a:extLst>
              <a:ext uri="{FF2B5EF4-FFF2-40B4-BE49-F238E27FC236}">
                <a16:creationId xmlns:a16="http://schemas.microsoft.com/office/drawing/2014/main" id="{4B64F159-4530-4A71-B023-B2399D2801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DCA0AC6-DC28-4BDA-83E7-6D061C42A495}" type="slidenum">
              <a:rPr lang="en-US" altLang="en-US" sz="1200" i="0"/>
              <a:pPr/>
              <a:t>21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>
            <a:extLst>
              <a:ext uri="{FF2B5EF4-FFF2-40B4-BE49-F238E27FC236}">
                <a16:creationId xmlns:a16="http://schemas.microsoft.com/office/drawing/2014/main" id="{32732472-2BDF-485C-ABD5-A57A185CED4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9875" name="Notes Placeholder 2">
            <a:extLst>
              <a:ext uri="{FF2B5EF4-FFF2-40B4-BE49-F238E27FC236}">
                <a16:creationId xmlns:a16="http://schemas.microsoft.com/office/drawing/2014/main" id="{6BC2B455-E2D6-4F09-A1FC-D64BBD0378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9876" name="Slide Number Placeholder 3">
            <a:extLst>
              <a:ext uri="{FF2B5EF4-FFF2-40B4-BE49-F238E27FC236}">
                <a16:creationId xmlns:a16="http://schemas.microsoft.com/office/drawing/2014/main" id="{2FBA6489-D62C-4400-AC69-09629BD96F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7C7B662-6B0C-4E67-BB28-CE7B9274528F}" type="slidenum">
              <a:rPr lang="en-US" altLang="en-US" sz="1200" i="0"/>
              <a:pPr/>
              <a:t>22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>
            <a:extLst>
              <a:ext uri="{FF2B5EF4-FFF2-40B4-BE49-F238E27FC236}">
                <a16:creationId xmlns:a16="http://schemas.microsoft.com/office/drawing/2014/main" id="{E8D7A92B-9C2F-480E-BFE3-B0476DA975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C00BF1B-1E77-4BC0-BF84-7C8DC1B404D2}" type="slidenum">
              <a:rPr lang="en-US" altLang="en-US" sz="1200" i="0"/>
              <a:pPr/>
              <a:t>23</a:t>
            </a:fld>
            <a:endParaRPr lang="en-US" altLang="en-US" sz="1200" i="0"/>
          </a:p>
        </p:txBody>
      </p:sp>
      <p:sp>
        <p:nvSpPr>
          <p:cNvPr id="80899" name="Rectangle 2">
            <a:extLst>
              <a:ext uri="{FF2B5EF4-FFF2-40B4-BE49-F238E27FC236}">
                <a16:creationId xmlns:a16="http://schemas.microsoft.com/office/drawing/2014/main" id="{0EEFF4D0-FC37-4D97-ADA9-942704F3B6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0" name="Rectangle 3">
            <a:extLst>
              <a:ext uri="{FF2B5EF4-FFF2-40B4-BE49-F238E27FC236}">
                <a16:creationId xmlns:a16="http://schemas.microsoft.com/office/drawing/2014/main" id="{3F2E3DCF-53B4-49F0-9AD6-B27C6B89F3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For the average person, 110/80 is a healthy blood pressure. High blood pressure is diagnosed when systolic pressure (the first number) is 140 or above. </a:t>
            </a: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>
            <a:extLst>
              <a:ext uri="{FF2B5EF4-FFF2-40B4-BE49-F238E27FC236}">
                <a16:creationId xmlns:a16="http://schemas.microsoft.com/office/drawing/2014/main" id="{B6FB199D-68BC-4E8E-B5BD-58C19546760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23" name="Notes Placeholder 2">
            <a:extLst>
              <a:ext uri="{FF2B5EF4-FFF2-40B4-BE49-F238E27FC236}">
                <a16:creationId xmlns:a16="http://schemas.microsoft.com/office/drawing/2014/main" id="{6DD49906-D3A3-4EB2-B08D-EE70CEAFB5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24" name="Slide Number Placeholder 3">
            <a:extLst>
              <a:ext uri="{FF2B5EF4-FFF2-40B4-BE49-F238E27FC236}">
                <a16:creationId xmlns:a16="http://schemas.microsoft.com/office/drawing/2014/main" id="{1AE03E49-A114-498A-AB36-52B9FD8AA2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ABC51EA-F881-43CE-A9C2-71135F81B97E}" type="slidenum">
              <a:rPr lang="en-US" altLang="en-US" sz="1200" i="0"/>
              <a:pPr/>
              <a:t>24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>
            <a:extLst>
              <a:ext uri="{FF2B5EF4-FFF2-40B4-BE49-F238E27FC236}">
                <a16:creationId xmlns:a16="http://schemas.microsoft.com/office/drawing/2014/main" id="{A640BBDC-606A-4C5F-B66E-9176122632F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7" name="Notes Placeholder 2">
            <a:extLst>
              <a:ext uri="{FF2B5EF4-FFF2-40B4-BE49-F238E27FC236}">
                <a16:creationId xmlns:a16="http://schemas.microsoft.com/office/drawing/2014/main" id="{1F47F249-4EC3-4D82-9132-BCB996C743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2948" name="Slide Number Placeholder 3">
            <a:extLst>
              <a:ext uri="{FF2B5EF4-FFF2-40B4-BE49-F238E27FC236}">
                <a16:creationId xmlns:a16="http://schemas.microsoft.com/office/drawing/2014/main" id="{4A8ADC6B-ED7A-42FC-B729-BBA92382E4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26681CB-1BBA-4B42-A5F2-E63434707B5E}" type="slidenum">
              <a:rPr lang="en-US" altLang="en-US" sz="1200" i="0"/>
              <a:pPr/>
              <a:t>25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Slide Image Placeholder 1">
            <a:extLst>
              <a:ext uri="{FF2B5EF4-FFF2-40B4-BE49-F238E27FC236}">
                <a16:creationId xmlns:a16="http://schemas.microsoft.com/office/drawing/2014/main" id="{9E712536-9C1E-4995-B594-8C98812522E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5715" name="Notes Placeholder 2">
            <a:extLst>
              <a:ext uri="{FF2B5EF4-FFF2-40B4-BE49-F238E27FC236}">
                <a16:creationId xmlns:a16="http://schemas.microsoft.com/office/drawing/2014/main" id="{9C7673AC-8192-4FA9-ADA4-D2FA2C352D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15716" name="Slide Number Placeholder 3">
            <a:extLst>
              <a:ext uri="{FF2B5EF4-FFF2-40B4-BE49-F238E27FC236}">
                <a16:creationId xmlns:a16="http://schemas.microsoft.com/office/drawing/2014/main" id="{5A588104-2359-40A5-9570-3A9ECCA21E16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94085B68-AC1D-4E69-A0BD-C97199E9417A}" type="slidenum">
              <a:rPr lang="en-US" altLang="en-US" sz="1200" i="0"/>
              <a:pPr algn="r"/>
              <a:t>26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7">
            <a:extLst>
              <a:ext uri="{FF2B5EF4-FFF2-40B4-BE49-F238E27FC236}">
                <a16:creationId xmlns:a16="http://schemas.microsoft.com/office/drawing/2014/main" id="{B1757BC1-DCD5-4E7A-80D7-14BE816B66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28FE26F-F076-4099-90BE-792868F37707}" type="slidenum">
              <a:rPr lang="en-US" altLang="en-US" sz="1200" i="0"/>
              <a:pPr/>
              <a:t>27</a:t>
            </a:fld>
            <a:endParaRPr lang="en-US" altLang="en-US" sz="1200" i="0"/>
          </a:p>
        </p:txBody>
      </p:sp>
      <p:sp>
        <p:nvSpPr>
          <p:cNvPr id="83971" name="Rectangle 2">
            <a:extLst>
              <a:ext uri="{FF2B5EF4-FFF2-40B4-BE49-F238E27FC236}">
                <a16:creationId xmlns:a16="http://schemas.microsoft.com/office/drawing/2014/main" id="{F9CD5E96-286D-43BE-9B71-248BD8F5E03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2" name="Rectangle 3">
            <a:extLst>
              <a:ext uri="{FF2B5EF4-FFF2-40B4-BE49-F238E27FC236}">
                <a16:creationId xmlns:a16="http://schemas.microsoft.com/office/drawing/2014/main" id="{451F41E3-86D0-4925-B85A-B22DF2C3EC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In 2004, CVD claimed the lives of more women than men, even though more men had heart attacks.</a:t>
            </a: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>
            <a:extLst>
              <a:ext uri="{FF2B5EF4-FFF2-40B4-BE49-F238E27FC236}">
                <a16:creationId xmlns:a16="http://schemas.microsoft.com/office/drawing/2014/main" id="{DEC7B9D8-4C60-4142-A154-94878B189039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9616DBC2-1083-4E04-B51E-DDF469FE3E8A}" type="slidenum">
              <a:rPr lang="en-US" altLang="en-US" sz="1200" i="0"/>
              <a:pPr algn="r"/>
              <a:t>28</a:t>
            </a:fld>
            <a:endParaRPr lang="en-US" altLang="en-US" sz="1200" i="0"/>
          </a:p>
        </p:txBody>
      </p:sp>
      <p:sp>
        <p:nvSpPr>
          <p:cNvPr id="84995" name="Rectangle 2">
            <a:extLst>
              <a:ext uri="{FF2B5EF4-FFF2-40B4-BE49-F238E27FC236}">
                <a16:creationId xmlns:a16="http://schemas.microsoft.com/office/drawing/2014/main" id="{BDCDF24B-D8BA-4938-8FE6-252986C231B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6" name="Rectangle 3">
            <a:extLst>
              <a:ext uri="{FF2B5EF4-FFF2-40B4-BE49-F238E27FC236}">
                <a16:creationId xmlns:a16="http://schemas.microsoft.com/office/drawing/2014/main" id="{625B3297-FC46-4CC6-BCBC-DB14DF8507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>
            <a:extLst>
              <a:ext uri="{FF2B5EF4-FFF2-40B4-BE49-F238E27FC236}">
                <a16:creationId xmlns:a16="http://schemas.microsoft.com/office/drawing/2014/main" id="{6EA5391D-9F3C-4C42-92AB-08F6EF9FFEB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>
            <a:extLst>
              <a:ext uri="{FF2B5EF4-FFF2-40B4-BE49-F238E27FC236}">
                <a16:creationId xmlns:a16="http://schemas.microsoft.com/office/drawing/2014/main" id="{8B21FCF9-A560-439C-BF81-70B6E54494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6020" name="Slide Number Placeholder 3">
            <a:extLst>
              <a:ext uri="{FF2B5EF4-FFF2-40B4-BE49-F238E27FC236}">
                <a16:creationId xmlns:a16="http://schemas.microsoft.com/office/drawing/2014/main" id="{225085C4-2551-473A-A303-253E605DF8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70265DE-3556-48FD-86A4-F23C57317A7F}" type="slidenum">
              <a:rPr lang="en-US" altLang="en-US" sz="1200" i="0"/>
              <a:pPr/>
              <a:t>29</a:t>
            </a:fld>
            <a:endParaRPr lang="en-US" altLang="en-US" sz="1200" i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Slide Image Placeholder 1">
            <a:extLst>
              <a:ext uri="{FF2B5EF4-FFF2-40B4-BE49-F238E27FC236}">
                <a16:creationId xmlns:a16="http://schemas.microsoft.com/office/drawing/2014/main" id="{C990EB01-63E2-444D-9B26-00D7FE66D25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9091" name="Notes Placeholder 2">
            <a:extLst>
              <a:ext uri="{FF2B5EF4-FFF2-40B4-BE49-F238E27FC236}">
                <a16:creationId xmlns:a16="http://schemas.microsoft.com/office/drawing/2014/main" id="{EB26904C-50A0-44A5-9A15-5D43F6104F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9092" name="Slide Number Placeholder 3">
            <a:extLst>
              <a:ext uri="{FF2B5EF4-FFF2-40B4-BE49-F238E27FC236}">
                <a16:creationId xmlns:a16="http://schemas.microsoft.com/office/drawing/2014/main" id="{E16288E0-F2DC-4852-A379-3F40F0F49E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ABD852C-DFFB-4DB0-BE39-F8F9757570C8}" type="slidenum">
              <a:rPr lang="en-US" altLang="en-US" sz="1200" i="0"/>
              <a:pPr/>
              <a:t>30</a:t>
            </a:fld>
            <a:endParaRPr lang="en-US" altLang="en-US" sz="1200" i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E4483-DA13-4095-B5FA-FAFA1FBE27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FE8DDE-4742-4781-9075-42779147F6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8FC0A-623D-42E6-9FDE-8FB475D6E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2A65A-F93A-4916-B56A-EBCF6EB973C2}" type="datetimeFigureOut">
              <a:rPr lang="en-US" smtClean="0"/>
              <a:t>10/1/2021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2A4C1B-1054-41CB-9B73-59EBE1E4E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6D2CB-ECC6-48EB-97A1-35B4B109A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71CF-E8BF-4354-89A0-E829B615C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669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EBACF-280F-4CA8-81CA-9D74FD5F0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FC940-C466-46D4-BCA9-0122F4254B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6CA272-AE97-4BF0-A445-141B401F5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2A65A-F93A-4916-B56A-EBCF6EB973C2}" type="datetimeFigureOut">
              <a:rPr lang="en-US" smtClean="0"/>
              <a:t>10/1/2021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E1FC6-FB13-4373-A336-4367EEB7B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2B140D-8F23-4AB1-8BC2-C1C3B3E65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71CF-E8BF-4354-89A0-E829B615C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111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EAE10-19E1-4D8D-924F-2FDD5D01A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8118C4-FA9B-45EB-A37A-E7A5D8B016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6D63E2-F70A-46CB-BB04-F5DE31781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2A65A-F93A-4916-B56A-EBCF6EB973C2}" type="datetimeFigureOut">
              <a:rPr lang="en-US" smtClean="0"/>
              <a:t>10/1/2021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A27C1D-7757-45F1-8CF5-CC602D680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69993-7EC3-4FB1-A339-2CFD012A0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71CF-E8BF-4354-89A0-E829B615C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327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06990-7BFD-4416-909E-33DCE0F5F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135E9-AD7D-481A-8744-2ABA88079C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7A977D-88A6-41A7-9B0C-D48C56D657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924A5-22AD-4D53-97C6-0F7F1ED22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2A65A-F93A-4916-B56A-EBCF6EB973C2}" type="datetimeFigureOut">
              <a:rPr lang="en-US" smtClean="0"/>
              <a:t>10/1/2021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D27326-A98D-4709-8B17-60CD358C9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8DC096-804D-4A6F-8C71-670097025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71CF-E8BF-4354-89A0-E829B615C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922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EB37C-A3D4-45D4-AAC9-08CD7F994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A0C06B-BD22-4BAA-8769-6D8517E32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892917-17FE-4277-A0B2-10CCB3389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295D15-E8F9-4D76-A29C-2ABBD77DFF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712FB4-AF29-4440-AEE2-0836418B2D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7CA131-2DFF-44C6-8306-166C8EFBC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2A65A-F93A-4916-B56A-EBCF6EB973C2}" type="datetimeFigureOut">
              <a:rPr lang="en-US" smtClean="0"/>
              <a:t>10/1/2021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4B8C48-DB4C-4A36-BCBC-986599973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21C998-4229-494D-B41D-9F1D2B780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71CF-E8BF-4354-89A0-E829B615C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141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59841-5B5E-48B6-889F-337440CBC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385807-26B6-424A-967E-2CF798EFFA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2A65A-F93A-4916-B56A-EBCF6EB973C2}" type="datetimeFigureOut">
              <a:rPr lang="en-US" smtClean="0"/>
              <a:t>10/1/2021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20A10A-5D5A-4A45-A992-5D546A06D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03D94-1868-4EE1-82E8-14C0E1F21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71CF-E8BF-4354-89A0-E829B615C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056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4692C1-3791-40F5-9CE4-1E952AF51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2A65A-F93A-4916-B56A-EBCF6EB973C2}" type="datetimeFigureOut">
              <a:rPr lang="en-US" smtClean="0"/>
              <a:t>10/1/2021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337950-4E18-496C-A042-3A50716A8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7B0CF2-AE8F-4383-B2E3-D4534837F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71CF-E8BF-4354-89A0-E829B615C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284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BABB5-0CD8-43B3-8E05-0518FA764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42799-3F46-4A8A-8729-DD45E0CF5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EB0374-F8C7-40C4-AD2E-56160F95BB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389C8B-32BC-4BD9-828F-A4450D233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2A65A-F93A-4916-B56A-EBCF6EB973C2}" type="datetimeFigureOut">
              <a:rPr lang="en-US" smtClean="0"/>
              <a:t>10/1/2021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45D800-CDFC-49C2-BDE2-6A1932576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1B59ED-44C1-48F9-8409-7E465FB91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71CF-E8BF-4354-89A0-E829B615C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629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F2C3D-CC6E-401E-AA25-C0D933C62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71824B-2305-4E41-BC6B-162E0782CF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79EC50-72E5-44A2-9801-0366A434CA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43B378-3B75-42D7-8A4D-14C6DE6DE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2A65A-F93A-4916-B56A-EBCF6EB973C2}" type="datetimeFigureOut">
              <a:rPr lang="en-US" smtClean="0"/>
              <a:t>10/1/2021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9FF9E3-0D58-4D4D-B251-568D37B10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DDEDB9-7712-40E6-B8D7-64C6A9241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71CF-E8BF-4354-89A0-E829B615C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219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8C296-6683-4CBA-B042-892D26575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357334-8BAE-4F8B-BF6B-00C4F19C4A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0D57F-CA79-424C-90D1-2EEA11A33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2A65A-F93A-4916-B56A-EBCF6EB973C2}" type="datetimeFigureOut">
              <a:rPr lang="en-US" smtClean="0"/>
              <a:t>10/1/2021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5894A3-870B-4773-B6DC-63126F062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60D473-5299-4306-97D3-9C4C47EC2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71CF-E8BF-4354-89A0-E829B615C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515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2920B1-6D01-42E5-AA54-517ABF5E13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5AB419-B621-4244-852C-B81E61EB16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7FE4B7-406D-4A58-BA80-141A5A5C6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2A65A-F93A-4916-B56A-EBCF6EB973C2}" type="datetimeFigureOut">
              <a:rPr lang="en-US" smtClean="0"/>
              <a:t>10/1/2021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82614C-48B7-4F22-9384-347C102EB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47F13-484E-45EB-841A-FDC2904D6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71CF-E8BF-4354-89A0-E829B615C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129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D43946-F0D8-4986-AD88-C4A55BFCE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91A259-3E46-4C00-97B4-C50F5229B5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27D0C1-9CB9-48F7-9D7A-0F43064983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B2A65A-F93A-4916-B56A-EBCF6EB973C2}" type="datetimeFigureOut">
              <a:rPr lang="en-US" smtClean="0"/>
              <a:t>10/1/2021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FEFB35-E432-4CCE-9AF0-8CC3B021E6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8EE559-FBF8-4FFE-8DA7-3A15BBBC0F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2771CF-E8BF-4354-89A0-E829B615C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B270761-CC40-4F3F-A916-7E3BC3989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20855C-9FA4-417A-BE67-63C022F81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7E6A49B-1B06-403E-8CC5-ACB38A6BD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2435" y="891540"/>
            <a:ext cx="10989565" cy="507111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B2D31F-A49A-475B-B073-9CB3D34FAF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6160" y="1660121"/>
            <a:ext cx="9623404" cy="3305493"/>
          </a:xfrm>
        </p:spPr>
        <p:txBody>
          <a:bodyPr>
            <a:normAutofit/>
          </a:bodyPr>
          <a:lstStyle/>
          <a:p>
            <a:pPr algn="l"/>
            <a:r>
              <a:rPr lang="en-GB" sz="8800"/>
              <a:t>Cardiovascular Disease</a:t>
            </a:r>
            <a:endParaRPr lang="en-US" sz="8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5A907C-D240-4AA4-872C-F8C1AD4CEA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6159" y="4965614"/>
            <a:ext cx="9623404" cy="834454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Reducing your risk.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355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2" name="Rectangle 8">
            <a:extLst>
              <a:ext uri="{FF2B5EF4-FFF2-40B4-BE49-F238E27FC236}">
                <a16:creationId xmlns:a16="http://schemas.microsoft.com/office/drawing/2014/main" id="{DFCD28CD-B869-4417-837B-98973C5887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6000">
                <a:solidFill>
                  <a:schemeClr val="bg1"/>
                </a:solidFill>
                <a:latin typeface="Arial" panose="020B0604020202020204" pitchFamily="34" charset="0"/>
              </a:rPr>
              <a:t>Objectives</a:t>
            </a:r>
          </a:p>
        </p:txBody>
      </p:sp>
      <p:graphicFrame>
        <p:nvGraphicFramePr>
          <p:cNvPr id="5125" name="Rectangle 9">
            <a:extLst>
              <a:ext uri="{FF2B5EF4-FFF2-40B4-BE49-F238E27FC236}">
                <a16:creationId xmlns:a16="http://schemas.microsoft.com/office/drawing/2014/main" id="{58D25147-5CC5-4CF5-8293-095F783C2F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818000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2AB97-DC92-421D-8DEB-C77C31ED5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Statistics.</a:t>
            </a:r>
            <a:endParaRPr lang="en-US" sz="60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9D0160-24F9-4320-A2C4-2B54FB904E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6184254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3833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740A5-B0F3-41F3-945A-355F308A3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Statistics </a:t>
            </a:r>
            <a:endParaRPr lang="en-US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EB17E-48EE-4ABD-8E68-D184176CC7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/>
              <a:t> Since 1961 the UK death rate from heart and circulatory diseases has declined by more than three quarters. </a:t>
            </a:r>
          </a:p>
          <a:p>
            <a:r>
              <a:rPr lang="en-GB" sz="2400"/>
              <a:t>Death rates have fallen more quickly than the actual number of deaths because people in this country are now living longer</a:t>
            </a:r>
          </a:p>
          <a:p>
            <a:r>
              <a:rPr lang="en-GB" sz="2400"/>
              <a:t> There are around 7 million people living with heart and circulatory diseases in the UK - an ageing and growing population and improved survival rates from heart and circulatory events could see these numbers rise still further.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01936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3" name="Rectangle 8">
            <a:extLst>
              <a:ext uri="{FF2B5EF4-FFF2-40B4-BE49-F238E27FC236}">
                <a16:creationId xmlns:a16="http://schemas.microsoft.com/office/drawing/2014/main" id="{EEF359B3-AB99-4E76-8C37-DEDCF2B0B59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976031" y="963877"/>
            <a:ext cx="6377769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33400"/>
            <a:r>
              <a:rPr lang="en-US" altLang="en-US" sz="2400"/>
              <a:t>Discussion Questions</a:t>
            </a:r>
          </a:p>
          <a:p>
            <a:pPr marL="533400"/>
            <a:r>
              <a:rPr lang="en-US" altLang="en-US" sz="2400"/>
              <a:t>What preventive measures can be taken to avoid a heart attack?</a:t>
            </a:r>
          </a:p>
          <a:p>
            <a:pPr marL="533400"/>
            <a:r>
              <a:rPr lang="en-US" altLang="en-US" sz="2400"/>
              <a:t>What effect does a celebrity death from a certain illness have on how members of the public address their own health?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15911E3A-C35B-4EF7-A355-B84E9A14A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E21ADB3D-AD65-44B4-847D-5E90E90A5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>
              <a:extLst>
                <a:ext uri="{FF2B5EF4-FFF2-40B4-BE49-F238E27FC236}">
                  <a16:creationId xmlns:a16="http://schemas.microsoft.com/office/drawing/2014/main" id="{CF580C70-814C-4845-B645-919BFFBD1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>
              <a:extLst>
                <a:ext uri="{FF2B5EF4-FFF2-40B4-BE49-F238E27FC236}">
                  <a16:creationId xmlns:a16="http://schemas.microsoft.com/office/drawing/2014/main" id="{34D7BF57-4CAA-45B2-9EF0-0AA1FCF70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>
              <a:extLst>
                <a:ext uri="{FF2B5EF4-FFF2-40B4-BE49-F238E27FC236}">
                  <a16:creationId xmlns:a16="http://schemas.microsoft.com/office/drawing/2014/main" id="{7886F306-C03A-40C6-8FD5-DCE3D4595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>
              <a:extLst>
                <a:ext uri="{FF2B5EF4-FFF2-40B4-BE49-F238E27FC236}">
                  <a16:creationId xmlns:a16="http://schemas.microsoft.com/office/drawing/2014/main" id="{2FDC9A36-C7C3-47D7-A64E-ED25C47EC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>
              <a:extLst>
                <a:ext uri="{FF2B5EF4-FFF2-40B4-BE49-F238E27FC236}">
                  <a16:creationId xmlns:a16="http://schemas.microsoft.com/office/drawing/2014/main" id="{BB19BC37-158A-43DC-9A9E-E45CC7195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>
              <a:extLst>
                <a:ext uri="{FF2B5EF4-FFF2-40B4-BE49-F238E27FC236}">
                  <a16:creationId xmlns:a16="http://schemas.microsoft.com/office/drawing/2014/main" id="{077654CC-108F-48D5-B5E9-437F164F5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>
              <a:extLst>
                <a:ext uri="{FF2B5EF4-FFF2-40B4-BE49-F238E27FC236}">
                  <a16:creationId xmlns:a16="http://schemas.microsoft.com/office/drawing/2014/main" id="{A3CF3A63-1C1E-4E85-A78A-FDC16431E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>
              <a:extLst>
                <a:ext uri="{FF2B5EF4-FFF2-40B4-BE49-F238E27FC236}">
                  <a16:creationId xmlns:a16="http://schemas.microsoft.com/office/drawing/2014/main" id="{8740FC9A-72DD-4D9B-BA25-1CCED1352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>
              <a:extLst>
                <a:ext uri="{FF2B5EF4-FFF2-40B4-BE49-F238E27FC236}">
                  <a16:creationId xmlns:a16="http://schemas.microsoft.com/office/drawing/2014/main" id="{7FBF5743-F2AE-4D0D-BCD1-01F7686D0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>
              <a:extLst>
                <a:ext uri="{FF2B5EF4-FFF2-40B4-BE49-F238E27FC236}">
                  <a16:creationId xmlns:a16="http://schemas.microsoft.com/office/drawing/2014/main" id="{CED32316-D4F7-4795-BBE0-DEBB60E27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>
              <a:extLst>
                <a:ext uri="{FF2B5EF4-FFF2-40B4-BE49-F238E27FC236}">
                  <a16:creationId xmlns:a16="http://schemas.microsoft.com/office/drawing/2014/main" id="{583B23C9-B9B7-4E93-9538-CBE316F83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>
              <a:extLst>
                <a:ext uri="{FF2B5EF4-FFF2-40B4-BE49-F238E27FC236}">
                  <a16:creationId xmlns:a16="http://schemas.microsoft.com/office/drawing/2014/main" id="{5B144260-9F2C-4ADB-A37C-1CFB4B42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>
              <a:extLst>
                <a:ext uri="{FF2B5EF4-FFF2-40B4-BE49-F238E27FC236}">
                  <a16:creationId xmlns:a16="http://schemas.microsoft.com/office/drawing/2014/main" id="{53FF918D-79D3-4F55-A68C-0DD5880DA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>
              <a:extLst>
                <a:ext uri="{FF2B5EF4-FFF2-40B4-BE49-F238E27FC236}">
                  <a16:creationId xmlns:a16="http://schemas.microsoft.com/office/drawing/2014/main" id="{B9FC1440-933F-44FE-8D77-4827DD0F9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>
              <a:extLst>
                <a:ext uri="{FF2B5EF4-FFF2-40B4-BE49-F238E27FC236}">
                  <a16:creationId xmlns:a16="http://schemas.microsoft.com/office/drawing/2014/main" id="{0F67F308-A67C-4D2E-B081-59BB31D8E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>
              <a:extLst>
                <a:ext uri="{FF2B5EF4-FFF2-40B4-BE49-F238E27FC236}">
                  <a16:creationId xmlns:a16="http://schemas.microsoft.com/office/drawing/2014/main" id="{80112F01-90EB-4AEC-A39C-5C6875FFB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>
              <a:extLst>
                <a:ext uri="{FF2B5EF4-FFF2-40B4-BE49-F238E27FC236}">
                  <a16:creationId xmlns:a16="http://schemas.microsoft.com/office/drawing/2014/main" id="{893F6B05-90EB-4C75-A0F0-C7247553B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>
              <a:extLst>
                <a:ext uri="{FF2B5EF4-FFF2-40B4-BE49-F238E27FC236}">
                  <a16:creationId xmlns:a16="http://schemas.microsoft.com/office/drawing/2014/main" id="{227B563B-E0C0-4D81-966D-B5E2DBAAE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>
              <a:extLst>
                <a:ext uri="{FF2B5EF4-FFF2-40B4-BE49-F238E27FC236}">
                  <a16:creationId xmlns:a16="http://schemas.microsoft.com/office/drawing/2014/main" id="{130DF93D-D1FF-477A-BDCE-C8B01C3B4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>
              <a:extLst>
                <a:ext uri="{FF2B5EF4-FFF2-40B4-BE49-F238E27FC236}">
                  <a16:creationId xmlns:a16="http://schemas.microsoft.com/office/drawing/2014/main" id="{44ED67A1-C6FE-4AC8-8473-11DAC03DC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>
              <a:extLst>
                <a:ext uri="{FF2B5EF4-FFF2-40B4-BE49-F238E27FC236}">
                  <a16:creationId xmlns:a16="http://schemas.microsoft.com/office/drawing/2014/main" id="{213A54F3-15FA-4C8F-8ABF-CE77E7219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9" name="Isosceles Triangle 22">
              <a:extLst>
                <a:ext uri="{FF2B5EF4-FFF2-40B4-BE49-F238E27FC236}">
                  <a16:creationId xmlns:a16="http://schemas.microsoft.com/office/drawing/2014/main" id="{3D2FD25A-EFFD-4F5C-9258-981F5907DE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Rectangle 99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8434" name="Rectangle 4">
            <a:extLst>
              <a:ext uri="{FF2B5EF4-FFF2-40B4-BE49-F238E27FC236}">
                <a16:creationId xmlns:a16="http://schemas.microsoft.com/office/drawing/2014/main" id="{505B0DFD-349F-404D-B861-025AD5CE37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700">
                <a:solidFill>
                  <a:srgbClr val="FFFFFF"/>
                </a:solidFill>
                <a:latin typeface="Arial" panose="020B0604020202020204" pitchFamily="34" charset="0"/>
              </a:rPr>
              <a:t>Atherosclerosis</a:t>
            </a:r>
          </a:p>
        </p:txBody>
      </p:sp>
      <p:sp>
        <p:nvSpPr>
          <p:cNvPr id="18435" name="Rectangle 5">
            <a:extLst>
              <a:ext uri="{FF2B5EF4-FFF2-40B4-BE49-F238E27FC236}">
                <a16:creationId xmlns:a16="http://schemas.microsoft.com/office/drawing/2014/main" id="{853CD406-070F-43CF-8C87-5276D9A107E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120640" y="804672"/>
            <a:ext cx="6281928" cy="524865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000">
                <a:latin typeface="Arial" panose="020B0604020202020204" pitchFamily="34" charset="0"/>
              </a:rPr>
              <a:t>Characterized by deposits of fatty substances, cholesterol, cellular waste products, calcium, and fibrin in the inner lining of the artery</a:t>
            </a:r>
          </a:p>
          <a:p>
            <a:pPr eaLnBrk="1" hangingPunct="1"/>
            <a:r>
              <a:rPr lang="en-US" altLang="en-US" sz="2000">
                <a:latin typeface="Arial" panose="020B0604020202020204" pitchFamily="34" charset="0"/>
              </a:rPr>
              <a:t>Hyperlipidemia </a:t>
            </a:r>
          </a:p>
          <a:p>
            <a:pPr lvl="1" eaLnBrk="1" hangingPunct="1"/>
            <a:r>
              <a:rPr lang="en-US" altLang="en-US" sz="2000">
                <a:latin typeface="Arial" panose="020B0604020202020204" pitchFamily="34" charset="0"/>
              </a:rPr>
              <a:t>Abnormally high blood lipid level</a:t>
            </a:r>
          </a:p>
          <a:p>
            <a:pPr eaLnBrk="1" hangingPunct="1"/>
            <a:r>
              <a:rPr lang="en-US" altLang="en-US" sz="2000">
                <a:latin typeface="Arial" panose="020B0604020202020204" pitchFamily="34" charset="0"/>
              </a:rPr>
              <a:t>Plaque</a:t>
            </a:r>
          </a:p>
          <a:p>
            <a:pPr lvl="1" eaLnBrk="1" hangingPunct="1"/>
            <a:r>
              <a:rPr lang="en-US" altLang="en-US" sz="2000">
                <a:latin typeface="Arial" panose="020B0604020202020204" pitchFamily="34" charset="0"/>
              </a:rPr>
              <a:t>Buildup of deposits in the arteries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26136B98-ED0B-4A82-A468-8E75D3DC69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30388" y="198439"/>
            <a:ext cx="8763000" cy="701731"/>
          </a:xfrm>
        </p:spPr>
        <p:txBody>
          <a:bodyPr anchor="t">
            <a:spAutoFit/>
          </a:bodyPr>
          <a:lstStyle/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Atherosclerosis (cont.)</a:t>
            </a:r>
          </a:p>
        </p:txBody>
      </p:sp>
      <p:sp>
        <p:nvSpPr>
          <p:cNvPr id="19461" name="Text Box 19">
            <a:extLst>
              <a:ext uri="{FF2B5EF4-FFF2-40B4-BE49-F238E27FC236}">
                <a16:creationId xmlns:a16="http://schemas.microsoft.com/office/drawing/2014/main" id="{3E28F18E-0EF3-4959-9A01-7BF4157AEC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6553200"/>
            <a:ext cx="4953000" cy="12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800" i="0">
                <a:solidFill>
                  <a:schemeClr val="bg1"/>
                </a:solidFill>
                <a:latin typeface="Arial" panose="020B0604020202020204" pitchFamily="34" charset="0"/>
              </a:rPr>
              <a:t>Copyright © 2010 Pearson Education, Inc.</a:t>
            </a:r>
            <a:endParaRPr lang="en-US" altLang="en-US" sz="1000" i="0">
              <a:solidFill>
                <a:srgbClr val="1B558B"/>
              </a:solidFill>
              <a:latin typeface="Arial" panose="020B0604020202020204" pitchFamily="34" charset="0"/>
            </a:endParaRPr>
          </a:p>
        </p:txBody>
      </p:sp>
      <p:pic>
        <p:nvPicPr>
          <p:cNvPr id="19462" name="Picture 6" descr="15_05Figure-L">
            <a:extLst>
              <a:ext uri="{FF2B5EF4-FFF2-40B4-BE49-F238E27FC236}">
                <a16:creationId xmlns:a16="http://schemas.microsoft.com/office/drawing/2014/main" id="{9120EDB5-0E58-4989-90FE-61C6F86B76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501" y="825501"/>
            <a:ext cx="2900363" cy="560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4">
            <a:extLst>
              <a:ext uri="{FF2B5EF4-FFF2-40B4-BE49-F238E27FC236}">
                <a16:creationId xmlns:a16="http://schemas.microsoft.com/office/drawing/2014/main" id="{BB4C5847-962B-4AC7-8CD0-9622884EE3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t>Coronary Heart Disease</a:t>
            </a:r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3" name="Rectangle 5">
            <a:extLst>
              <a:ext uri="{FF2B5EF4-FFF2-40B4-BE49-F238E27FC236}">
                <a16:creationId xmlns:a16="http://schemas.microsoft.com/office/drawing/2014/main" id="{80AD53E5-7495-4264-A9A2-00A5757B15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400">
                <a:latin typeface="Arial" panose="020B0604020202020204" pitchFamily="34" charset="0"/>
              </a:rPr>
              <a:t>Myocardial infarction (MI), or heart attack 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</a:rPr>
              <a:t>Blood supplied to the heart is disrupted.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</a:rPr>
              <a:t>Coronary thrombosis 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</a:rPr>
              <a:t>Blood clot in the coronary artery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</a:rPr>
              <a:t>Embolus 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</a:rPr>
              <a:t>The blood clot is dislodged and moves through the circulatory system.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</a:rPr>
              <a:t>Collateral circulation 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</a:rPr>
              <a:t>If blockage to the heart is minor, blood flow is rerouted.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1506" name="Rectangle 4">
            <a:extLst>
              <a:ext uri="{FF2B5EF4-FFF2-40B4-BE49-F238E27FC236}">
                <a16:creationId xmlns:a16="http://schemas.microsoft.com/office/drawing/2014/main" id="{41E85A04-AE8F-4AF9-9CCB-E3E86D0914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  <a:latin typeface="Arial" panose="020B0604020202020204" pitchFamily="34" charset="0"/>
              </a:rPr>
              <a:t>Angina Pectoris</a:t>
            </a:r>
          </a:p>
        </p:txBody>
      </p:sp>
      <p:sp>
        <p:nvSpPr>
          <p:cNvPr id="21507" name="Rectangle 5">
            <a:extLst>
              <a:ext uri="{FF2B5EF4-FFF2-40B4-BE49-F238E27FC236}">
                <a16:creationId xmlns:a16="http://schemas.microsoft.com/office/drawing/2014/main" id="{4AC1AD96-755A-4B21-AED4-9F5CFDFC6A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Ischemia  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Reduction of the heart’s blood and oxygen supply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The more serious the oxygen deprivation, the more severe the pain.</a:t>
            </a:r>
          </a:p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Nitroglycerin 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Drug used to relax (dilate) the veins</a:t>
            </a:r>
          </a:p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Beta blockers control potential overactivity of the heart muscle.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2530" name="Rectangle 4">
            <a:extLst>
              <a:ext uri="{FF2B5EF4-FFF2-40B4-BE49-F238E27FC236}">
                <a16:creationId xmlns:a16="http://schemas.microsoft.com/office/drawing/2014/main" id="{99A6CBA7-3A43-48F8-B34A-BA7593AF20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  <a:latin typeface="Arial" panose="020B0604020202020204" pitchFamily="34" charset="0"/>
              </a:rPr>
              <a:t>Arrythmias</a:t>
            </a:r>
          </a:p>
        </p:txBody>
      </p:sp>
      <p:sp>
        <p:nvSpPr>
          <p:cNvPr id="22531" name="Rectangle 5">
            <a:extLst>
              <a:ext uri="{FF2B5EF4-FFF2-40B4-BE49-F238E27FC236}">
                <a16:creationId xmlns:a16="http://schemas.microsoft.com/office/drawing/2014/main" id="{0E79FD5C-3430-4E95-B7CE-6D32075E97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Irregularities in heart rhythm</a:t>
            </a:r>
          </a:p>
          <a:p>
            <a:pPr marL="742950" lvl="1" indent="-230188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Tachycardia is a racing heart in the absence of exercise or anxiety.</a:t>
            </a:r>
          </a:p>
          <a:p>
            <a:pPr marL="742950" lvl="1" indent="-230188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Bradycardia is an abnormally slow heart beat.</a:t>
            </a:r>
          </a:p>
          <a:p>
            <a:pPr marL="742950" lvl="1" indent="-230188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Fibrillation is a sporadic heart beat with a quivering pattern.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3554" name="Rectangle 2">
            <a:extLst>
              <a:ext uri="{FF2B5EF4-FFF2-40B4-BE49-F238E27FC236}">
                <a16:creationId xmlns:a16="http://schemas.microsoft.com/office/drawing/2014/main" id="{4EE837AF-ACB8-44E6-B6D9-695120D0BD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Congestive Heart Failure</a:t>
            </a:r>
          </a:p>
        </p:txBody>
      </p:sp>
      <p:sp>
        <p:nvSpPr>
          <p:cNvPr id="78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1" name="Graphic 70" descr="Heart with Pulse">
            <a:extLst>
              <a:ext uri="{FF2B5EF4-FFF2-40B4-BE49-F238E27FC236}">
                <a16:creationId xmlns:a16="http://schemas.microsoft.com/office/drawing/2014/main" id="{DDF4B3A5-FD6B-44F7-89AE-4FF8F4B4EF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23555" name="Rectangle 3">
            <a:extLst>
              <a:ext uri="{FF2B5EF4-FFF2-40B4-BE49-F238E27FC236}">
                <a16:creationId xmlns:a16="http://schemas.microsoft.com/office/drawing/2014/main" id="{862D21DD-7A1C-4C34-BA07-A25105E077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Damaged or overworked heart muscle is unable to keep blood circulating normally.</a:t>
            </a:r>
          </a:p>
          <a:p>
            <a:pPr eaLnBrk="1" hangingPunct="1"/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Affects over 5 million Americans</a:t>
            </a:r>
          </a:p>
          <a:p>
            <a:pPr eaLnBrk="1" hangingPunct="1"/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Damage to heart muscle may result from rheumatic fever, pneumonia, heart attack, or other cardiovascular problem.</a:t>
            </a:r>
          </a:p>
          <a:p>
            <a:pPr eaLnBrk="1" hangingPunct="1"/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Lack of proper circulation may allow blood to accumulate in the vessels of the legs, ankles, or lungs.</a:t>
            </a:r>
          </a:p>
          <a:p>
            <a:pPr eaLnBrk="1" hangingPunct="1"/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Diuretics relieve fluid accumulation.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1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582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4578" name="Rectangle 4">
            <a:extLst>
              <a:ext uri="{FF2B5EF4-FFF2-40B4-BE49-F238E27FC236}">
                <a16:creationId xmlns:a16="http://schemas.microsoft.com/office/drawing/2014/main" id="{DB054DCB-7FD4-48E9-B817-434FC0234F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100">
                <a:solidFill>
                  <a:srgbClr val="FFFFFF"/>
                </a:solidFill>
                <a:latin typeface="Arial" panose="020B0604020202020204" pitchFamily="34" charset="0"/>
              </a:rPr>
              <a:t>Congenital and Rheumatic Heart Disease</a:t>
            </a:r>
          </a:p>
        </p:txBody>
      </p:sp>
      <p:sp>
        <p:nvSpPr>
          <p:cNvPr id="24579" name="Rectangle 5">
            <a:extLst>
              <a:ext uri="{FF2B5EF4-FFF2-40B4-BE49-F238E27FC236}">
                <a16:creationId xmlns:a16="http://schemas.microsoft.com/office/drawing/2014/main" id="{C4FE31B1-C81B-444B-9C5E-44C9799C42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Congenital heart disease affects 1 out of 125 children.</a:t>
            </a:r>
          </a:p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May be due to hereditary factors, maternal diseases, or chemical intake (alcohol) during fetal development</a:t>
            </a:r>
          </a:p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Rheumatic heart disease results from rheumatic fever, which affects connective tissue.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2" name="Rectangle 4">
            <a:extLst>
              <a:ext uri="{FF2B5EF4-FFF2-40B4-BE49-F238E27FC236}">
                <a16:creationId xmlns:a16="http://schemas.microsoft.com/office/drawing/2014/main" id="{83F0B2E0-704A-4050-899F-3F683EE90E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t>Stroke</a:t>
            </a:r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03" name="Rectangle 5">
            <a:extLst>
              <a:ext uri="{FF2B5EF4-FFF2-40B4-BE49-F238E27FC236}">
                <a16:creationId xmlns:a16="http://schemas.microsoft.com/office/drawing/2014/main" id="{5CC4BC15-E4EC-4787-8509-C98DB18223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400">
                <a:latin typeface="Arial" panose="020B0604020202020204" pitchFamily="34" charset="0"/>
              </a:rPr>
              <a:t>Occurs when the blood supply to the brain is interrupted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</a:rPr>
              <a:t>Thrombus is a blood clot.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</a:rPr>
              <a:t>Embolus is a free-flowing clot.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</a:rPr>
              <a:t>Aneurysm is a bulging or burst blood vessel.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</a:rPr>
              <a:t>Transient ischemic attack (TIA) is a brief interruption of blood supply that causes temporary impairment.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FB1BFB7E-2764-43F4-BD38-119FC2C927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7050" y="187325"/>
            <a:ext cx="8763000" cy="1311128"/>
          </a:xfrm>
        </p:spPr>
        <p:txBody>
          <a:bodyPr anchor="t">
            <a:spAutoFit/>
          </a:bodyPr>
          <a:lstStyle/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Blood Vessel Disorders that Can Lead to Stroke</a:t>
            </a:r>
          </a:p>
        </p:txBody>
      </p:sp>
      <p:sp>
        <p:nvSpPr>
          <p:cNvPr id="26629" name="Text Box 19">
            <a:extLst>
              <a:ext uri="{FF2B5EF4-FFF2-40B4-BE49-F238E27FC236}">
                <a16:creationId xmlns:a16="http://schemas.microsoft.com/office/drawing/2014/main" id="{2315F91B-1D84-4510-83B5-B05A8C28D4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6553200"/>
            <a:ext cx="4953000" cy="12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800" i="0">
                <a:solidFill>
                  <a:schemeClr val="bg1"/>
                </a:solidFill>
                <a:latin typeface="Arial" panose="020B0604020202020204" pitchFamily="34" charset="0"/>
              </a:rPr>
              <a:t>Copyright © 2010 Pearson Education, Inc.</a:t>
            </a:r>
            <a:endParaRPr lang="en-US" altLang="en-US" sz="1000" i="0">
              <a:solidFill>
                <a:srgbClr val="1B558B"/>
              </a:solidFill>
              <a:latin typeface="Arial" panose="020B0604020202020204" pitchFamily="34" charset="0"/>
            </a:endParaRPr>
          </a:p>
        </p:txBody>
      </p:sp>
      <p:pic>
        <p:nvPicPr>
          <p:cNvPr id="26630" name="Picture 6" descr="15_06Figure-L">
            <a:extLst>
              <a:ext uri="{FF2B5EF4-FFF2-40B4-BE49-F238E27FC236}">
                <a16:creationId xmlns:a16="http://schemas.microsoft.com/office/drawing/2014/main" id="{F8961AB5-52CF-4532-915A-980EA3EF91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056" y="1485900"/>
            <a:ext cx="5083175" cy="518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15911E3A-C35B-4EF7-A355-B84E9A14A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E21ADB3D-AD65-44B4-847D-5E90E90A5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>
              <a:extLst>
                <a:ext uri="{FF2B5EF4-FFF2-40B4-BE49-F238E27FC236}">
                  <a16:creationId xmlns:a16="http://schemas.microsoft.com/office/drawing/2014/main" id="{CF580C70-814C-4845-B645-919BFFBD1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>
              <a:extLst>
                <a:ext uri="{FF2B5EF4-FFF2-40B4-BE49-F238E27FC236}">
                  <a16:creationId xmlns:a16="http://schemas.microsoft.com/office/drawing/2014/main" id="{34D7BF57-4CAA-45B2-9EF0-0AA1FCF70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>
              <a:extLst>
                <a:ext uri="{FF2B5EF4-FFF2-40B4-BE49-F238E27FC236}">
                  <a16:creationId xmlns:a16="http://schemas.microsoft.com/office/drawing/2014/main" id="{7886F306-C03A-40C6-8FD5-DCE3D4595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>
              <a:extLst>
                <a:ext uri="{FF2B5EF4-FFF2-40B4-BE49-F238E27FC236}">
                  <a16:creationId xmlns:a16="http://schemas.microsoft.com/office/drawing/2014/main" id="{2FDC9A36-C7C3-47D7-A64E-ED25C47EC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>
              <a:extLst>
                <a:ext uri="{FF2B5EF4-FFF2-40B4-BE49-F238E27FC236}">
                  <a16:creationId xmlns:a16="http://schemas.microsoft.com/office/drawing/2014/main" id="{BB19BC37-158A-43DC-9A9E-E45CC7195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>
              <a:extLst>
                <a:ext uri="{FF2B5EF4-FFF2-40B4-BE49-F238E27FC236}">
                  <a16:creationId xmlns:a16="http://schemas.microsoft.com/office/drawing/2014/main" id="{077654CC-108F-48D5-B5E9-437F164F5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>
              <a:extLst>
                <a:ext uri="{FF2B5EF4-FFF2-40B4-BE49-F238E27FC236}">
                  <a16:creationId xmlns:a16="http://schemas.microsoft.com/office/drawing/2014/main" id="{A3CF3A63-1C1E-4E85-A78A-FDC16431E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>
              <a:extLst>
                <a:ext uri="{FF2B5EF4-FFF2-40B4-BE49-F238E27FC236}">
                  <a16:creationId xmlns:a16="http://schemas.microsoft.com/office/drawing/2014/main" id="{8740FC9A-72DD-4D9B-BA25-1CCED1352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>
              <a:extLst>
                <a:ext uri="{FF2B5EF4-FFF2-40B4-BE49-F238E27FC236}">
                  <a16:creationId xmlns:a16="http://schemas.microsoft.com/office/drawing/2014/main" id="{7FBF5743-F2AE-4D0D-BCD1-01F7686D0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>
              <a:extLst>
                <a:ext uri="{FF2B5EF4-FFF2-40B4-BE49-F238E27FC236}">
                  <a16:creationId xmlns:a16="http://schemas.microsoft.com/office/drawing/2014/main" id="{CED32316-D4F7-4795-BBE0-DEBB60E27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>
              <a:extLst>
                <a:ext uri="{FF2B5EF4-FFF2-40B4-BE49-F238E27FC236}">
                  <a16:creationId xmlns:a16="http://schemas.microsoft.com/office/drawing/2014/main" id="{583B23C9-B9B7-4E93-9538-CBE316F83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>
              <a:extLst>
                <a:ext uri="{FF2B5EF4-FFF2-40B4-BE49-F238E27FC236}">
                  <a16:creationId xmlns:a16="http://schemas.microsoft.com/office/drawing/2014/main" id="{5B144260-9F2C-4ADB-A37C-1CFB4B42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>
              <a:extLst>
                <a:ext uri="{FF2B5EF4-FFF2-40B4-BE49-F238E27FC236}">
                  <a16:creationId xmlns:a16="http://schemas.microsoft.com/office/drawing/2014/main" id="{53FF918D-79D3-4F55-A68C-0DD5880DA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>
              <a:extLst>
                <a:ext uri="{FF2B5EF4-FFF2-40B4-BE49-F238E27FC236}">
                  <a16:creationId xmlns:a16="http://schemas.microsoft.com/office/drawing/2014/main" id="{B9FC1440-933F-44FE-8D77-4827DD0F9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>
              <a:extLst>
                <a:ext uri="{FF2B5EF4-FFF2-40B4-BE49-F238E27FC236}">
                  <a16:creationId xmlns:a16="http://schemas.microsoft.com/office/drawing/2014/main" id="{0F67F308-A67C-4D2E-B081-59BB31D8E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>
              <a:extLst>
                <a:ext uri="{FF2B5EF4-FFF2-40B4-BE49-F238E27FC236}">
                  <a16:creationId xmlns:a16="http://schemas.microsoft.com/office/drawing/2014/main" id="{80112F01-90EB-4AEC-A39C-5C6875FFB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>
              <a:extLst>
                <a:ext uri="{FF2B5EF4-FFF2-40B4-BE49-F238E27FC236}">
                  <a16:creationId xmlns:a16="http://schemas.microsoft.com/office/drawing/2014/main" id="{893F6B05-90EB-4C75-A0F0-C7247553B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>
              <a:extLst>
                <a:ext uri="{FF2B5EF4-FFF2-40B4-BE49-F238E27FC236}">
                  <a16:creationId xmlns:a16="http://schemas.microsoft.com/office/drawing/2014/main" id="{227B563B-E0C0-4D81-966D-B5E2DBAAE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>
              <a:extLst>
                <a:ext uri="{FF2B5EF4-FFF2-40B4-BE49-F238E27FC236}">
                  <a16:creationId xmlns:a16="http://schemas.microsoft.com/office/drawing/2014/main" id="{130DF93D-D1FF-477A-BDCE-C8B01C3B4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>
              <a:extLst>
                <a:ext uri="{FF2B5EF4-FFF2-40B4-BE49-F238E27FC236}">
                  <a16:creationId xmlns:a16="http://schemas.microsoft.com/office/drawing/2014/main" id="{44ED67A1-C6FE-4AC8-8473-11DAC03DC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>
              <a:extLst>
                <a:ext uri="{FF2B5EF4-FFF2-40B4-BE49-F238E27FC236}">
                  <a16:creationId xmlns:a16="http://schemas.microsoft.com/office/drawing/2014/main" id="{213A54F3-15FA-4C8F-8ABF-CE77E7219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9" name="Isosceles Triangle 22">
              <a:extLst>
                <a:ext uri="{FF2B5EF4-FFF2-40B4-BE49-F238E27FC236}">
                  <a16:creationId xmlns:a16="http://schemas.microsoft.com/office/drawing/2014/main" id="{3D2FD25A-EFFD-4F5C-9258-981F5907DE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Rectangle 99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7650" name="Rectangle 2">
            <a:extLst>
              <a:ext uri="{FF2B5EF4-FFF2-40B4-BE49-F238E27FC236}">
                <a16:creationId xmlns:a16="http://schemas.microsoft.com/office/drawing/2014/main" id="{AAB6EFA7-F76C-4DFF-9EEB-92A0E41869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4000">
                <a:solidFill>
                  <a:srgbClr val="FFFFFF"/>
                </a:solidFill>
                <a:latin typeface="Arial" panose="020B0604020202020204" pitchFamily="34" charset="0"/>
              </a:rPr>
              <a:t>Activity Break: CVD Risk Factors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6C154E2F-9BE1-488D-88AA-1F5066DC52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120640" y="804672"/>
            <a:ext cx="6281928" cy="5248656"/>
          </a:xfrm>
        </p:spPr>
        <p:txBody>
          <a:bodyPr anchor="ctr">
            <a:normAutofit/>
          </a:bodyPr>
          <a:lstStyle/>
          <a:p>
            <a:pPr lvl="1" eaLnBrk="1" hangingPunct="1">
              <a:buClr>
                <a:schemeClr val="accent2"/>
              </a:buClr>
            </a:pPr>
            <a:r>
              <a:rPr lang="en-US" altLang="en-US" sz="2000" dirty="0">
                <a:latin typeface="Arial" panose="020B0604020202020204" pitchFamily="34" charset="0"/>
              </a:rPr>
              <a:t>List four nonmodifiable risk factors for CVD.</a:t>
            </a:r>
          </a:p>
          <a:p>
            <a:pPr lvl="1" eaLnBrk="1" hangingPunct="1">
              <a:buClr>
                <a:schemeClr val="accent2"/>
              </a:buClr>
            </a:pPr>
            <a:r>
              <a:rPr lang="en-US" altLang="en-US" sz="2000" dirty="0">
                <a:latin typeface="Arial" panose="020B0604020202020204" pitchFamily="34" charset="0"/>
              </a:rPr>
              <a:t>List four modifiable risk factors for CVD.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8674" name="Rectangle 4">
            <a:extLst>
              <a:ext uri="{FF2B5EF4-FFF2-40B4-BE49-F238E27FC236}">
                <a16:creationId xmlns:a16="http://schemas.microsoft.com/office/drawing/2014/main" id="{47F6AD02-7C15-4160-98EC-6BB69F3F65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100">
                <a:solidFill>
                  <a:srgbClr val="FFFFFF"/>
                </a:solidFill>
                <a:latin typeface="Arial" panose="020B0604020202020204" pitchFamily="34" charset="0"/>
              </a:rPr>
              <a:t>Reducing Your Risk for Cardiovascular Diseases</a:t>
            </a:r>
          </a:p>
        </p:txBody>
      </p:sp>
      <p:sp>
        <p:nvSpPr>
          <p:cNvPr id="28675" name="Rectangle 5">
            <a:extLst>
              <a:ext uri="{FF2B5EF4-FFF2-40B4-BE49-F238E27FC236}">
                <a16:creationId xmlns:a16="http://schemas.microsoft.com/office/drawing/2014/main" id="{8759A1CE-1FF3-4451-BBFD-692E5A9A46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Risks you cannot control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Heredity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Age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Gender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Race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9698" name="Rectangle 4">
            <a:extLst>
              <a:ext uri="{FF2B5EF4-FFF2-40B4-BE49-F238E27FC236}">
                <a16:creationId xmlns:a16="http://schemas.microsoft.com/office/drawing/2014/main" id="{3629BB68-F9B2-407B-A131-C695E255D7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700">
                <a:solidFill>
                  <a:srgbClr val="FFFFFF"/>
                </a:solidFill>
                <a:latin typeface="Arial" panose="020B0604020202020204" pitchFamily="34" charset="0"/>
              </a:rPr>
              <a:t>Reducing Your Risk for Cardiovascular Diseases (cont.)</a:t>
            </a:r>
          </a:p>
        </p:txBody>
      </p:sp>
      <p:sp>
        <p:nvSpPr>
          <p:cNvPr id="29699" name="Rectangle 5">
            <a:extLst>
              <a:ext uri="{FF2B5EF4-FFF2-40B4-BE49-F238E27FC236}">
                <a16:creationId xmlns:a16="http://schemas.microsoft.com/office/drawing/2014/main" id="{FDDECF9F-3511-4656-8902-3EB02309AD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Risks you can control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Avoid tobacco.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Cut back on saturated fat and cholesterol.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Maintain a healthy weight.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Modify dietary habits.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Exercise regularly.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Control diabetes.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Control blood pressure.</a:t>
            </a:r>
          </a:p>
          <a:p>
            <a:pPr lvl="2"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Systolic is the first number.</a:t>
            </a:r>
          </a:p>
          <a:p>
            <a:pPr lvl="2"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Diastolic is the second number.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Manage stress.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8">
            <a:extLst>
              <a:ext uri="{FF2B5EF4-FFF2-40B4-BE49-F238E27FC236}">
                <a16:creationId xmlns:a16="http://schemas.microsoft.com/office/drawing/2014/main" id="{6FE889E7-C44B-4019-B9DF-EE0B97F407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6477000"/>
            <a:ext cx="9144000" cy="381000"/>
          </a:xfrm>
          <a:prstGeom prst="rect">
            <a:avLst/>
          </a:prstGeom>
          <a:solidFill>
            <a:srgbClr val="008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endParaRPr lang="en-US" altLang="en-US" sz="2400" i="0">
              <a:solidFill>
                <a:srgbClr val="00B3CE"/>
              </a:solidFill>
              <a:latin typeface="Arial" panose="020B0604020202020204" pitchFamily="34" charset="0"/>
            </a:endParaRPr>
          </a:p>
        </p:txBody>
      </p:sp>
      <p:pic>
        <p:nvPicPr>
          <p:cNvPr id="30725" name="Picture 5" descr="15_Table_01">
            <a:extLst>
              <a:ext uri="{FF2B5EF4-FFF2-40B4-BE49-F238E27FC236}">
                <a16:creationId xmlns:a16="http://schemas.microsoft.com/office/drawing/2014/main" id="{210E81EC-6BDC-4659-8ABB-06E192351F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501" y="146051"/>
            <a:ext cx="7980363" cy="6272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6E7E6E6A-F176-4E8E-9DAF-2AA6B79556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t>Cholesterol and Triglycerides</a:t>
            </a:r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47" name="Rectangle 3">
            <a:extLst>
              <a:ext uri="{FF2B5EF4-FFF2-40B4-BE49-F238E27FC236}">
                <a16:creationId xmlns:a16="http://schemas.microsoft.com/office/drawing/2014/main" id="{72F17E76-1869-4E94-B431-2F7248773A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eaLnBrk="1" hangingPunct="1">
              <a:buFontTx/>
              <a:buNone/>
            </a:pPr>
            <a:r>
              <a:rPr lang="en-US" altLang="en-US" sz="2400">
                <a:latin typeface="Arial" panose="020B0604020202020204" pitchFamily="34" charset="0"/>
              </a:rPr>
              <a:t>Two major types of cholesterol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</a:rPr>
              <a:t>LDL, or low-density lipoprotein, is “bad” cholesterol that builds up on artery walls.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</a:rPr>
              <a:t>HDL, or high-density lipoprotein, is “good” cholesterol that helps protect the body by removing cholesterol from artery walls and transporting it to the liver for elimination.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</a:rPr>
              <a:t>Triglycerides are a common fat produced by your body. 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</a:rPr>
              <a:t>They do not cause arteries to thicken, but may speed the process.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8">
            <a:extLst>
              <a:ext uri="{FF2B5EF4-FFF2-40B4-BE49-F238E27FC236}">
                <a16:creationId xmlns:a16="http://schemas.microsoft.com/office/drawing/2014/main" id="{F96D1E4B-A9FF-4ECF-951B-2A318BED27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6477000"/>
            <a:ext cx="9144000" cy="381000"/>
          </a:xfrm>
          <a:prstGeom prst="rect">
            <a:avLst/>
          </a:prstGeom>
          <a:solidFill>
            <a:srgbClr val="008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endParaRPr lang="en-US" altLang="en-US" sz="2400" i="0">
              <a:solidFill>
                <a:srgbClr val="00B3CE"/>
              </a:solidFill>
              <a:latin typeface="Arial" panose="020B0604020202020204" pitchFamily="34" charset="0"/>
            </a:endParaRPr>
          </a:p>
        </p:txBody>
      </p:sp>
      <p:sp>
        <p:nvSpPr>
          <p:cNvPr id="32772" name="Text Box 19">
            <a:extLst>
              <a:ext uri="{FF2B5EF4-FFF2-40B4-BE49-F238E27FC236}">
                <a16:creationId xmlns:a16="http://schemas.microsoft.com/office/drawing/2014/main" id="{E6CB0D83-56CD-433E-85D7-E5BB75B800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6553200"/>
            <a:ext cx="4953000" cy="12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800" i="0">
                <a:solidFill>
                  <a:schemeClr val="bg1"/>
                </a:solidFill>
                <a:latin typeface="Arial" panose="020B0604020202020204" pitchFamily="34" charset="0"/>
              </a:rPr>
              <a:t>Copyright © 2010 Pearson Education, Inc.</a:t>
            </a:r>
            <a:endParaRPr lang="en-US" altLang="en-US" sz="1000" i="0">
              <a:solidFill>
                <a:srgbClr val="1B558B"/>
              </a:solidFill>
              <a:latin typeface="Arial" panose="020B0604020202020204" pitchFamily="34" charset="0"/>
            </a:endParaRPr>
          </a:p>
        </p:txBody>
      </p:sp>
      <p:pic>
        <p:nvPicPr>
          <p:cNvPr id="32773" name="Picture 5" descr="15_Table_02">
            <a:extLst>
              <a:ext uri="{FF2B5EF4-FFF2-40B4-BE49-F238E27FC236}">
                <a16:creationId xmlns:a16="http://schemas.microsoft.com/office/drawing/2014/main" id="{963A3358-E84D-455F-864C-45D12DC58F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613" y="107950"/>
            <a:ext cx="5403850" cy="633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3794" name="Rectangle 2">
            <a:extLst>
              <a:ext uri="{FF2B5EF4-FFF2-40B4-BE49-F238E27FC236}">
                <a16:creationId xmlns:a16="http://schemas.microsoft.com/office/drawing/2014/main" id="{1468B4A1-6088-434D-B091-B181E3EF64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  <a:latin typeface="Arial" panose="020B0604020202020204" pitchFamily="34" charset="0"/>
              </a:rPr>
              <a:t>Modify Dietary Habits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B443BBFA-BEED-488C-A4AC-E366A58DBB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eaLnBrk="1" hangingPunct="1">
              <a:buFontTx/>
              <a:buNone/>
            </a:pPr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Overweight people are more likely to develop heart disease and stroke. </a:t>
            </a:r>
          </a:p>
          <a:p>
            <a:pPr eaLnBrk="1" hangingPunct="1">
              <a:buFontTx/>
              <a:buNone/>
            </a:pPr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Heart health can be improved by good dietary habits.</a:t>
            </a:r>
          </a:p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Consume 5 to10 milligrams of fiber per day.</a:t>
            </a:r>
          </a:p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Consume approximately 2 grams of plant sterols per day (found in fruits, vegetables, nuts, seeds, cereals, legumes, and vegetable oils).</a:t>
            </a:r>
          </a:p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Limit your salt intake.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8ECEC6E0-F6FC-4899-9125-7031DFF49F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19275" y="187325"/>
            <a:ext cx="8763000" cy="701731"/>
          </a:xfrm>
        </p:spPr>
        <p:txBody>
          <a:bodyPr anchor="t">
            <a:spAutoFit/>
          </a:bodyPr>
          <a:lstStyle/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The DASH Eating Plan</a:t>
            </a:r>
          </a:p>
        </p:txBody>
      </p:sp>
      <p:sp>
        <p:nvSpPr>
          <p:cNvPr id="34821" name="Text Box 19">
            <a:extLst>
              <a:ext uri="{FF2B5EF4-FFF2-40B4-BE49-F238E27FC236}">
                <a16:creationId xmlns:a16="http://schemas.microsoft.com/office/drawing/2014/main" id="{5A1C7C72-DD35-48E3-9C87-CF9C0D8FEC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6553200"/>
            <a:ext cx="4953000" cy="12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800" i="0">
                <a:solidFill>
                  <a:schemeClr val="bg1"/>
                </a:solidFill>
                <a:latin typeface="Arial" panose="020B0604020202020204" pitchFamily="34" charset="0"/>
              </a:rPr>
              <a:t>Copyright © 2010 Pearson Education, Inc.</a:t>
            </a:r>
            <a:endParaRPr lang="en-US" altLang="en-US" sz="1000" i="0">
              <a:solidFill>
                <a:srgbClr val="1B558B"/>
              </a:solidFill>
              <a:latin typeface="Arial" panose="020B0604020202020204" pitchFamily="34" charset="0"/>
            </a:endParaRPr>
          </a:p>
        </p:txBody>
      </p:sp>
      <p:pic>
        <p:nvPicPr>
          <p:cNvPr id="34822" name="Picture 6" descr="15_07Figure-L">
            <a:extLst>
              <a:ext uri="{FF2B5EF4-FFF2-40B4-BE49-F238E27FC236}">
                <a16:creationId xmlns:a16="http://schemas.microsoft.com/office/drawing/2014/main" id="{D6DF1665-AF16-417E-BA47-94FF019B32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700" y="990600"/>
            <a:ext cx="6819900" cy="533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5842" name="Rectangle 2">
            <a:extLst>
              <a:ext uri="{FF2B5EF4-FFF2-40B4-BE49-F238E27FC236}">
                <a16:creationId xmlns:a16="http://schemas.microsoft.com/office/drawing/2014/main" id="{5DD65728-F48E-4B03-8D76-9986CEFB9D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  <a:latin typeface="Arial" panose="020B0604020202020204" pitchFamily="34" charset="0"/>
              </a:rPr>
              <a:t>Control Your Blood Pressure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9F1FF687-8D36-4308-BF0C-377E8DC5F6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Hypertension is sustained high blood pressure.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Called the “silent killer” because it has no symptoms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Greater risk for CVD</a:t>
            </a:r>
          </a:p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Formula for blood pressure: systolic over diastolic 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Systolic pressure is pressure applied to artery walls as the heart contracts.</a:t>
            </a:r>
          </a:p>
          <a:p>
            <a:pPr lvl="1"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t>Diastolic pressure is pressure applied to the artery walls during relaxation phase.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8" name="Text Box 19">
            <a:extLst>
              <a:ext uri="{FF2B5EF4-FFF2-40B4-BE49-F238E27FC236}">
                <a16:creationId xmlns:a16="http://schemas.microsoft.com/office/drawing/2014/main" id="{EDA8DBF1-AC3D-4D3D-AE85-E200F890E7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6553200"/>
            <a:ext cx="4953000" cy="12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800" i="0">
                <a:solidFill>
                  <a:schemeClr val="bg1"/>
                </a:solidFill>
                <a:latin typeface="Arial" panose="020B0604020202020204" pitchFamily="34" charset="0"/>
              </a:rPr>
              <a:t>Copyright © 2010 Pearson Education, Inc.</a:t>
            </a:r>
            <a:endParaRPr lang="en-US" altLang="en-US" sz="1000" i="0">
              <a:solidFill>
                <a:srgbClr val="1B558B"/>
              </a:solidFill>
              <a:latin typeface="Arial" panose="020B0604020202020204" pitchFamily="34" charset="0"/>
            </a:endParaRPr>
          </a:p>
        </p:txBody>
      </p:sp>
      <p:pic>
        <p:nvPicPr>
          <p:cNvPr id="36869" name="Picture 5" descr="15_Table_03">
            <a:extLst>
              <a:ext uri="{FF2B5EF4-FFF2-40B4-BE49-F238E27FC236}">
                <a16:creationId xmlns:a16="http://schemas.microsoft.com/office/drawing/2014/main" id="{A7EE6A3F-1ABB-4748-9588-B81340C4ED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5439" y="146050"/>
            <a:ext cx="6442075" cy="620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7890" name="Rectangle 2">
            <a:extLst>
              <a:ext uri="{FF2B5EF4-FFF2-40B4-BE49-F238E27FC236}">
                <a16:creationId xmlns:a16="http://schemas.microsoft.com/office/drawing/2014/main" id="{BD2710FB-F133-4FC1-B28B-02B1D0721C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  <a:latin typeface="Arial" panose="020B0604020202020204" pitchFamily="34" charset="0"/>
              </a:rPr>
              <a:t>Combined Risks: Metabolic Syndrome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5410F4D0-2BDB-46F6-8D6A-2D7564B77C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eaLnBrk="1" hangingPunct="1">
              <a:spcBef>
                <a:spcPct val="15000"/>
              </a:spcBef>
              <a:spcAft>
                <a:spcPct val="15000"/>
              </a:spcAft>
              <a:buFontTx/>
              <a:buNone/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Metabolic syndrome is a group of obesity-related risk factors that increase the risk of heart disease and diabetes.</a:t>
            </a:r>
          </a:p>
          <a:p>
            <a:pPr eaLnBrk="1" hangingPunct="1">
              <a:spcBef>
                <a:spcPct val="15000"/>
              </a:spcBef>
              <a:spcAft>
                <a:spcPct val="15000"/>
              </a:spcAft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Indicated by three or more of the following:</a:t>
            </a:r>
          </a:p>
          <a:p>
            <a:pPr lvl="1" eaLnBrk="1" hangingPunct="1">
              <a:spcBef>
                <a:spcPct val="15000"/>
              </a:spcBef>
              <a:spcAft>
                <a:spcPct val="15000"/>
              </a:spcAft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Abdominal obesity (40-inch waist in men;</a:t>
            </a:r>
            <a:b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35-inch waist in women)</a:t>
            </a:r>
          </a:p>
          <a:p>
            <a:pPr lvl="1" eaLnBrk="1" hangingPunct="1">
              <a:spcBef>
                <a:spcPct val="15000"/>
              </a:spcBef>
              <a:spcAft>
                <a:spcPct val="15000"/>
              </a:spcAft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Elevated blood fat</a:t>
            </a:r>
          </a:p>
          <a:p>
            <a:pPr lvl="1" eaLnBrk="1" hangingPunct="1">
              <a:spcBef>
                <a:spcPct val="15000"/>
              </a:spcBef>
              <a:spcAft>
                <a:spcPct val="15000"/>
              </a:spcAft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Low levels of HDL</a:t>
            </a:r>
          </a:p>
          <a:p>
            <a:pPr lvl="1" eaLnBrk="1" hangingPunct="1">
              <a:spcBef>
                <a:spcPct val="15000"/>
              </a:spcBef>
              <a:spcAft>
                <a:spcPct val="15000"/>
              </a:spcAft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Elevated blood pressure </a:t>
            </a:r>
          </a:p>
          <a:p>
            <a:pPr lvl="1" eaLnBrk="1" hangingPunct="1">
              <a:spcBef>
                <a:spcPct val="15000"/>
              </a:spcBef>
              <a:spcAft>
                <a:spcPct val="15000"/>
              </a:spcAft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Elevated fasting glucose greater than 100 mg/dL</a:t>
            </a:r>
          </a:p>
          <a:p>
            <a:pPr lvl="1" eaLnBrk="1" hangingPunct="1">
              <a:spcBef>
                <a:spcPct val="15000"/>
              </a:spcBef>
              <a:spcAft>
                <a:spcPct val="15000"/>
              </a:spcAft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High levels of C-reactive proteins (inflammation)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4690" name="Rectangle 2">
            <a:extLst>
              <a:ext uri="{FF2B5EF4-FFF2-40B4-BE49-F238E27FC236}">
                <a16:creationId xmlns:a16="http://schemas.microsoft.com/office/drawing/2014/main" id="{D0E7063D-8A39-465F-A1E4-15822FF7881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Risks You Cannot Control</a:t>
            </a:r>
          </a:p>
        </p:txBody>
      </p:sp>
      <p:sp>
        <p:nvSpPr>
          <p:cNvPr id="114691" name="Rectangle 3">
            <a:extLst>
              <a:ext uri="{FF2B5EF4-FFF2-40B4-BE49-F238E27FC236}">
                <a16:creationId xmlns:a16="http://schemas.microsoft.com/office/drawing/2014/main" id="{CEAEEEA4-3ADB-4C6C-916B-7E532CC87506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15000"/>
              </a:spcBef>
              <a:spcAft>
                <a:spcPct val="15000"/>
              </a:spcAft>
            </a:pPr>
            <a:r>
              <a:rPr lang="en-US" altLang="en-US" sz="2400">
                <a:solidFill>
                  <a:srgbClr val="000000"/>
                </a:solidFill>
              </a:rPr>
              <a:t>Race: African Americans are at a 45 percent greater risk for hypertension and heart disease.</a:t>
            </a:r>
          </a:p>
          <a:p>
            <a:pPr>
              <a:spcBef>
                <a:spcPct val="15000"/>
              </a:spcBef>
              <a:spcAft>
                <a:spcPct val="15000"/>
              </a:spcAft>
            </a:pPr>
            <a:r>
              <a:rPr lang="en-US" altLang="en-US" sz="2400">
                <a:solidFill>
                  <a:srgbClr val="000000"/>
                </a:solidFill>
              </a:rPr>
              <a:t>Heredity: Cautionary medical factors seem to have a genetic link.</a:t>
            </a:r>
          </a:p>
          <a:p>
            <a:pPr>
              <a:spcBef>
                <a:spcPct val="15000"/>
              </a:spcBef>
              <a:spcAft>
                <a:spcPct val="15000"/>
              </a:spcAft>
            </a:pPr>
            <a:r>
              <a:rPr lang="en-US" altLang="en-US" sz="2400">
                <a:solidFill>
                  <a:srgbClr val="000000"/>
                </a:solidFill>
              </a:rPr>
              <a:t>Age: 75 percent of all heart attacks affect people over age 65.</a:t>
            </a:r>
          </a:p>
          <a:p>
            <a:pPr>
              <a:spcBef>
                <a:spcPct val="15000"/>
              </a:spcBef>
              <a:spcAft>
                <a:spcPct val="15000"/>
              </a:spcAft>
            </a:pPr>
            <a:r>
              <a:rPr lang="en-US" altLang="en-US" sz="2400">
                <a:solidFill>
                  <a:srgbClr val="000000"/>
                </a:solidFill>
              </a:rPr>
              <a:t>Gender: Men are at a greater risk for cardiovascular disease until around age 60. After menopause, women are at increase for cardiovascular disease. 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8914" name="Rectangle 4">
            <a:extLst>
              <a:ext uri="{FF2B5EF4-FFF2-40B4-BE49-F238E27FC236}">
                <a16:creationId xmlns:a16="http://schemas.microsoft.com/office/drawing/2014/main" id="{CA3A51D2-A616-4878-B9CB-D848CCC7B6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100">
                <a:solidFill>
                  <a:srgbClr val="FFFFFF"/>
                </a:solidFill>
                <a:latin typeface="Arial" panose="020B0604020202020204" pitchFamily="34" charset="0"/>
              </a:rPr>
              <a:t>Women and Cardiovascular Disease</a:t>
            </a:r>
          </a:p>
        </p:txBody>
      </p:sp>
      <p:sp>
        <p:nvSpPr>
          <p:cNvPr id="38915" name="Rectangle 5">
            <a:extLst>
              <a:ext uri="{FF2B5EF4-FFF2-40B4-BE49-F238E27FC236}">
                <a16:creationId xmlns:a16="http://schemas.microsoft.com/office/drawing/2014/main" id="{2D216841-FC40-48B9-9D51-FE15435680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In 2004, CVD killed:</a:t>
            </a:r>
          </a:p>
          <a:p>
            <a:pPr lvl="1" eaLnBrk="1" hangingPunct="1"/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405,780 men</a:t>
            </a:r>
          </a:p>
          <a:p>
            <a:pPr lvl="1" eaLnBrk="1" hangingPunct="1"/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450,250 women</a:t>
            </a:r>
          </a:p>
          <a:p>
            <a:pPr eaLnBrk="1" hangingPunct="1"/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Estrogen</a:t>
            </a:r>
          </a:p>
          <a:p>
            <a:pPr lvl="1" eaLnBrk="1" hangingPunct="1"/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Once </a:t>
            </a:r>
            <a:r>
              <a:rPr lang="en-US" altLang="en-US" dirty="0" err="1">
                <a:solidFill>
                  <a:srgbClr val="000000"/>
                </a:solidFill>
                <a:latin typeface="Arial" panose="020B0604020202020204" pitchFamily="34" charset="0"/>
              </a:rPr>
              <a:t>oestrogen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 production stops, risk for CVD death increases.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9938" name="Rectangle 4">
            <a:extLst>
              <a:ext uri="{FF2B5EF4-FFF2-40B4-BE49-F238E27FC236}">
                <a16:creationId xmlns:a16="http://schemas.microsoft.com/office/drawing/2014/main" id="{5B887893-0B07-4772-8A71-148C7B5EC1B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Women and Cardiovascular Disease (cont.)</a:t>
            </a:r>
          </a:p>
        </p:txBody>
      </p:sp>
      <p:sp>
        <p:nvSpPr>
          <p:cNvPr id="39939" name="Rectangle 5">
            <a:extLst>
              <a:ext uri="{FF2B5EF4-FFF2-40B4-BE49-F238E27FC236}">
                <a16:creationId xmlns:a16="http://schemas.microsoft.com/office/drawing/2014/main" id="{12A3AFA6-85CB-457C-AF7B-247237D3FF6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166688"/>
            <a:r>
              <a:rPr lang="en-US" altLang="en-US" sz="2400">
                <a:solidFill>
                  <a:srgbClr val="000000"/>
                </a:solidFill>
              </a:rPr>
              <a:t>Diagnostic and therapeutic differences</a:t>
            </a:r>
          </a:p>
          <a:p>
            <a:pPr marL="687388" lvl="1"/>
            <a:r>
              <a:rPr lang="en-US" altLang="en-US">
                <a:solidFill>
                  <a:srgbClr val="000000"/>
                </a:solidFill>
              </a:rPr>
              <a:t>Delay in diagnosing possible heart attack</a:t>
            </a:r>
          </a:p>
          <a:p>
            <a:pPr marL="687388" lvl="1"/>
            <a:r>
              <a:rPr lang="en-US" altLang="en-US">
                <a:solidFill>
                  <a:srgbClr val="000000"/>
                </a:solidFill>
              </a:rPr>
              <a:t>Complexity in interpreting chest pain in women</a:t>
            </a:r>
          </a:p>
          <a:p>
            <a:pPr marL="687388" lvl="1"/>
            <a:r>
              <a:rPr lang="en-US" altLang="en-US">
                <a:solidFill>
                  <a:srgbClr val="000000"/>
                </a:solidFill>
              </a:rPr>
              <a:t>Less aggressive treatment of female heart attack victims</a:t>
            </a:r>
          </a:p>
          <a:p>
            <a:pPr marL="687388" lvl="1"/>
            <a:r>
              <a:rPr lang="en-US" altLang="en-US">
                <a:solidFill>
                  <a:srgbClr val="000000"/>
                </a:solidFill>
              </a:rPr>
              <a:t>Smaller coronary arteries in women</a:t>
            </a:r>
          </a:p>
          <a:p>
            <a:pPr marL="166688"/>
            <a:r>
              <a:rPr lang="en-US" altLang="en-US" sz="2400">
                <a:solidFill>
                  <a:srgbClr val="000000"/>
                </a:solidFill>
              </a:rPr>
              <a:t>Gender bias in CVD research—most CVD research has been conducted on male subjects.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Rectangle 13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F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66" name="Picture 6" descr="15_DidYouKnow-L">
            <a:extLst>
              <a:ext uri="{FF2B5EF4-FFF2-40B4-BE49-F238E27FC236}">
                <a16:creationId xmlns:a16="http://schemas.microsoft.com/office/drawing/2014/main" id="{4B9B9271-8628-45BB-9799-262D67088E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610"/>
          <a:stretch/>
        </p:blipFill>
        <p:spPr bwMode="auto">
          <a:xfrm>
            <a:off x="3675374" y="643467"/>
            <a:ext cx="4841252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64" name="Text Box 19">
            <a:extLst>
              <a:ext uri="{FF2B5EF4-FFF2-40B4-BE49-F238E27FC236}">
                <a16:creationId xmlns:a16="http://schemas.microsoft.com/office/drawing/2014/main" id="{66B1E01E-64A1-4463-8976-6E1356980D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5882" y="4267832"/>
            <a:ext cx="4805996" cy="140144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3700" i="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4034" name="Rectangle 4">
            <a:extLst>
              <a:ext uri="{FF2B5EF4-FFF2-40B4-BE49-F238E27FC236}">
                <a16:creationId xmlns:a16="http://schemas.microsoft.com/office/drawing/2014/main" id="{C91E2241-37CA-404A-B4FE-AD92297F39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  <a:latin typeface="Arial" panose="020B0604020202020204" pitchFamily="34" charset="0"/>
              </a:rPr>
              <a:t>Aspirin for Heart Disease?</a:t>
            </a:r>
          </a:p>
        </p:txBody>
      </p:sp>
      <p:sp>
        <p:nvSpPr>
          <p:cNvPr id="44035" name="Rectangle 5">
            <a:extLst>
              <a:ext uri="{FF2B5EF4-FFF2-40B4-BE49-F238E27FC236}">
                <a16:creationId xmlns:a16="http://schemas.microsoft.com/office/drawing/2014/main" id="{30D88495-EE31-43F1-9848-E03528BB6C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Research shows that 80 milligrams of aspirin daily or every other day is beneficial to heart patients due to its blood-thinning properties.</a:t>
            </a:r>
          </a:p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Some side effects of aspirin include gastrointestinal intolerance and a tendency for difficulty with blood clotting.</a:t>
            </a:r>
          </a:p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Aspirin should be taken only under the advice of your physician.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1482</Words>
  <Application>Microsoft Office PowerPoint</Application>
  <PresentationFormat>Widescreen</PresentationFormat>
  <Paragraphs>176</Paragraphs>
  <Slides>30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Calibri Light</vt:lpstr>
      <vt:lpstr>Times New Roman</vt:lpstr>
      <vt:lpstr>Office Theme</vt:lpstr>
      <vt:lpstr>Cardiovascular Disease</vt:lpstr>
      <vt:lpstr>Objectives</vt:lpstr>
      <vt:lpstr>Statistics.</vt:lpstr>
      <vt:lpstr>Statistics </vt:lpstr>
      <vt:lpstr>PowerPoint Presentation</vt:lpstr>
      <vt:lpstr>Atherosclerosis</vt:lpstr>
      <vt:lpstr>Atherosclerosis (cont.)</vt:lpstr>
      <vt:lpstr>Coronary Heart Disease</vt:lpstr>
      <vt:lpstr>Angina Pectoris</vt:lpstr>
      <vt:lpstr>Arrythmias</vt:lpstr>
      <vt:lpstr>Congestive Heart Failure</vt:lpstr>
      <vt:lpstr>Congenital and Rheumatic Heart Disease</vt:lpstr>
      <vt:lpstr>Stroke</vt:lpstr>
      <vt:lpstr>Blood Vessel Disorders that Can Lead to Stroke</vt:lpstr>
      <vt:lpstr>Activity Break: CVD Risk Factors</vt:lpstr>
      <vt:lpstr>Reducing Your Risk for Cardiovascular Diseases</vt:lpstr>
      <vt:lpstr>Reducing Your Risk for Cardiovascular Diseases (cont.)</vt:lpstr>
      <vt:lpstr>PowerPoint Presentation</vt:lpstr>
      <vt:lpstr>Cholesterol and Triglycerides</vt:lpstr>
      <vt:lpstr>PowerPoint Presentation</vt:lpstr>
      <vt:lpstr>Modify Dietary Habits</vt:lpstr>
      <vt:lpstr>The DASH Eating Plan</vt:lpstr>
      <vt:lpstr>Control Your Blood Pressure</vt:lpstr>
      <vt:lpstr>PowerPoint Presentation</vt:lpstr>
      <vt:lpstr>Combined Risks: Metabolic Syndrome</vt:lpstr>
      <vt:lpstr>Risks You Cannot Control</vt:lpstr>
      <vt:lpstr>Women and Cardiovascular Disease</vt:lpstr>
      <vt:lpstr>Women and Cardiovascular Disease (cont.)</vt:lpstr>
      <vt:lpstr>PowerPoint Presentation</vt:lpstr>
      <vt:lpstr>Aspirin for Heart Disease?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Cardiovascular Disease</dc:title>
  <dc:creator>Felicity Page</dc:creator>
  <cp:lastModifiedBy>Felicity Page</cp:lastModifiedBy>
  <cp:revision>2</cp:revision>
  <dcterms:created xsi:type="dcterms:W3CDTF">2018-10-21T16:43:30Z</dcterms:created>
  <dcterms:modified xsi:type="dcterms:W3CDTF">2021-10-01T12:48:57Z</dcterms:modified>
</cp:coreProperties>
</file>