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Ex1.xml" ContentType="application/vnd.ms-office.chartex+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charts/chartEx2.xml" ContentType="application/vnd.ms-office.chartex+xml"/>
  <Override PartName="/ppt/charts/style2.xml" ContentType="application/vnd.ms-office.chartstyle+xml"/>
  <Override PartName="/ppt/charts/colors2.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Ex3.xml" ContentType="application/vnd.ms-office.chartex+xml"/>
  <Override PartName="/ppt/charts/style3.xml" ContentType="application/vnd.ms-office.chartstyle+xml"/>
  <Override PartName="/ppt/charts/colors3.xml" ContentType="application/vnd.ms-office.chartcolorstyle+xml"/>
  <Override PartName="/ppt/charts/chart1.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8.xml" ContentType="application/vnd.openxmlformats-officedocument.presentationml.notesSlide+xml"/>
  <Override PartName="/ppt/charts/chart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4"/>
  </p:notesMasterIdLst>
  <p:sldIdLst>
    <p:sldId id="273" r:id="rId5"/>
    <p:sldId id="271" r:id="rId6"/>
    <p:sldId id="269" r:id="rId7"/>
    <p:sldId id="270" r:id="rId8"/>
    <p:sldId id="275" r:id="rId9"/>
    <p:sldId id="276" r:id="rId10"/>
    <p:sldId id="268" r:id="rId11"/>
    <p:sldId id="267" r:id="rId12"/>
    <p:sldId id="274" r:id="rId13"/>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0A30"/>
    <a:srgbClr val="FFD579"/>
    <a:srgbClr val="1C2454"/>
    <a:srgbClr val="451A1F"/>
    <a:srgbClr val="752A30"/>
    <a:srgbClr val="45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792" autoAdjust="0"/>
  </p:normalViewPr>
  <p:slideViewPr>
    <p:cSldViewPr snapToGrid="0">
      <p:cViewPr varScale="1">
        <p:scale>
          <a:sx n="67" d="100"/>
          <a:sy n="67" d="100"/>
        </p:scale>
        <p:origin x="110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Leej\Documents\MADE%20-%20Six%20Sigma\compiled%20label%20project%20charter.xlsx" TargetMode="External"/><Relationship Id="rId2" Type="http://schemas.microsoft.com/office/2011/relationships/chartColorStyle" Target="colors4.xml"/><Relationship Id="rId1" Type="http://schemas.microsoft.com/office/2011/relationships/chartStyle" Target="style4.xml"/></Relationships>
</file>

<file path=ppt/charts/_rels/chart2.xml.rels><?xml version="1.0" encoding="UTF-8" standalone="yes"?>
<Relationships xmlns="http://schemas.openxmlformats.org/package/2006/relationships"><Relationship Id="rId3" Type="http://schemas.openxmlformats.org/officeDocument/2006/relationships/oleObject" Target="file:///C:\Users\Leej\Documents\MADE%20-%20Six%20Sigma\compiled%20label%20project%20charter.xlsx" TargetMode="External"/><Relationship Id="rId2" Type="http://schemas.microsoft.com/office/2011/relationships/chartColorStyle" Target="colors5.xml"/><Relationship Id="rId1" Type="http://schemas.microsoft.com/office/2011/relationships/chartStyle" Target="style5.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file:///C:\Users\Chimest\Desktop\six%20sigma\Failure%20to%20meet%20orders%20due%20to%20label%20shortages.xlsx" TargetMode="External"/></Relationships>
</file>

<file path=ppt/charts/_rels/chartEx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oleObject" Target="file:///C:\Users\Chimest\Desktop\six%20sigma\Failure%20to%20meet%20orders%20due%20to%20label%20shortages.xlsx" TargetMode="External"/></Relationships>
</file>

<file path=ppt/charts/_rels/chartEx3.xml.rels><?xml version="1.0" encoding="UTF-8" standalone="yes"?>
<Relationships xmlns="http://schemas.openxmlformats.org/package/2006/relationships"><Relationship Id="rId3" Type="http://schemas.microsoft.com/office/2011/relationships/chartColorStyle" Target="colors3.xml"/><Relationship Id="rId2" Type="http://schemas.microsoft.com/office/2011/relationships/chartStyle" Target="style3.xml"/><Relationship Id="rId1" Type="http://schemas.openxmlformats.org/officeDocument/2006/relationships/oleObject" Target="file:///C:\Users\Leej\Documents\MADE%20-%20Six%20Sigma\compiled%20label%20project%20charter.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cap="none" spc="20" baseline="0">
                <a:solidFill>
                  <a:schemeClr val="dk1">
                    <a:lumMod val="50000"/>
                    <a:lumOff val="50000"/>
                  </a:schemeClr>
                </a:solidFill>
                <a:latin typeface="+mn-lt"/>
                <a:ea typeface="+mn-ea"/>
                <a:cs typeface="+mn-cs"/>
              </a:defRPr>
            </a:pPr>
            <a:r>
              <a:rPr lang="en-GB" dirty="0"/>
              <a:t>Label Order</a:t>
            </a:r>
            <a:r>
              <a:rPr lang="en-GB" baseline="0" dirty="0"/>
              <a:t> quantity / frequency</a:t>
            </a:r>
            <a:endParaRPr lang="en-GB" dirty="0"/>
          </a:p>
        </c:rich>
      </c:tx>
      <c:overlay val="0"/>
      <c:spPr>
        <a:noFill/>
        <a:ln>
          <a:noFill/>
        </a:ln>
        <a:effectLst/>
      </c:spPr>
      <c:txPr>
        <a:bodyPr rot="0" spcFirstLastPara="1" vertOverflow="ellipsis" vert="horz" wrap="square" anchor="ctr" anchorCtr="1"/>
        <a:lstStyle/>
        <a:p>
          <a:pPr>
            <a:defRPr sz="1400" b="0" i="0" u="none" strike="noStrike" kern="1200" cap="none" spc="20" baseline="0">
              <a:solidFill>
                <a:schemeClr val="dk1">
                  <a:lumMod val="50000"/>
                  <a:lumOff val="50000"/>
                </a:schemeClr>
              </a:solidFill>
              <a:latin typeface="+mn-lt"/>
              <a:ea typeface="+mn-ea"/>
              <a:cs typeface="+mn-cs"/>
            </a:defRPr>
          </a:pPr>
          <a:endParaRPr lang="en-US"/>
        </a:p>
      </c:txPr>
    </c:title>
    <c:autoTitleDeleted val="0"/>
    <c:plotArea>
      <c:layout>
        <c:manualLayout>
          <c:layoutTarget val="inner"/>
          <c:xMode val="edge"/>
          <c:yMode val="edge"/>
          <c:x val="0.10026137357830271"/>
          <c:y val="0.16708333333333336"/>
          <c:w val="0.85529418197725282"/>
          <c:h val="0.63676727909011377"/>
        </c:manualLayout>
      </c:layout>
      <c:lineChart>
        <c:grouping val="standard"/>
        <c:varyColors val="0"/>
        <c:ser>
          <c:idx val="0"/>
          <c:order val="0"/>
          <c:spPr>
            <a:ln w="22225" cap="rnd" cmpd="sng" algn="ctr">
              <a:solidFill>
                <a:schemeClr val="accent1"/>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dk1">
                        <a:lumMod val="65000"/>
                        <a:lumOff val="3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numRef>
              <c:f>Sheet2!$A$1:$A$10</c:f>
              <c:numCache>
                <c:formatCode>d\-mmm</c:formatCode>
                <c:ptCount val="10"/>
                <c:pt idx="0">
                  <c:v>44200</c:v>
                </c:pt>
                <c:pt idx="1">
                  <c:v>44214</c:v>
                </c:pt>
                <c:pt idx="2">
                  <c:v>44228</c:v>
                </c:pt>
                <c:pt idx="3">
                  <c:v>44242</c:v>
                </c:pt>
                <c:pt idx="4">
                  <c:v>44256</c:v>
                </c:pt>
                <c:pt idx="5">
                  <c:v>44270</c:v>
                </c:pt>
                <c:pt idx="6">
                  <c:v>44284</c:v>
                </c:pt>
                <c:pt idx="7">
                  <c:v>44298</c:v>
                </c:pt>
                <c:pt idx="8">
                  <c:v>44312</c:v>
                </c:pt>
                <c:pt idx="9">
                  <c:v>44326</c:v>
                </c:pt>
              </c:numCache>
            </c:numRef>
          </c:cat>
          <c:val>
            <c:numRef>
              <c:f>Sheet2!$B$1:$B$10</c:f>
              <c:numCache>
                <c:formatCode>#,##0</c:formatCode>
                <c:ptCount val="10"/>
                <c:pt idx="0">
                  <c:v>12000</c:v>
                </c:pt>
                <c:pt idx="1">
                  <c:v>10500</c:v>
                </c:pt>
                <c:pt idx="2">
                  <c:v>11200</c:v>
                </c:pt>
                <c:pt idx="3">
                  <c:v>9800</c:v>
                </c:pt>
                <c:pt idx="4">
                  <c:v>13000</c:v>
                </c:pt>
                <c:pt idx="5">
                  <c:v>10900</c:v>
                </c:pt>
                <c:pt idx="6">
                  <c:v>12432</c:v>
                </c:pt>
                <c:pt idx="7">
                  <c:v>9500</c:v>
                </c:pt>
                <c:pt idx="8">
                  <c:v>11200</c:v>
                </c:pt>
                <c:pt idx="9">
                  <c:v>10600</c:v>
                </c:pt>
              </c:numCache>
            </c:numRef>
          </c:val>
          <c:smooth val="0"/>
          <c:extLst>
            <c:ext xmlns:c16="http://schemas.microsoft.com/office/drawing/2014/chart" uri="{C3380CC4-5D6E-409C-BE32-E72D297353CC}">
              <c16:uniqueId val="{00000000-BD0B-408F-8DE1-C867F24F24CC}"/>
            </c:ext>
          </c:extLst>
        </c:ser>
        <c:dLbls>
          <c:dLblPos val="ctr"/>
          <c:showLegendKey val="0"/>
          <c:showVal val="1"/>
          <c:showCatName val="0"/>
          <c:showSerName val="0"/>
          <c:showPercent val="0"/>
          <c:showBubbleSize val="0"/>
        </c:dLbls>
        <c:dropLines>
          <c:spPr>
            <a:ln w="9525" cap="flat" cmpd="sng" algn="ctr">
              <a:solidFill>
                <a:schemeClr val="dk1">
                  <a:lumMod val="35000"/>
                  <a:lumOff val="65000"/>
                  <a:alpha val="33000"/>
                </a:schemeClr>
              </a:solidFill>
              <a:round/>
            </a:ln>
            <a:effectLst/>
          </c:spPr>
        </c:dropLines>
        <c:smooth val="0"/>
        <c:axId val="1031755152"/>
        <c:axId val="1031755808"/>
      </c:lineChart>
      <c:dateAx>
        <c:axId val="1031755152"/>
        <c:scaling>
          <c:orientation val="minMax"/>
        </c:scaling>
        <c:delete val="0"/>
        <c:axPos val="b"/>
        <c:numFmt formatCode="d\-mmm" sourceLinked="1"/>
        <c:majorTickMark val="out"/>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900" b="0" i="0" u="none" strike="noStrike" kern="1200" spc="20" baseline="0">
                <a:solidFill>
                  <a:schemeClr val="dk1">
                    <a:lumMod val="65000"/>
                    <a:lumOff val="35000"/>
                  </a:schemeClr>
                </a:solidFill>
                <a:latin typeface="+mn-lt"/>
                <a:ea typeface="+mn-ea"/>
                <a:cs typeface="+mn-cs"/>
              </a:defRPr>
            </a:pPr>
            <a:endParaRPr lang="en-US"/>
          </a:p>
        </c:txPr>
        <c:crossAx val="1031755808"/>
        <c:crosses val="autoZero"/>
        <c:auto val="1"/>
        <c:lblOffset val="100"/>
        <c:baseTimeUnit val="days"/>
      </c:dateAx>
      <c:valAx>
        <c:axId val="1031755808"/>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spc="20" baseline="0">
                <a:solidFill>
                  <a:schemeClr val="dk1">
                    <a:lumMod val="65000"/>
                    <a:lumOff val="35000"/>
                  </a:schemeClr>
                </a:solidFill>
                <a:latin typeface="+mn-lt"/>
                <a:ea typeface="+mn-ea"/>
                <a:cs typeface="+mn-cs"/>
              </a:defRPr>
            </a:pPr>
            <a:endParaRPr lang="en-US"/>
          </a:p>
        </c:txPr>
        <c:crossAx val="1031755152"/>
        <c:crosses val="autoZero"/>
        <c:crossBetween val="between"/>
      </c:valAx>
      <c:spPr>
        <a:gradFill>
          <a:gsLst>
            <a:gs pos="100000">
              <a:schemeClr val="lt1">
                <a:lumMod val="95000"/>
              </a:schemeClr>
            </a:gs>
            <a:gs pos="0">
              <a:schemeClr val="lt1"/>
            </a:gs>
          </a:gsLst>
          <a:lin ang="5400000" scaled="0"/>
        </a:gradFill>
        <a:ln>
          <a:noFill/>
        </a:ln>
        <a:effectLst/>
      </c:spPr>
    </c:plotArea>
    <c:plotVisOnly val="1"/>
    <c:dispBlanksAs val="gap"/>
    <c:showDLblsOverMax val="0"/>
  </c:chart>
  <c:spPr>
    <a:solidFill>
      <a:schemeClr val="lt1"/>
    </a:solid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a:t>Total Label Stock Levels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spPr>
            <a:ln w="28575" cap="rnd">
              <a:solidFill>
                <a:schemeClr val="accent1"/>
              </a:solidFill>
              <a:round/>
            </a:ln>
            <a:effectLst/>
          </c:spPr>
          <c:marker>
            <c:symbol val="circle"/>
            <c:size val="5"/>
            <c:spPr>
              <a:solidFill>
                <a:schemeClr val="accent1"/>
              </a:solidFill>
              <a:ln w="9525">
                <a:solidFill>
                  <a:schemeClr val="accent1"/>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Sheet2!$A$29:$A$38</c:f>
              <c:numCache>
                <c:formatCode>d\-mmm</c:formatCode>
                <c:ptCount val="10"/>
                <c:pt idx="0">
                  <c:v>44200</c:v>
                </c:pt>
                <c:pt idx="1">
                  <c:v>44214</c:v>
                </c:pt>
                <c:pt idx="2">
                  <c:v>44228</c:v>
                </c:pt>
                <c:pt idx="3">
                  <c:v>44242</c:v>
                </c:pt>
                <c:pt idx="4">
                  <c:v>44256</c:v>
                </c:pt>
                <c:pt idx="5">
                  <c:v>44270</c:v>
                </c:pt>
                <c:pt idx="6">
                  <c:v>44284</c:v>
                </c:pt>
                <c:pt idx="7">
                  <c:v>44298</c:v>
                </c:pt>
                <c:pt idx="8">
                  <c:v>44312</c:v>
                </c:pt>
                <c:pt idx="9">
                  <c:v>44326</c:v>
                </c:pt>
              </c:numCache>
            </c:numRef>
          </c:cat>
          <c:val>
            <c:numRef>
              <c:f>Sheet2!$B$29:$B$38</c:f>
              <c:numCache>
                <c:formatCode>#,##0</c:formatCode>
                <c:ptCount val="10"/>
                <c:pt idx="0">
                  <c:v>51045</c:v>
                </c:pt>
                <c:pt idx="1">
                  <c:v>49182</c:v>
                </c:pt>
                <c:pt idx="2">
                  <c:v>47683</c:v>
                </c:pt>
                <c:pt idx="3">
                  <c:v>52867</c:v>
                </c:pt>
                <c:pt idx="4">
                  <c:v>43649</c:v>
                </c:pt>
                <c:pt idx="5">
                  <c:v>48244</c:v>
                </c:pt>
                <c:pt idx="6">
                  <c:v>53957</c:v>
                </c:pt>
                <c:pt idx="7">
                  <c:v>46695</c:v>
                </c:pt>
                <c:pt idx="8">
                  <c:v>50289</c:v>
                </c:pt>
                <c:pt idx="9">
                  <c:v>49168</c:v>
                </c:pt>
              </c:numCache>
            </c:numRef>
          </c:val>
          <c:smooth val="0"/>
          <c:extLst>
            <c:ext xmlns:c16="http://schemas.microsoft.com/office/drawing/2014/chart" uri="{C3380CC4-5D6E-409C-BE32-E72D297353CC}">
              <c16:uniqueId val="{00000000-CE6E-498B-9A16-5F4AC68A8D18}"/>
            </c:ext>
          </c:extLst>
        </c:ser>
        <c:dLbls>
          <c:dLblPos val="ctr"/>
          <c:showLegendKey val="0"/>
          <c:showVal val="1"/>
          <c:showCatName val="0"/>
          <c:showSerName val="0"/>
          <c:showPercent val="0"/>
          <c:showBubbleSize val="0"/>
        </c:dLbls>
        <c:marker val="1"/>
        <c:smooth val="0"/>
        <c:axId val="1166701504"/>
        <c:axId val="1166692648"/>
      </c:lineChart>
      <c:dateAx>
        <c:axId val="1166701504"/>
        <c:scaling>
          <c:orientation val="minMax"/>
        </c:scaling>
        <c:delete val="0"/>
        <c:axPos val="b"/>
        <c:numFmt formatCode="d\-mmm"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66692648"/>
        <c:crosses val="autoZero"/>
        <c:auto val="1"/>
        <c:lblOffset val="100"/>
        <c:baseTimeUnit val="days"/>
      </c:dateAx>
      <c:valAx>
        <c:axId val="116669264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667015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Sheet1!$C$2:$C$47</cx:f>
        <cx:lvl ptCount="46">
          <cx:pt idx="0">AA 10OZ PROTECTANT WILD BRY (12) - AB</cx:pt>
          <cx:pt idx="1">STP 200ML PETROL TREATMENT (12) - ES</cx:pt>
          <cx:pt idx="2">AA 520ML SHIELD CAR WASH (6) - EN</cx:pt>
          <cx:pt idx="3">STP 200ML DIESEL TREATMENT (12) - PL</cx:pt>
          <cx:pt idx="4">AA 520ML SHIELD CAR WASH (6) - EN</cx:pt>
          <cx:pt idx="5">AA 520ML SHIELD CAR WASH (6) - EN</cx:pt>
          <cx:pt idx="6">STP 200ML PETROL INJ CLNR (12) - EN</cx:pt>
          <cx:pt idx="7">STP 10oz SOAG Protectant (12)</cx:pt>
          <cx:pt idx="8">AA 500ML INSECT REMOVER (6) - CE</cx:pt>
          <cx:pt idx="9">AA 500ML SPEED WAX (6) - EN</cx:pt>
          <cx:pt idx="10">STP 200ML PETROL TREATMENT (12) - PL</cx:pt>
          <cx:pt idx="11">AA 500ML WHEEL &amp; TIRE CLNR (6) - EN</cx:pt>
          <cx:pt idx="12">STP 450ML ENGINE FLUSH (6) - EN</cx:pt>
          <cx:pt idx="13">AA 500ML SPEED WAX (6) - EN</cx:pt>
          <cx:pt idx="14">STP 300ML OIL TREATMENT PETROL (12) - EN</cx:pt>
          <cx:pt idx="15">STP 200ML PETROL TREATMENT (12) - EN</cx:pt>
          <cx:pt idx="16">STP 200ML DIESEL INJ CLNR (12) - PL</cx:pt>
          <cx:pt idx="17">STP 400ML EMISSIONS REDCR DSL (6) - EN</cx:pt>
          <cx:pt idx="18">STP 400ML EMISSIONS REDCR DSL (6) - EN</cx:pt>
          <cx:pt idx="19">STP 400ML CFSC PETROL (6) - EN</cx:pt>
          <cx:pt idx="20">STP 200ML DPF CLNR (12) - FI</cx:pt>
          <cx:pt idx="21">STP 200ML PETROL WNTR WATR REM (12) - EE</cx:pt>
          <cx:pt idx="22">STP 200ML DIESEL STOP SMOKE (12) - SP</cx:pt>
          <cx:pt idx="23">STP 300ML RADIATOR SEALER (6) - SPI</cx:pt>
          <cx:pt idx="24">STP 4OZ SOAG PROTECTANT (24) - AB</cx:pt>
          <cx:pt idx="25">STP 200ML PETROL TREATMENT (12) - ES</cx:pt>
          <cx:pt idx="26">STP 200ML DIESEL STOP SMOKE (12) - SP</cx:pt>
          <cx:pt idx="27">STP 300ML RADIATOR SEALER (6) - SC</cx:pt>
          <cx:pt idx="28">STP 200ML DPF CLNR (12) - EN</cx:pt>
          <cx:pt idx="29">STP 200ML DPF CLNR (12) - ES</cx:pt>
          <cx:pt idx="30">STP 400ML ULTRA PETROL (6) - AB</cx:pt>
          <cx:pt idx="31">AA 500ML WASH &amp; WAX (6) - ML5A</cx:pt>
          <cx:pt idx="32">AA 10OZ PROTECTANT WILD BRY (12) - AB</cx:pt>
          <cx:pt idx="33">STP 4OZ SOAG PROTECTANT (24) - AB</cx:pt>
          <cx:pt idx="34">STP 200ML DIESEL INJ CLNR (12) - IT</cx:pt>
          <cx:pt idx="35">STP 400ML CFSC DIESEL (6) - SEE</cx:pt>
          <cx:pt idx="36">STP 200ML DPF CLNR (12) - SC</cx:pt>
          <cx:pt idx="37">AA 20CT CLEAN UP WIPES (6) - ML6A</cx:pt>
          <cx:pt idx="38">STP 200ML PETROL TREATMENT (12) - SB</cx:pt>
          <cx:pt idx="39">STP 200ML DPF CLNR (12) - IT</cx:pt>
          <cx:pt idx="40">AA 16OZ PROT (12) EGYPT - AB</cx:pt>
          <cx:pt idx="41">STP 200ML DIESEL WNTR ANTIGEL (12) - EE</cx:pt>
          <cx:pt idx="42">AA 500ML WASH &amp; WAX (6) - MP</cx:pt>
          <cx:pt idx="43">STP 200ML DIESEL INJ CLNR (12) - RS</cx:pt>
          <cx:pt idx="44">STP 200ML HI-MILE PTRL INJ CLNR(12) - PH</cx:pt>
          <cx:pt idx="45">AA 500ML CRPT &amp; SEAT FOAM CLNR (6) - ML</cx:pt>
        </cx:lvl>
      </cx:strDim>
      <cx:numDim type="val">
        <cx:f>Sheet1!$F$2:$F$47</cx:f>
        <cx:lvl ptCount="46" formatCode="#,##0">
          <cx:pt idx="0">1152</cx:pt>
          <cx:pt idx="1">372</cx:pt>
          <cx:pt idx="2">150</cx:pt>
          <cx:pt idx="3">156</cx:pt>
          <cx:pt idx="4">1021</cx:pt>
          <cx:pt idx="5">530</cx:pt>
          <cx:pt idx="6">120</cx:pt>
          <cx:pt idx="7">36</cx:pt>
          <cx:pt idx="8">30</cx:pt>
          <cx:pt idx="9">660</cx:pt>
          <cx:pt idx="10">60</cx:pt>
          <cx:pt idx="11">36</cx:pt>
          <cx:pt idx="12">1332</cx:pt>
          <cx:pt idx="13">2304</cx:pt>
          <cx:pt idx="14">3648</cx:pt>
          <cx:pt idx="15">4320</cx:pt>
          <cx:pt idx="16">1656</cx:pt>
          <cx:pt idx="17">69</cx:pt>
          <cx:pt idx="18">18</cx:pt>
          <cx:pt idx="19">6</cx:pt>
          <cx:pt idx="20">852</cx:pt>
          <cx:pt idx="21">12</cx:pt>
          <cx:pt idx="22">5150</cx:pt>
          <cx:pt idx="23">54</cx:pt>
          <cx:pt idx="24">9792</cx:pt>
          <cx:pt idx="25">612</cx:pt>
          <cx:pt idx="26">168</cx:pt>
          <cx:pt idx="27">1824</cx:pt>
          <cx:pt idx="28">2484</cx:pt>
          <cx:pt idx="29">1104</cx:pt>
          <cx:pt idx="30">108</cx:pt>
          <cx:pt idx="31">240</cx:pt>
          <cx:pt idx="32">12</cx:pt>
          <cx:pt idx="33">14688</cx:pt>
          <cx:pt idx="34">4152</cx:pt>
          <cx:pt idx="35">150</cx:pt>
          <cx:pt idx="36">60</cx:pt>
          <cx:pt idx="37">612</cx:pt>
          <cx:pt idx="38">456</cx:pt>
          <cx:pt idx="39">374</cx:pt>
          <cx:pt idx="40">624</cx:pt>
          <cx:pt idx="41">108</cx:pt>
          <cx:pt idx="42">2304</cx:pt>
          <cx:pt idx="43">396</cx:pt>
          <cx:pt idx="44">108</cx:pt>
          <cx:pt idx="45">4</cx:pt>
        </cx:lvl>
      </cx:numDim>
    </cx:data>
  </cx:chartData>
  <cx:chart>
    <cx:title pos="t" align="ctr" overlay="0">
      <cx:tx>
        <cx:txData>
          <cx:v>Label Shortages</cx:v>
        </cx:txData>
      </cx:tx>
      <cx:txPr>
        <a:bodyPr spcFirstLastPara="1" vertOverflow="ellipsis" horzOverflow="overflow" wrap="square" lIns="0" tIns="0" rIns="0" bIns="0" anchor="ctr" anchorCtr="1"/>
        <a:lstStyle/>
        <a:p>
          <a:pPr algn="ctr" rtl="0">
            <a:defRPr/>
          </a:pPr>
          <a:r>
            <a:rPr lang="en-US" sz="1400" b="0" i="0" u="none" strike="noStrike" baseline="0">
              <a:solidFill>
                <a:sysClr val="windowText" lastClr="000000">
                  <a:lumMod val="65000"/>
                  <a:lumOff val="35000"/>
                </a:sysClr>
              </a:solidFill>
              <a:latin typeface="Calibri" panose="020F0502020204030204"/>
            </a:rPr>
            <a:t>Label Shortages</a:t>
          </a:r>
        </a:p>
      </cx:txPr>
    </cx:title>
    <cx:plotArea>
      <cx:plotAreaRegion>
        <cx:series layoutId="clusteredColumn" uniqueId="{90565BC3-5547-446F-9A49-6F5D12EBAAC1}">
          <cx:tx>
            <cx:txData>
              <cx:f>Sheet1!$F$1</cx:f>
              <cx:v>Short</cx:v>
            </cx:txData>
          </cx:tx>
          <cx:dataId val="0"/>
          <cx:layoutPr>
            <cx:aggregation/>
          </cx:layoutPr>
          <cx:axisId val="1"/>
        </cx:series>
        <cx:series layoutId="paretoLine" ownerIdx="0" uniqueId="{014D2C66-BE6D-44E3-B849-CB81FBED085B}">
          <cx:axisId val="2"/>
        </cx:series>
      </cx:plotAreaRegion>
      <cx:axis id="0">
        <cx:catScaling gapWidth="0"/>
        <cx:tickLabels/>
        <cx:txPr>
          <a:bodyPr spcFirstLastPara="1" vertOverflow="ellipsis" horzOverflow="overflow" wrap="square" lIns="0" tIns="0" rIns="0" bIns="0" anchor="ctr" anchorCtr="1"/>
          <a:lstStyle/>
          <a:p>
            <a:pPr algn="ctr" rtl="0">
              <a:defRPr/>
            </a:pPr>
            <a:endParaRPr lang="en-US" sz="900" b="0" i="0" u="none" strike="noStrike" baseline="0">
              <a:solidFill>
                <a:sysClr val="windowText" lastClr="000000">
                  <a:lumMod val="65000"/>
                  <a:lumOff val="35000"/>
                </a:sysClr>
              </a:solidFill>
              <a:latin typeface="Calibri" panose="020F0502020204030204"/>
            </a:endParaRPr>
          </a:p>
        </cx:txPr>
      </cx:axis>
      <cx:axis id="1">
        <cx:valScaling max="25000" min="100"/>
        <cx:majorGridlines/>
        <cx:majorTickMarks type="cross"/>
        <cx:minorTickMarks type="cross"/>
        <cx:tickLabels/>
      </cx:axis>
      <cx:axis id="2">
        <cx:valScaling max="1" min="0"/>
        <cx:units unit="percentage"/>
        <cx:tickLabels/>
      </cx:axis>
    </cx:plotArea>
  </cx:chart>
</cx:chartSpace>
</file>

<file path=ppt/charts/chartEx2.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Sheet1!$A$2:$A$47</cx:f>
        <cx:lvl ptCount="46">
          <cx:pt idx="0">14-Sep</cx:pt>
          <cx:pt idx="1">14-Sep</cx:pt>
          <cx:pt idx="2">21-Sep</cx:pt>
          <cx:pt idx="3">28-Sep</cx:pt>
          <cx:pt idx="4">12-Oct</cx:pt>
          <cx:pt idx="5">21-Dec</cx:pt>
          <cx:pt idx="6">21-Dec</cx:pt>
          <cx:pt idx="7">17-Aug</cx:pt>
          <cx:pt idx="8">17-Aug</cx:pt>
          <cx:pt idx="9">17-Aug</cx:pt>
          <cx:pt idx="10">17-Aug</cx:pt>
          <cx:pt idx="11">24-Aug</cx:pt>
          <cx:pt idx="12">31-Aug</cx:pt>
          <cx:pt idx="13">07-Sep</cx:pt>
          <cx:pt idx="14">07-Sep</cx:pt>
          <cx:pt idx="15">14-Sep</cx:pt>
          <cx:pt idx="16">14-Sep</cx:pt>
          <cx:pt idx="17">21-Sep</cx:pt>
          <cx:pt idx="18">21-Sep</cx:pt>
          <cx:pt idx="19">28-Sep</cx:pt>
          <cx:pt idx="20">28-Sep</cx:pt>
          <cx:pt idx="21">05-Oct</cx:pt>
          <cx:pt idx="22">05-Oct</cx:pt>
          <cx:pt idx="23">05-Oct</cx:pt>
          <cx:pt idx="24">12-Oct</cx:pt>
          <cx:pt idx="25">12-Oct</cx:pt>
          <cx:pt idx="26">12-Oct</cx:pt>
          <cx:pt idx="27">12-Oct</cx:pt>
          <cx:pt idx="28">19-Oct</cx:pt>
          <cx:pt idx="29">19-Oct</cx:pt>
          <cx:pt idx="30">19-Oct</cx:pt>
          <cx:pt idx="31">26-Oct</cx:pt>
          <cx:pt idx="32">02-Nov</cx:pt>
          <cx:pt idx="33">02-Nov</cx:pt>
          <cx:pt idx="34">02-Nov</cx:pt>
          <cx:pt idx="35">09-Nov</cx:pt>
          <cx:pt idx="36">09-Nov</cx:pt>
          <cx:pt idx="37">16-Nov</cx:pt>
          <cx:pt idx="38">16-Nov</cx:pt>
          <cx:pt idx="39">16-Nov</cx:pt>
          <cx:pt idx="40">14-Dec</cx:pt>
          <cx:pt idx="41">14-Dec</cx:pt>
          <cx:pt idx="42">14-Dec</cx:pt>
          <cx:pt idx="43">21-Dec</cx:pt>
          <cx:pt idx="44">21-Dec</cx:pt>
          <cx:pt idx="45">12-Oct</cx:pt>
        </cx:lvl>
      </cx:strDim>
      <cx:numDim type="val">
        <cx:f>Sheet1!$F$2:$F$47</cx:f>
        <cx:lvl ptCount="46" formatCode="#,##0">
          <cx:pt idx="0">1152</cx:pt>
          <cx:pt idx="1">372</cx:pt>
          <cx:pt idx="2">150</cx:pt>
          <cx:pt idx="3">156</cx:pt>
          <cx:pt idx="4">1021</cx:pt>
          <cx:pt idx="5">530</cx:pt>
          <cx:pt idx="6">120</cx:pt>
          <cx:pt idx="7">36</cx:pt>
          <cx:pt idx="8">30</cx:pt>
          <cx:pt idx="9">660</cx:pt>
          <cx:pt idx="10">60</cx:pt>
          <cx:pt idx="11">36</cx:pt>
          <cx:pt idx="12">1332</cx:pt>
          <cx:pt idx="13">2304</cx:pt>
          <cx:pt idx="14">3648</cx:pt>
          <cx:pt idx="15">4320</cx:pt>
          <cx:pt idx="16">1656</cx:pt>
          <cx:pt idx="17">69</cx:pt>
          <cx:pt idx="18">18</cx:pt>
          <cx:pt idx="19">6</cx:pt>
          <cx:pt idx="20">852</cx:pt>
          <cx:pt idx="21">12</cx:pt>
          <cx:pt idx="22">5150</cx:pt>
          <cx:pt idx="23">54</cx:pt>
          <cx:pt idx="24">9792</cx:pt>
          <cx:pt idx="25">612</cx:pt>
          <cx:pt idx="26">168</cx:pt>
          <cx:pt idx="27">1824</cx:pt>
          <cx:pt idx="28">2484</cx:pt>
          <cx:pt idx="29">1104</cx:pt>
          <cx:pt idx="30">108</cx:pt>
          <cx:pt idx="31">240</cx:pt>
          <cx:pt idx="32">12</cx:pt>
          <cx:pt idx="33">14688</cx:pt>
          <cx:pt idx="34">4152</cx:pt>
          <cx:pt idx="35">150</cx:pt>
          <cx:pt idx="36">60</cx:pt>
          <cx:pt idx="37">612</cx:pt>
          <cx:pt idx="38">456</cx:pt>
          <cx:pt idx="39">374</cx:pt>
          <cx:pt idx="40">624</cx:pt>
          <cx:pt idx="41">108</cx:pt>
          <cx:pt idx="42">2304</cx:pt>
          <cx:pt idx="43">396</cx:pt>
          <cx:pt idx="44">108</cx:pt>
          <cx:pt idx="45">4</cx:pt>
        </cx:lvl>
      </cx:numDim>
    </cx:data>
  </cx:chartData>
  <cx:chart>
    <cx:title pos="t" align="ctr" overlay="0">
      <cx:tx>
        <cx:txData>
          <cx:v>By date</cx:v>
        </cx:txData>
      </cx:tx>
      <cx:txPr>
        <a:bodyPr spcFirstLastPara="1" vertOverflow="ellipsis" horzOverflow="overflow" wrap="square" lIns="0" tIns="0" rIns="0" bIns="0" anchor="ctr" anchorCtr="1"/>
        <a:lstStyle/>
        <a:p>
          <a:pPr algn="ctr" rtl="0">
            <a:defRPr/>
          </a:pPr>
          <a:r>
            <a:rPr lang="en-US" sz="1400" b="0" i="0" u="none" strike="noStrike" baseline="0">
              <a:solidFill>
                <a:sysClr val="windowText" lastClr="000000">
                  <a:lumMod val="65000"/>
                  <a:lumOff val="35000"/>
                </a:sysClr>
              </a:solidFill>
              <a:latin typeface="Calibri" panose="020F0502020204030204"/>
            </a:rPr>
            <a:t>By date</a:t>
          </a:r>
        </a:p>
      </cx:txPr>
    </cx:title>
    <cx:plotArea>
      <cx:plotAreaRegion>
        <cx:series layoutId="clusteredColumn" uniqueId="{36B7716D-F2E1-4922-A05D-161BB20A9F7C}">
          <cx:tx>
            <cx:txData>
              <cx:f>Sheet1!$F$1</cx:f>
              <cx:v>Short</cx:v>
            </cx:txData>
          </cx:tx>
          <cx:dataId val="0"/>
          <cx:layoutPr>
            <cx:aggregation/>
          </cx:layoutPr>
          <cx:axisId val="1"/>
        </cx:series>
        <cx:series layoutId="paretoLine" ownerIdx="0" uniqueId="{C5A227BE-3F01-45E3-BA44-618699C46667}">
          <cx:axisId val="2"/>
        </cx:series>
      </cx:plotAreaRegion>
      <cx:axis id="0">
        <cx:catScaling gapWidth="0"/>
        <cx:tickLabels/>
      </cx:axis>
      <cx:axis id="1">
        <cx:valScaling/>
        <cx:majorGridlines/>
        <cx:tickLabels/>
      </cx:axis>
      <cx:axis id="2">
        <cx:valScaling max="1" min="0"/>
        <cx:units unit="percentage"/>
        <cx:tickLabels/>
      </cx:axis>
    </cx:plotArea>
  </cx:chart>
</cx:chartSpace>
</file>

<file path=ppt/charts/chartEx3.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Sheet2!$A$13:$A$22</cx:f>
        <cx:lvl ptCount="10">
          <cx:pt idx="0">04-Jan</cx:pt>
          <cx:pt idx="1">18-Jan</cx:pt>
          <cx:pt idx="2">01-Feb</cx:pt>
          <cx:pt idx="3">15-Feb</cx:pt>
          <cx:pt idx="4">01-Mar</cx:pt>
          <cx:pt idx="5">15-Mar</cx:pt>
          <cx:pt idx="6">29-Mar</cx:pt>
          <cx:pt idx="7">12-Apr</cx:pt>
          <cx:pt idx="8">26-Apr</cx:pt>
          <cx:pt idx="9">10-May</cx:pt>
        </cx:lvl>
      </cx:strDim>
      <cx:numDim type="val">
        <cx:f>Sheet2!$B$13:$B$22</cx:f>
        <cx:lvl ptCount="10" formatCode="General">
          <cx:pt idx="0">962</cx:pt>
          <cx:pt idx="1">1305</cx:pt>
          <cx:pt idx="2">226</cx:pt>
          <cx:pt idx="3">123</cx:pt>
          <cx:pt idx="4">124</cx:pt>
          <cx:pt idx="5">86</cx:pt>
          <cx:pt idx="6">62</cx:pt>
          <cx:pt idx="7">49</cx:pt>
          <cx:pt idx="8">42</cx:pt>
          <cx:pt idx="9">28</cx:pt>
        </cx:lvl>
      </cx:numDim>
    </cx:data>
  </cx:chartData>
  <cx:chart>
    <cx:title pos="t" align="ctr" overlay="0">
      <cx:tx>
        <cx:txData>
          <cx:v>Orders missed due to label shortages</cx:v>
        </cx:txData>
      </cx:tx>
      <cx:txPr>
        <a:bodyPr spcFirstLastPara="1" vertOverflow="ellipsis" horzOverflow="overflow" wrap="square" lIns="0" tIns="0" rIns="0" bIns="0" anchor="ctr" anchorCtr="1"/>
        <a:lstStyle/>
        <a:p>
          <a:pPr algn="ctr" rtl="0">
            <a:defRPr/>
          </a:pPr>
          <a:r>
            <a:rPr lang="en-US" sz="1800" b="1" i="0" u="none" strike="noStrike" cap="all" spc="150" baseline="0">
              <a:solidFill>
                <a:sysClr val="windowText" lastClr="000000">
                  <a:lumMod val="50000"/>
                  <a:lumOff val="50000"/>
                </a:sysClr>
              </a:solidFill>
              <a:latin typeface="Calibri" panose="020F0502020204030204"/>
            </a:rPr>
            <a:t>Orders missed due to label shortages</a:t>
          </a:r>
        </a:p>
      </cx:txPr>
    </cx:title>
    <cx:plotArea>
      <cx:plotAreaRegion>
        <cx:series layoutId="waterfall" uniqueId="{436DAE15-48D9-43F0-A1CB-3E2EA8212F00}">
          <cx:dataLabels pos="inEnd">
            <cx:visibility seriesName="0" categoryName="0" value="1"/>
          </cx:dataLabels>
          <cx:dataId val="0"/>
          <cx:layoutPr>
            <cx:subtotals/>
          </cx:layoutPr>
        </cx:series>
      </cx:plotAreaRegion>
      <cx:axis id="0">
        <cx:catScaling gapWidth="0.5"/>
        <cx:tickLabels/>
      </cx:axis>
      <cx:axis id="1">
        <cx:valScaling/>
        <cx:majorGridlines/>
        <cx:tickLabels/>
      </cx:axis>
    </cx:plotArea>
    <cx:legend pos="t" align="ctr" overlay="0">
      <cx:txPr>
        <a:bodyPr spcFirstLastPara="1" vertOverflow="ellipsis" horzOverflow="overflow" wrap="square" lIns="0" tIns="0" rIns="0" bIns="0" anchor="ctr" anchorCtr="1"/>
        <a:lstStyle/>
        <a:p>
          <a:pPr algn="ctr" rtl="0">
            <a:defRPr/>
          </a:pPr>
          <a:endParaRPr lang="en-US" sz="900" b="0" i="0" u="none" strike="noStrike" baseline="0">
            <a:solidFill>
              <a:sysClr val="windowText" lastClr="000000">
                <a:lumMod val="65000"/>
                <a:lumOff val="35000"/>
              </a:sysClr>
            </a:solidFill>
            <a:latin typeface="Calibri" panose="020F0502020204030204"/>
          </a:endParaRPr>
        </a:p>
      </cx:txPr>
    </cx:legend>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3.xml><?xml version="1.0" encoding="utf-8"?>
<cs:chartStyle xmlns:cs="http://schemas.microsoft.com/office/drawing/2012/chartStyle" xmlns:a="http://schemas.openxmlformats.org/drawingml/2006/main" id="372">
  <cs:axisTitle>
    <cs:lnRef idx="0"/>
    <cs:fillRef idx="0"/>
    <cs:effectRef idx="0"/>
    <cs:fontRef idx="minor">
      <a:schemeClr val="lt1">
        <a:lumMod val="95000"/>
      </a:schemeClr>
    </cs:fontRef>
    <cs:defRPr sz="900"/>
  </cs:axisTitle>
  <cs:categoryAxis>
    <cs:lnRef idx="0"/>
    <cs:fillRef idx="0"/>
    <cs:effectRef idx="0"/>
    <cs:fontRef idx="minor">
      <a:schemeClr val="lt1">
        <a:lumMod val="95000"/>
      </a:schemeClr>
    </cs:fontRef>
    <cs:spPr>
      <a:ln w="12700" cap="flat" cmpd="sng" algn="ctr">
        <a:solidFill>
          <a:schemeClr val="lt1">
            <a:lumMod val="95000"/>
            <a:alpha val="54000"/>
          </a:schemeClr>
        </a:solidFill>
        <a:round/>
      </a:ln>
    </cs:spPr>
    <cs:defRPr sz="9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cs:chartArea>
  <cs:dataLabel>
    <cs:lnRef idx="0"/>
    <cs:fillRef idx="0"/>
    <cs:effectRef idx="0"/>
    <cs:fontRef idx="minor">
      <a:schemeClr val="lt1">
        <a:lumMod val="9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lt1"/>
    </cs:fontRef>
    <cs:spPr>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ln>
        <a:solidFill>
          <a:schemeClr val="tx1"/>
        </a:solidFill>
      </a:ln>
    </cs:spPr>
  </cs:dataPoint>
  <cs:dataPoint3D>
    <cs:lnRef idx="0"/>
    <cs:fillRef idx="0">
      <cs:styleClr val="auto"/>
    </cs:fillRef>
    <cs:effectRef idx="0"/>
    <cs:fontRef idx="minor">
      <a:schemeClr val="lt1"/>
    </cs:fontRef>
    <cs:spPr>
      <a:solidFill>
        <a:schemeClr val="phClr"/>
      </a:solidFill>
    </cs:spPr>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fillRef idx="0">
      <cs:styleClr val="auto"/>
    </cs:fillRef>
    <cs:effectRef idx="0"/>
    <cs:fontRef idx="minor">
      <a:schemeClr val="lt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lt1"/>
    </cs:fontRef>
    <cs:spPr>
      <a:ln w="28575" cap="rnd">
        <a:solidFill>
          <a:schemeClr val="phClr"/>
        </a:solidFill>
        <a:round/>
      </a:ln>
    </cs:spPr>
  </cs:dataPointWireframe>
  <cs:dataTable>
    <cs:lnRef idx="0"/>
    <cs:fillRef idx="0"/>
    <cs:effectRef idx="0"/>
    <cs:fontRef idx="minor">
      <a:schemeClr val="lt1">
        <a:lumMod val="95000"/>
      </a:schemeClr>
    </cs:fontRef>
    <cs:spPr>
      <a:ln w="9525">
        <a:solidFill>
          <a:schemeClr val="lt1">
            <a:lumMod val="95000"/>
            <a:alpha val="54000"/>
          </a:schemeClr>
        </a:solidFill>
      </a:ln>
    </cs:spPr>
    <cs:defRPr sz="9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10000"/>
            <a:lumOff val="1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95000"/>
      </a:schemeClr>
    </cs:fontRef>
    <cs:defRPr sz="9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95000"/>
      </a:schemeClr>
    </cs:fontRef>
    <cs:spPr>
      <a:ln w="12700" cap="flat" cmpd="sng" algn="ctr">
        <a:solidFill>
          <a:schemeClr val="lt1">
            <a:lumMod val="95000"/>
            <a:alpha val="54000"/>
          </a:schemeClr>
        </a:solidFill>
        <a:round/>
      </a:ln>
    </cs:spPr>
    <cs:defRPr sz="900"/>
  </cs:seriesAxis>
  <cs:seriesLine>
    <cs:lnRef idx="0"/>
    <cs:fillRef idx="0"/>
    <cs:effectRef idx="0"/>
    <cs:fontRef idx="minor">
      <a:schemeClr val="lt1"/>
    </cs:fontRef>
    <cs:spPr>
      <a:ln w="9525" cap="flat">
        <a:solidFill>
          <a:srgbClr val="D9D9D9"/>
        </a:solidFill>
        <a:round/>
      </a:ln>
    </cs:spPr>
  </cs:seriesLine>
  <cs:title>
    <cs:lnRef idx="0"/>
    <cs:fillRef idx="0"/>
    <cs:effectRef idx="0"/>
    <cs:fontRef idx="minor">
      <a:schemeClr val="lt1">
        <a:lumMod val="95000"/>
      </a:schemeClr>
    </cs:fontRef>
    <cs:defRPr sz="1600" b="1" spc="10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prstDash val="sysDash"/>
      </a:ln>
    </cs:spPr>
  </cs:trendline>
  <cs:trendlineLabel>
    <cs:lnRef idx="0"/>
    <cs:fillRef idx="0"/>
    <cs:effectRef idx="0"/>
    <cs:fontRef idx="minor">
      <a:schemeClr val="lt1">
        <a:lumMod val="95000"/>
      </a:schemeClr>
    </cs:fontRef>
    <cs:defRPr sz="9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95000"/>
      </a:schemeClr>
    </cs:fontRef>
    <cs:defRPr sz="900"/>
  </cs:valueAxis>
  <cs:wall>
    <cs:lnRef idx="0"/>
    <cs:fillRef idx="0"/>
    <cs:effectRef idx="0"/>
    <cs:fontRef idx="minor">
      <a:schemeClr val="lt1"/>
    </cs:fontRef>
  </cs:wall>
</cs:chartStyle>
</file>

<file path=ppt/charts/style4.xml><?xml version="1.0" encoding="utf-8"?>
<cs:chartStyle xmlns:cs="http://schemas.microsoft.com/office/drawing/2012/chartStyle" xmlns:a="http://schemas.openxmlformats.org/drawingml/2006/main" id="230">
  <cs:axisTitle>
    <cs:lnRef idx="0"/>
    <cs:fillRef idx="0"/>
    <cs:effectRef idx="0"/>
    <cs:fontRef idx="minor">
      <a:schemeClr val="dk1">
        <a:lumMod val="65000"/>
        <a:lumOff val="35000"/>
      </a:schemeClr>
    </cs:fontRef>
    <cs:defRPr sz="900" kern="1200" cap="all"/>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b="0" kern="1200" spc="20" baseline="0"/>
  </cs:categoryAxis>
  <cs:chartArea mods="allowNoLineOverride">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0"/>
    <cs:effectRef idx="0"/>
    <cs:fontRef idx="minor">
      <a:schemeClr val="dk1"/>
    </cs:fontRef>
    <cs:spPr>
      <a:ln w="22225" cap="rnd" cmpd="sng" algn="ctr">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cap="flat" cmpd="sng" algn="ctr">
        <a:solidFill>
          <a:schemeClr val="phClr"/>
        </a:solidFill>
        <a:round/>
      </a:ln>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dk1">
            <a:lumMod val="65000"/>
            <a:lumOff val="35000"/>
          </a:schemeClr>
        </a:solidFill>
      </a:ln>
    </cs:spPr>
  </cs:downBar>
  <cs:dropLine>
    <cs:lnRef idx="0"/>
    <cs:fillRef idx="0"/>
    <cs:effectRef idx="0"/>
    <cs:fontRef idx="minor">
      <a:schemeClr val="dk1"/>
    </cs:fontRef>
    <cs:spPr>
      <a:ln w="9525" cap="flat" cmpd="sng" algn="ctr">
        <a:solidFill>
          <a:schemeClr val="dk1">
            <a:lumMod val="35000"/>
            <a:lumOff val="65000"/>
            <a:alpha val="33000"/>
          </a:schemeClr>
        </a:solidFill>
        <a:round/>
      </a:ln>
    </cs:spPr>
  </cs:dropLine>
  <cs:errorBar>
    <cs:lnRef idx="0"/>
    <cs:fillRef idx="0"/>
    <cs:effectRef idx="0"/>
    <cs:fontRef idx="minor">
      <a:schemeClr val="dk1"/>
    </cs:fontRef>
    <cs:spPr>
      <a:ln w="9525">
        <a:solidFill>
          <a:schemeClr val="dk1">
            <a:lumMod val="65000"/>
            <a:lumOff val="35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gradFill>
        <a:gsLst>
          <a:gs pos="100000">
            <a:schemeClr val="lt1">
              <a:lumMod val="95000"/>
            </a:schemeClr>
          </a:gs>
          <a:gs pos="0">
            <a:schemeClr val="lt1"/>
          </a:gs>
        </a:gsLst>
        <a:lin ang="5400000" scaled="0"/>
      </a:gradFill>
    </cs:spPr>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35000"/>
            <a:lumOff val="65000"/>
          </a:schemeClr>
        </a:solidFill>
        <a:prstDash val="dash"/>
      </a:ln>
    </cs:spPr>
  </cs:seriesLine>
  <cs:title>
    <cs:lnRef idx="0"/>
    <cs:fillRef idx="0"/>
    <cs:effectRef idx="0"/>
    <cs:fontRef idx="minor">
      <a:schemeClr val="dk1">
        <a:lumMod val="50000"/>
        <a:lumOff val="50000"/>
      </a:schemeClr>
    </cs:fontRef>
    <cs:defRPr sz="1400" kern="1200" cap="none" spc="2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65000"/>
        <a:lumOff val="35000"/>
      </a:schemeClr>
    </cs:fontRef>
    <cs:defRPr sz="900" kern="1200" spc="20" baseline="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284044-2EBC-FB4D-9581-71D9643FA097}" type="datetimeFigureOut">
              <a:rPr lang="en-US" smtClean="0"/>
              <a:t>5/28/2021</a:t>
            </a:fld>
            <a:endParaRPr lang="en-US"/>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BEEC1C-6E0C-0C48-AECA-A4D64E2AF82C}" type="slidenum">
              <a:rPr lang="en-US" smtClean="0"/>
              <a:t>‹#›</a:t>
            </a:fld>
            <a:endParaRPr lang="en-US"/>
          </a:p>
        </p:txBody>
      </p:sp>
    </p:spTree>
    <p:extLst>
      <p:ext uri="{BB962C8B-B14F-4D97-AF65-F5344CB8AC3E}">
        <p14:creationId xmlns:p14="http://schemas.microsoft.com/office/powerpoint/2010/main" val="1293593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Highlights several progressive potential defects and charts it along the supply chain (Methods -&gt; Materials &amp; Machines -&gt; Manpower)</a:t>
            </a:r>
          </a:p>
        </p:txBody>
      </p:sp>
      <p:sp>
        <p:nvSpPr>
          <p:cNvPr id="4" name="Slide Number Placeholder 3"/>
          <p:cNvSpPr>
            <a:spLocks noGrp="1"/>
          </p:cNvSpPr>
          <p:nvPr>
            <p:ph type="sldNum" sz="quarter" idx="5"/>
          </p:nvPr>
        </p:nvSpPr>
        <p:spPr/>
        <p:txBody>
          <a:bodyPr/>
          <a:lstStyle/>
          <a:p>
            <a:fld id="{E4BEEC1C-6E0C-0C48-AECA-A4D64E2AF82C}" type="slidenum">
              <a:rPr lang="en-US" smtClean="0"/>
              <a:t>1</a:t>
            </a:fld>
            <a:endParaRPr lang="en-US"/>
          </a:p>
        </p:txBody>
      </p:sp>
    </p:spTree>
    <p:extLst>
      <p:ext uri="{BB962C8B-B14F-4D97-AF65-F5344CB8AC3E}">
        <p14:creationId xmlns:p14="http://schemas.microsoft.com/office/powerpoint/2010/main" val="4100924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Highlights several progressive potential defects and charts it along the supply chain (Methods -&gt; Materials &amp; Machines -&gt; Manpower)</a:t>
            </a:r>
          </a:p>
        </p:txBody>
      </p:sp>
      <p:sp>
        <p:nvSpPr>
          <p:cNvPr id="4" name="Slide Number Placeholder 3"/>
          <p:cNvSpPr>
            <a:spLocks noGrp="1"/>
          </p:cNvSpPr>
          <p:nvPr>
            <p:ph type="sldNum" sz="quarter" idx="5"/>
          </p:nvPr>
        </p:nvSpPr>
        <p:spPr/>
        <p:txBody>
          <a:bodyPr/>
          <a:lstStyle/>
          <a:p>
            <a:fld id="{E4BEEC1C-6E0C-0C48-AECA-A4D64E2AF82C}" type="slidenum">
              <a:rPr lang="en-US" smtClean="0"/>
              <a:t>2</a:t>
            </a:fld>
            <a:endParaRPr lang="en-US"/>
          </a:p>
        </p:txBody>
      </p:sp>
    </p:spTree>
    <p:extLst>
      <p:ext uri="{BB962C8B-B14F-4D97-AF65-F5344CB8AC3E}">
        <p14:creationId xmlns:p14="http://schemas.microsoft.com/office/powerpoint/2010/main" val="27905049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BEEC1C-6E0C-0C48-AECA-A4D64E2AF82C}" type="slidenum">
              <a:rPr lang="en-US" smtClean="0"/>
              <a:t>3</a:t>
            </a:fld>
            <a:endParaRPr lang="en-US"/>
          </a:p>
        </p:txBody>
      </p:sp>
    </p:spTree>
    <p:extLst>
      <p:ext uri="{BB962C8B-B14F-4D97-AF65-F5344CB8AC3E}">
        <p14:creationId xmlns:p14="http://schemas.microsoft.com/office/powerpoint/2010/main" val="11605906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Note the peaks and troughs in conjunction with the pareto chart below allows for an accurate picture at when the defects tend to occur that lead to missed shipments *And notes the direct loss of shipment therefore payment and customer relationship.</a:t>
            </a:r>
            <a:endParaRPr lang="en-US"/>
          </a:p>
        </p:txBody>
      </p:sp>
      <p:sp>
        <p:nvSpPr>
          <p:cNvPr id="4" name="Slide Number Placeholder 3"/>
          <p:cNvSpPr>
            <a:spLocks noGrp="1"/>
          </p:cNvSpPr>
          <p:nvPr>
            <p:ph type="sldNum" sz="quarter" idx="5"/>
          </p:nvPr>
        </p:nvSpPr>
        <p:spPr/>
        <p:txBody>
          <a:bodyPr/>
          <a:lstStyle/>
          <a:p>
            <a:fld id="{E4BEEC1C-6E0C-0C48-AECA-A4D64E2AF82C}" type="slidenum">
              <a:rPr lang="en-US" smtClean="0"/>
              <a:t>4</a:t>
            </a:fld>
            <a:endParaRPr lang="en-US"/>
          </a:p>
        </p:txBody>
      </p:sp>
    </p:spTree>
    <p:extLst>
      <p:ext uri="{BB962C8B-B14F-4D97-AF65-F5344CB8AC3E}">
        <p14:creationId xmlns:p14="http://schemas.microsoft.com/office/powerpoint/2010/main" val="34489291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Note the peaks and troughs in conjunction with the pareto chart below allows for an accurate picture at when the defects tend to occur that lead to missed shipments *And notes the direct loss of shipment therefore payment and customer relationship.</a:t>
            </a:r>
            <a:endParaRPr lang="en-US"/>
          </a:p>
        </p:txBody>
      </p:sp>
      <p:sp>
        <p:nvSpPr>
          <p:cNvPr id="4" name="Slide Number Placeholder 3"/>
          <p:cNvSpPr>
            <a:spLocks noGrp="1"/>
          </p:cNvSpPr>
          <p:nvPr>
            <p:ph type="sldNum" sz="quarter" idx="5"/>
          </p:nvPr>
        </p:nvSpPr>
        <p:spPr/>
        <p:txBody>
          <a:bodyPr/>
          <a:lstStyle/>
          <a:p>
            <a:fld id="{E4BEEC1C-6E0C-0C48-AECA-A4D64E2AF82C}" type="slidenum">
              <a:rPr lang="en-US" smtClean="0"/>
              <a:t>5</a:t>
            </a:fld>
            <a:endParaRPr lang="en-US"/>
          </a:p>
        </p:txBody>
      </p:sp>
    </p:spTree>
    <p:extLst>
      <p:ext uri="{BB962C8B-B14F-4D97-AF65-F5344CB8AC3E}">
        <p14:creationId xmlns:p14="http://schemas.microsoft.com/office/powerpoint/2010/main" val="588732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Note the peaks and troughs in conjunction with the pareto chart below allows for an accurate picture at when the defects tend to occur that lead to missed shipments *And notes the direct loss of shipment therefore payment and customer relationship.</a:t>
            </a:r>
            <a:endParaRPr lang="en-US"/>
          </a:p>
        </p:txBody>
      </p:sp>
      <p:sp>
        <p:nvSpPr>
          <p:cNvPr id="4" name="Slide Number Placeholder 3"/>
          <p:cNvSpPr>
            <a:spLocks noGrp="1"/>
          </p:cNvSpPr>
          <p:nvPr>
            <p:ph type="sldNum" sz="quarter" idx="5"/>
          </p:nvPr>
        </p:nvSpPr>
        <p:spPr/>
        <p:txBody>
          <a:bodyPr/>
          <a:lstStyle/>
          <a:p>
            <a:fld id="{E4BEEC1C-6E0C-0C48-AECA-A4D64E2AF82C}" type="slidenum">
              <a:rPr lang="en-US" smtClean="0"/>
              <a:t>6</a:t>
            </a:fld>
            <a:endParaRPr lang="en-US"/>
          </a:p>
        </p:txBody>
      </p:sp>
    </p:spTree>
    <p:extLst>
      <p:ext uri="{BB962C8B-B14F-4D97-AF65-F5344CB8AC3E}">
        <p14:creationId xmlns:p14="http://schemas.microsoft.com/office/powerpoint/2010/main" val="3783728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Note – Primarily surrounding the start and mid month period, reading as the highest points of defects listed. Highlights a potential area of interest surrounding forecasting. I.e. is the forecasting done too late for the start of each months orders, only catering for a small period of time before again running short.</a:t>
            </a:r>
            <a:endParaRPr lang="en-US"/>
          </a:p>
        </p:txBody>
      </p:sp>
      <p:sp>
        <p:nvSpPr>
          <p:cNvPr id="4" name="Slide Number Placeholder 3"/>
          <p:cNvSpPr>
            <a:spLocks noGrp="1"/>
          </p:cNvSpPr>
          <p:nvPr>
            <p:ph type="sldNum" sz="quarter" idx="5"/>
          </p:nvPr>
        </p:nvSpPr>
        <p:spPr/>
        <p:txBody>
          <a:bodyPr/>
          <a:lstStyle/>
          <a:p>
            <a:fld id="{E4BEEC1C-6E0C-0C48-AECA-A4D64E2AF82C}" type="slidenum">
              <a:rPr lang="en-US" smtClean="0"/>
              <a:t>7</a:t>
            </a:fld>
            <a:endParaRPr lang="en-US"/>
          </a:p>
        </p:txBody>
      </p:sp>
    </p:spTree>
    <p:extLst>
      <p:ext uri="{BB962C8B-B14F-4D97-AF65-F5344CB8AC3E}">
        <p14:creationId xmlns:p14="http://schemas.microsoft.com/office/powerpoint/2010/main" val="35948720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Pareto helps lead to the root of what product experiences this defect the most.</a:t>
            </a:r>
            <a:endParaRPr lang="en-US"/>
          </a:p>
        </p:txBody>
      </p:sp>
      <p:sp>
        <p:nvSpPr>
          <p:cNvPr id="4" name="Slide Number Placeholder 3"/>
          <p:cNvSpPr>
            <a:spLocks noGrp="1"/>
          </p:cNvSpPr>
          <p:nvPr>
            <p:ph type="sldNum" sz="quarter" idx="5"/>
          </p:nvPr>
        </p:nvSpPr>
        <p:spPr/>
        <p:txBody>
          <a:bodyPr/>
          <a:lstStyle/>
          <a:p>
            <a:fld id="{E4BEEC1C-6E0C-0C48-AECA-A4D64E2AF82C}" type="slidenum">
              <a:rPr lang="en-US" smtClean="0"/>
              <a:t>8</a:t>
            </a:fld>
            <a:endParaRPr lang="en-US"/>
          </a:p>
        </p:txBody>
      </p:sp>
    </p:spTree>
    <p:extLst>
      <p:ext uri="{BB962C8B-B14F-4D97-AF65-F5344CB8AC3E}">
        <p14:creationId xmlns:p14="http://schemas.microsoft.com/office/powerpoint/2010/main" val="13747907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Pareto helps lead to the root of what product experiences this defect the most.</a:t>
            </a:r>
            <a:endParaRPr lang="en-US"/>
          </a:p>
        </p:txBody>
      </p:sp>
      <p:sp>
        <p:nvSpPr>
          <p:cNvPr id="4" name="Slide Number Placeholder 3"/>
          <p:cNvSpPr>
            <a:spLocks noGrp="1"/>
          </p:cNvSpPr>
          <p:nvPr>
            <p:ph type="sldNum" sz="quarter" idx="5"/>
          </p:nvPr>
        </p:nvSpPr>
        <p:spPr/>
        <p:txBody>
          <a:bodyPr/>
          <a:lstStyle/>
          <a:p>
            <a:fld id="{E4BEEC1C-6E0C-0C48-AECA-A4D64E2AF82C}" type="slidenum">
              <a:rPr lang="en-US" smtClean="0"/>
              <a:t>9</a:t>
            </a:fld>
            <a:endParaRPr lang="en-US"/>
          </a:p>
        </p:txBody>
      </p:sp>
    </p:spTree>
    <p:extLst>
      <p:ext uri="{BB962C8B-B14F-4D97-AF65-F5344CB8AC3E}">
        <p14:creationId xmlns:p14="http://schemas.microsoft.com/office/powerpoint/2010/main" val="3108825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ACE798C8-408C-A241-B244-3A094FA8AC49}" type="datetimeFigureOut">
              <a:rPr lang="en-US" smtClean="0"/>
              <a:t>5/28/2021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2419622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CE798C8-408C-A241-B244-3A094FA8AC49}" type="datetimeFigureOut">
              <a:rPr lang="en-US" smtClean="0"/>
              <a:t>5/28/2021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1570714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CE798C8-408C-A241-B244-3A094FA8AC49}" type="datetimeFigureOut">
              <a:rPr lang="en-US" smtClean="0"/>
              <a:t>5/28/2021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1737814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ACE798C8-408C-A241-B244-3A094FA8AC49}" type="datetimeFigureOut">
              <a:rPr lang="en-US" smtClean="0"/>
              <a:t>5/28/2021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3461911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ACE798C8-408C-A241-B244-3A094FA8AC49}" type="datetimeFigureOut">
              <a:rPr lang="en-US" smtClean="0"/>
              <a:t>5/28/2021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777132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ACE798C8-408C-A241-B244-3A094FA8AC49}" type="datetimeFigureOut">
              <a:rPr lang="en-US" smtClean="0"/>
              <a:t>5/28/2021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548105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E798C8-408C-A241-B244-3A094FA8AC49}" type="datetimeFigureOut">
              <a:rPr lang="en-US" smtClean="0"/>
              <a:t>5/28/2021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2025251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CE798C8-408C-A241-B244-3A094FA8AC49}" type="datetimeFigureOut">
              <a:rPr lang="en-US" smtClean="0"/>
              <a:t>5/28/2021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4262960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CE798C8-408C-A241-B244-3A094FA8AC49}" type="datetimeFigureOut">
              <a:rPr lang="en-US" smtClean="0"/>
              <a:t>5/28/2021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4055237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CE798C8-408C-A241-B244-3A094FA8AC49}" type="datetimeFigureOut">
              <a:rPr lang="en-US" smtClean="0"/>
              <a:t>5/28/2021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23522602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CE798C8-408C-A241-B244-3A094FA8AC49}" type="datetimeFigureOut">
              <a:rPr lang="en-US" smtClean="0"/>
              <a:t>5/28/2021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3933558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E798C8-408C-A241-B244-3A094FA8AC49}" type="datetimeFigureOut">
              <a:rPr lang="en-US" smtClean="0"/>
              <a:t>5/28/2021</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483814-CD9E-A04A-9654-76AE8DFBD031}" type="slidenum">
              <a:rPr lang="en-US" smtClean="0"/>
              <a:t>‹#›</a:t>
            </a:fld>
            <a:endParaRPr lang="en-US"/>
          </a:p>
        </p:txBody>
      </p:sp>
    </p:spTree>
    <p:extLst>
      <p:ext uri="{BB962C8B-B14F-4D97-AF65-F5344CB8AC3E}">
        <p14:creationId xmlns:p14="http://schemas.microsoft.com/office/powerpoint/2010/main" val="41157242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svg"/></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5.svg"/><Relationship Id="rId11" Type="http://schemas.openxmlformats.org/officeDocument/2006/relationships/image" Target="../media/image9.png"/><Relationship Id="rId5" Type="http://schemas.openxmlformats.org/officeDocument/2006/relationships/image" Target="../media/image14.png"/><Relationship Id="rId15" Type="http://schemas.openxmlformats.org/officeDocument/2006/relationships/image" Target="../media/image18.jpeg"/><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7.svg"/></Relationships>
</file>

<file path=ppt/slides/_rels/slide3.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9.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svg"/><Relationship Id="rId17" Type="http://schemas.openxmlformats.org/officeDocument/2006/relationships/image" Target="../media/image22.png"/><Relationship Id="rId2" Type="http://schemas.openxmlformats.org/officeDocument/2006/relationships/notesSlide" Target="../notesSlides/notesSlide3.xml"/><Relationship Id="rId16" Type="http://schemas.microsoft.com/office/2014/relationships/chartEx" Target="../charts/chartEx1.xml"/><Relationship Id="rId1" Type="http://schemas.openxmlformats.org/officeDocument/2006/relationships/slideLayout" Target="../slideLayouts/slideLayout1.xml"/><Relationship Id="rId6" Type="http://schemas.openxmlformats.org/officeDocument/2006/relationships/image" Target="../media/image15.svg"/><Relationship Id="rId11" Type="http://schemas.openxmlformats.org/officeDocument/2006/relationships/image" Target="../media/image9.png"/><Relationship Id="rId5" Type="http://schemas.openxmlformats.org/officeDocument/2006/relationships/image" Target="../media/image14.png"/><Relationship Id="rId15" Type="http://schemas.openxmlformats.org/officeDocument/2006/relationships/image" Target="../media/image21.png"/><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20.svg"/></Relationships>
</file>

<file path=ppt/slides/_rels/slide4.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19.png"/><Relationship Id="rId18" Type="http://schemas.openxmlformats.org/officeDocument/2006/relationships/image" Target="../media/image27.PNG"/><Relationship Id="rId3" Type="http://schemas.openxmlformats.org/officeDocument/2006/relationships/image" Target="../media/image1.jpeg"/><Relationship Id="rId7" Type="http://schemas.openxmlformats.org/officeDocument/2006/relationships/image" Target="../media/image23.png"/><Relationship Id="rId12" Type="http://schemas.openxmlformats.org/officeDocument/2006/relationships/image" Target="../media/image10.svg"/><Relationship Id="rId17" Type="http://schemas.openxmlformats.org/officeDocument/2006/relationships/image" Target="../media/image26.png"/><Relationship Id="rId2" Type="http://schemas.openxmlformats.org/officeDocument/2006/relationships/notesSlide" Target="../notesSlides/notesSlide4.xml"/><Relationship Id="rId16"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microsoft.com/office/2014/relationships/chartEx" Target="../charts/chartEx2.xml"/><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20.svg"/></Relationships>
</file>

<file path=ppt/slides/_rels/slide5.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19.png"/><Relationship Id="rId3" Type="http://schemas.openxmlformats.org/officeDocument/2006/relationships/image" Target="../media/image1.jpeg"/><Relationship Id="rId7" Type="http://schemas.openxmlformats.org/officeDocument/2006/relationships/image" Target="../media/image23.png"/><Relationship Id="rId12" Type="http://schemas.openxmlformats.org/officeDocument/2006/relationships/image" Target="../media/image10.sv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28.PNG"/><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20.svg"/></Relationships>
</file>

<file path=ppt/slides/_rels/slide6.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19.png"/><Relationship Id="rId3" Type="http://schemas.openxmlformats.org/officeDocument/2006/relationships/image" Target="../media/image1.jpeg"/><Relationship Id="rId7" Type="http://schemas.openxmlformats.org/officeDocument/2006/relationships/image" Target="../media/image23.png"/><Relationship Id="rId12" Type="http://schemas.openxmlformats.org/officeDocument/2006/relationships/image" Target="../media/image10.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29.PNG"/><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20.svg"/></Relationships>
</file>

<file path=ppt/slides/_rels/slide7.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9.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svg"/><Relationship Id="rId17" Type="http://schemas.openxmlformats.org/officeDocument/2006/relationships/chart" Target="../charts/chart1.xml"/><Relationship Id="rId2" Type="http://schemas.openxmlformats.org/officeDocument/2006/relationships/notesSlide" Target="../notesSlides/notesSlide7.xml"/><Relationship Id="rId16" Type="http://schemas.openxmlformats.org/officeDocument/2006/relationships/image" Target="../media/image32.png"/><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microsoft.com/office/2014/relationships/chartEx" Target="../charts/chartEx3.xml"/><Relationship Id="rId10" Type="http://schemas.openxmlformats.org/officeDocument/2006/relationships/image" Target="../media/image31.svg"/><Relationship Id="rId4" Type="http://schemas.openxmlformats.org/officeDocument/2006/relationships/image" Target="../media/image2.jpeg"/><Relationship Id="rId9" Type="http://schemas.openxmlformats.org/officeDocument/2006/relationships/image" Target="../media/image30.png"/><Relationship Id="rId14" Type="http://schemas.openxmlformats.org/officeDocument/2006/relationships/image" Target="../media/image20.svg"/></Relationships>
</file>

<file path=ppt/slides/_rels/slide8.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35.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34.svg"/><Relationship Id="rId17" Type="http://schemas.openxmlformats.org/officeDocument/2006/relationships/image" Target="../media/image38.png"/><Relationship Id="rId2" Type="http://schemas.openxmlformats.org/officeDocument/2006/relationships/notesSlide" Target="../notesSlides/notesSlide8.xml"/><Relationship Id="rId16"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33.png"/><Relationship Id="rId5" Type="http://schemas.openxmlformats.org/officeDocument/2006/relationships/image" Target="../media/image3.png"/><Relationship Id="rId15" Type="http://schemas.openxmlformats.org/officeDocument/2006/relationships/chart" Target="../charts/chart2.xml"/><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36.svg"/></Relationships>
</file>

<file path=ppt/slides/_rels/slide9.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35.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40.sv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39.png"/><Relationship Id="rId5" Type="http://schemas.openxmlformats.org/officeDocument/2006/relationships/image" Target="../media/image3.png"/><Relationship Id="rId15" Type="http://schemas.openxmlformats.org/officeDocument/2006/relationships/image" Target="../media/image41.png"/><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61418" y="410045"/>
            <a:ext cx="383725" cy="383725"/>
          </a:xfrm>
          <a:prstGeom prst="rect">
            <a:avLst/>
          </a:prstGeom>
        </p:spPr>
      </p:pic>
      <p:sp>
        <p:nvSpPr>
          <p:cNvPr id="26" name="TextBox 25">
            <a:extLst>
              <a:ext uri="{FF2B5EF4-FFF2-40B4-BE49-F238E27FC236}">
                <a16:creationId xmlns:a16="http://schemas.microsoft.com/office/drawing/2014/main" id="{9ABAD3FF-188B-B745-AA15-ECB754B730BA}"/>
              </a:ext>
            </a:extLst>
          </p:cNvPr>
          <p:cNvSpPr txBox="1"/>
          <p:nvPr/>
        </p:nvSpPr>
        <p:spPr>
          <a:xfrm>
            <a:off x="3290733" y="274521"/>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p:pic>
        <p:nvPicPr>
          <p:cNvPr id="6" name="Picture 5">
            <a:extLst>
              <a:ext uri="{FF2B5EF4-FFF2-40B4-BE49-F238E27FC236}">
                <a16:creationId xmlns:a16="http://schemas.microsoft.com/office/drawing/2014/main" id="{1EDEA4F7-6EF1-48CD-9FBB-4C58CA0E4118}"/>
              </a:ext>
            </a:extLst>
          </p:cNvPr>
          <p:cNvPicPr>
            <a:picLocks noChangeAspect="1"/>
          </p:cNvPicPr>
          <p:nvPr/>
        </p:nvPicPr>
        <p:blipFill>
          <a:blip r:embed="rId15"/>
          <a:stretch>
            <a:fillRect/>
          </a:stretch>
        </p:blipFill>
        <p:spPr>
          <a:xfrm>
            <a:off x="1207701" y="993467"/>
            <a:ext cx="7490597" cy="5770702"/>
          </a:xfrm>
          <a:prstGeom prst="rect">
            <a:avLst/>
          </a:prstGeom>
        </p:spPr>
      </p:pic>
    </p:spTree>
    <p:extLst>
      <p:ext uri="{BB962C8B-B14F-4D97-AF65-F5344CB8AC3E}">
        <p14:creationId xmlns:p14="http://schemas.microsoft.com/office/powerpoint/2010/main" val="3935030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7757" y="468085"/>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69430" y="436882"/>
            <a:ext cx="383725" cy="383725"/>
          </a:xfrm>
          <a:prstGeom prst="rect">
            <a:avLst/>
          </a:prstGeom>
        </p:spPr>
      </p:pic>
      <p:sp>
        <p:nvSpPr>
          <p:cNvPr id="26" name="TextBox 25">
            <a:extLst>
              <a:ext uri="{FF2B5EF4-FFF2-40B4-BE49-F238E27FC236}">
                <a16:creationId xmlns:a16="http://schemas.microsoft.com/office/drawing/2014/main" id="{9ABAD3FF-188B-B745-AA15-ECB754B730BA}"/>
              </a:ext>
            </a:extLst>
          </p:cNvPr>
          <p:cNvSpPr txBox="1"/>
          <p:nvPr/>
        </p:nvSpPr>
        <p:spPr>
          <a:xfrm>
            <a:off x="3290734" y="256591"/>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p:pic>
        <p:nvPicPr>
          <p:cNvPr id="6" name="Picture 5" descr="Diagram&#10;&#10;Description automatically generated">
            <a:extLst>
              <a:ext uri="{FF2B5EF4-FFF2-40B4-BE49-F238E27FC236}">
                <a16:creationId xmlns:a16="http://schemas.microsoft.com/office/drawing/2014/main" id="{DD338459-A892-4C8B-AF9A-99847535C66A}"/>
              </a:ext>
            </a:extLst>
          </p:cNvPr>
          <p:cNvPicPr>
            <a:picLocks noChangeAspect="1"/>
          </p:cNvPicPr>
          <p:nvPr/>
        </p:nvPicPr>
        <p:blipFill>
          <a:blip r:embed="rId15"/>
          <a:stretch>
            <a:fillRect/>
          </a:stretch>
        </p:blipFill>
        <p:spPr>
          <a:xfrm>
            <a:off x="720681" y="1487694"/>
            <a:ext cx="9012829" cy="5062812"/>
          </a:xfrm>
          <a:prstGeom prst="rect">
            <a:avLst/>
          </a:prstGeom>
        </p:spPr>
      </p:pic>
    </p:spTree>
    <p:extLst>
      <p:ext uri="{BB962C8B-B14F-4D97-AF65-F5344CB8AC3E}">
        <p14:creationId xmlns:p14="http://schemas.microsoft.com/office/powerpoint/2010/main" val="2426770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21780" y="481920"/>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54273" y="432293"/>
            <a:ext cx="383725" cy="383725"/>
          </a:xfrm>
          <a:prstGeom prst="rect">
            <a:avLst/>
          </a:prstGeom>
        </p:spPr>
      </p:pic>
      <p:sp>
        <p:nvSpPr>
          <p:cNvPr id="26" name="TextBox 25">
            <a:extLst>
              <a:ext uri="{FF2B5EF4-FFF2-40B4-BE49-F238E27FC236}">
                <a16:creationId xmlns:a16="http://schemas.microsoft.com/office/drawing/2014/main" id="{9ABAD3FF-188B-B745-AA15-ECB754B730BA}"/>
              </a:ext>
            </a:extLst>
          </p:cNvPr>
          <p:cNvSpPr txBox="1"/>
          <p:nvPr/>
        </p:nvSpPr>
        <p:spPr>
          <a:xfrm>
            <a:off x="3227980" y="238662"/>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p:pic>
        <p:nvPicPr>
          <p:cNvPr id="6" name="Picture 6" descr="Diagram&#10;&#10;Description automatically generated">
            <a:extLst>
              <a:ext uri="{FF2B5EF4-FFF2-40B4-BE49-F238E27FC236}">
                <a16:creationId xmlns:a16="http://schemas.microsoft.com/office/drawing/2014/main" id="{4419C876-272B-4BF1-B80C-B1635ED3AAD3}"/>
              </a:ext>
            </a:extLst>
          </p:cNvPr>
          <p:cNvPicPr>
            <a:picLocks noChangeAspect="1"/>
          </p:cNvPicPr>
          <p:nvPr/>
        </p:nvPicPr>
        <p:blipFill>
          <a:blip r:embed="rId15"/>
          <a:stretch>
            <a:fillRect/>
          </a:stretch>
        </p:blipFill>
        <p:spPr>
          <a:xfrm>
            <a:off x="48924" y="1018248"/>
            <a:ext cx="5085708" cy="2961446"/>
          </a:xfrm>
          <a:prstGeom prst="rect">
            <a:avLst/>
          </a:prstGeom>
        </p:spPr>
      </p:pic>
      <mc:AlternateContent xmlns:mc="http://schemas.openxmlformats.org/markup-compatibility/2006" xmlns:cx1="http://schemas.microsoft.com/office/drawing/2015/9/8/chartex">
        <mc:Choice Requires="cx1">
          <p:graphicFrame>
            <p:nvGraphicFramePr>
              <p:cNvPr id="30" name="Chart 29">
                <a:extLst>
                  <a:ext uri="{FF2B5EF4-FFF2-40B4-BE49-F238E27FC236}">
                    <a16:creationId xmlns:a16="http://schemas.microsoft.com/office/drawing/2014/main" id="{21568A58-597A-4E17-A80D-DF34F9BE260E}"/>
                  </a:ext>
                </a:extLst>
              </p:cNvPr>
              <p:cNvGraphicFramePr/>
              <p:nvPr>
                <p:extLst>
                  <p:ext uri="{D42A27DB-BD31-4B8C-83A1-F6EECF244321}">
                    <p14:modId xmlns:p14="http://schemas.microsoft.com/office/powerpoint/2010/main" val="2973213129"/>
                  </p:ext>
                </p:extLst>
              </p:nvPr>
            </p:nvGraphicFramePr>
            <p:xfrm>
              <a:off x="4964013" y="1479892"/>
              <a:ext cx="4904076" cy="4896188"/>
            </p:xfrm>
            <a:graphic>
              <a:graphicData uri="http://schemas.microsoft.com/office/drawing/2014/chartex">
                <cx:chart xmlns:cx="http://schemas.microsoft.com/office/drawing/2014/chartex" xmlns:r="http://schemas.openxmlformats.org/officeDocument/2006/relationships" r:id="rId16"/>
              </a:graphicData>
            </a:graphic>
          </p:graphicFrame>
        </mc:Choice>
        <mc:Fallback xmlns="">
          <p:pic>
            <p:nvPicPr>
              <p:cNvPr id="30" name="Chart 29">
                <a:extLst>
                  <a:ext uri="{FF2B5EF4-FFF2-40B4-BE49-F238E27FC236}">
                    <a16:creationId xmlns:a16="http://schemas.microsoft.com/office/drawing/2014/main" id="{21568A58-597A-4E17-A80D-DF34F9BE260E}"/>
                  </a:ext>
                </a:extLst>
              </p:cNvPr>
              <p:cNvPicPr>
                <a:picLocks noGrp="1" noRot="1" noChangeAspect="1" noMove="1" noResize="1" noEditPoints="1" noAdjustHandles="1" noChangeArrowheads="1" noChangeShapeType="1"/>
              </p:cNvPicPr>
              <p:nvPr/>
            </p:nvPicPr>
            <p:blipFill>
              <a:blip r:embed="rId17"/>
              <a:stretch>
                <a:fillRect/>
              </a:stretch>
            </p:blipFill>
            <p:spPr>
              <a:xfrm>
                <a:off x="4964013" y="1479892"/>
                <a:ext cx="4904076" cy="4896188"/>
              </a:xfrm>
              <a:prstGeom prst="rect">
                <a:avLst/>
              </a:prstGeom>
            </p:spPr>
          </p:pic>
        </mc:Fallback>
      </mc:AlternateContent>
      <p:sp>
        <p:nvSpPr>
          <p:cNvPr id="3" name="TextBox 2">
            <a:extLst>
              <a:ext uri="{FF2B5EF4-FFF2-40B4-BE49-F238E27FC236}">
                <a16:creationId xmlns:a16="http://schemas.microsoft.com/office/drawing/2014/main" id="{CD287CFF-522B-4D8E-9921-240EC7BDECAC}"/>
              </a:ext>
            </a:extLst>
          </p:cNvPr>
          <p:cNvSpPr txBox="1"/>
          <p:nvPr/>
        </p:nvSpPr>
        <p:spPr>
          <a:xfrm>
            <a:off x="608993" y="4791879"/>
            <a:ext cx="3733672" cy="1600438"/>
          </a:xfrm>
          <a:prstGeom prst="rect">
            <a:avLst/>
          </a:prstGeom>
          <a:noFill/>
        </p:spPr>
        <p:txBody>
          <a:bodyPr wrap="square" lIns="91440" tIns="45720" rIns="91440" bIns="45720" rtlCol="0" anchor="t">
            <a:spAutoFit/>
          </a:bodyPr>
          <a:lstStyle/>
          <a:p>
            <a:r>
              <a:rPr lang="en-GB" sz="1400" dirty="0"/>
              <a:t>When looking at which type of labels experience the most impact from shortages, we can identify the critical label stock levels immediately, for the maximum effect. However</a:t>
            </a:r>
            <a:r>
              <a:rPr lang="en-GB" sz="1400"/>
              <a:t>,</a:t>
            </a:r>
            <a:r>
              <a:rPr lang="en-GB" sz="1400" dirty="0"/>
              <a:t> the correlation could be mis represented. This is due to directly relating to SKUs that have low order frequencies experiencing the greatest shortages.</a:t>
            </a:r>
          </a:p>
        </p:txBody>
      </p:sp>
    </p:spTree>
    <p:extLst>
      <p:ext uri="{BB962C8B-B14F-4D97-AF65-F5344CB8AC3E}">
        <p14:creationId xmlns:p14="http://schemas.microsoft.com/office/powerpoint/2010/main" val="2167477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944989"/>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10116" y="466163"/>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84157" y="413840"/>
            <a:ext cx="383725" cy="383725"/>
          </a:xfrm>
          <a:prstGeom prst="rect">
            <a:avLst/>
          </a:prstGeom>
        </p:spPr>
      </p:pic>
      <p:sp>
        <p:nvSpPr>
          <p:cNvPr id="26" name="TextBox 25">
            <a:extLst>
              <a:ext uri="{FF2B5EF4-FFF2-40B4-BE49-F238E27FC236}">
                <a16:creationId xmlns:a16="http://schemas.microsoft.com/office/drawing/2014/main" id="{9ABAD3FF-188B-B745-AA15-ECB754B730BA}"/>
              </a:ext>
            </a:extLst>
          </p:cNvPr>
          <p:cNvSpPr txBox="1"/>
          <p:nvPr/>
        </p:nvSpPr>
        <p:spPr>
          <a:xfrm>
            <a:off x="3245910" y="220733"/>
            <a:ext cx="3325811" cy="492058"/>
          </a:xfrm>
          <a:prstGeom prst="rect">
            <a:avLst/>
          </a:prstGeom>
          <a:noFill/>
        </p:spPr>
        <p:txBody>
          <a:bodyPr wrap="square" lIns="91440" tIns="45720" rIns="91440" bIns="45720" rtlCol="0" anchor="t">
            <a:spAutoFit/>
          </a:bodyPr>
          <a:lstStyle/>
          <a:p>
            <a:pPr algn="ctr">
              <a:lnSpc>
                <a:spcPts val="1560"/>
              </a:lnSpc>
            </a:pPr>
            <a:r>
              <a:rPr lang="en-US" sz="1200" b="1" i="1" dirty="0">
                <a:solidFill>
                  <a:srgbClr val="1C2454"/>
                </a:solidFill>
              </a:rPr>
              <a:t>Energizer label supply optimisation and management</a:t>
            </a:r>
          </a:p>
        </p:txBody>
      </p:sp>
      <mc:AlternateContent xmlns:mc="http://schemas.openxmlformats.org/markup-compatibility/2006" xmlns:cx1="http://schemas.microsoft.com/office/drawing/2015/9/8/chartex">
        <mc:Choice Requires="cx1">
          <p:graphicFrame>
            <p:nvGraphicFramePr>
              <p:cNvPr id="27" name="Chart 26">
                <a:extLst>
                  <a:ext uri="{FF2B5EF4-FFF2-40B4-BE49-F238E27FC236}">
                    <a16:creationId xmlns:a16="http://schemas.microsoft.com/office/drawing/2014/main" id="{C5C9337B-55E6-420B-89F3-543E6451361C}"/>
                  </a:ext>
                </a:extLst>
              </p:cNvPr>
              <p:cNvGraphicFramePr/>
              <p:nvPr>
                <p:extLst>
                  <p:ext uri="{D42A27DB-BD31-4B8C-83A1-F6EECF244321}">
                    <p14:modId xmlns:p14="http://schemas.microsoft.com/office/powerpoint/2010/main" val="4256472303"/>
                  </p:ext>
                </p:extLst>
              </p:nvPr>
            </p:nvGraphicFramePr>
            <p:xfrm>
              <a:off x="248683" y="896573"/>
              <a:ext cx="3316423" cy="2600967"/>
            </p:xfrm>
            <a:graphic>
              <a:graphicData uri="http://schemas.microsoft.com/office/drawing/2014/chartex">
                <cx:chart xmlns:cx="http://schemas.microsoft.com/office/drawing/2014/chartex" xmlns:r="http://schemas.openxmlformats.org/officeDocument/2006/relationships" r:id="rId15"/>
              </a:graphicData>
            </a:graphic>
          </p:graphicFrame>
        </mc:Choice>
        <mc:Fallback xmlns="">
          <p:pic>
            <p:nvPicPr>
              <p:cNvPr id="27" name="Chart 26">
                <a:extLst>
                  <a:ext uri="{FF2B5EF4-FFF2-40B4-BE49-F238E27FC236}">
                    <a16:creationId xmlns:a16="http://schemas.microsoft.com/office/drawing/2014/main" id="{C5C9337B-55E6-420B-89F3-543E6451361C}"/>
                  </a:ext>
                </a:extLst>
              </p:cNvPr>
              <p:cNvPicPr>
                <a:picLocks noGrp="1" noRot="1" noChangeAspect="1" noMove="1" noResize="1" noEditPoints="1" noAdjustHandles="1" noChangeArrowheads="1" noChangeShapeType="1"/>
              </p:cNvPicPr>
              <p:nvPr/>
            </p:nvPicPr>
            <p:blipFill>
              <a:blip r:embed="rId16"/>
              <a:stretch>
                <a:fillRect/>
              </a:stretch>
            </p:blipFill>
            <p:spPr>
              <a:xfrm>
                <a:off x="248683" y="896573"/>
                <a:ext cx="3316423" cy="2600967"/>
              </a:xfrm>
              <a:prstGeom prst="rect">
                <a:avLst/>
              </a:prstGeom>
            </p:spPr>
          </p:pic>
        </mc:Fallback>
      </mc:AlternateContent>
      <p:pic>
        <p:nvPicPr>
          <p:cNvPr id="28" name="Picture 9" descr="Chart, line chart&#10;&#10;Description automatically generated">
            <a:extLst>
              <a:ext uri="{FF2B5EF4-FFF2-40B4-BE49-F238E27FC236}">
                <a16:creationId xmlns:a16="http://schemas.microsoft.com/office/drawing/2014/main" id="{6261ADB4-3F3A-468C-B38B-CB0BF79E0D14}"/>
              </a:ext>
            </a:extLst>
          </p:cNvPr>
          <p:cNvPicPr>
            <a:picLocks noChangeAspect="1"/>
          </p:cNvPicPr>
          <p:nvPr/>
        </p:nvPicPr>
        <p:blipFill>
          <a:blip r:embed="rId17"/>
          <a:stretch>
            <a:fillRect/>
          </a:stretch>
        </p:blipFill>
        <p:spPr>
          <a:xfrm>
            <a:off x="6708828" y="1207462"/>
            <a:ext cx="2764353" cy="1979191"/>
          </a:xfrm>
          <a:prstGeom prst="rect">
            <a:avLst/>
          </a:prstGeom>
        </p:spPr>
      </p:pic>
      <p:sp>
        <p:nvSpPr>
          <p:cNvPr id="6" name="TextBox 5">
            <a:extLst>
              <a:ext uri="{FF2B5EF4-FFF2-40B4-BE49-F238E27FC236}">
                <a16:creationId xmlns:a16="http://schemas.microsoft.com/office/drawing/2014/main" id="{6A20C161-F5A1-475B-89CE-D65D6EBF9576}"/>
              </a:ext>
            </a:extLst>
          </p:cNvPr>
          <p:cNvSpPr txBox="1"/>
          <p:nvPr/>
        </p:nvSpPr>
        <p:spPr>
          <a:xfrm>
            <a:off x="3630490" y="1337411"/>
            <a:ext cx="2557302" cy="1938992"/>
          </a:xfrm>
          <a:prstGeom prst="rect">
            <a:avLst/>
          </a:prstGeom>
          <a:noFill/>
        </p:spPr>
        <p:txBody>
          <a:bodyPr wrap="square" rtlCol="0">
            <a:spAutoFit/>
          </a:bodyPr>
          <a:lstStyle/>
          <a:p>
            <a:pPr algn="ctr"/>
            <a:r>
              <a:rPr lang="en-GB" sz="1200" dirty="0"/>
              <a:t>The graphs display the order frequencies and volumes (on the right) and the date of label shortages (on the left).</a:t>
            </a:r>
          </a:p>
          <a:p>
            <a:pPr algn="ctr"/>
            <a:r>
              <a:rPr lang="en-GB" sz="1200" dirty="0"/>
              <a:t>The data shows that the orders are sporadic and in doing so creates pockets of shortages between ordering, at the certain dates that correspond to pocket areas of ordering.</a:t>
            </a:r>
          </a:p>
        </p:txBody>
      </p:sp>
      <p:sp>
        <p:nvSpPr>
          <p:cNvPr id="14" name="TextBox 13">
            <a:extLst>
              <a:ext uri="{FF2B5EF4-FFF2-40B4-BE49-F238E27FC236}">
                <a16:creationId xmlns:a16="http://schemas.microsoft.com/office/drawing/2014/main" id="{42C7EF8E-8B45-4395-B531-51D4CAC93119}"/>
              </a:ext>
            </a:extLst>
          </p:cNvPr>
          <p:cNvSpPr txBox="1"/>
          <p:nvPr/>
        </p:nvSpPr>
        <p:spPr>
          <a:xfrm>
            <a:off x="6926103" y="4546889"/>
            <a:ext cx="2400300" cy="1569660"/>
          </a:xfrm>
          <a:prstGeom prst="rect">
            <a:avLst/>
          </a:prstGeom>
          <a:noFill/>
        </p:spPr>
        <p:txBody>
          <a:bodyPr wrap="square" lIns="91440" tIns="45720" rIns="91440" bIns="45720" rtlCol="0" anchor="t">
            <a:spAutoFit/>
          </a:bodyPr>
          <a:lstStyle/>
          <a:p>
            <a:pPr algn="ctr"/>
            <a:r>
              <a:rPr lang="en-GB" sz="1200" dirty="0"/>
              <a:t>The cost (in £’s) the labels we are short on orders. The data displays that the label prices are relatively small in comparison to the cost of missing shipments / orders and the wastage associated with that (shown as ’cost of changeover’)</a:t>
            </a:r>
          </a:p>
          <a:p>
            <a:pPr algn="ctr"/>
            <a:endParaRPr lang="en-GB" sz="1200" dirty="0">
              <a:cs typeface="Calibri"/>
            </a:endParaRPr>
          </a:p>
        </p:txBody>
      </p:sp>
      <p:pic>
        <p:nvPicPr>
          <p:cNvPr id="18" name="Picture 17" descr="Chart&#10;&#10;Description automatically generated">
            <a:extLst>
              <a:ext uri="{FF2B5EF4-FFF2-40B4-BE49-F238E27FC236}">
                <a16:creationId xmlns:a16="http://schemas.microsoft.com/office/drawing/2014/main" id="{E9E405AC-5518-40D1-A514-755D27C265C4}"/>
              </a:ext>
            </a:extLst>
          </p:cNvPr>
          <p:cNvPicPr>
            <a:picLocks noChangeAspect="1"/>
          </p:cNvPicPr>
          <p:nvPr/>
        </p:nvPicPr>
        <p:blipFill>
          <a:blip r:embed="rId18"/>
          <a:stretch>
            <a:fillRect/>
          </a:stretch>
        </p:blipFill>
        <p:spPr>
          <a:xfrm>
            <a:off x="2033438" y="3432975"/>
            <a:ext cx="4540939" cy="3207259"/>
          </a:xfrm>
          <a:prstGeom prst="rect">
            <a:avLst/>
          </a:prstGeom>
        </p:spPr>
      </p:pic>
    </p:spTree>
    <p:extLst>
      <p:ext uri="{BB962C8B-B14F-4D97-AF65-F5344CB8AC3E}">
        <p14:creationId xmlns:p14="http://schemas.microsoft.com/office/powerpoint/2010/main" val="2848153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944989"/>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10116" y="466163"/>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84157" y="413840"/>
            <a:ext cx="383725" cy="383725"/>
          </a:xfrm>
          <a:prstGeom prst="rect">
            <a:avLst/>
          </a:prstGeom>
        </p:spPr>
      </p:pic>
      <p:sp>
        <p:nvSpPr>
          <p:cNvPr id="26" name="TextBox 25">
            <a:extLst>
              <a:ext uri="{FF2B5EF4-FFF2-40B4-BE49-F238E27FC236}">
                <a16:creationId xmlns:a16="http://schemas.microsoft.com/office/drawing/2014/main" id="{9ABAD3FF-188B-B745-AA15-ECB754B730BA}"/>
              </a:ext>
            </a:extLst>
          </p:cNvPr>
          <p:cNvSpPr txBox="1"/>
          <p:nvPr/>
        </p:nvSpPr>
        <p:spPr>
          <a:xfrm>
            <a:off x="3245910" y="220733"/>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p:pic>
        <p:nvPicPr>
          <p:cNvPr id="10" name="Picture 9" descr="Application&#10;&#10;Description automatically generated">
            <a:extLst>
              <a:ext uri="{FF2B5EF4-FFF2-40B4-BE49-F238E27FC236}">
                <a16:creationId xmlns:a16="http://schemas.microsoft.com/office/drawing/2014/main" id="{7E7AED44-290F-477D-9CDD-98C204127390}"/>
              </a:ext>
            </a:extLst>
          </p:cNvPr>
          <p:cNvPicPr>
            <a:picLocks noChangeAspect="1"/>
          </p:cNvPicPr>
          <p:nvPr/>
        </p:nvPicPr>
        <p:blipFill>
          <a:blip r:embed="rId15"/>
          <a:stretch>
            <a:fillRect/>
          </a:stretch>
        </p:blipFill>
        <p:spPr>
          <a:xfrm>
            <a:off x="731321" y="1170331"/>
            <a:ext cx="6724448" cy="4771053"/>
          </a:xfrm>
          <a:prstGeom prst="rect">
            <a:avLst/>
          </a:prstGeom>
        </p:spPr>
      </p:pic>
      <p:sp>
        <p:nvSpPr>
          <p:cNvPr id="14" name="TextBox 13">
            <a:extLst>
              <a:ext uri="{FF2B5EF4-FFF2-40B4-BE49-F238E27FC236}">
                <a16:creationId xmlns:a16="http://schemas.microsoft.com/office/drawing/2014/main" id="{42C7EF8E-8B45-4395-B531-51D4CAC93119}"/>
              </a:ext>
            </a:extLst>
          </p:cNvPr>
          <p:cNvSpPr txBox="1"/>
          <p:nvPr/>
        </p:nvSpPr>
        <p:spPr>
          <a:xfrm>
            <a:off x="7558401" y="1673426"/>
            <a:ext cx="2112892" cy="1938992"/>
          </a:xfrm>
          <a:prstGeom prst="rect">
            <a:avLst/>
          </a:prstGeom>
          <a:noFill/>
        </p:spPr>
        <p:txBody>
          <a:bodyPr wrap="square" lIns="91440" tIns="45720" rIns="91440" bIns="45720" rtlCol="0" anchor="t">
            <a:spAutoFit/>
          </a:bodyPr>
          <a:lstStyle/>
          <a:p>
            <a:pPr algn="ctr"/>
            <a:r>
              <a:rPr lang="en-GB" sz="1200" dirty="0"/>
              <a:t>The cost (in £’s) by product the labels we were short on orders for. </a:t>
            </a:r>
            <a:endParaRPr lang="en-US" dirty="0"/>
          </a:p>
          <a:p>
            <a:pPr algn="ctr"/>
            <a:endParaRPr lang="en-GB" sz="1200" dirty="0"/>
          </a:p>
          <a:p>
            <a:pPr algn="ctr"/>
            <a:r>
              <a:rPr lang="en-GB" sz="1200" dirty="0"/>
              <a:t>This shows that the label prices are relatively small, the cost for most labels missing to enable us to complete orders was less than £10</a:t>
            </a:r>
            <a:endParaRPr lang="en-GB" dirty="0"/>
          </a:p>
          <a:p>
            <a:pPr algn="ctr"/>
            <a:endParaRPr lang="en-GB" sz="1200" dirty="0">
              <a:cs typeface="Calibri"/>
            </a:endParaRPr>
          </a:p>
        </p:txBody>
      </p:sp>
    </p:spTree>
    <p:extLst>
      <p:ext uri="{BB962C8B-B14F-4D97-AF65-F5344CB8AC3E}">
        <p14:creationId xmlns:p14="http://schemas.microsoft.com/office/powerpoint/2010/main" val="303704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944989"/>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10116" y="466163"/>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84157" y="413840"/>
            <a:ext cx="383725" cy="383725"/>
          </a:xfrm>
          <a:prstGeom prst="rect">
            <a:avLst/>
          </a:prstGeom>
        </p:spPr>
      </p:pic>
      <p:sp>
        <p:nvSpPr>
          <p:cNvPr id="26" name="TextBox 25">
            <a:extLst>
              <a:ext uri="{FF2B5EF4-FFF2-40B4-BE49-F238E27FC236}">
                <a16:creationId xmlns:a16="http://schemas.microsoft.com/office/drawing/2014/main" id="{9ABAD3FF-188B-B745-AA15-ECB754B730BA}"/>
              </a:ext>
            </a:extLst>
          </p:cNvPr>
          <p:cNvSpPr txBox="1"/>
          <p:nvPr/>
        </p:nvSpPr>
        <p:spPr>
          <a:xfrm>
            <a:off x="3245910" y="220733"/>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p:pic>
        <p:nvPicPr>
          <p:cNvPr id="7" name="Picture 6" descr="Chart, histogram&#10;&#10;Description automatically generated">
            <a:extLst>
              <a:ext uri="{FF2B5EF4-FFF2-40B4-BE49-F238E27FC236}">
                <a16:creationId xmlns:a16="http://schemas.microsoft.com/office/drawing/2014/main" id="{2223302E-BC76-4A3C-89D9-4AB984D1F241}"/>
              </a:ext>
            </a:extLst>
          </p:cNvPr>
          <p:cNvPicPr>
            <a:picLocks noChangeAspect="1"/>
          </p:cNvPicPr>
          <p:nvPr/>
        </p:nvPicPr>
        <p:blipFill>
          <a:blip r:embed="rId15"/>
          <a:stretch>
            <a:fillRect/>
          </a:stretch>
        </p:blipFill>
        <p:spPr>
          <a:xfrm>
            <a:off x="382009" y="1299875"/>
            <a:ext cx="7838605" cy="4952670"/>
          </a:xfrm>
          <a:prstGeom prst="rect">
            <a:avLst/>
          </a:prstGeom>
        </p:spPr>
      </p:pic>
      <p:sp>
        <p:nvSpPr>
          <p:cNvPr id="14" name="TextBox 13">
            <a:extLst>
              <a:ext uri="{FF2B5EF4-FFF2-40B4-BE49-F238E27FC236}">
                <a16:creationId xmlns:a16="http://schemas.microsoft.com/office/drawing/2014/main" id="{42C7EF8E-8B45-4395-B531-51D4CAC93119}"/>
              </a:ext>
            </a:extLst>
          </p:cNvPr>
          <p:cNvSpPr txBox="1"/>
          <p:nvPr/>
        </p:nvSpPr>
        <p:spPr>
          <a:xfrm>
            <a:off x="8181117" y="1395658"/>
            <a:ext cx="1480594" cy="4339650"/>
          </a:xfrm>
          <a:prstGeom prst="rect">
            <a:avLst/>
          </a:prstGeom>
          <a:noFill/>
        </p:spPr>
        <p:txBody>
          <a:bodyPr wrap="square" lIns="91440" tIns="45720" rIns="91440" bIns="45720" rtlCol="0" anchor="t">
            <a:spAutoFit/>
          </a:bodyPr>
          <a:lstStyle/>
          <a:p>
            <a:pPr algn="ctr"/>
            <a:r>
              <a:rPr lang="en-GB" sz="1200" dirty="0"/>
              <a:t>The cost (in £’s) the labels on each day that we were short on orders for. </a:t>
            </a:r>
            <a:endParaRPr lang="en-US"/>
          </a:p>
          <a:p>
            <a:pPr algn="ctr"/>
            <a:endParaRPr lang="en-GB" sz="1200" dirty="0"/>
          </a:p>
          <a:p>
            <a:pPr algn="ctr"/>
            <a:r>
              <a:rPr lang="en-GB" sz="1200" dirty="0"/>
              <a:t>This shows that the cost per day was mainly less than £30, the highest being £85</a:t>
            </a:r>
            <a:endParaRPr lang="en-GB" dirty="0">
              <a:cs typeface="Calibri"/>
            </a:endParaRPr>
          </a:p>
          <a:p>
            <a:pPr algn="ctr"/>
            <a:endParaRPr lang="en-GB" sz="1200" dirty="0">
              <a:cs typeface="Calibri"/>
            </a:endParaRPr>
          </a:p>
          <a:p>
            <a:pPr algn="ctr"/>
            <a:r>
              <a:rPr lang="en-GB" sz="1200" dirty="0">
                <a:cs typeface="Calibri"/>
              </a:rPr>
              <a:t>Cost of changeover to another product is around £60 per changeover, this immediately shows that other than 2 products, it was more costly to switch than to have ordered more labels in</a:t>
            </a:r>
          </a:p>
          <a:p>
            <a:pPr algn="ctr"/>
            <a:endParaRPr lang="en-GB" sz="1200" dirty="0">
              <a:cs typeface="Calibri"/>
            </a:endParaRPr>
          </a:p>
        </p:txBody>
      </p:sp>
    </p:spTree>
    <p:extLst>
      <p:ext uri="{BB962C8B-B14F-4D97-AF65-F5344CB8AC3E}">
        <p14:creationId xmlns:p14="http://schemas.microsoft.com/office/powerpoint/2010/main" val="2502876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5895" y="432293"/>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54096" y="423256"/>
            <a:ext cx="383725" cy="383725"/>
          </a:xfrm>
          <a:prstGeom prst="rect">
            <a:avLst/>
          </a:prstGeom>
        </p:spPr>
      </p:pic>
      <p:sp>
        <p:nvSpPr>
          <p:cNvPr id="26" name="TextBox 25">
            <a:extLst>
              <a:ext uri="{FF2B5EF4-FFF2-40B4-BE49-F238E27FC236}">
                <a16:creationId xmlns:a16="http://schemas.microsoft.com/office/drawing/2014/main" id="{9ABAD3FF-188B-B745-AA15-ECB754B730BA}"/>
              </a:ext>
            </a:extLst>
          </p:cNvPr>
          <p:cNvSpPr txBox="1"/>
          <p:nvPr/>
        </p:nvSpPr>
        <p:spPr>
          <a:xfrm>
            <a:off x="3245910" y="202804"/>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p:sp>
        <p:nvSpPr>
          <p:cNvPr id="6" name="TextBox 5">
            <a:extLst>
              <a:ext uri="{FF2B5EF4-FFF2-40B4-BE49-F238E27FC236}">
                <a16:creationId xmlns:a16="http://schemas.microsoft.com/office/drawing/2014/main" id="{1EB1B661-12A1-42A2-BD16-4CB061C13E1F}"/>
              </a:ext>
            </a:extLst>
          </p:cNvPr>
          <p:cNvSpPr txBox="1"/>
          <p:nvPr/>
        </p:nvSpPr>
        <p:spPr>
          <a:xfrm>
            <a:off x="483294" y="5041052"/>
            <a:ext cx="3546763" cy="1077218"/>
          </a:xfrm>
          <a:prstGeom prst="rect">
            <a:avLst/>
          </a:prstGeom>
          <a:noFill/>
        </p:spPr>
        <p:txBody>
          <a:bodyPr wrap="square" rtlCol="0">
            <a:spAutoFit/>
          </a:bodyPr>
          <a:lstStyle/>
          <a:p>
            <a:r>
              <a:rPr lang="en-GB" sz="1600" dirty="0"/>
              <a:t>To the right is the newly revised ordering process that has seen a more consistent frequency and quantity of labels on site.</a:t>
            </a:r>
          </a:p>
        </p:txBody>
      </p:sp>
      <p:sp>
        <p:nvSpPr>
          <p:cNvPr id="7" name="TextBox 6">
            <a:extLst>
              <a:ext uri="{FF2B5EF4-FFF2-40B4-BE49-F238E27FC236}">
                <a16:creationId xmlns:a16="http://schemas.microsoft.com/office/drawing/2014/main" id="{48B87343-27BD-44F6-8AC7-BFC9EAD846BC}"/>
              </a:ext>
            </a:extLst>
          </p:cNvPr>
          <p:cNvSpPr txBox="1"/>
          <p:nvPr/>
        </p:nvSpPr>
        <p:spPr>
          <a:xfrm>
            <a:off x="5763491" y="1524000"/>
            <a:ext cx="3546763" cy="1323439"/>
          </a:xfrm>
          <a:prstGeom prst="rect">
            <a:avLst/>
          </a:prstGeom>
          <a:noFill/>
        </p:spPr>
        <p:txBody>
          <a:bodyPr wrap="square" rtlCol="0">
            <a:spAutoFit/>
          </a:bodyPr>
          <a:lstStyle/>
          <a:p>
            <a:r>
              <a:rPr lang="en-GB" sz="1600" dirty="0"/>
              <a:t>The chart to the left shows how the improvements to ordering have increased the availability, in addition to offsetting missed orders due to shortages.</a:t>
            </a:r>
          </a:p>
        </p:txBody>
      </p:sp>
      <mc:AlternateContent xmlns:mc="http://schemas.openxmlformats.org/markup-compatibility/2006" xmlns:cx1="http://schemas.microsoft.com/office/drawing/2015/9/8/chartex">
        <mc:Choice Requires="cx1">
          <p:graphicFrame>
            <p:nvGraphicFramePr>
              <p:cNvPr id="25" name="Chart 24">
                <a:extLst>
                  <a:ext uri="{FF2B5EF4-FFF2-40B4-BE49-F238E27FC236}">
                    <a16:creationId xmlns:a16="http://schemas.microsoft.com/office/drawing/2014/main" id="{A35FF831-94BE-439E-AF1A-B1AB14891F77}"/>
                  </a:ext>
                </a:extLst>
              </p:cNvPr>
              <p:cNvGraphicFramePr/>
              <p:nvPr>
                <p:extLst>
                  <p:ext uri="{D42A27DB-BD31-4B8C-83A1-F6EECF244321}">
                    <p14:modId xmlns:p14="http://schemas.microsoft.com/office/powerpoint/2010/main" val="1747015805"/>
                  </p:ext>
                </p:extLst>
              </p:nvPr>
            </p:nvGraphicFramePr>
            <p:xfrm>
              <a:off x="291869" y="1158490"/>
              <a:ext cx="4572000" cy="2743200"/>
            </p:xfrm>
            <a:graphic>
              <a:graphicData uri="http://schemas.microsoft.com/office/drawing/2014/chartex">
                <cx:chart xmlns:cx="http://schemas.microsoft.com/office/drawing/2014/chartex" xmlns:r="http://schemas.openxmlformats.org/officeDocument/2006/relationships" r:id="rId15"/>
              </a:graphicData>
            </a:graphic>
          </p:graphicFrame>
        </mc:Choice>
        <mc:Fallback xmlns="">
          <p:pic>
            <p:nvPicPr>
              <p:cNvPr id="25" name="Chart 24">
                <a:extLst>
                  <a:ext uri="{FF2B5EF4-FFF2-40B4-BE49-F238E27FC236}">
                    <a16:creationId xmlns:a16="http://schemas.microsoft.com/office/drawing/2014/main" id="{A35FF831-94BE-439E-AF1A-B1AB14891F77}"/>
                  </a:ext>
                </a:extLst>
              </p:cNvPr>
              <p:cNvPicPr>
                <a:picLocks noGrp="1" noRot="1" noChangeAspect="1" noMove="1" noResize="1" noEditPoints="1" noAdjustHandles="1" noChangeArrowheads="1" noChangeShapeType="1"/>
              </p:cNvPicPr>
              <p:nvPr/>
            </p:nvPicPr>
            <p:blipFill>
              <a:blip r:embed="rId16"/>
              <a:stretch>
                <a:fillRect/>
              </a:stretch>
            </p:blipFill>
            <p:spPr>
              <a:xfrm>
                <a:off x="291869" y="1158490"/>
                <a:ext cx="4572000" cy="2743200"/>
              </a:xfrm>
              <a:prstGeom prst="rect">
                <a:avLst/>
              </a:prstGeom>
            </p:spPr>
          </p:pic>
        </mc:Fallback>
      </mc:AlternateContent>
      <p:graphicFrame>
        <p:nvGraphicFramePr>
          <p:cNvPr id="27" name="Chart 26">
            <a:extLst>
              <a:ext uri="{FF2B5EF4-FFF2-40B4-BE49-F238E27FC236}">
                <a16:creationId xmlns:a16="http://schemas.microsoft.com/office/drawing/2014/main" id="{FE26146A-3B70-4807-9D6E-8171E795D151}"/>
              </a:ext>
            </a:extLst>
          </p:cNvPr>
          <p:cNvGraphicFramePr>
            <a:graphicFrameLocks/>
          </p:cNvGraphicFramePr>
          <p:nvPr>
            <p:extLst>
              <p:ext uri="{D42A27DB-BD31-4B8C-83A1-F6EECF244321}">
                <p14:modId xmlns:p14="http://schemas.microsoft.com/office/powerpoint/2010/main" val="1741987324"/>
              </p:ext>
            </p:extLst>
          </p:nvPr>
        </p:nvGraphicFramePr>
        <p:xfrm>
          <a:off x="5514975" y="3901691"/>
          <a:ext cx="3936337" cy="2447416"/>
        </p:xfrm>
        <a:graphic>
          <a:graphicData uri="http://schemas.openxmlformats.org/drawingml/2006/chart">
            <c:chart xmlns:c="http://schemas.openxmlformats.org/drawingml/2006/chart" xmlns:r="http://schemas.openxmlformats.org/officeDocument/2006/relationships" r:id="rId17"/>
          </a:graphicData>
        </a:graphic>
      </p:graphicFrame>
    </p:spTree>
    <p:extLst>
      <p:ext uri="{BB962C8B-B14F-4D97-AF65-F5344CB8AC3E}">
        <p14:creationId xmlns:p14="http://schemas.microsoft.com/office/powerpoint/2010/main" val="4198879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2873" y="435263"/>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61416" y="423170"/>
            <a:ext cx="383725" cy="383725"/>
          </a:xfrm>
          <a:prstGeom prst="rect">
            <a:avLst/>
          </a:prstGeom>
        </p:spPr>
      </p:pic>
      <p:sp>
        <p:nvSpPr>
          <p:cNvPr id="26" name="TextBox 25">
            <a:extLst>
              <a:ext uri="{FF2B5EF4-FFF2-40B4-BE49-F238E27FC236}">
                <a16:creationId xmlns:a16="http://schemas.microsoft.com/office/drawing/2014/main" id="{9ABAD3FF-188B-B745-AA15-ECB754B730BA}"/>
              </a:ext>
            </a:extLst>
          </p:cNvPr>
          <p:cNvSpPr txBox="1"/>
          <p:nvPr/>
        </p:nvSpPr>
        <p:spPr>
          <a:xfrm>
            <a:off x="3245910" y="202803"/>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p:sp>
        <p:nvSpPr>
          <p:cNvPr id="3" name="TextBox 2">
            <a:extLst>
              <a:ext uri="{FF2B5EF4-FFF2-40B4-BE49-F238E27FC236}">
                <a16:creationId xmlns:a16="http://schemas.microsoft.com/office/drawing/2014/main" id="{CD028BD5-2A4D-4A39-80B6-4C0909D8FE29}"/>
              </a:ext>
            </a:extLst>
          </p:cNvPr>
          <p:cNvSpPr txBox="1"/>
          <p:nvPr/>
        </p:nvSpPr>
        <p:spPr>
          <a:xfrm>
            <a:off x="265599" y="4784129"/>
            <a:ext cx="4648551" cy="1384995"/>
          </a:xfrm>
          <a:prstGeom prst="rect">
            <a:avLst/>
          </a:prstGeom>
          <a:noFill/>
        </p:spPr>
        <p:txBody>
          <a:bodyPr wrap="square" rtlCol="0">
            <a:spAutoFit/>
          </a:bodyPr>
          <a:lstStyle/>
          <a:p>
            <a:r>
              <a:rPr lang="en-GB" sz="1400" dirty="0"/>
              <a:t>As shown on the right, we’ve increased the capital spend in label inventory. This has a direct cost saving through larger order quantities. With of course the bonus of not having to miss shipments from not having labels to hand. The production can plan for bigger runs, which reduce wastage of the blended product that cannot be packaged.</a:t>
            </a:r>
          </a:p>
        </p:txBody>
      </p:sp>
      <p:graphicFrame>
        <p:nvGraphicFramePr>
          <p:cNvPr id="25" name="Chart 24">
            <a:extLst>
              <a:ext uri="{FF2B5EF4-FFF2-40B4-BE49-F238E27FC236}">
                <a16:creationId xmlns:a16="http://schemas.microsoft.com/office/drawing/2014/main" id="{ADF33E1D-6E01-4BF7-B61D-9F5741432037}"/>
              </a:ext>
            </a:extLst>
          </p:cNvPr>
          <p:cNvGraphicFramePr>
            <a:graphicFrameLocks/>
          </p:cNvGraphicFramePr>
          <p:nvPr>
            <p:extLst>
              <p:ext uri="{D42A27DB-BD31-4B8C-83A1-F6EECF244321}">
                <p14:modId xmlns:p14="http://schemas.microsoft.com/office/powerpoint/2010/main" val="2216913482"/>
              </p:ext>
            </p:extLst>
          </p:nvPr>
        </p:nvGraphicFramePr>
        <p:xfrm>
          <a:off x="4953000" y="4038220"/>
          <a:ext cx="4623417" cy="2491471"/>
        </p:xfrm>
        <a:graphic>
          <a:graphicData uri="http://schemas.openxmlformats.org/drawingml/2006/chart">
            <c:chart xmlns:c="http://schemas.openxmlformats.org/drawingml/2006/chart" xmlns:r="http://schemas.openxmlformats.org/officeDocument/2006/relationships" r:id="rId15"/>
          </a:graphicData>
        </a:graphic>
      </p:graphicFrame>
      <p:pic>
        <p:nvPicPr>
          <p:cNvPr id="7" name="Picture 6" descr="Table&#10;&#10;Description automatically generated">
            <a:extLst>
              <a:ext uri="{FF2B5EF4-FFF2-40B4-BE49-F238E27FC236}">
                <a16:creationId xmlns:a16="http://schemas.microsoft.com/office/drawing/2014/main" id="{98C88255-772A-45BB-9673-2FE11F6EB217}"/>
              </a:ext>
            </a:extLst>
          </p:cNvPr>
          <p:cNvPicPr>
            <a:picLocks noChangeAspect="1"/>
          </p:cNvPicPr>
          <p:nvPr/>
        </p:nvPicPr>
        <p:blipFill>
          <a:blip r:embed="rId16"/>
          <a:stretch>
            <a:fillRect/>
          </a:stretch>
        </p:blipFill>
        <p:spPr>
          <a:xfrm>
            <a:off x="476249" y="1094418"/>
            <a:ext cx="2733782" cy="3597115"/>
          </a:xfrm>
          <a:prstGeom prst="rect">
            <a:avLst/>
          </a:prstGeom>
        </p:spPr>
      </p:pic>
      <p:pic>
        <p:nvPicPr>
          <p:cNvPr id="10" name="Picture 9">
            <a:extLst>
              <a:ext uri="{FF2B5EF4-FFF2-40B4-BE49-F238E27FC236}">
                <a16:creationId xmlns:a16="http://schemas.microsoft.com/office/drawing/2014/main" id="{4502FE0A-B8CF-4A53-A0F3-285D0C92D9D5}"/>
              </a:ext>
            </a:extLst>
          </p:cNvPr>
          <p:cNvPicPr>
            <a:picLocks noChangeAspect="1"/>
          </p:cNvPicPr>
          <p:nvPr/>
        </p:nvPicPr>
        <p:blipFill>
          <a:blip r:embed="rId17"/>
          <a:stretch>
            <a:fillRect/>
          </a:stretch>
        </p:blipFill>
        <p:spPr>
          <a:xfrm>
            <a:off x="3102817" y="1250537"/>
            <a:ext cx="6310182" cy="1208804"/>
          </a:xfrm>
          <a:prstGeom prst="rect">
            <a:avLst/>
          </a:prstGeom>
        </p:spPr>
      </p:pic>
      <p:sp>
        <p:nvSpPr>
          <p:cNvPr id="12" name="TextBox 11">
            <a:extLst>
              <a:ext uri="{FF2B5EF4-FFF2-40B4-BE49-F238E27FC236}">
                <a16:creationId xmlns:a16="http://schemas.microsoft.com/office/drawing/2014/main" id="{F6DBFF91-5A30-4821-8EF3-F9A15F7C9F69}"/>
              </a:ext>
            </a:extLst>
          </p:cNvPr>
          <p:cNvSpPr txBox="1"/>
          <p:nvPr/>
        </p:nvSpPr>
        <p:spPr>
          <a:xfrm>
            <a:off x="3609975" y="2648616"/>
            <a:ext cx="5248275" cy="1200329"/>
          </a:xfrm>
          <a:prstGeom prst="rect">
            <a:avLst/>
          </a:prstGeom>
          <a:noFill/>
        </p:spPr>
        <p:txBody>
          <a:bodyPr wrap="square" lIns="91440" tIns="45720" rIns="91440" bIns="45720" rtlCol="0" anchor="t">
            <a:spAutoFit/>
          </a:bodyPr>
          <a:lstStyle/>
          <a:p>
            <a:r>
              <a:rPr lang="en-GB" sz="1200" dirty="0"/>
              <a:t>By introducing a revised min – max stock control system label shortages seem to have reduced. The capital now additionally in inventory is offset by the amount of orders able to be produced. To better manage the stock control, we’ve introduced a label calculator (as above). This uses base data from our label supplier for all label variants, using this information we are able to accurately (to within 5 labels) capture part reel quantities and better manage and control stock.</a:t>
            </a:r>
          </a:p>
        </p:txBody>
      </p:sp>
      <p:sp>
        <p:nvSpPr>
          <p:cNvPr id="24" name="TextBox 23">
            <a:extLst>
              <a:ext uri="{FF2B5EF4-FFF2-40B4-BE49-F238E27FC236}">
                <a16:creationId xmlns:a16="http://schemas.microsoft.com/office/drawing/2014/main" id="{D9F8690A-DCA6-4948-836B-767D80ADBE8D}"/>
              </a:ext>
            </a:extLst>
          </p:cNvPr>
          <p:cNvSpPr txBox="1"/>
          <p:nvPr/>
        </p:nvSpPr>
        <p:spPr>
          <a:xfrm>
            <a:off x="581168" y="846272"/>
            <a:ext cx="8896910" cy="646331"/>
          </a:xfrm>
          <a:prstGeom prst="rect">
            <a:avLst/>
          </a:prstGeom>
          <a:noFill/>
        </p:spPr>
        <p:txBody>
          <a:bodyPr wrap="square" lIns="91440" tIns="45720" rIns="91440" bIns="45720" rtlCol="0" anchor="t">
            <a:spAutoFit/>
          </a:bodyPr>
          <a:lstStyle/>
          <a:p>
            <a:pPr algn="ctr"/>
            <a:r>
              <a:rPr lang="en-GB" sz="2400" b="1" dirty="0">
                <a:cs typeface="Calibri"/>
              </a:rPr>
              <a:t>CONTROL</a:t>
            </a:r>
          </a:p>
          <a:p>
            <a:endParaRPr lang="en-GB" sz="1200" dirty="0">
              <a:cs typeface="Calibri"/>
            </a:endParaRPr>
          </a:p>
        </p:txBody>
      </p:sp>
    </p:spTree>
    <p:extLst>
      <p:ext uri="{BB962C8B-B14F-4D97-AF65-F5344CB8AC3E}">
        <p14:creationId xmlns:p14="http://schemas.microsoft.com/office/powerpoint/2010/main" val="3369086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48031" y="453971"/>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61416" y="423170"/>
            <a:ext cx="383725" cy="383725"/>
          </a:xfrm>
          <a:prstGeom prst="rect">
            <a:avLst/>
          </a:prstGeom>
        </p:spPr>
      </p:pic>
      <p:sp>
        <p:nvSpPr>
          <p:cNvPr id="26" name="TextBox 25">
            <a:extLst>
              <a:ext uri="{FF2B5EF4-FFF2-40B4-BE49-F238E27FC236}">
                <a16:creationId xmlns:a16="http://schemas.microsoft.com/office/drawing/2014/main" id="{9ABAD3FF-188B-B745-AA15-ECB754B730BA}"/>
              </a:ext>
            </a:extLst>
          </p:cNvPr>
          <p:cNvSpPr txBox="1"/>
          <p:nvPr/>
        </p:nvSpPr>
        <p:spPr>
          <a:xfrm>
            <a:off x="3245910" y="202803"/>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p:sp>
        <p:nvSpPr>
          <p:cNvPr id="12" name="TextBox 11">
            <a:extLst>
              <a:ext uri="{FF2B5EF4-FFF2-40B4-BE49-F238E27FC236}">
                <a16:creationId xmlns:a16="http://schemas.microsoft.com/office/drawing/2014/main" id="{F6DBFF91-5A30-4821-8EF3-F9A15F7C9F69}"/>
              </a:ext>
            </a:extLst>
          </p:cNvPr>
          <p:cNvSpPr txBox="1"/>
          <p:nvPr/>
        </p:nvSpPr>
        <p:spPr>
          <a:xfrm>
            <a:off x="533544" y="1936283"/>
            <a:ext cx="8896910" cy="3231654"/>
          </a:xfrm>
          <a:prstGeom prst="rect">
            <a:avLst/>
          </a:prstGeom>
          <a:noFill/>
        </p:spPr>
        <p:txBody>
          <a:bodyPr wrap="square" lIns="91440" tIns="45720" rIns="91440" bIns="45720" rtlCol="0" anchor="t">
            <a:spAutoFit/>
          </a:bodyPr>
          <a:lstStyle/>
          <a:p>
            <a:pPr marL="285750" indent="-285750">
              <a:buFont typeface="Arial"/>
              <a:buChar char="•"/>
            </a:pPr>
            <a:r>
              <a:rPr lang="en-GB" sz="1600" dirty="0">
                <a:ea typeface="+mn-lt"/>
                <a:cs typeface="+mn-lt"/>
              </a:rPr>
              <a:t>Agreement with supplier for a min / max stock holding put in place</a:t>
            </a:r>
            <a:endParaRPr lang="en-US" sz="1600" dirty="0">
              <a:cs typeface="Calibri"/>
            </a:endParaRPr>
          </a:p>
          <a:p>
            <a:pPr marL="285750" indent="-285750">
              <a:buFont typeface="Arial"/>
              <a:buChar char="•"/>
            </a:pPr>
            <a:endParaRPr lang="en-GB" sz="1600" dirty="0">
              <a:ea typeface="+mn-lt"/>
              <a:cs typeface="+mn-lt"/>
            </a:endParaRPr>
          </a:p>
          <a:p>
            <a:pPr marL="285750" indent="-285750">
              <a:buFont typeface="Arial"/>
              <a:buChar char="•"/>
            </a:pPr>
            <a:r>
              <a:rPr lang="en-GB" sz="1600" dirty="0">
                <a:ea typeface="+mn-lt"/>
                <a:cs typeface="+mn-lt"/>
              </a:rPr>
              <a:t>Minimum of 4 weeks’ worth of stocks to be held between ENR and CCL </a:t>
            </a:r>
            <a:endParaRPr lang="en-GB" sz="1600" dirty="0">
              <a:cs typeface="Calibri"/>
            </a:endParaRPr>
          </a:p>
          <a:p>
            <a:pPr marL="285750" indent="-285750">
              <a:buFont typeface="Arial"/>
              <a:buChar char="•"/>
            </a:pPr>
            <a:endParaRPr lang="en-GB" sz="1600" dirty="0">
              <a:ea typeface="+mn-lt"/>
              <a:cs typeface="+mn-lt"/>
            </a:endParaRPr>
          </a:p>
          <a:p>
            <a:pPr marL="285750" indent="-285750">
              <a:buFont typeface="Arial"/>
              <a:buChar char="•"/>
            </a:pPr>
            <a:r>
              <a:rPr lang="en-GB" sz="1600" dirty="0">
                <a:ea typeface="+mn-lt"/>
                <a:cs typeface="+mn-lt"/>
              </a:rPr>
              <a:t>Maximum of 14 weeks’ worth of stocks to be held between ENR &amp; CCL </a:t>
            </a:r>
            <a:endParaRPr lang="en-GB" sz="1600" dirty="0">
              <a:cs typeface="Calibri"/>
            </a:endParaRPr>
          </a:p>
          <a:p>
            <a:pPr marL="285750" indent="-285750">
              <a:buFont typeface="Arial"/>
              <a:buChar char="•"/>
            </a:pPr>
            <a:endParaRPr lang="en-GB" sz="1600" dirty="0">
              <a:ea typeface="+mn-lt"/>
              <a:cs typeface="+mn-lt"/>
            </a:endParaRPr>
          </a:p>
          <a:p>
            <a:pPr marL="285750" indent="-285750">
              <a:buFont typeface="Arial"/>
              <a:buChar char="•"/>
            </a:pPr>
            <a:r>
              <a:rPr lang="en-GB" sz="1600" dirty="0">
                <a:ea typeface="+mn-lt"/>
                <a:cs typeface="+mn-lt"/>
              </a:rPr>
              <a:t>ENR to send stock list to CCL each week detailing qty of label stock held on site at ENR</a:t>
            </a:r>
            <a:endParaRPr lang="en-GB" sz="1600" dirty="0">
              <a:cs typeface="Calibri"/>
            </a:endParaRPr>
          </a:p>
          <a:p>
            <a:pPr marL="285750" indent="-285750">
              <a:buFont typeface="Arial"/>
              <a:buChar char="•"/>
            </a:pPr>
            <a:endParaRPr lang="en-GB" sz="1600" dirty="0">
              <a:ea typeface="+mn-lt"/>
              <a:cs typeface="+mn-lt"/>
            </a:endParaRPr>
          </a:p>
          <a:p>
            <a:pPr marL="285750" indent="-285750">
              <a:buFont typeface="Arial"/>
              <a:buChar char="•"/>
            </a:pPr>
            <a:r>
              <a:rPr lang="en-GB" sz="1600" dirty="0">
                <a:ea typeface="+mn-lt"/>
                <a:cs typeface="+mn-lt"/>
              </a:rPr>
              <a:t>CCL to determine when / how much to produce to stay within the Minimum / Maximum quantities </a:t>
            </a:r>
            <a:endParaRPr lang="en-GB" sz="1600" dirty="0">
              <a:cs typeface="Calibri"/>
            </a:endParaRPr>
          </a:p>
          <a:p>
            <a:pPr marL="285750" indent="-285750">
              <a:buFont typeface="Arial"/>
              <a:buChar char="•"/>
            </a:pPr>
            <a:endParaRPr lang="en-GB" sz="1600" dirty="0">
              <a:ea typeface="+mn-lt"/>
              <a:cs typeface="+mn-lt"/>
            </a:endParaRPr>
          </a:p>
          <a:p>
            <a:pPr marL="285750" indent="-285750">
              <a:buFont typeface="Arial"/>
              <a:buChar char="•"/>
            </a:pPr>
            <a:r>
              <a:rPr lang="en-GB" sz="1600" dirty="0">
                <a:ea typeface="+mn-lt"/>
                <a:cs typeface="+mn-lt"/>
              </a:rPr>
              <a:t>Control Plan created and SOP hyperlinks inserted with a clear picture of the procedures to follow, and the planned results and benefits of this.</a:t>
            </a:r>
            <a:endParaRPr lang="en-GB" sz="1600" dirty="0"/>
          </a:p>
          <a:p>
            <a:endParaRPr lang="en-GB" sz="1200" dirty="0">
              <a:cs typeface="Calibri"/>
            </a:endParaRPr>
          </a:p>
        </p:txBody>
      </p:sp>
      <p:sp>
        <p:nvSpPr>
          <p:cNvPr id="24" name="TextBox 23">
            <a:extLst>
              <a:ext uri="{FF2B5EF4-FFF2-40B4-BE49-F238E27FC236}">
                <a16:creationId xmlns:a16="http://schemas.microsoft.com/office/drawing/2014/main" id="{1B6C76C0-60AF-4FA9-BAA5-78BE872B5DDA}"/>
              </a:ext>
            </a:extLst>
          </p:cNvPr>
          <p:cNvSpPr txBox="1"/>
          <p:nvPr/>
        </p:nvSpPr>
        <p:spPr>
          <a:xfrm>
            <a:off x="466249" y="1307213"/>
            <a:ext cx="8896910" cy="646331"/>
          </a:xfrm>
          <a:prstGeom prst="rect">
            <a:avLst/>
          </a:prstGeom>
          <a:noFill/>
        </p:spPr>
        <p:txBody>
          <a:bodyPr wrap="square" lIns="91440" tIns="45720" rIns="91440" bIns="45720" rtlCol="0" anchor="t">
            <a:spAutoFit/>
          </a:bodyPr>
          <a:lstStyle/>
          <a:p>
            <a:pPr algn="ctr"/>
            <a:r>
              <a:rPr lang="en-GB" sz="2400" b="1" dirty="0">
                <a:cs typeface="Calibri"/>
              </a:rPr>
              <a:t>CONTROL</a:t>
            </a:r>
          </a:p>
          <a:p>
            <a:endParaRPr lang="en-GB" sz="1200" dirty="0">
              <a:cs typeface="Calibri"/>
            </a:endParaRPr>
          </a:p>
        </p:txBody>
      </p:sp>
      <p:pic>
        <p:nvPicPr>
          <p:cNvPr id="8" name="Picture 7">
            <a:extLst>
              <a:ext uri="{FF2B5EF4-FFF2-40B4-BE49-F238E27FC236}">
                <a16:creationId xmlns:a16="http://schemas.microsoft.com/office/drawing/2014/main" id="{9653559B-9438-4A68-9A2C-549D6E9BFB5F}"/>
              </a:ext>
            </a:extLst>
          </p:cNvPr>
          <p:cNvPicPr>
            <a:picLocks noChangeAspect="1"/>
          </p:cNvPicPr>
          <p:nvPr/>
        </p:nvPicPr>
        <p:blipFill>
          <a:blip r:embed="rId15"/>
          <a:stretch>
            <a:fillRect/>
          </a:stretch>
        </p:blipFill>
        <p:spPr>
          <a:xfrm>
            <a:off x="-1" y="4958200"/>
            <a:ext cx="9861815" cy="1696996"/>
          </a:xfrm>
          <a:prstGeom prst="rect">
            <a:avLst/>
          </a:prstGeom>
        </p:spPr>
      </p:pic>
    </p:spTree>
    <p:extLst>
      <p:ext uri="{BB962C8B-B14F-4D97-AF65-F5344CB8AC3E}">
        <p14:creationId xmlns:p14="http://schemas.microsoft.com/office/powerpoint/2010/main" val="27734675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17d4f6b7-a9a0-43c1-a9a4-8eda2695713f">
      <UserInfo>
        <DisplayName>Chimes, Thomas</DisplayName>
        <AccountId>52</AccountId>
        <AccountType/>
      </UserInfo>
      <UserInfo>
        <DisplayName>Lee, Jamie</DisplayName>
        <AccountId>53</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70BF41225AC4A49A1BE35127ED1BE7C" ma:contentTypeVersion="10" ma:contentTypeDescription="Create a new document." ma:contentTypeScope="" ma:versionID="327fc26cd21d09c99580013ae9f36a8b">
  <xsd:schema xmlns:xsd="http://www.w3.org/2001/XMLSchema" xmlns:xs="http://www.w3.org/2001/XMLSchema" xmlns:p="http://schemas.microsoft.com/office/2006/metadata/properties" xmlns:ns2="1817c4ad-c889-41d7-9ca7-6013452b52db" xmlns:ns3="17d4f6b7-a9a0-43c1-a9a4-8eda2695713f" targetNamespace="http://schemas.microsoft.com/office/2006/metadata/properties" ma:root="true" ma:fieldsID="3ef10be76af78c1de59175238447e277" ns2:_="" ns3:_="">
    <xsd:import namespace="1817c4ad-c889-41d7-9ca7-6013452b52db"/>
    <xsd:import namespace="17d4f6b7-a9a0-43c1-a9a4-8eda2695713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17c4ad-c889-41d7-9ca7-6013452b52d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7d4f6b7-a9a0-43c1-a9a4-8eda2695713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EEA86E-3E05-4018-932D-2120564453DE}">
  <ds:schemaRefs>
    <ds:schemaRef ds:uri="http://schemas.microsoft.com/office/2006/metadata/properties"/>
    <ds:schemaRef ds:uri="http://schemas.microsoft.com/office/infopath/2007/PartnerControls"/>
    <ds:schemaRef ds:uri="17d4f6b7-a9a0-43c1-a9a4-8eda2695713f"/>
  </ds:schemaRefs>
</ds:datastoreItem>
</file>

<file path=customXml/itemProps2.xml><?xml version="1.0" encoding="utf-8"?>
<ds:datastoreItem xmlns:ds="http://schemas.openxmlformats.org/officeDocument/2006/customXml" ds:itemID="{040BE2DB-79DA-45FE-ACA7-61CC3DA21E30}">
  <ds:schemaRefs>
    <ds:schemaRef ds:uri="http://schemas.microsoft.com/sharepoint/v3/contenttype/forms"/>
  </ds:schemaRefs>
</ds:datastoreItem>
</file>

<file path=customXml/itemProps3.xml><?xml version="1.0" encoding="utf-8"?>
<ds:datastoreItem xmlns:ds="http://schemas.openxmlformats.org/officeDocument/2006/customXml" ds:itemID="{8526FF2E-0DD9-420B-87DB-C17612F0CD83}">
  <ds:schemaRefs>
    <ds:schemaRef ds:uri="17d4f6b7-a9a0-43c1-a9a4-8eda2695713f"/>
    <ds:schemaRef ds:uri="1817c4ad-c889-41d7-9ca7-6013452b52d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182</TotalTime>
  <Words>977</Words>
  <Application>Microsoft Office PowerPoint</Application>
  <PresentationFormat>A4 Paper (210x297 mm)</PresentationFormat>
  <Paragraphs>69</Paragraphs>
  <Slides>9</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Lee, Jamie</cp:lastModifiedBy>
  <cp:revision>250</cp:revision>
  <dcterms:created xsi:type="dcterms:W3CDTF">2020-09-14T14:59:36Z</dcterms:created>
  <dcterms:modified xsi:type="dcterms:W3CDTF">2021-05-28T10:04:33Z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0x010100170BF41225AC4A49A1BE35127ED1BE7C</vt:lpwstr>
  </property>
</Properties>
</file>