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87" r:id="rId2"/>
    <p:sldId id="298" r:id="rId3"/>
    <p:sldId id="304" r:id="rId4"/>
    <p:sldId id="326" r:id="rId5"/>
    <p:sldId id="339" r:id="rId6"/>
    <p:sldId id="303" r:id="rId7"/>
    <p:sldId id="311" r:id="rId8"/>
    <p:sldId id="315" r:id="rId9"/>
    <p:sldId id="323" r:id="rId10"/>
    <p:sldId id="347" r:id="rId11"/>
    <p:sldId id="318" r:id="rId12"/>
    <p:sldId id="344" r:id="rId13"/>
    <p:sldId id="340" r:id="rId14"/>
    <p:sldId id="301" r:id="rId15"/>
    <p:sldId id="343" r:id="rId16"/>
    <p:sldId id="306" r:id="rId17"/>
    <p:sldId id="288" r:id="rId18"/>
    <p:sldId id="352" r:id="rId19"/>
    <p:sldId id="320" r:id="rId20"/>
    <p:sldId id="35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A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4" autoAdjust="0"/>
    <p:restoredTop sz="93304" autoAdjust="0"/>
  </p:normalViewPr>
  <p:slideViewPr>
    <p:cSldViewPr snapToGrid="0">
      <p:cViewPr varScale="1">
        <p:scale>
          <a:sx n="58" d="100"/>
          <a:sy n="58" d="100"/>
        </p:scale>
        <p:origin x="91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E078A2-5615-4946-A145-DF06859DAFFD}" type="datetimeFigureOut">
              <a:rPr lang="en-GB" smtClean="0"/>
              <a:t>17/04/2020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30CED7-A910-496C-A944-11C8FC9364BA}" type="slidenum">
              <a:rPr lang="en-GB" smtClean="0"/>
              <a:t>‹#›</a:t>
            </a:fld>
            <a:endParaRPr lang="en-GB"/>
          </a:p>
        </p:txBody>
      </p:sp>
    </p:spTree>
    <p:extLst>
      <p:ext uri="{BB962C8B-B14F-4D97-AF65-F5344CB8AC3E}">
        <p14:creationId xmlns:p14="http://schemas.microsoft.com/office/powerpoint/2010/main" val="2434708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Great War had been a creative propagandist silo for journalism and the arts. At least 12 national</a:t>
            </a:r>
          </a:p>
          <a:p>
            <a:r>
              <a:rPr lang="en-US" dirty="0"/>
              <a:t>newspaper editors received knighthoods for marshalling their communication skills for mass media</a:t>
            </a:r>
          </a:p>
          <a:p>
            <a:r>
              <a:rPr lang="en-US" dirty="0"/>
              <a:t>munitions of the mind [86] (p. 214).”</a:t>
            </a:r>
          </a:p>
          <a:p>
            <a:endParaRPr lang="en-GB" dirty="0"/>
          </a:p>
        </p:txBody>
      </p:sp>
      <p:sp>
        <p:nvSpPr>
          <p:cNvPr id="4" name="Slide Number Placeholder 3"/>
          <p:cNvSpPr>
            <a:spLocks noGrp="1"/>
          </p:cNvSpPr>
          <p:nvPr>
            <p:ph type="sldNum" sz="quarter" idx="5"/>
          </p:nvPr>
        </p:nvSpPr>
        <p:spPr/>
        <p:txBody>
          <a:bodyPr/>
          <a:lstStyle/>
          <a:p>
            <a:fld id="{3F30CED7-A910-496C-A944-11C8FC9364BA}" type="slidenum">
              <a:rPr lang="en-GB" smtClean="0"/>
              <a:t>8</a:t>
            </a:fld>
            <a:endParaRPr lang="en-GB"/>
          </a:p>
        </p:txBody>
      </p:sp>
    </p:spTree>
    <p:extLst>
      <p:ext uri="{BB962C8B-B14F-4D97-AF65-F5344CB8AC3E}">
        <p14:creationId xmlns:p14="http://schemas.microsoft.com/office/powerpoint/2010/main" val="2649657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Crook (2014) “The Great War had been a creative propagandist silo for journalism and the arts. At least 12 national</a:t>
            </a:r>
          </a:p>
          <a:p>
            <a:r>
              <a:rPr lang="en-US" dirty="0"/>
              <a:t>newspaper editors received knighthoods for marshalling their communication skills for mass media</a:t>
            </a:r>
          </a:p>
          <a:p>
            <a:r>
              <a:rPr lang="en-US" dirty="0"/>
              <a:t>munitions of the mind [86] (p. 214).”</a:t>
            </a:r>
          </a:p>
          <a:p>
            <a:endParaRPr lang="en-GB" dirty="0"/>
          </a:p>
        </p:txBody>
      </p:sp>
      <p:sp>
        <p:nvSpPr>
          <p:cNvPr id="4" name="Slide Number Placeholder 3"/>
          <p:cNvSpPr>
            <a:spLocks noGrp="1"/>
          </p:cNvSpPr>
          <p:nvPr>
            <p:ph type="sldNum" sz="quarter" idx="5"/>
          </p:nvPr>
        </p:nvSpPr>
        <p:spPr/>
        <p:txBody>
          <a:bodyPr/>
          <a:lstStyle/>
          <a:p>
            <a:fld id="{3F30CED7-A910-496C-A944-11C8FC9364BA}" type="slidenum">
              <a:rPr lang="en-GB" smtClean="0"/>
              <a:t>9</a:t>
            </a:fld>
            <a:endParaRPr lang="en-GB"/>
          </a:p>
        </p:txBody>
      </p:sp>
    </p:spTree>
    <p:extLst>
      <p:ext uri="{BB962C8B-B14F-4D97-AF65-F5344CB8AC3E}">
        <p14:creationId xmlns:p14="http://schemas.microsoft.com/office/powerpoint/2010/main" val="3954346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owned by Lord Northcliffe</a:t>
            </a:r>
          </a:p>
        </p:txBody>
      </p:sp>
      <p:sp>
        <p:nvSpPr>
          <p:cNvPr id="4" name="Slide Number Placeholder 3"/>
          <p:cNvSpPr>
            <a:spLocks noGrp="1"/>
          </p:cNvSpPr>
          <p:nvPr>
            <p:ph type="sldNum" sz="quarter" idx="5"/>
          </p:nvPr>
        </p:nvSpPr>
        <p:spPr/>
        <p:txBody>
          <a:bodyPr/>
          <a:lstStyle/>
          <a:p>
            <a:fld id="{3F30CED7-A910-496C-A944-11C8FC9364BA}" type="slidenum">
              <a:rPr lang="en-GB" smtClean="0"/>
              <a:t>10</a:t>
            </a:fld>
            <a:endParaRPr lang="en-GB"/>
          </a:p>
        </p:txBody>
      </p:sp>
    </p:spTree>
    <p:extLst>
      <p:ext uri="{BB962C8B-B14F-4D97-AF65-F5344CB8AC3E}">
        <p14:creationId xmlns:p14="http://schemas.microsoft.com/office/powerpoint/2010/main" val="4077732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(Crook, 2014: 213 )“</a:t>
            </a:r>
            <a:r>
              <a:rPr lang="en-US" dirty="0"/>
              <a:t>The Angels of Mons in 1915 succeeds in dramatizing a supernatural legend arising from the first year of the conflict. Christian Angels intervene to help two members of the BEF retreating from the Kaiser‘s invasion of Belgium. All the evidence suggests this is a manifestation of Christian religiosity. There was a social and cultural background of spiritualism that was popular during the Great War because of the unprecedented scale of death and mourning”</a:t>
            </a:r>
            <a:endParaRPr lang="en-GB" dirty="0"/>
          </a:p>
        </p:txBody>
      </p:sp>
      <p:sp>
        <p:nvSpPr>
          <p:cNvPr id="4" name="Slide Number Placeholder 3"/>
          <p:cNvSpPr>
            <a:spLocks noGrp="1"/>
          </p:cNvSpPr>
          <p:nvPr>
            <p:ph type="sldNum" sz="quarter" idx="5"/>
          </p:nvPr>
        </p:nvSpPr>
        <p:spPr/>
        <p:txBody>
          <a:bodyPr/>
          <a:lstStyle/>
          <a:p>
            <a:fld id="{3F30CED7-A910-496C-A944-11C8FC9364BA}" type="slidenum">
              <a:rPr lang="en-GB" smtClean="0"/>
              <a:t>11</a:t>
            </a:fld>
            <a:endParaRPr lang="en-GB"/>
          </a:p>
        </p:txBody>
      </p:sp>
    </p:spTree>
    <p:extLst>
      <p:ext uri="{BB962C8B-B14F-4D97-AF65-F5344CB8AC3E}">
        <p14:creationId xmlns:p14="http://schemas.microsoft.com/office/powerpoint/2010/main" val="2040713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http://medicinthegreentime.com/wp-content/uploads/2012/03/WANDERING-SOULS-PSYOPS.pdf</a:t>
            </a:r>
          </a:p>
          <a:p>
            <a:r>
              <a:rPr lang="en-GB" dirty="0"/>
              <a:t>https://www.youtube.com/watch?v=4d9H_1ygEv8 </a:t>
            </a:r>
          </a:p>
          <a:p>
            <a:endParaRPr lang="en-GB" dirty="0"/>
          </a:p>
        </p:txBody>
      </p:sp>
      <p:sp>
        <p:nvSpPr>
          <p:cNvPr id="4" name="Slide Number Placeholder 3"/>
          <p:cNvSpPr>
            <a:spLocks noGrp="1"/>
          </p:cNvSpPr>
          <p:nvPr>
            <p:ph type="sldNum" sz="quarter" idx="5"/>
          </p:nvPr>
        </p:nvSpPr>
        <p:spPr/>
        <p:txBody>
          <a:bodyPr/>
          <a:lstStyle/>
          <a:p>
            <a:fld id="{3F30CED7-A910-496C-A944-11C8FC9364BA}" type="slidenum">
              <a:rPr lang="en-GB" smtClean="0"/>
              <a:t>12</a:t>
            </a:fld>
            <a:endParaRPr lang="en-GB"/>
          </a:p>
        </p:txBody>
      </p:sp>
    </p:spTree>
    <p:extLst>
      <p:ext uri="{BB962C8B-B14F-4D97-AF65-F5344CB8AC3E}">
        <p14:creationId xmlns:p14="http://schemas.microsoft.com/office/powerpoint/2010/main" val="1400861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30CED7-A910-496C-A944-11C8FC9364BA}" type="slidenum">
              <a:rPr lang="en-GB" smtClean="0"/>
              <a:t>13</a:t>
            </a:fld>
            <a:endParaRPr lang="en-GB"/>
          </a:p>
        </p:txBody>
      </p:sp>
    </p:spTree>
    <p:extLst>
      <p:ext uri="{BB962C8B-B14F-4D97-AF65-F5344CB8AC3E}">
        <p14:creationId xmlns:p14="http://schemas.microsoft.com/office/powerpoint/2010/main" val="1925867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4905-F2E9-478C-ABE0-8CC39822DD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79307A-6C6B-4617-9C18-46507777ED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82D693-49C4-4726-8A89-002CDA558258}"/>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5" name="Footer Placeholder 4">
            <a:extLst>
              <a:ext uri="{FF2B5EF4-FFF2-40B4-BE49-F238E27FC236}">
                <a16:creationId xmlns:a16="http://schemas.microsoft.com/office/drawing/2014/main" id="{0121C0CE-898F-4B35-BD3A-5D347B39A9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D1A547-9EB2-42B0-8B86-16F5FC438AA3}"/>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2336558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B4B76-7372-408F-8D5D-A13FED8535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4B18D-ABAF-48F7-A046-8AB19C8EB8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BA2824-6541-4515-A78B-2407A01E78A1}"/>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5" name="Footer Placeholder 4">
            <a:extLst>
              <a:ext uri="{FF2B5EF4-FFF2-40B4-BE49-F238E27FC236}">
                <a16:creationId xmlns:a16="http://schemas.microsoft.com/office/drawing/2014/main" id="{EF4EE7C3-3745-496E-A8AC-47182BBD9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DB84BD-2672-4E5B-83EE-99DF97032020}"/>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248462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B465-7C9E-46E5-A3D6-0A76FCEC89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D20215-35EF-441F-8CC7-1A36D86BBE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F9E6A69-36E0-4720-87B3-CC6347A1F374}"/>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5" name="Footer Placeholder 4">
            <a:extLst>
              <a:ext uri="{FF2B5EF4-FFF2-40B4-BE49-F238E27FC236}">
                <a16:creationId xmlns:a16="http://schemas.microsoft.com/office/drawing/2014/main" id="{28DCA6DE-5F20-4F43-9D47-103BA059B9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D84A7C-6446-4D78-85A7-BB9716EEA4E1}"/>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393200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8F4D9-CEF3-4195-A9F2-A9D69C6060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3B0C1C-5A9E-41C7-9744-3AED525D076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38CF35-C99D-40A7-A4BA-80B04987F0F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2E5B37-00DB-4BD0-8DBA-EC6017BB61CB}"/>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6" name="Footer Placeholder 5">
            <a:extLst>
              <a:ext uri="{FF2B5EF4-FFF2-40B4-BE49-F238E27FC236}">
                <a16:creationId xmlns:a16="http://schemas.microsoft.com/office/drawing/2014/main" id="{CDBBA35E-DBF5-4E19-801C-C86FC34FA9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A9326E-490F-4334-B05B-91362D4C361A}"/>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779302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E0327-3A32-43A1-975A-989595BEC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88EB0F-C345-4664-95D9-DE20CEC3B4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96871D8-129A-48E2-AC39-F0BAEB8863B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6543CD-2D88-49D4-BC1A-379A3572B9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330AD63-6905-48FB-AC9A-EAC4A1F83C6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A24280-1019-4CE5-9E42-D2A96558B46B}"/>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8" name="Footer Placeholder 7">
            <a:extLst>
              <a:ext uri="{FF2B5EF4-FFF2-40B4-BE49-F238E27FC236}">
                <a16:creationId xmlns:a16="http://schemas.microsoft.com/office/drawing/2014/main" id="{50A129CB-918A-4BD3-9B79-65DE010D6E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C0FCD9-24D6-4A26-8984-EC5AF7682C20}"/>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11377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E1B23-CF1B-4257-84F2-D96CED2C0F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0A270C-4CCE-402F-B5D6-9AE1DE6F0006}"/>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4" name="Footer Placeholder 3">
            <a:extLst>
              <a:ext uri="{FF2B5EF4-FFF2-40B4-BE49-F238E27FC236}">
                <a16:creationId xmlns:a16="http://schemas.microsoft.com/office/drawing/2014/main" id="{7A409B2B-4FEC-46CB-B537-92C3A3FCB3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77D672-3C9C-46B6-9A83-D31C8943778A}"/>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576289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92CAEB-56A9-4D6B-8458-720A56A75A0B}"/>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3" name="Footer Placeholder 2">
            <a:extLst>
              <a:ext uri="{FF2B5EF4-FFF2-40B4-BE49-F238E27FC236}">
                <a16:creationId xmlns:a16="http://schemas.microsoft.com/office/drawing/2014/main" id="{92ECFBB7-C701-4F45-B18A-F563AC7CFD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8AAC0E-CC7D-462B-8307-2F70F1B58D33}"/>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716530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F4E56-0AC7-4900-B1B8-BA4449F35F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8E2770-C084-41E3-9B98-3363EF26F6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CE465F-0E14-4680-9AE0-EF31B325A0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05AE7E-7746-460E-B921-ABF5F7D99940}"/>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6" name="Footer Placeholder 5">
            <a:extLst>
              <a:ext uri="{FF2B5EF4-FFF2-40B4-BE49-F238E27FC236}">
                <a16:creationId xmlns:a16="http://schemas.microsoft.com/office/drawing/2014/main" id="{502F7C16-E5B4-428E-850B-0EC67AB853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616E9-389E-4DD5-8CAD-0196B2A9FAD2}"/>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1798016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C7F61-2AF6-4B78-B2D2-3CA3CF2A8E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BE2138-FD93-49FB-B12E-EF01ACE8B6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4AEBBB-05E0-47C2-9781-03E4DB4AB8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2134AF1-FE22-4A38-A786-14B6CCE1E49D}"/>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6" name="Footer Placeholder 5">
            <a:extLst>
              <a:ext uri="{FF2B5EF4-FFF2-40B4-BE49-F238E27FC236}">
                <a16:creationId xmlns:a16="http://schemas.microsoft.com/office/drawing/2014/main" id="{8EEC00E0-64B0-43FF-8C54-702499CE05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EE9B8C-BBFB-4AA7-A582-75089CE22D1E}"/>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2268648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C9B92-55F3-4DA9-A3B7-F244BD2359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27AC5A-E4DC-4711-B1FD-C3384DE5BF0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C032D-2571-4590-8D4D-6C3228B5EF2D}"/>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5" name="Footer Placeholder 4">
            <a:extLst>
              <a:ext uri="{FF2B5EF4-FFF2-40B4-BE49-F238E27FC236}">
                <a16:creationId xmlns:a16="http://schemas.microsoft.com/office/drawing/2014/main" id="{D72C9C35-B4FB-4D72-ABCE-74E20A65B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078ED-9CE5-4624-9430-4B220BBFB7EB}"/>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1134873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5BD26-6714-4F6D-B7B8-DBA70C85FE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201BA4-0953-4791-8889-D2B7892A39A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F51920-D9A4-4F2D-A4DA-5813ADC93983}"/>
              </a:ext>
            </a:extLst>
          </p:cNvPr>
          <p:cNvSpPr>
            <a:spLocks noGrp="1"/>
          </p:cNvSpPr>
          <p:nvPr>
            <p:ph type="dt" sz="half" idx="10"/>
          </p:nvPr>
        </p:nvSpPr>
        <p:spPr/>
        <p:txBody>
          <a:bodyPr/>
          <a:lstStyle/>
          <a:p>
            <a:fld id="{77A842D9-E2FD-4924-8D23-0E21337F84CB}" type="datetimeFigureOut">
              <a:rPr lang="en-GB" smtClean="0"/>
              <a:t>17/04/2020</a:t>
            </a:fld>
            <a:endParaRPr lang="en-GB"/>
          </a:p>
        </p:txBody>
      </p:sp>
      <p:sp>
        <p:nvSpPr>
          <p:cNvPr id="5" name="Footer Placeholder 4">
            <a:extLst>
              <a:ext uri="{FF2B5EF4-FFF2-40B4-BE49-F238E27FC236}">
                <a16:creationId xmlns:a16="http://schemas.microsoft.com/office/drawing/2014/main" id="{AE0CFED4-8370-483A-AAFA-E398801E3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196567-AC42-40E0-80D9-71022EC1CBF5}"/>
              </a:ext>
            </a:extLst>
          </p:cNvPr>
          <p:cNvSpPr>
            <a:spLocks noGrp="1"/>
          </p:cNvSpPr>
          <p:nvPr>
            <p:ph type="sldNum" sz="quarter" idx="12"/>
          </p:nvPr>
        </p:nvSpPr>
        <p:spPr/>
        <p:txBody>
          <a:bodyPr/>
          <a:lstStyle/>
          <a:p>
            <a:fld id="{86FD8961-11FC-42EF-909D-39D0C15333C0}" type="slidenum">
              <a:rPr lang="en-GB" smtClean="0"/>
              <a:t>‹#›</a:t>
            </a:fld>
            <a:endParaRPr lang="en-GB"/>
          </a:p>
        </p:txBody>
      </p:sp>
    </p:spTree>
    <p:extLst>
      <p:ext uri="{BB962C8B-B14F-4D97-AF65-F5344CB8AC3E}">
        <p14:creationId xmlns:p14="http://schemas.microsoft.com/office/powerpoint/2010/main" val="4185241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079C29-0A3D-4B26-A69F-1186081FAA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BBFF55-EF6E-40E5-B18D-74515B25D9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5FB00A-0EE3-46C1-BE4F-4A095D43DB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A842D9-E2FD-4924-8D23-0E21337F84CB}" type="datetimeFigureOut">
              <a:rPr lang="en-GB" smtClean="0"/>
              <a:t>17/04/2020</a:t>
            </a:fld>
            <a:endParaRPr lang="en-GB"/>
          </a:p>
        </p:txBody>
      </p:sp>
      <p:sp>
        <p:nvSpPr>
          <p:cNvPr id="5" name="Footer Placeholder 4">
            <a:extLst>
              <a:ext uri="{FF2B5EF4-FFF2-40B4-BE49-F238E27FC236}">
                <a16:creationId xmlns:a16="http://schemas.microsoft.com/office/drawing/2014/main" id="{772286C8-482F-4720-A808-A3A25A988B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69352B6-6775-4BCB-8B3F-5273A8B663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FD8961-11FC-42EF-909D-39D0C15333C0}" type="slidenum">
              <a:rPr lang="en-GB" smtClean="0"/>
              <a:t>‹#›</a:t>
            </a:fld>
            <a:endParaRPr lang="en-GB"/>
          </a:p>
        </p:txBody>
      </p:sp>
    </p:spTree>
    <p:extLst>
      <p:ext uri="{BB962C8B-B14F-4D97-AF65-F5344CB8AC3E}">
        <p14:creationId xmlns:p14="http://schemas.microsoft.com/office/powerpoint/2010/main" val="302683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hyperlink" Target="https://study.com/academy/lesson/asymmetric-warfare-definition-tactics-examples.html"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hyperlink" Target="http://news.bbc.co.uk/2/hi/uk/7464430.stm"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hyperlink" Target="https://assets.publishing.service.gov.uk/government/uploads/system/uploads/attachment_data/file/450521/20150223-AJP_3_10_1_PSYOPS_with_UK_Green_pages.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idsa.in/system/files/strategicanalysis_snarula_0304.pdf"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hyperlink" Target="https://core.ac.uk/reader/2694587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othjournal.com/2018/11/08/oth-mdos-reilly/" TargetMode="External"/><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hyperlink" Target="https://thewire.in/politics/the-sixth-dimension-of-war-battle-for-the-mind"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hyperlink" Target="https://www.awg.army.mil/AWG-Contributions/AWG-Recruiting/Article-View/Article/1809240/russia-breaks-into-us-soldiers-iphones-in-apparent-hybrid-warfare-attacks/"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study.com/academy/lesson/asymmetric-warfare-definition-tactics-examples.html" TargetMode="External"/><Relationship Id="rId3" Type="http://schemas.openxmlformats.org/officeDocument/2006/relationships/hyperlink" Target="https://www.researchgate.net/publication/274118153_Vocalizing_the_Angels_of_Mons_Audio_Dramas_as_Propaganda_in_the_Great_War_of_1914_to_1918" TargetMode="External"/><Relationship Id="rId7" Type="http://schemas.openxmlformats.org/officeDocument/2006/relationships/hyperlink" Target="https://www.wired.co.uk/article/inside-the-77th-brigade-britains-information-warfare-military"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news.bbc.co.uk/2/hi/uk/7464430.stm" TargetMode="External"/><Relationship Id="rId5" Type="http://schemas.openxmlformats.org/officeDocument/2006/relationships/hyperlink" Target="https://assets.publishing.service.gov.uk/government/uploads/system/uploads/attachment_data/file/450521/20150223-AJP_3_10_1_PSYOPS_with_UK_Green_pages.pdf" TargetMode="External"/><Relationship Id="rId4" Type="http://schemas.openxmlformats.org/officeDocument/2006/relationships/hyperlink" Target="http://medicinthegreentime.com/wp-content/uploads/2012/03/WANDERING-SOULS-PSYOPS.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idsa.in/system/files/strategicanalysis_snarula_0304.pdf"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awg.army.mil/AWG-Contributions/AWG-Recruiting/Article-View/Article/1809240/russia-breaks-into-us-soldiers-iphones-in-apparent-hybrid-warfare-attacks/" TargetMode="External"/><Relationship Id="rId5" Type="http://schemas.openxmlformats.org/officeDocument/2006/relationships/hyperlink" Target="https://thewire.in/politics/the-sixth-dimension-of-war-battle-for-the-mind" TargetMode="External"/><Relationship Id="rId4" Type="http://schemas.openxmlformats.org/officeDocument/2006/relationships/hyperlink" Target="https://www.researchgate.net/publication/49596465_Media_and_Propaganda_The_Northcliffe_Press_and_the_Corpse_Factory_Story_of_World_War_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A1AAE2-5022-4F3C-90C0-1EA3A905AB5D}"/>
              </a:ext>
            </a:extLst>
          </p:cNvPr>
          <p:cNvPicPr>
            <a:picLocks noChangeAspect="1"/>
          </p:cNvPicPr>
          <p:nvPr/>
        </p:nvPicPr>
        <p:blipFill>
          <a:blip r:embed="rId2"/>
          <a:stretch>
            <a:fillRect/>
          </a:stretch>
        </p:blipFill>
        <p:spPr>
          <a:xfrm flipH="1">
            <a:off x="6150286" y="0"/>
            <a:ext cx="6041714" cy="6858000"/>
          </a:xfrm>
          <a:prstGeom prst="rect">
            <a:avLst/>
          </a:prstGeom>
        </p:spPr>
      </p:pic>
      <p:sp>
        <p:nvSpPr>
          <p:cNvPr id="3" name="Rectangle 2">
            <a:extLst>
              <a:ext uri="{FF2B5EF4-FFF2-40B4-BE49-F238E27FC236}">
                <a16:creationId xmlns:a16="http://schemas.microsoft.com/office/drawing/2014/main" id="{40EFC1CE-53F5-4281-8E95-4E4F677C419F}"/>
              </a:ext>
            </a:extLst>
          </p:cNvPr>
          <p:cNvSpPr/>
          <p:nvPr/>
        </p:nvSpPr>
        <p:spPr>
          <a:xfrm>
            <a:off x="1104881" y="2007072"/>
            <a:ext cx="4389535" cy="1421928"/>
          </a:xfrm>
          <a:prstGeom prst="rect">
            <a:avLst/>
          </a:prstGeom>
        </p:spPr>
        <p:txBody>
          <a:bodyPr wrap="none">
            <a:spAutoFit/>
          </a:bodyPr>
          <a:lstStyle/>
          <a:p>
            <a:pPr lvl="0">
              <a:lnSpc>
                <a:spcPct val="90000"/>
              </a:lnSpc>
              <a:spcBef>
                <a:spcPct val="0"/>
              </a:spcBef>
              <a:spcAft>
                <a:spcPts val="600"/>
              </a:spcAft>
            </a:pPr>
            <a:r>
              <a:rPr lang="en-US" sz="9600" dirty="0">
                <a:solidFill>
                  <a:srgbClr val="FFC000"/>
                </a:solidFill>
                <a:latin typeface="Segoe UI Semilight" panose="020B0402040204020203" pitchFamily="34" charset="0"/>
                <a:cs typeface="Segoe UI Semilight" panose="020B0402040204020203" pitchFamily="34" charset="0"/>
              </a:rPr>
              <a:t>PSYOPS</a:t>
            </a:r>
          </a:p>
        </p:txBody>
      </p:sp>
      <p:sp>
        <p:nvSpPr>
          <p:cNvPr id="6" name="TextBox 5">
            <a:extLst>
              <a:ext uri="{FF2B5EF4-FFF2-40B4-BE49-F238E27FC236}">
                <a16:creationId xmlns:a16="http://schemas.microsoft.com/office/drawing/2014/main" id="{2FF76C91-F536-4629-9ADE-EF26B1E57106}"/>
              </a:ext>
            </a:extLst>
          </p:cNvPr>
          <p:cNvSpPr txBox="1"/>
          <p:nvPr/>
        </p:nvSpPr>
        <p:spPr>
          <a:xfrm>
            <a:off x="155838" y="3839035"/>
            <a:ext cx="6658322" cy="1477328"/>
          </a:xfrm>
          <a:prstGeom prst="rect">
            <a:avLst/>
          </a:prstGeom>
          <a:noFill/>
        </p:spPr>
        <p:txBody>
          <a:bodyPr wrap="square" rtlCol="0">
            <a:spAutoFit/>
          </a:bodyPr>
          <a:lstStyle/>
          <a:p>
            <a:pPr algn="ctr"/>
            <a:r>
              <a:rPr lang="en-GB" sz="3600" dirty="0">
                <a:solidFill>
                  <a:srgbClr val="FFC000"/>
                </a:solidFill>
              </a:rPr>
              <a:t>“… nothing is true and everything is possible”</a:t>
            </a:r>
          </a:p>
          <a:p>
            <a:r>
              <a:rPr lang="en-GB" dirty="0">
                <a:solidFill>
                  <a:srgbClr val="FFC000"/>
                </a:solidFill>
              </a:rPr>
              <a:t>                                                                             (Pomerantsev, 2019: 218)</a:t>
            </a:r>
          </a:p>
        </p:txBody>
      </p:sp>
    </p:spTree>
    <p:extLst>
      <p:ext uri="{BB962C8B-B14F-4D97-AF65-F5344CB8AC3E}">
        <p14:creationId xmlns:p14="http://schemas.microsoft.com/office/powerpoint/2010/main" val="124262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965200"/>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254000" y="228600"/>
            <a:ext cx="9459128" cy="830997"/>
          </a:xfrm>
          <a:prstGeom prst="rect">
            <a:avLst/>
          </a:prstGeom>
          <a:noFill/>
        </p:spPr>
        <p:txBody>
          <a:bodyPr wrap="none" rtlCol="0">
            <a:spAutoFit/>
          </a:bodyPr>
          <a:lstStyle/>
          <a:p>
            <a:r>
              <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Psychological Operations (PSYOPS)</a:t>
            </a:r>
          </a:p>
        </p:txBody>
      </p:sp>
      <p:sp>
        <p:nvSpPr>
          <p:cNvPr id="5" name="Rectangle 4">
            <a:extLst>
              <a:ext uri="{FF2B5EF4-FFF2-40B4-BE49-F238E27FC236}">
                <a16:creationId xmlns:a16="http://schemas.microsoft.com/office/drawing/2014/main" id="{3F0B8469-30A3-4A82-BC52-267B61A49D1B}"/>
              </a:ext>
            </a:extLst>
          </p:cNvPr>
          <p:cNvSpPr/>
          <p:nvPr/>
        </p:nvSpPr>
        <p:spPr>
          <a:xfrm>
            <a:off x="92467" y="1796197"/>
            <a:ext cx="5559573" cy="523220"/>
          </a:xfrm>
          <a:prstGeom prst="rect">
            <a:avLst/>
          </a:prstGeom>
        </p:spPr>
        <p:txBody>
          <a:bodyPr wrap="square">
            <a:spAutoFit/>
          </a:bodyPr>
          <a:lstStyle/>
          <a:p>
            <a:r>
              <a:rPr lang="en-US" sz="2800" dirty="0">
                <a:solidFill>
                  <a:schemeClr val="bg2"/>
                </a:solidFill>
              </a:rPr>
              <a:t>      </a:t>
            </a:r>
            <a:endParaRPr lang="en-GB" dirty="0"/>
          </a:p>
        </p:txBody>
      </p:sp>
      <p:pic>
        <p:nvPicPr>
          <p:cNvPr id="3" name="Picture 2">
            <a:extLst>
              <a:ext uri="{FF2B5EF4-FFF2-40B4-BE49-F238E27FC236}">
                <a16:creationId xmlns:a16="http://schemas.microsoft.com/office/drawing/2014/main" id="{3AD334A3-0F59-4F58-A6EA-165F08FD0E7B}"/>
              </a:ext>
            </a:extLst>
          </p:cNvPr>
          <p:cNvPicPr>
            <a:picLocks noChangeAspect="1"/>
          </p:cNvPicPr>
          <p:nvPr/>
        </p:nvPicPr>
        <p:blipFill rotWithShape="1">
          <a:blip r:embed="rId3"/>
          <a:srcRect r="22289"/>
          <a:stretch/>
        </p:blipFill>
        <p:spPr>
          <a:xfrm>
            <a:off x="8742343" y="1682962"/>
            <a:ext cx="2316819" cy="1676400"/>
          </a:xfrm>
          <a:prstGeom prst="rect">
            <a:avLst/>
          </a:prstGeom>
        </p:spPr>
      </p:pic>
      <p:sp>
        <p:nvSpPr>
          <p:cNvPr id="7" name="Rectangle 6">
            <a:extLst>
              <a:ext uri="{FF2B5EF4-FFF2-40B4-BE49-F238E27FC236}">
                <a16:creationId xmlns:a16="http://schemas.microsoft.com/office/drawing/2014/main" id="{8C849B68-4A9F-4166-A27C-6825BB36EB36}"/>
              </a:ext>
            </a:extLst>
          </p:cNvPr>
          <p:cNvSpPr/>
          <p:nvPr/>
        </p:nvSpPr>
        <p:spPr>
          <a:xfrm>
            <a:off x="9144855" y="3436965"/>
            <a:ext cx="1914307" cy="184666"/>
          </a:xfrm>
          <a:prstGeom prst="rect">
            <a:avLst/>
          </a:prstGeom>
        </p:spPr>
        <p:txBody>
          <a:bodyPr wrap="none">
            <a:spAutoFit/>
          </a:bodyPr>
          <a:lstStyle/>
          <a:p>
            <a:r>
              <a:rPr lang="en-GB" sz="600" dirty="0">
                <a:solidFill>
                  <a:schemeClr val="bg1"/>
                </a:solidFill>
              </a:rPr>
              <a:t>https://i.ytimg.com/vi/8VP0e5tY2k0/maxresdefault.jpg</a:t>
            </a:r>
          </a:p>
        </p:txBody>
      </p:sp>
      <p:pic>
        <p:nvPicPr>
          <p:cNvPr id="10" name="Picture 9">
            <a:extLst>
              <a:ext uri="{FF2B5EF4-FFF2-40B4-BE49-F238E27FC236}">
                <a16:creationId xmlns:a16="http://schemas.microsoft.com/office/drawing/2014/main" id="{AD3784FE-31A5-4158-9F7E-BA5D7E64E6A5}"/>
              </a:ext>
            </a:extLst>
          </p:cNvPr>
          <p:cNvPicPr>
            <a:picLocks noChangeAspect="1"/>
          </p:cNvPicPr>
          <p:nvPr/>
        </p:nvPicPr>
        <p:blipFill>
          <a:blip r:embed="rId4"/>
          <a:stretch>
            <a:fillRect/>
          </a:stretch>
        </p:blipFill>
        <p:spPr>
          <a:xfrm>
            <a:off x="1063178" y="1378162"/>
            <a:ext cx="1895475" cy="2286000"/>
          </a:xfrm>
          <a:prstGeom prst="rect">
            <a:avLst/>
          </a:prstGeom>
        </p:spPr>
      </p:pic>
      <p:sp>
        <p:nvSpPr>
          <p:cNvPr id="13" name="Rectangle 12">
            <a:extLst>
              <a:ext uri="{FF2B5EF4-FFF2-40B4-BE49-F238E27FC236}">
                <a16:creationId xmlns:a16="http://schemas.microsoft.com/office/drawing/2014/main" id="{1F6A915C-2ABC-40FD-8FBA-934BA2650558}"/>
              </a:ext>
            </a:extLst>
          </p:cNvPr>
          <p:cNvSpPr/>
          <p:nvPr/>
        </p:nvSpPr>
        <p:spPr>
          <a:xfrm>
            <a:off x="1094847" y="3711615"/>
            <a:ext cx="1962397" cy="184666"/>
          </a:xfrm>
          <a:prstGeom prst="rect">
            <a:avLst/>
          </a:prstGeom>
        </p:spPr>
        <p:txBody>
          <a:bodyPr wrap="none">
            <a:spAutoFit/>
          </a:bodyPr>
          <a:lstStyle/>
          <a:p>
            <a:r>
              <a:rPr lang="en-GB" sz="600" dirty="0">
                <a:solidFill>
                  <a:schemeClr val="bg1"/>
                </a:solidFill>
              </a:rPr>
              <a:t>https://www.pinterest.co.uk/pin/450641506437224306/</a:t>
            </a:r>
          </a:p>
        </p:txBody>
      </p:sp>
      <p:pic>
        <p:nvPicPr>
          <p:cNvPr id="14" name="Picture 13">
            <a:extLst>
              <a:ext uri="{FF2B5EF4-FFF2-40B4-BE49-F238E27FC236}">
                <a16:creationId xmlns:a16="http://schemas.microsoft.com/office/drawing/2014/main" id="{7844814A-E39F-42AF-8349-51F0254B3496}"/>
              </a:ext>
            </a:extLst>
          </p:cNvPr>
          <p:cNvPicPr>
            <a:picLocks noChangeAspect="1"/>
          </p:cNvPicPr>
          <p:nvPr/>
        </p:nvPicPr>
        <p:blipFill rotWithShape="1">
          <a:blip r:embed="rId5"/>
          <a:srcRect l="19609" t="11495" b="33397"/>
          <a:stretch/>
        </p:blipFill>
        <p:spPr>
          <a:xfrm>
            <a:off x="8707082" y="4295034"/>
            <a:ext cx="2789851" cy="1476375"/>
          </a:xfrm>
          <a:prstGeom prst="rect">
            <a:avLst/>
          </a:prstGeom>
        </p:spPr>
      </p:pic>
      <p:sp>
        <p:nvSpPr>
          <p:cNvPr id="15" name="Rectangle 14">
            <a:extLst>
              <a:ext uri="{FF2B5EF4-FFF2-40B4-BE49-F238E27FC236}">
                <a16:creationId xmlns:a16="http://schemas.microsoft.com/office/drawing/2014/main" id="{B3AC43B4-4C39-4721-B3B9-81A7183AAA93}"/>
              </a:ext>
            </a:extLst>
          </p:cNvPr>
          <p:cNvSpPr/>
          <p:nvPr/>
        </p:nvSpPr>
        <p:spPr>
          <a:xfrm>
            <a:off x="8707082" y="5838495"/>
            <a:ext cx="2981325" cy="184666"/>
          </a:xfrm>
          <a:prstGeom prst="rect">
            <a:avLst/>
          </a:prstGeom>
        </p:spPr>
        <p:txBody>
          <a:bodyPr wrap="square">
            <a:spAutoFit/>
          </a:bodyPr>
          <a:lstStyle/>
          <a:p>
            <a:r>
              <a:rPr lang="en-GB" sz="600" dirty="0">
                <a:solidFill>
                  <a:schemeClr val="bg1"/>
                </a:solidFill>
              </a:rPr>
              <a:t>http://roilogolez.blogspot.com/2014/04/the-mongol-empire-and-chinas-wrong.html</a:t>
            </a:r>
          </a:p>
        </p:txBody>
      </p:sp>
      <p:pic>
        <p:nvPicPr>
          <p:cNvPr id="16" name="Picture 15">
            <a:extLst>
              <a:ext uri="{FF2B5EF4-FFF2-40B4-BE49-F238E27FC236}">
                <a16:creationId xmlns:a16="http://schemas.microsoft.com/office/drawing/2014/main" id="{860ABA27-7978-4CA7-8352-07041B54926B}"/>
              </a:ext>
            </a:extLst>
          </p:cNvPr>
          <p:cNvPicPr>
            <a:picLocks noChangeAspect="1"/>
          </p:cNvPicPr>
          <p:nvPr/>
        </p:nvPicPr>
        <p:blipFill rotWithShape="1">
          <a:blip r:embed="rId6"/>
          <a:srcRect l="6018" r="6307"/>
          <a:stretch/>
        </p:blipFill>
        <p:spPr>
          <a:xfrm>
            <a:off x="585384" y="4295034"/>
            <a:ext cx="2789851" cy="1522651"/>
          </a:xfrm>
          <a:prstGeom prst="rect">
            <a:avLst/>
          </a:prstGeom>
        </p:spPr>
      </p:pic>
      <p:sp>
        <p:nvSpPr>
          <p:cNvPr id="17" name="Rectangle 16">
            <a:extLst>
              <a:ext uri="{FF2B5EF4-FFF2-40B4-BE49-F238E27FC236}">
                <a16:creationId xmlns:a16="http://schemas.microsoft.com/office/drawing/2014/main" id="{327615BD-2573-4984-BACA-E04BF04E8ABB}"/>
              </a:ext>
            </a:extLst>
          </p:cNvPr>
          <p:cNvSpPr/>
          <p:nvPr/>
        </p:nvSpPr>
        <p:spPr>
          <a:xfrm>
            <a:off x="999110" y="5838495"/>
            <a:ext cx="1962397" cy="184666"/>
          </a:xfrm>
          <a:prstGeom prst="rect">
            <a:avLst/>
          </a:prstGeom>
        </p:spPr>
        <p:txBody>
          <a:bodyPr wrap="none">
            <a:spAutoFit/>
          </a:bodyPr>
          <a:lstStyle/>
          <a:p>
            <a:r>
              <a:rPr lang="en-GB" sz="600" dirty="0">
                <a:solidFill>
                  <a:schemeClr val="bg1"/>
                </a:solidFill>
              </a:rPr>
              <a:t>http://bladams.tripod.com/empire/alex_e/Territory.htm</a:t>
            </a:r>
          </a:p>
        </p:txBody>
      </p:sp>
      <p:sp>
        <p:nvSpPr>
          <p:cNvPr id="6" name="TextBox 5">
            <a:extLst>
              <a:ext uri="{FF2B5EF4-FFF2-40B4-BE49-F238E27FC236}">
                <a16:creationId xmlns:a16="http://schemas.microsoft.com/office/drawing/2014/main" id="{D567E0F7-0218-4614-A5CE-860347371C85}"/>
              </a:ext>
            </a:extLst>
          </p:cNvPr>
          <p:cNvSpPr txBox="1"/>
          <p:nvPr/>
        </p:nvSpPr>
        <p:spPr>
          <a:xfrm>
            <a:off x="3763235" y="1960510"/>
            <a:ext cx="4693186" cy="3970318"/>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PSYOPS practised as long as war itself</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Alexander the Great (</a:t>
            </a:r>
            <a:r>
              <a:rPr lang="da-DK" sz="2800" dirty="0">
                <a:solidFill>
                  <a:schemeClr val="bg1"/>
                </a:solidFill>
              </a:rPr>
              <a:t>356 BC-323 BC) &amp; Ghengis Khan (c.1162-1227) both said to be masters of psychological warfare</a:t>
            </a:r>
            <a:endParaRPr lang="en-GB" sz="2800" dirty="0">
              <a:solidFill>
                <a:schemeClr val="bg1"/>
              </a:solidFill>
            </a:endParaRPr>
          </a:p>
        </p:txBody>
      </p:sp>
    </p:spTree>
    <p:extLst>
      <p:ext uri="{BB962C8B-B14F-4D97-AF65-F5344CB8AC3E}">
        <p14:creationId xmlns:p14="http://schemas.microsoft.com/office/powerpoint/2010/main" val="3057945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E45735-758A-4D2F-AB92-713DD18D5FE5}"/>
              </a:ext>
            </a:extLst>
          </p:cNvPr>
          <p:cNvPicPr>
            <a:picLocks noChangeAspect="1"/>
          </p:cNvPicPr>
          <p:nvPr/>
        </p:nvPicPr>
        <p:blipFill>
          <a:blip r:embed="rId2"/>
          <a:stretch>
            <a:fillRect/>
          </a:stretch>
        </p:blipFill>
        <p:spPr>
          <a:xfrm>
            <a:off x="396182" y="1501795"/>
            <a:ext cx="6755484" cy="4483184"/>
          </a:xfrm>
          <a:prstGeom prst="rect">
            <a:avLst/>
          </a:prstGeom>
        </p:spPr>
      </p:pic>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3"/>
          <a:stretch>
            <a:fillRect/>
          </a:stretch>
        </p:blipFill>
        <p:spPr>
          <a:xfrm>
            <a:off x="-215900" y="987233"/>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254000" y="206566"/>
            <a:ext cx="9798965" cy="1569660"/>
          </a:xfrm>
          <a:prstGeom prst="rect">
            <a:avLst/>
          </a:prstGeom>
          <a:noFill/>
        </p:spPr>
        <p:txBody>
          <a:bodyPr wrap="none" rtlCol="0">
            <a:spAutoFit/>
          </a:bodyPr>
          <a:lstStyle/>
          <a:p>
            <a:pPr lvl="0"/>
            <a:r>
              <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Psychological Operations (PSYOPS)</a:t>
            </a:r>
          </a:p>
          <a:p>
            <a:endPar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p:txBody>
      </p:sp>
      <p:sp>
        <p:nvSpPr>
          <p:cNvPr id="6" name="Rectangle 5">
            <a:extLst>
              <a:ext uri="{FF2B5EF4-FFF2-40B4-BE49-F238E27FC236}">
                <a16:creationId xmlns:a16="http://schemas.microsoft.com/office/drawing/2014/main" id="{A47A3248-3EB9-43BD-896F-D6A9F048F2EE}"/>
              </a:ext>
            </a:extLst>
          </p:cNvPr>
          <p:cNvSpPr/>
          <p:nvPr/>
        </p:nvSpPr>
        <p:spPr>
          <a:xfrm>
            <a:off x="1322635" y="1396795"/>
            <a:ext cx="9683216" cy="646331"/>
          </a:xfrm>
          <a:prstGeom prst="rect">
            <a:avLst/>
          </a:prstGeom>
        </p:spPr>
        <p:txBody>
          <a:bodyPr wrap="square">
            <a:spAutoFit/>
          </a:bodyPr>
          <a:lstStyle/>
          <a:p>
            <a:endParaRPr lang="en-US" dirty="0">
              <a:solidFill>
                <a:schemeClr val="bg1"/>
              </a:solidFill>
            </a:endParaRPr>
          </a:p>
          <a:p>
            <a:endParaRPr lang="en-GB" dirty="0">
              <a:solidFill>
                <a:schemeClr val="bg1"/>
              </a:solidFill>
            </a:endParaRPr>
          </a:p>
        </p:txBody>
      </p:sp>
      <p:sp>
        <p:nvSpPr>
          <p:cNvPr id="5" name="Rectangle 4">
            <a:extLst>
              <a:ext uri="{FF2B5EF4-FFF2-40B4-BE49-F238E27FC236}">
                <a16:creationId xmlns:a16="http://schemas.microsoft.com/office/drawing/2014/main" id="{3F0B8469-30A3-4A82-BC52-267B61A49D1B}"/>
              </a:ext>
            </a:extLst>
          </p:cNvPr>
          <p:cNvSpPr/>
          <p:nvPr/>
        </p:nvSpPr>
        <p:spPr>
          <a:xfrm>
            <a:off x="92467" y="1796197"/>
            <a:ext cx="5559573" cy="523220"/>
          </a:xfrm>
          <a:prstGeom prst="rect">
            <a:avLst/>
          </a:prstGeom>
        </p:spPr>
        <p:txBody>
          <a:bodyPr wrap="square">
            <a:spAutoFit/>
          </a:bodyPr>
          <a:lstStyle/>
          <a:p>
            <a:r>
              <a:rPr lang="en-US" sz="2800" dirty="0">
                <a:solidFill>
                  <a:schemeClr val="bg2"/>
                </a:solidFill>
              </a:rPr>
              <a:t>      </a:t>
            </a:r>
            <a:endParaRPr lang="en-GB" dirty="0"/>
          </a:p>
        </p:txBody>
      </p:sp>
      <p:sp>
        <p:nvSpPr>
          <p:cNvPr id="7" name="Rectangle 6">
            <a:extLst>
              <a:ext uri="{FF2B5EF4-FFF2-40B4-BE49-F238E27FC236}">
                <a16:creationId xmlns:a16="http://schemas.microsoft.com/office/drawing/2014/main" id="{B0EF9C9D-8CB3-4175-9582-CDB3DF5126B7}"/>
              </a:ext>
            </a:extLst>
          </p:cNvPr>
          <p:cNvSpPr/>
          <p:nvPr/>
        </p:nvSpPr>
        <p:spPr>
          <a:xfrm>
            <a:off x="8411456" y="5778434"/>
            <a:ext cx="2449417" cy="184666"/>
          </a:xfrm>
          <a:prstGeom prst="rect">
            <a:avLst/>
          </a:prstGeom>
        </p:spPr>
        <p:txBody>
          <a:bodyPr wrap="square">
            <a:spAutoFit/>
          </a:bodyPr>
          <a:lstStyle/>
          <a:p>
            <a:r>
              <a:rPr lang="en-GB" sz="600" dirty="0">
                <a:solidFill>
                  <a:schemeClr val="bg1"/>
                </a:solidFill>
              </a:rPr>
              <a:t>https://en.wikipedia.org/wiki/Psychological_operations_(United_States)</a:t>
            </a:r>
          </a:p>
        </p:txBody>
      </p:sp>
      <p:sp>
        <p:nvSpPr>
          <p:cNvPr id="9" name="TextBox 8">
            <a:extLst>
              <a:ext uri="{FF2B5EF4-FFF2-40B4-BE49-F238E27FC236}">
                <a16:creationId xmlns:a16="http://schemas.microsoft.com/office/drawing/2014/main" id="{FD0FEA75-1790-42D5-8B6A-C7FF57240341}"/>
              </a:ext>
            </a:extLst>
          </p:cNvPr>
          <p:cNvSpPr txBox="1"/>
          <p:nvPr/>
        </p:nvSpPr>
        <p:spPr>
          <a:xfrm>
            <a:off x="577632" y="4356700"/>
            <a:ext cx="6392584" cy="1200329"/>
          </a:xfrm>
          <a:prstGeom prst="rect">
            <a:avLst/>
          </a:prstGeom>
          <a:noFill/>
        </p:spPr>
        <p:txBody>
          <a:bodyPr wrap="none" rtlCol="0">
            <a:spAutoFit/>
          </a:bodyPr>
          <a:lstStyle/>
          <a:p>
            <a:r>
              <a:rPr lang="en-GB" sz="7200" dirty="0">
                <a:effectLst>
                  <a:outerShdw blurRad="38100" dist="38100" dir="2700000" algn="tl">
                    <a:srgbClr val="000000">
                      <a:alpha val="43137"/>
                    </a:srgbClr>
                  </a:outerShdw>
                </a:effectLst>
                <a:latin typeface="+mj-lt"/>
              </a:rPr>
              <a:t>What is PSYOPS?</a:t>
            </a:r>
          </a:p>
        </p:txBody>
      </p:sp>
      <p:pic>
        <p:nvPicPr>
          <p:cNvPr id="10" name="Picture 9">
            <a:extLst>
              <a:ext uri="{FF2B5EF4-FFF2-40B4-BE49-F238E27FC236}">
                <a16:creationId xmlns:a16="http://schemas.microsoft.com/office/drawing/2014/main" id="{539581F0-3591-48C6-822D-2E3083C376BE}"/>
              </a:ext>
            </a:extLst>
          </p:cNvPr>
          <p:cNvPicPr>
            <a:picLocks noChangeAspect="1"/>
          </p:cNvPicPr>
          <p:nvPr/>
        </p:nvPicPr>
        <p:blipFill>
          <a:blip r:embed="rId4"/>
          <a:stretch>
            <a:fillRect/>
          </a:stretch>
        </p:blipFill>
        <p:spPr>
          <a:xfrm>
            <a:off x="7565454" y="2043096"/>
            <a:ext cx="4141422" cy="3513933"/>
          </a:xfrm>
          <a:prstGeom prst="rect">
            <a:avLst/>
          </a:prstGeom>
        </p:spPr>
      </p:pic>
    </p:spTree>
    <p:extLst>
      <p:ext uri="{BB962C8B-B14F-4D97-AF65-F5344CB8AC3E}">
        <p14:creationId xmlns:p14="http://schemas.microsoft.com/office/powerpoint/2010/main" val="1068410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965200"/>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918130" y="233158"/>
            <a:ext cx="5527475" cy="830997"/>
          </a:xfrm>
          <a:prstGeom prst="rect">
            <a:avLst/>
          </a:prstGeom>
          <a:noFill/>
        </p:spPr>
        <p:txBody>
          <a:bodyPr wrap="none" rtlCol="0">
            <a:spAutoFit/>
          </a:bodyPr>
          <a:lstStyle/>
          <a:p>
            <a:r>
              <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Asymmetric Warfare</a:t>
            </a:r>
          </a:p>
        </p:txBody>
      </p:sp>
      <p:sp>
        <p:nvSpPr>
          <p:cNvPr id="3" name="Rectangle 2">
            <a:extLst>
              <a:ext uri="{FF2B5EF4-FFF2-40B4-BE49-F238E27FC236}">
                <a16:creationId xmlns:a16="http://schemas.microsoft.com/office/drawing/2014/main" id="{A42BC46E-23E4-4F2D-AAE2-F030A57B53E8}"/>
              </a:ext>
            </a:extLst>
          </p:cNvPr>
          <p:cNvSpPr/>
          <p:nvPr/>
        </p:nvSpPr>
        <p:spPr>
          <a:xfrm>
            <a:off x="1064964" y="2859480"/>
            <a:ext cx="9797667" cy="1384995"/>
          </a:xfrm>
          <a:prstGeom prst="rect">
            <a:avLst/>
          </a:prstGeom>
        </p:spPr>
        <p:txBody>
          <a:bodyPr wrap="square">
            <a:spAutoFit/>
          </a:bodyPr>
          <a:lstStyle/>
          <a:p>
            <a:r>
              <a:rPr lang="en-US" sz="2800" dirty="0">
                <a:solidFill>
                  <a:schemeClr val="bg1"/>
                </a:solidFill>
              </a:rPr>
              <a:t>Henry Kissinger (1969);</a:t>
            </a:r>
          </a:p>
          <a:p>
            <a:r>
              <a:rPr lang="en-US" sz="2800" i="1" dirty="0">
                <a:solidFill>
                  <a:srgbClr val="00B0F0"/>
                </a:solidFill>
              </a:rPr>
              <a:t>"The conventional army loses if it does not win; the guerilla wins if he does not lose.“</a:t>
            </a:r>
            <a:r>
              <a:rPr lang="en-US" sz="2800" dirty="0">
                <a:solidFill>
                  <a:schemeClr val="bg1"/>
                </a:solidFill>
              </a:rPr>
              <a:t>                          </a:t>
            </a:r>
            <a:r>
              <a:rPr lang="en-US" sz="2400" dirty="0">
                <a:solidFill>
                  <a:schemeClr val="bg1"/>
                </a:solidFill>
              </a:rPr>
              <a:t>(Kissinger, 1969, cited in </a:t>
            </a:r>
            <a:r>
              <a:rPr lang="en-US" sz="2400" dirty="0" err="1">
                <a:solidFill>
                  <a:schemeClr val="bg1"/>
                </a:solidFill>
              </a:rPr>
              <a:t>Muscato</a:t>
            </a:r>
            <a:r>
              <a:rPr lang="en-US" sz="2400" dirty="0">
                <a:solidFill>
                  <a:schemeClr val="bg1"/>
                </a:solidFill>
              </a:rPr>
              <a:t>, n.d.)</a:t>
            </a:r>
            <a:endParaRPr lang="en-GB" sz="2400" dirty="0">
              <a:solidFill>
                <a:schemeClr val="bg1"/>
              </a:solidFill>
            </a:endParaRPr>
          </a:p>
        </p:txBody>
      </p:sp>
      <p:sp>
        <p:nvSpPr>
          <p:cNvPr id="5" name="Rectangle 4">
            <a:extLst>
              <a:ext uri="{FF2B5EF4-FFF2-40B4-BE49-F238E27FC236}">
                <a16:creationId xmlns:a16="http://schemas.microsoft.com/office/drawing/2014/main" id="{CE257DE7-243D-43A7-86B7-F129B08A60F2}"/>
              </a:ext>
            </a:extLst>
          </p:cNvPr>
          <p:cNvSpPr/>
          <p:nvPr/>
        </p:nvSpPr>
        <p:spPr>
          <a:xfrm>
            <a:off x="5581880" y="5738867"/>
            <a:ext cx="6096000" cy="646331"/>
          </a:xfrm>
          <a:prstGeom prst="rect">
            <a:avLst/>
          </a:prstGeom>
        </p:spPr>
        <p:txBody>
          <a:bodyPr>
            <a:spAutoFit/>
          </a:bodyPr>
          <a:lstStyle/>
          <a:p>
            <a:r>
              <a:rPr lang="en-GB" dirty="0">
                <a:solidFill>
                  <a:schemeClr val="bg1"/>
                </a:solidFill>
                <a:hlinkClick r:id="rId3"/>
              </a:rPr>
              <a:t>https://study.com/academy/lesson/asymmetric-warfare-definition-tactics-examples.html</a:t>
            </a:r>
            <a:r>
              <a:rPr lang="en-GB" dirty="0">
                <a:solidFill>
                  <a:schemeClr val="bg1"/>
                </a:solidFill>
              </a:rPr>
              <a:t> </a:t>
            </a:r>
          </a:p>
        </p:txBody>
      </p:sp>
      <p:pic>
        <p:nvPicPr>
          <p:cNvPr id="6" name="Picture 5">
            <a:extLst>
              <a:ext uri="{FF2B5EF4-FFF2-40B4-BE49-F238E27FC236}">
                <a16:creationId xmlns:a16="http://schemas.microsoft.com/office/drawing/2014/main" id="{797E9816-1C68-4EDD-BD86-5D7C585D6D05}"/>
              </a:ext>
            </a:extLst>
          </p:cNvPr>
          <p:cNvPicPr>
            <a:picLocks noChangeAspect="1"/>
          </p:cNvPicPr>
          <p:nvPr/>
        </p:nvPicPr>
        <p:blipFill>
          <a:blip r:embed="rId4"/>
          <a:stretch>
            <a:fillRect/>
          </a:stretch>
        </p:blipFill>
        <p:spPr>
          <a:xfrm>
            <a:off x="9092645" y="332113"/>
            <a:ext cx="2181225" cy="2095500"/>
          </a:xfrm>
          <a:prstGeom prst="rect">
            <a:avLst/>
          </a:prstGeom>
          <a:ln w="12700">
            <a:solidFill>
              <a:srgbClr val="FFC000"/>
            </a:solidFill>
          </a:ln>
        </p:spPr>
      </p:pic>
      <p:sp>
        <p:nvSpPr>
          <p:cNvPr id="7" name="Rectangle 6">
            <a:extLst>
              <a:ext uri="{FF2B5EF4-FFF2-40B4-BE49-F238E27FC236}">
                <a16:creationId xmlns:a16="http://schemas.microsoft.com/office/drawing/2014/main" id="{E84DE297-F3F2-44EA-9C07-1BAB916DA1CD}"/>
              </a:ext>
            </a:extLst>
          </p:cNvPr>
          <p:cNvSpPr/>
          <p:nvPr/>
        </p:nvSpPr>
        <p:spPr>
          <a:xfrm>
            <a:off x="8622393" y="2414369"/>
            <a:ext cx="3055487" cy="646331"/>
          </a:xfrm>
          <a:prstGeom prst="rect">
            <a:avLst/>
          </a:prstGeom>
        </p:spPr>
        <p:txBody>
          <a:bodyPr wrap="square">
            <a:spAutoFit/>
          </a:bodyPr>
          <a:lstStyle/>
          <a:p>
            <a:pPr algn="ctr"/>
            <a:r>
              <a:rPr lang="en-US" dirty="0">
                <a:solidFill>
                  <a:srgbClr val="FFC000"/>
                </a:solidFill>
              </a:rPr>
              <a:t>Asymmetric Warfare Group (AWG) Insignia: US Army</a:t>
            </a:r>
            <a:endParaRPr lang="en-GB" dirty="0">
              <a:solidFill>
                <a:srgbClr val="FFC000"/>
              </a:solidFill>
            </a:endParaRPr>
          </a:p>
        </p:txBody>
      </p:sp>
      <p:sp>
        <p:nvSpPr>
          <p:cNvPr id="8" name="Rectangle 7">
            <a:extLst>
              <a:ext uri="{FF2B5EF4-FFF2-40B4-BE49-F238E27FC236}">
                <a16:creationId xmlns:a16="http://schemas.microsoft.com/office/drawing/2014/main" id="{39B23B24-4D1E-4821-B44D-1EC0D46B28AF}"/>
              </a:ext>
            </a:extLst>
          </p:cNvPr>
          <p:cNvSpPr/>
          <p:nvPr/>
        </p:nvSpPr>
        <p:spPr>
          <a:xfrm>
            <a:off x="9338631" y="2282352"/>
            <a:ext cx="2096877" cy="153888"/>
          </a:xfrm>
          <a:prstGeom prst="rect">
            <a:avLst/>
          </a:prstGeom>
        </p:spPr>
        <p:txBody>
          <a:bodyPr wrap="square">
            <a:spAutoFit/>
          </a:bodyPr>
          <a:lstStyle/>
          <a:p>
            <a:r>
              <a:rPr lang="en-GB" sz="400" dirty="0">
                <a:solidFill>
                  <a:schemeClr val="bg1"/>
                </a:solidFill>
              </a:rPr>
              <a:t>https://www.militaryclothing.com/Asymmetric-Warfare-Group-Dress-Patch.aspx</a:t>
            </a:r>
          </a:p>
        </p:txBody>
      </p:sp>
    </p:spTree>
    <p:extLst>
      <p:ext uri="{BB962C8B-B14F-4D97-AF65-F5344CB8AC3E}">
        <p14:creationId xmlns:p14="http://schemas.microsoft.com/office/powerpoint/2010/main" val="91004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965200"/>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254000" y="228600"/>
            <a:ext cx="9459128" cy="830997"/>
          </a:xfrm>
          <a:prstGeom prst="rect">
            <a:avLst/>
          </a:prstGeom>
          <a:noFill/>
        </p:spPr>
        <p:txBody>
          <a:bodyPr wrap="none" rtlCol="0">
            <a:spAutoFit/>
          </a:bodyPr>
          <a:lstStyle/>
          <a:p>
            <a:r>
              <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Psychological Operations (PSYOPS)</a:t>
            </a:r>
          </a:p>
        </p:txBody>
      </p:sp>
      <p:sp>
        <p:nvSpPr>
          <p:cNvPr id="6" name="Rectangle 5">
            <a:extLst>
              <a:ext uri="{FF2B5EF4-FFF2-40B4-BE49-F238E27FC236}">
                <a16:creationId xmlns:a16="http://schemas.microsoft.com/office/drawing/2014/main" id="{A47A3248-3EB9-43BD-896F-D6A9F048F2EE}"/>
              </a:ext>
            </a:extLst>
          </p:cNvPr>
          <p:cNvSpPr/>
          <p:nvPr/>
        </p:nvSpPr>
        <p:spPr>
          <a:xfrm>
            <a:off x="254000" y="1553811"/>
            <a:ext cx="6096000" cy="369332"/>
          </a:xfrm>
          <a:prstGeom prst="rect">
            <a:avLst/>
          </a:prstGeom>
        </p:spPr>
        <p:txBody>
          <a:bodyPr>
            <a:spAutoFit/>
          </a:bodyPr>
          <a:lstStyle/>
          <a:p>
            <a:r>
              <a:rPr lang="en-US" dirty="0">
                <a:solidFill>
                  <a:schemeClr val="bg1"/>
                </a:solidFill>
              </a:rPr>
              <a:t> </a:t>
            </a:r>
            <a:endParaRPr lang="en-GB" dirty="0">
              <a:solidFill>
                <a:schemeClr val="bg1"/>
              </a:solidFill>
            </a:endParaRPr>
          </a:p>
        </p:txBody>
      </p:sp>
      <p:sp>
        <p:nvSpPr>
          <p:cNvPr id="9" name="Rectangle 8">
            <a:extLst>
              <a:ext uri="{FF2B5EF4-FFF2-40B4-BE49-F238E27FC236}">
                <a16:creationId xmlns:a16="http://schemas.microsoft.com/office/drawing/2014/main" id="{E0B6E147-C2F2-4FC0-A82D-05F26412EDC1}"/>
              </a:ext>
            </a:extLst>
          </p:cNvPr>
          <p:cNvSpPr/>
          <p:nvPr/>
        </p:nvSpPr>
        <p:spPr>
          <a:xfrm>
            <a:off x="552744" y="2136235"/>
            <a:ext cx="7610756" cy="3724096"/>
          </a:xfrm>
          <a:prstGeom prst="rect">
            <a:avLst/>
          </a:prstGeom>
        </p:spPr>
        <p:txBody>
          <a:bodyPr wrap="square">
            <a:spAutoFit/>
          </a:bodyPr>
          <a:lstStyle/>
          <a:p>
            <a:r>
              <a:rPr lang="en-US" sz="2800" dirty="0">
                <a:solidFill>
                  <a:schemeClr val="bg1"/>
                </a:solidFill>
              </a:rPr>
              <a:t>UK Ministry of Defence describes PSYOPS as a means of;</a:t>
            </a:r>
          </a:p>
          <a:p>
            <a:endParaRPr lang="en-US" sz="2800" i="1" dirty="0">
              <a:solidFill>
                <a:srgbClr val="00B0F0"/>
              </a:solidFill>
            </a:endParaRPr>
          </a:p>
          <a:p>
            <a:r>
              <a:rPr lang="en-US" sz="2800" i="1" dirty="0">
                <a:solidFill>
                  <a:srgbClr val="00B0F0"/>
                </a:solidFill>
              </a:rPr>
              <a:t>“ [getting]… the enemy, or other target audience, to think and act in a way which will be to our advantage".</a:t>
            </a:r>
          </a:p>
          <a:p>
            <a:r>
              <a:rPr lang="en-US" sz="2800" dirty="0">
                <a:solidFill>
                  <a:schemeClr val="bg1"/>
                </a:solidFill>
              </a:rPr>
              <a:t>                                 </a:t>
            </a:r>
            <a:r>
              <a:rPr lang="en-US" sz="2400" dirty="0">
                <a:solidFill>
                  <a:schemeClr val="bg1"/>
                </a:solidFill>
              </a:rPr>
              <a:t>(MOD, cited in BBC News, Kelly, 2008)</a:t>
            </a:r>
          </a:p>
          <a:p>
            <a:endParaRPr lang="en-US" sz="2800" i="1" dirty="0">
              <a:solidFill>
                <a:srgbClr val="00B0F0"/>
              </a:solidFill>
              <a:hlinkClick r:id="rId3"/>
            </a:endParaRPr>
          </a:p>
          <a:p>
            <a:r>
              <a:rPr lang="en-US" sz="1200" dirty="0">
                <a:solidFill>
                  <a:schemeClr val="bg1"/>
                </a:solidFill>
                <a:hlinkClick r:id="rId3"/>
              </a:rPr>
              <a:t> </a:t>
            </a:r>
            <a:endParaRPr lang="en-GB" sz="1200" dirty="0">
              <a:solidFill>
                <a:schemeClr val="bg1"/>
              </a:solidFill>
            </a:endParaRPr>
          </a:p>
        </p:txBody>
      </p:sp>
      <p:sp>
        <p:nvSpPr>
          <p:cNvPr id="11" name="Rectangle 10">
            <a:extLst>
              <a:ext uri="{FF2B5EF4-FFF2-40B4-BE49-F238E27FC236}">
                <a16:creationId xmlns:a16="http://schemas.microsoft.com/office/drawing/2014/main" id="{81967A51-B15C-487E-8F67-5C5FBA80A721}"/>
              </a:ext>
            </a:extLst>
          </p:cNvPr>
          <p:cNvSpPr/>
          <p:nvPr/>
        </p:nvSpPr>
        <p:spPr>
          <a:xfrm>
            <a:off x="9292531" y="6040501"/>
            <a:ext cx="184731" cy="184666"/>
          </a:xfrm>
          <a:prstGeom prst="rect">
            <a:avLst/>
          </a:prstGeom>
        </p:spPr>
        <p:txBody>
          <a:bodyPr wrap="none">
            <a:spAutoFit/>
          </a:bodyPr>
          <a:lstStyle/>
          <a:p>
            <a:endParaRPr lang="en-GB" sz="600" dirty="0">
              <a:solidFill>
                <a:schemeClr val="bg1"/>
              </a:solidFill>
            </a:endParaRPr>
          </a:p>
        </p:txBody>
      </p:sp>
      <p:sp>
        <p:nvSpPr>
          <p:cNvPr id="5" name="Rectangle 4">
            <a:extLst>
              <a:ext uri="{FF2B5EF4-FFF2-40B4-BE49-F238E27FC236}">
                <a16:creationId xmlns:a16="http://schemas.microsoft.com/office/drawing/2014/main" id="{B176AEBD-00CC-44D5-92D5-C37AF87CC8D4}"/>
              </a:ext>
            </a:extLst>
          </p:cNvPr>
          <p:cNvSpPr/>
          <p:nvPr/>
        </p:nvSpPr>
        <p:spPr>
          <a:xfrm>
            <a:off x="3643193" y="5603388"/>
            <a:ext cx="4421147" cy="369332"/>
          </a:xfrm>
          <a:prstGeom prst="rect">
            <a:avLst/>
          </a:prstGeom>
        </p:spPr>
        <p:txBody>
          <a:bodyPr wrap="none">
            <a:spAutoFit/>
          </a:bodyPr>
          <a:lstStyle/>
          <a:p>
            <a:r>
              <a:rPr lang="en-US" dirty="0">
                <a:solidFill>
                  <a:schemeClr val="bg1"/>
                </a:solidFill>
                <a:hlinkClick r:id="rId3"/>
              </a:rPr>
              <a:t>http://news.bbc.co.uk/2/hi/uk/7464430.stm</a:t>
            </a:r>
            <a:r>
              <a:rPr lang="en-US" dirty="0">
                <a:solidFill>
                  <a:schemeClr val="bg1"/>
                </a:solidFill>
              </a:rPr>
              <a:t> </a:t>
            </a:r>
            <a:endParaRPr lang="en-GB" dirty="0"/>
          </a:p>
        </p:txBody>
      </p:sp>
      <p:pic>
        <p:nvPicPr>
          <p:cNvPr id="3" name="Picture 2">
            <a:extLst>
              <a:ext uri="{FF2B5EF4-FFF2-40B4-BE49-F238E27FC236}">
                <a16:creationId xmlns:a16="http://schemas.microsoft.com/office/drawing/2014/main" id="{9F966DBE-0E92-42C0-92FF-1101906FB242}"/>
              </a:ext>
            </a:extLst>
          </p:cNvPr>
          <p:cNvPicPr>
            <a:picLocks noChangeAspect="1"/>
          </p:cNvPicPr>
          <p:nvPr/>
        </p:nvPicPr>
        <p:blipFill>
          <a:blip r:embed="rId4"/>
          <a:stretch>
            <a:fillRect/>
          </a:stretch>
        </p:blipFill>
        <p:spPr>
          <a:xfrm>
            <a:off x="8587778" y="2693626"/>
            <a:ext cx="2853175" cy="2609314"/>
          </a:xfrm>
          <a:prstGeom prst="rect">
            <a:avLst/>
          </a:prstGeom>
          <a:ln w="12700">
            <a:solidFill>
              <a:srgbClr val="FFC000"/>
            </a:solidFill>
          </a:ln>
        </p:spPr>
      </p:pic>
    </p:spTree>
    <p:extLst>
      <p:ext uri="{BB962C8B-B14F-4D97-AF65-F5344CB8AC3E}">
        <p14:creationId xmlns:p14="http://schemas.microsoft.com/office/powerpoint/2010/main" val="3681408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965200"/>
            <a:ext cx="12623800" cy="514562"/>
          </a:xfrm>
          <a:prstGeom prst="rect">
            <a:avLst/>
          </a:prstGeom>
        </p:spPr>
      </p:pic>
      <p:pic>
        <p:nvPicPr>
          <p:cNvPr id="8" name="Picture 7">
            <a:extLst>
              <a:ext uri="{FF2B5EF4-FFF2-40B4-BE49-F238E27FC236}">
                <a16:creationId xmlns:a16="http://schemas.microsoft.com/office/drawing/2014/main" id="{B9B2EA24-321B-4E20-AF61-0BF5736504F7}"/>
              </a:ext>
            </a:extLst>
          </p:cNvPr>
          <p:cNvPicPr>
            <a:picLocks noChangeAspect="1"/>
          </p:cNvPicPr>
          <p:nvPr/>
        </p:nvPicPr>
        <p:blipFill>
          <a:blip r:embed="rId3"/>
          <a:stretch>
            <a:fillRect/>
          </a:stretch>
        </p:blipFill>
        <p:spPr>
          <a:xfrm>
            <a:off x="92467" y="1059597"/>
            <a:ext cx="1641358" cy="1641358"/>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254000" y="228600"/>
            <a:ext cx="9459128" cy="830997"/>
          </a:xfrm>
          <a:prstGeom prst="rect">
            <a:avLst/>
          </a:prstGeom>
          <a:noFill/>
        </p:spPr>
        <p:txBody>
          <a:bodyPr wrap="none" rtlCol="0">
            <a:spAutoFit/>
          </a:bodyPr>
          <a:lstStyle/>
          <a:p>
            <a:r>
              <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Psychological Operations (PSYOPS)</a:t>
            </a:r>
          </a:p>
        </p:txBody>
      </p:sp>
      <p:sp>
        <p:nvSpPr>
          <p:cNvPr id="6" name="Rectangle 5">
            <a:extLst>
              <a:ext uri="{FF2B5EF4-FFF2-40B4-BE49-F238E27FC236}">
                <a16:creationId xmlns:a16="http://schemas.microsoft.com/office/drawing/2014/main" id="{A47A3248-3EB9-43BD-896F-D6A9F048F2EE}"/>
              </a:ext>
            </a:extLst>
          </p:cNvPr>
          <p:cNvSpPr/>
          <p:nvPr/>
        </p:nvSpPr>
        <p:spPr>
          <a:xfrm>
            <a:off x="254000" y="1553811"/>
            <a:ext cx="6096000" cy="369332"/>
          </a:xfrm>
          <a:prstGeom prst="rect">
            <a:avLst/>
          </a:prstGeom>
        </p:spPr>
        <p:txBody>
          <a:bodyPr>
            <a:spAutoFit/>
          </a:bodyPr>
          <a:lstStyle/>
          <a:p>
            <a:r>
              <a:rPr lang="en-US" dirty="0">
                <a:solidFill>
                  <a:schemeClr val="bg1"/>
                </a:solidFill>
              </a:rPr>
              <a:t> </a:t>
            </a:r>
            <a:endParaRPr lang="en-GB" dirty="0">
              <a:solidFill>
                <a:schemeClr val="bg1"/>
              </a:solidFill>
            </a:endParaRPr>
          </a:p>
        </p:txBody>
      </p:sp>
      <p:sp>
        <p:nvSpPr>
          <p:cNvPr id="3" name="Rectangle 2">
            <a:extLst>
              <a:ext uri="{FF2B5EF4-FFF2-40B4-BE49-F238E27FC236}">
                <a16:creationId xmlns:a16="http://schemas.microsoft.com/office/drawing/2014/main" id="{E65863A0-5F2A-4D50-9316-B98C7CA6AE99}"/>
              </a:ext>
            </a:extLst>
          </p:cNvPr>
          <p:cNvSpPr/>
          <p:nvPr/>
        </p:nvSpPr>
        <p:spPr>
          <a:xfrm>
            <a:off x="6540643" y="6101195"/>
            <a:ext cx="5571447" cy="461665"/>
          </a:xfrm>
          <a:prstGeom prst="rect">
            <a:avLst/>
          </a:prstGeom>
        </p:spPr>
        <p:txBody>
          <a:bodyPr wrap="square">
            <a:spAutoFit/>
          </a:bodyPr>
          <a:lstStyle/>
          <a:p>
            <a:r>
              <a:rPr lang="en-GB" sz="1200" dirty="0">
                <a:solidFill>
                  <a:schemeClr val="bg1"/>
                </a:solidFill>
                <a:hlinkClick r:id="rId4"/>
              </a:rPr>
              <a:t>https://assets.publishing.service.gov.uk/government/uploads/system/uploads/attachment_data/file/450521/20150223-AJP_3_10_1_PSYOPS_with_UK_Green_pages.pdf</a:t>
            </a:r>
            <a:r>
              <a:rPr lang="en-GB" sz="1200" dirty="0">
                <a:solidFill>
                  <a:schemeClr val="bg1"/>
                </a:solidFill>
              </a:rPr>
              <a:t> </a:t>
            </a:r>
          </a:p>
        </p:txBody>
      </p:sp>
      <p:sp>
        <p:nvSpPr>
          <p:cNvPr id="5" name="Rectangle 4">
            <a:extLst>
              <a:ext uri="{FF2B5EF4-FFF2-40B4-BE49-F238E27FC236}">
                <a16:creationId xmlns:a16="http://schemas.microsoft.com/office/drawing/2014/main" id="{3F0B8469-30A3-4A82-BC52-267B61A49D1B}"/>
              </a:ext>
            </a:extLst>
          </p:cNvPr>
          <p:cNvSpPr/>
          <p:nvPr/>
        </p:nvSpPr>
        <p:spPr>
          <a:xfrm>
            <a:off x="913146" y="1819377"/>
            <a:ext cx="5559573" cy="4647426"/>
          </a:xfrm>
          <a:prstGeom prst="rect">
            <a:avLst/>
          </a:prstGeom>
        </p:spPr>
        <p:txBody>
          <a:bodyPr wrap="square">
            <a:spAutoFit/>
          </a:bodyPr>
          <a:lstStyle/>
          <a:p>
            <a:r>
              <a:rPr lang="en-US" sz="2800" dirty="0">
                <a:solidFill>
                  <a:schemeClr val="bg2"/>
                </a:solidFill>
              </a:rPr>
              <a:t>      NATO’s definition of PSYOPS;</a:t>
            </a:r>
            <a:endParaRPr lang="en-US" sz="1400" dirty="0">
              <a:solidFill>
                <a:schemeClr val="bg2"/>
              </a:solidFill>
            </a:endParaRPr>
          </a:p>
          <a:p>
            <a:endParaRPr lang="en-US" sz="1400" dirty="0">
              <a:solidFill>
                <a:schemeClr val="bg2"/>
              </a:solidFill>
            </a:endParaRPr>
          </a:p>
          <a:p>
            <a:pPr lvl="1"/>
            <a:r>
              <a:rPr lang="en-US" sz="2800" i="1" dirty="0">
                <a:solidFill>
                  <a:srgbClr val="00B0F0"/>
                </a:solidFill>
              </a:rPr>
              <a:t>“Planned activities using methods of communication and other means directed at approved audiences in order to influence perceptions, attitudes and behaviour, affecting the achievement of political and military objectives.”</a:t>
            </a:r>
            <a:endParaRPr lang="en-US" sz="1200" i="1" dirty="0">
              <a:solidFill>
                <a:srgbClr val="00B0F0"/>
              </a:solidFill>
            </a:endParaRPr>
          </a:p>
          <a:p>
            <a:pPr lvl="1"/>
            <a:endParaRPr lang="en-US" sz="1200" i="1" dirty="0">
              <a:solidFill>
                <a:srgbClr val="00B0F0"/>
              </a:solidFill>
            </a:endParaRPr>
          </a:p>
          <a:p>
            <a:r>
              <a:rPr lang="en-US" dirty="0">
                <a:solidFill>
                  <a:schemeClr val="bg1"/>
                </a:solidFill>
              </a:rPr>
              <a:t>                (NATO Allied Administrative Publication, 2014: 1)</a:t>
            </a:r>
            <a:endParaRPr lang="en-GB" dirty="0"/>
          </a:p>
        </p:txBody>
      </p:sp>
      <p:pic>
        <p:nvPicPr>
          <p:cNvPr id="7" name="Picture 6">
            <a:extLst>
              <a:ext uri="{FF2B5EF4-FFF2-40B4-BE49-F238E27FC236}">
                <a16:creationId xmlns:a16="http://schemas.microsoft.com/office/drawing/2014/main" id="{AB410061-8F40-4047-B1BD-D33DB071ACAF}"/>
              </a:ext>
            </a:extLst>
          </p:cNvPr>
          <p:cNvPicPr>
            <a:picLocks noChangeAspect="1"/>
          </p:cNvPicPr>
          <p:nvPr/>
        </p:nvPicPr>
        <p:blipFill>
          <a:blip r:embed="rId5"/>
          <a:stretch>
            <a:fillRect/>
          </a:stretch>
        </p:blipFill>
        <p:spPr>
          <a:xfrm>
            <a:off x="6671999" y="1699770"/>
            <a:ext cx="4744392" cy="4181416"/>
          </a:xfrm>
          <a:prstGeom prst="rect">
            <a:avLst/>
          </a:prstGeom>
        </p:spPr>
      </p:pic>
    </p:spTree>
    <p:extLst>
      <p:ext uri="{BB962C8B-B14F-4D97-AF65-F5344CB8AC3E}">
        <p14:creationId xmlns:p14="http://schemas.microsoft.com/office/powerpoint/2010/main" val="4109731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965200"/>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254000" y="228600"/>
            <a:ext cx="9459128" cy="830997"/>
          </a:xfrm>
          <a:prstGeom prst="rect">
            <a:avLst/>
          </a:prstGeom>
          <a:noFill/>
        </p:spPr>
        <p:txBody>
          <a:bodyPr wrap="none" rtlCol="0">
            <a:spAutoFit/>
          </a:bodyPr>
          <a:lstStyle/>
          <a:p>
            <a:r>
              <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Psychological Operations (PSYOPS)</a:t>
            </a:r>
          </a:p>
        </p:txBody>
      </p:sp>
      <p:sp>
        <p:nvSpPr>
          <p:cNvPr id="6" name="Rectangle 5">
            <a:extLst>
              <a:ext uri="{FF2B5EF4-FFF2-40B4-BE49-F238E27FC236}">
                <a16:creationId xmlns:a16="http://schemas.microsoft.com/office/drawing/2014/main" id="{A47A3248-3EB9-43BD-896F-D6A9F048F2EE}"/>
              </a:ext>
            </a:extLst>
          </p:cNvPr>
          <p:cNvSpPr/>
          <p:nvPr/>
        </p:nvSpPr>
        <p:spPr>
          <a:xfrm>
            <a:off x="1322635" y="1396795"/>
            <a:ext cx="9683216" cy="4524315"/>
          </a:xfrm>
          <a:prstGeom prst="rect">
            <a:avLst/>
          </a:prstGeom>
        </p:spPr>
        <p:txBody>
          <a:bodyPr wrap="square">
            <a:spAutoFit/>
          </a:bodyPr>
          <a:lstStyle/>
          <a:p>
            <a:endParaRPr lang="en-US" dirty="0">
              <a:solidFill>
                <a:schemeClr val="bg1"/>
              </a:solidFill>
            </a:endParaRPr>
          </a:p>
          <a:p>
            <a:r>
              <a:rPr lang="en-US" sz="2800" dirty="0">
                <a:solidFill>
                  <a:schemeClr val="bg1"/>
                </a:solidFill>
              </a:rPr>
              <a:t>Narula (2004) defines PSYOPS as;</a:t>
            </a:r>
          </a:p>
          <a:p>
            <a:endParaRPr lang="en-US" sz="2800" dirty="0">
              <a:solidFill>
                <a:schemeClr val="bg1"/>
              </a:solidFill>
            </a:endParaRPr>
          </a:p>
          <a:p>
            <a:r>
              <a:rPr lang="en-US" sz="2800" i="1" dirty="0">
                <a:solidFill>
                  <a:srgbClr val="00B0F0"/>
                </a:solidFill>
              </a:rPr>
              <a:t>“the planned use of communications to influence human attitudes and behaviour, to create in target groups, behaviour, emotions, and attitudes that support the attainment of national objectives.”</a:t>
            </a:r>
          </a:p>
          <a:p>
            <a:endParaRPr lang="en-US" sz="2800" i="1" dirty="0">
              <a:solidFill>
                <a:srgbClr val="00B0F0"/>
              </a:solidFill>
            </a:endParaRPr>
          </a:p>
          <a:p>
            <a:r>
              <a:rPr lang="en-US" sz="2800" i="1" dirty="0">
                <a:solidFill>
                  <a:srgbClr val="00B0F0"/>
                </a:solidFill>
              </a:rPr>
              <a:t>“This form of communication can be as simple as spreading information covertly by word of mouth or through any means of mass media.”</a:t>
            </a:r>
            <a:r>
              <a:rPr lang="en-US" sz="2800" i="1" dirty="0">
                <a:solidFill>
                  <a:schemeClr val="bg1"/>
                </a:solidFill>
              </a:rPr>
              <a:t>             </a:t>
            </a:r>
            <a:r>
              <a:rPr lang="en-US" sz="2000" dirty="0">
                <a:solidFill>
                  <a:srgbClr val="00B0F0"/>
                </a:solidFill>
              </a:rPr>
              <a:t>(Narula, 2004: 184)</a:t>
            </a:r>
          </a:p>
          <a:p>
            <a:endParaRPr lang="en-GB" dirty="0">
              <a:solidFill>
                <a:schemeClr val="bg1"/>
              </a:solidFill>
            </a:endParaRPr>
          </a:p>
        </p:txBody>
      </p:sp>
      <p:sp>
        <p:nvSpPr>
          <p:cNvPr id="5" name="Rectangle 4">
            <a:extLst>
              <a:ext uri="{FF2B5EF4-FFF2-40B4-BE49-F238E27FC236}">
                <a16:creationId xmlns:a16="http://schemas.microsoft.com/office/drawing/2014/main" id="{3F0B8469-30A3-4A82-BC52-267B61A49D1B}"/>
              </a:ext>
            </a:extLst>
          </p:cNvPr>
          <p:cNvSpPr/>
          <p:nvPr/>
        </p:nvSpPr>
        <p:spPr>
          <a:xfrm>
            <a:off x="92467" y="1796197"/>
            <a:ext cx="5559573" cy="523220"/>
          </a:xfrm>
          <a:prstGeom prst="rect">
            <a:avLst/>
          </a:prstGeom>
        </p:spPr>
        <p:txBody>
          <a:bodyPr wrap="square">
            <a:spAutoFit/>
          </a:bodyPr>
          <a:lstStyle/>
          <a:p>
            <a:r>
              <a:rPr lang="en-US" sz="2800" dirty="0">
                <a:solidFill>
                  <a:schemeClr val="bg2"/>
                </a:solidFill>
              </a:rPr>
              <a:t>      </a:t>
            </a:r>
            <a:endParaRPr lang="en-GB" dirty="0"/>
          </a:p>
        </p:txBody>
      </p:sp>
      <p:sp>
        <p:nvSpPr>
          <p:cNvPr id="3" name="Rectangle 2">
            <a:extLst>
              <a:ext uri="{FF2B5EF4-FFF2-40B4-BE49-F238E27FC236}">
                <a16:creationId xmlns:a16="http://schemas.microsoft.com/office/drawing/2014/main" id="{DBCB381B-9BD3-4F10-8E51-844F311CA2B4}"/>
              </a:ext>
            </a:extLst>
          </p:cNvPr>
          <p:cNvSpPr/>
          <p:nvPr/>
        </p:nvSpPr>
        <p:spPr>
          <a:xfrm>
            <a:off x="2741170" y="6073642"/>
            <a:ext cx="6143605" cy="369332"/>
          </a:xfrm>
          <a:prstGeom prst="rect">
            <a:avLst/>
          </a:prstGeom>
        </p:spPr>
        <p:txBody>
          <a:bodyPr wrap="none">
            <a:spAutoFit/>
          </a:bodyPr>
          <a:lstStyle/>
          <a:p>
            <a:pPr lvl="0"/>
            <a:r>
              <a:rPr lang="en-GB" dirty="0">
                <a:solidFill>
                  <a:prstClr val="white"/>
                </a:solidFill>
                <a:hlinkClick r:id="rId3">
                  <a:extLst>
                    <a:ext uri="{A12FA001-AC4F-418D-AE19-62706E023703}">
                      <ahyp:hlinkClr xmlns:ahyp="http://schemas.microsoft.com/office/drawing/2018/hyperlinkcolor" val="tx"/>
                    </a:ext>
                  </a:extLst>
                </a:hlinkClick>
              </a:rPr>
              <a:t>https://idsa.in/system/files/strategicanalysis_snarula_0304.pdf</a:t>
            </a:r>
            <a:r>
              <a:rPr lang="en-GB" dirty="0">
                <a:solidFill>
                  <a:prstClr val="white"/>
                </a:solidFill>
              </a:rPr>
              <a:t> </a:t>
            </a:r>
          </a:p>
        </p:txBody>
      </p:sp>
    </p:spTree>
    <p:extLst>
      <p:ext uri="{BB962C8B-B14F-4D97-AF65-F5344CB8AC3E}">
        <p14:creationId xmlns:p14="http://schemas.microsoft.com/office/powerpoint/2010/main" val="998718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BD36FA-9CF5-43D7-A664-C607AFCF1AF9}"/>
              </a:ext>
            </a:extLst>
          </p:cNvPr>
          <p:cNvPicPr>
            <a:picLocks noChangeAspect="1"/>
          </p:cNvPicPr>
          <p:nvPr/>
        </p:nvPicPr>
        <p:blipFill>
          <a:blip r:embed="rId3"/>
          <a:stretch>
            <a:fillRect/>
          </a:stretch>
        </p:blipFill>
        <p:spPr>
          <a:xfrm>
            <a:off x="-130629" y="1016805"/>
            <a:ext cx="12453257" cy="480561"/>
          </a:xfrm>
          <a:prstGeom prst="rect">
            <a:avLst/>
          </a:prstGeom>
        </p:spPr>
      </p:pic>
      <p:sp>
        <p:nvSpPr>
          <p:cNvPr id="3" name="TextBox 2">
            <a:extLst>
              <a:ext uri="{FF2B5EF4-FFF2-40B4-BE49-F238E27FC236}">
                <a16:creationId xmlns:a16="http://schemas.microsoft.com/office/drawing/2014/main" id="{FADF09E5-25BC-42F2-B2BD-95257C8C9628}"/>
              </a:ext>
            </a:extLst>
          </p:cNvPr>
          <p:cNvSpPr txBox="1"/>
          <p:nvPr/>
        </p:nvSpPr>
        <p:spPr>
          <a:xfrm>
            <a:off x="446315" y="60836"/>
            <a:ext cx="7338784" cy="1077218"/>
          </a:xfrm>
          <a:prstGeom prst="rect">
            <a:avLst/>
          </a:prstGeom>
          <a:noFill/>
        </p:spPr>
        <p:txBody>
          <a:bodyPr wrap="square" rtlCol="0">
            <a:spAutoFit/>
          </a:bodyPr>
          <a:lstStyle/>
          <a:p>
            <a:r>
              <a:rPr lang="en-GB" sz="3200" dirty="0">
                <a:solidFill>
                  <a:srgbClr val="FFC000"/>
                </a:solidFill>
                <a:latin typeface="+mj-lt"/>
              </a:rPr>
              <a:t>The Angels of Mons, 1914: Story Becomes Rumour, Rumour becomes Fact</a:t>
            </a:r>
          </a:p>
        </p:txBody>
      </p:sp>
      <p:pic>
        <p:nvPicPr>
          <p:cNvPr id="5" name="Picture 4">
            <a:extLst>
              <a:ext uri="{FF2B5EF4-FFF2-40B4-BE49-F238E27FC236}">
                <a16:creationId xmlns:a16="http://schemas.microsoft.com/office/drawing/2014/main" id="{7F463C74-6968-438F-B5C0-C6DE0F443CCC}"/>
              </a:ext>
            </a:extLst>
          </p:cNvPr>
          <p:cNvPicPr>
            <a:picLocks noChangeAspect="1"/>
          </p:cNvPicPr>
          <p:nvPr/>
        </p:nvPicPr>
        <p:blipFill>
          <a:blip r:embed="rId4"/>
          <a:stretch>
            <a:fillRect/>
          </a:stretch>
        </p:blipFill>
        <p:spPr>
          <a:xfrm>
            <a:off x="7785098" y="297037"/>
            <a:ext cx="3827955" cy="6263926"/>
          </a:xfrm>
          <a:prstGeom prst="rect">
            <a:avLst/>
          </a:prstGeom>
          <a:ln w="12700">
            <a:solidFill>
              <a:srgbClr val="FFC000"/>
            </a:solidFill>
          </a:ln>
        </p:spPr>
      </p:pic>
      <p:sp>
        <p:nvSpPr>
          <p:cNvPr id="6" name="TextBox 5">
            <a:extLst>
              <a:ext uri="{FF2B5EF4-FFF2-40B4-BE49-F238E27FC236}">
                <a16:creationId xmlns:a16="http://schemas.microsoft.com/office/drawing/2014/main" id="{070A1276-8D69-4F8A-AC4A-EBC62A7AB7AA}"/>
              </a:ext>
            </a:extLst>
          </p:cNvPr>
          <p:cNvSpPr txBox="1"/>
          <p:nvPr/>
        </p:nvSpPr>
        <p:spPr>
          <a:xfrm>
            <a:off x="209666" y="1456238"/>
            <a:ext cx="7235138" cy="5016758"/>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The out-numbered British Expeditionary Force (BEF) given orders to hold back German forces for 24 hours at Mons.  In subsequent retreat, BEF said to have received divine help from the Bowmen of Agincourt and an Angelic host. Story originated as short story “The Bowmen”, in London Evening News 29.09.1914</a:t>
            </a:r>
            <a:endParaRPr lang="en-GB" sz="1200"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Written in the third person, story taken as factual account by many, and reproduced in numerous forms and word of mouth. </a:t>
            </a:r>
          </a:p>
        </p:txBody>
      </p:sp>
      <p:sp>
        <p:nvSpPr>
          <p:cNvPr id="7" name="Rectangle 6">
            <a:extLst>
              <a:ext uri="{FF2B5EF4-FFF2-40B4-BE49-F238E27FC236}">
                <a16:creationId xmlns:a16="http://schemas.microsoft.com/office/drawing/2014/main" id="{E2A3BE8E-4981-42A2-9A9F-4656452A40B7}"/>
              </a:ext>
            </a:extLst>
          </p:cNvPr>
          <p:cNvSpPr/>
          <p:nvPr/>
        </p:nvSpPr>
        <p:spPr>
          <a:xfrm>
            <a:off x="8584855" y="6369433"/>
            <a:ext cx="2255324" cy="191530"/>
          </a:xfrm>
          <a:prstGeom prst="rect">
            <a:avLst/>
          </a:prstGeom>
        </p:spPr>
        <p:txBody>
          <a:bodyPr wrap="square">
            <a:spAutoFit/>
          </a:bodyPr>
          <a:lstStyle/>
          <a:p>
            <a:r>
              <a:rPr lang="en-GB" sz="600" dirty="0"/>
              <a:t>https://www.worldwar1postcards.com/the-angels-of-mons.php</a:t>
            </a:r>
          </a:p>
        </p:txBody>
      </p:sp>
    </p:spTree>
    <p:extLst>
      <p:ext uri="{BB962C8B-B14F-4D97-AF65-F5344CB8AC3E}">
        <p14:creationId xmlns:p14="http://schemas.microsoft.com/office/powerpoint/2010/main" val="2226219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BD36FA-9CF5-43D7-A664-C607AFCF1AF9}"/>
              </a:ext>
            </a:extLst>
          </p:cNvPr>
          <p:cNvPicPr>
            <a:picLocks noChangeAspect="1"/>
          </p:cNvPicPr>
          <p:nvPr/>
        </p:nvPicPr>
        <p:blipFill>
          <a:blip r:embed="rId3"/>
          <a:stretch>
            <a:fillRect/>
          </a:stretch>
        </p:blipFill>
        <p:spPr>
          <a:xfrm>
            <a:off x="-130629" y="1016805"/>
            <a:ext cx="12453257" cy="480561"/>
          </a:xfrm>
          <a:prstGeom prst="rect">
            <a:avLst/>
          </a:prstGeom>
        </p:spPr>
      </p:pic>
      <p:sp>
        <p:nvSpPr>
          <p:cNvPr id="3" name="TextBox 2">
            <a:extLst>
              <a:ext uri="{FF2B5EF4-FFF2-40B4-BE49-F238E27FC236}">
                <a16:creationId xmlns:a16="http://schemas.microsoft.com/office/drawing/2014/main" id="{FADF09E5-25BC-42F2-B2BD-95257C8C9628}"/>
              </a:ext>
            </a:extLst>
          </p:cNvPr>
          <p:cNvSpPr txBox="1"/>
          <p:nvPr/>
        </p:nvSpPr>
        <p:spPr>
          <a:xfrm>
            <a:off x="548812" y="407106"/>
            <a:ext cx="11464034" cy="646331"/>
          </a:xfrm>
          <a:prstGeom prst="rect">
            <a:avLst/>
          </a:prstGeom>
          <a:noFill/>
        </p:spPr>
        <p:txBody>
          <a:bodyPr wrap="square" rtlCol="0">
            <a:spAutoFit/>
          </a:bodyPr>
          <a:lstStyle/>
          <a:p>
            <a:r>
              <a:rPr lang="en-GB" sz="3600" dirty="0">
                <a:solidFill>
                  <a:srgbClr val="FFC000"/>
                </a:solidFill>
                <a:latin typeface="+mj-lt"/>
              </a:rPr>
              <a:t>BEF Retreat from Mons: Bowmen, St. George &amp; the Angels</a:t>
            </a:r>
          </a:p>
        </p:txBody>
      </p:sp>
      <p:pic>
        <p:nvPicPr>
          <p:cNvPr id="10" name="Picture 9">
            <a:extLst>
              <a:ext uri="{FF2B5EF4-FFF2-40B4-BE49-F238E27FC236}">
                <a16:creationId xmlns:a16="http://schemas.microsoft.com/office/drawing/2014/main" id="{2F3692F2-0398-4E55-B045-571E9109E0C0}"/>
              </a:ext>
            </a:extLst>
          </p:cNvPr>
          <p:cNvPicPr>
            <a:picLocks noChangeAspect="1"/>
          </p:cNvPicPr>
          <p:nvPr/>
        </p:nvPicPr>
        <p:blipFill>
          <a:blip r:embed="rId4"/>
          <a:stretch>
            <a:fillRect/>
          </a:stretch>
        </p:blipFill>
        <p:spPr>
          <a:xfrm>
            <a:off x="3758390" y="2621002"/>
            <a:ext cx="4331200" cy="2853041"/>
          </a:xfrm>
          <a:prstGeom prst="rect">
            <a:avLst/>
          </a:prstGeom>
          <a:ln w="12700">
            <a:solidFill>
              <a:srgbClr val="FFC000"/>
            </a:solidFill>
          </a:ln>
        </p:spPr>
      </p:pic>
      <p:sp>
        <p:nvSpPr>
          <p:cNvPr id="11" name="Rectangle 10">
            <a:extLst>
              <a:ext uri="{FF2B5EF4-FFF2-40B4-BE49-F238E27FC236}">
                <a16:creationId xmlns:a16="http://schemas.microsoft.com/office/drawing/2014/main" id="{9C2BA7C3-46B7-4849-B635-A837D317DD31}"/>
              </a:ext>
            </a:extLst>
          </p:cNvPr>
          <p:cNvSpPr/>
          <p:nvPr/>
        </p:nvSpPr>
        <p:spPr>
          <a:xfrm>
            <a:off x="4687177" y="5197044"/>
            <a:ext cx="2473626" cy="276999"/>
          </a:xfrm>
          <a:prstGeom prst="rect">
            <a:avLst/>
          </a:prstGeom>
        </p:spPr>
        <p:txBody>
          <a:bodyPr wrap="none">
            <a:spAutoFit/>
          </a:bodyPr>
          <a:lstStyle/>
          <a:p>
            <a:r>
              <a:rPr lang="en-US" sz="1200" dirty="0">
                <a:solidFill>
                  <a:schemeClr val="bg1"/>
                </a:solidFill>
              </a:rPr>
              <a:t>(Angel of Mons, Regal Records 1915)</a:t>
            </a:r>
            <a:endParaRPr lang="en-GB" sz="1200" dirty="0">
              <a:solidFill>
                <a:schemeClr val="bg1"/>
              </a:solidFill>
            </a:endParaRPr>
          </a:p>
        </p:txBody>
      </p:sp>
      <p:pic>
        <p:nvPicPr>
          <p:cNvPr id="6" name="Picture 5">
            <a:extLst>
              <a:ext uri="{FF2B5EF4-FFF2-40B4-BE49-F238E27FC236}">
                <a16:creationId xmlns:a16="http://schemas.microsoft.com/office/drawing/2014/main" id="{B3EE12AC-0835-46F3-903D-94BD6EBF3496}"/>
              </a:ext>
            </a:extLst>
          </p:cNvPr>
          <p:cNvPicPr>
            <a:picLocks noChangeAspect="1"/>
          </p:cNvPicPr>
          <p:nvPr/>
        </p:nvPicPr>
        <p:blipFill>
          <a:blip r:embed="rId5"/>
          <a:stretch>
            <a:fillRect/>
          </a:stretch>
        </p:blipFill>
        <p:spPr>
          <a:xfrm>
            <a:off x="8587947" y="1712722"/>
            <a:ext cx="2735306" cy="4091841"/>
          </a:xfrm>
          <a:prstGeom prst="rect">
            <a:avLst/>
          </a:prstGeom>
          <a:ln w="12700">
            <a:solidFill>
              <a:srgbClr val="FFC000"/>
            </a:solidFill>
          </a:ln>
        </p:spPr>
      </p:pic>
      <p:sp>
        <p:nvSpPr>
          <p:cNvPr id="8" name="Rectangle 7">
            <a:extLst>
              <a:ext uri="{FF2B5EF4-FFF2-40B4-BE49-F238E27FC236}">
                <a16:creationId xmlns:a16="http://schemas.microsoft.com/office/drawing/2014/main" id="{DCDF75BB-6E25-4C99-A2A0-02B3B3AF1AB0}"/>
              </a:ext>
            </a:extLst>
          </p:cNvPr>
          <p:cNvSpPr/>
          <p:nvPr/>
        </p:nvSpPr>
        <p:spPr>
          <a:xfrm>
            <a:off x="8559905" y="5619897"/>
            <a:ext cx="3048000" cy="153888"/>
          </a:xfrm>
          <a:prstGeom prst="rect">
            <a:avLst/>
          </a:prstGeom>
        </p:spPr>
        <p:txBody>
          <a:bodyPr wrap="square">
            <a:spAutoFit/>
          </a:bodyPr>
          <a:lstStyle/>
          <a:p>
            <a:r>
              <a:rPr lang="en-GB" sz="400" dirty="0">
                <a:solidFill>
                  <a:schemeClr val="bg1"/>
                </a:solidFill>
              </a:rPr>
              <a:t>http://anextractofreflection.blogspot.com/2015/09/the-ministry-of-angels-mons-1915.html</a:t>
            </a:r>
          </a:p>
        </p:txBody>
      </p:sp>
      <p:pic>
        <p:nvPicPr>
          <p:cNvPr id="4" name="Picture 3">
            <a:extLst>
              <a:ext uri="{FF2B5EF4-FFF2-40B4-BE49-F238E27FC236}">
                <a16:creationId xmlns:a16="http://schemas.microsoft.com/office/drawing/2014/main" id="{1D7C6C18-FE20-47C6-96F8-DF716AB14AAC}"/>
              </a:ext>
            </a:extLst>
          </p:cNvPr>
          <p:cNvPicPr>
            <a:picLocks noChangeAspect="1"/>
          </p:cNvPicPr>
          <p:nvPr/>
        </p:nvPicPr>
        <p:blipFill>
          <a:blip r:embed="rId6"/>
          <a:stretch>
            <a:fillRect/>
          </a:stretch>
        </p:blipFill>
        <p:spPr>
          <a:xfrm>
            <a:off x="709069" y="1713845"/>
            <a:ext cx="2584928" cy="4127350"/>
          </a:xfrm>
          <a:prstGeom prst="rect">
            <a:avLst/>
          </a:prstGeom>
        </p:spPr>
      </p:pic>
    </p:spTree>
    <p:extLst>
      <p:ext uri="{BB962C8B-B14F-4D97-AF65-F5344CB8AC3E}">
        <p14:creationId xmlns:p14="http://schemas.microsoft.com/office/powerpoint/2010/main" val="292770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BD36FA-9CF5-43D7-A664-C607AFCF1AF9}"/>
              </a:ext>
            </a:extLst>
          </p:cNvPr>
          <p:cNvPicPr>
            <a:picLocks noChangeAspect="1"/>
          </p:cNvPicPr>
          <p:nvPr/>
        </p:nvPicPr>
        <p:blipFill>
          <a:blip r:embed="rId3"/>
          <a:stretch>
            <a:fillRect/>
          </a:stretch>
        </p:blipFill>
        <p:spPr>
          <a:xfrm>
            <a:off x="-130629" y="1016805"/>
            <a:ext cx="12453257" cy="480561"/>
          </a:xfrm>
          <a:prstGeom prst="rect">
            <a:avLst/>
          </a:prstGeom>
        </p:spPr>
      </p:pic>
      <p:sp>
        <p:nvSpPr>
          <p:cNvPr id="3" name="TextBox 2">
            <a:extLst>
              <a:ext uri="{FF2B5EF4-FFF2-40B4-BE49-F238E27FC236}">
                <a16:creationId xmlns:a16="http://schemas.microsoft.com/office/drawing/2014/main" id="{FADF09E5-25BC-42F2-B2BD-95257C8C9628}"/>
              </a:ext>
            </a:extLst>
          </p:cNvPr>
          <p:cNvSpPr txBox="1"/>
          <p:nvPr/>
        </p:nvSpPr>
        <p:spPr>
          <a:xfrm>
            <a:off x="152400" y="308919"/>
            <a:ext cx="10693399" cy="707886"/>
          </a:xfrm>
          <a:prstGeom prst="rect">
            <a:avLst/>
          </a:prstGeom>
          <a:noFill/>
        </p:spPr>
        <p:txBody>
          <a:bodyPr wrap="square" rtlCol="0">
            <a:spAutoFit/>
          </a:bodyPr>
          <a:lstStyle/>
          <a:p>
            <a:r>
              <a:rPr lang="en-GB" sz="4000" dirty="0">
                <a:solidFill>
                  <a:srgbClr val="FFC000"/>
                </a:solidFill>
                <a:latin typeface="+mj-lt"/>
                <a:cs typeface="Times New Roman" panose="02020603050405020304" pitchFamily="18" charset="0"/>
              </a:rPr>
              <a:t>WW</a:t>
            </a:r>
            <a:r>
              <a:rPr lang="en-GB" sz="3600" dirty="0">
                <a:solidFill>
                  <a:srgbClr val="FFC000"/>
                </a:solidFill>
                <a:latin typeface="Walbaum Display" panose="020B0604020202020204" pitchFamily="18" charset="0"/>
                <a:cs typeface="Times New Roman" panose="02020603050405020304" pitchFamily="18" charset="0"/>
              </a:rPr>
              <a:t>I</a:t>
            </a:r>
            <a:r>
              <a:rPr lang="en-GB" sz="4000" dirty="0">
                <a:solidFill>
                  <a:srgbClr val="FFC000"/>
                </a:solidFill>
                <a:latin typeface="+mj-lt"/>
              </a:rPr>
              <a:t>: The Role of the Press </a:t>
            </a:r>
            <a:r>
              <a:rPr lang="en-GB" sz="3200" dirty="0">
                <a:solidFill>
                  <a:srgbClr val="FFC000"/>
                </a:solidFill>
                <a:latin typeface="+mj-lt"/>
              </a:rPr>
              <a:t>(</a:t>
            </a:r>
            <a:r>
              <a:rPr lang="en-US" sz="3200" dirty="0">
                <a:solidFill>
                  <a:srgbClr val="FFC000"/>
                </a:solidFill>
                <a:latin typeface="+mj-lt"/>
              </a:rPr>
              <a:t>Neander &amp; Marlin, 2010)</a:t>
            </a:r>
            <a:endParaRPr lang="en-GB" sz="3200" dirty="0">
              <a:solidFill>
                <a:srgbClr val="FFC000"/>
              </a:solidFill>
              <a:latin typeface="+mj-lt"/>
            </a:endParaRPr>
          </a:p>
        </p:txBody>
      </p:sp>
      <p:sp>
        <p:nvSpPr>
          <p:cNvPr id="6" name="TextBox 5">
            <a:extLst>
              <a:ext uri="{FF2B5EF4-FFF2-40B4-BE49-F238E27FC236}">
                <a16:creationId xmlns:a16="http://schemas.microsoft.com/office/drawing/2014/main" id="{070A1276-8D69-4F8A-AC4A-EBC62A7AB7AA}"/>
              </a:ext>
            </a:extLst>
          </p:cNvPr>
          <p:cNvSpPr txBox="1"/>
          <p:nvPr/>
        </p:nvSpPr>
        <p:spPr>
          <a:xfrm>
            <a:off x="438614" y="1385864"/>
            <a:ext cx="5276734" cy="5447645"/>
          </a:xfrm>
          <a:prstGeom prst="rect">
            <a:avLst/>
          </a:prstGeom>
          <a:noFill/>
        </p:spPr>
        <p:txBody>
          <a:bodyPr wrap="square" rtlCol="0">
            <a:spAutoFit/>
          </a:bodyPr>
          <a:lstStyle/>
          <a:p>
            <a:r>
              <a:rPr lang="en-US" sz="2800" dirty="0">
                <a:solidFill>
                  <a:srgbClr val="FFC000"/>
                </a:solidFill>
              </a:rPr>
              <a:t>The Times, the Daily Mail* &amp; the Corpse Factory Story  (1917)</a:t>
            </a:r>
            <a:endParaRPr lang="en-US" sz="1200" dirty="0">
              <a:solidFill>
                <a:srgbClr val="FFC000"/>
              </a:solidFill>
            </a:endParaRPr>
          </a:p>
          <a:p>
            <a:endParaRPr lang="en-US" sz="1200" dirty="0">
              <a:solidFill>
                <a:srgbClr val="FFC000"/>
              </a:solidFill>
            </a:endParaRPr>
          </a:p>
          <a:p>
            <a:pPr marL="457200" indent="-457200">
              <a:buFont typeface="Arial" panose="020B0604020202020204" pitchFamily="34" charset="0"/>
              <a:buChar char="•"/>
            </a:pPr>
            <a:r>
              <a:rPr lang="en-US" sz="2800" dirty="0">
                <a:solidFill>
                  <a:schemeClr val="bg1"/>
                </a:solidFill>
              </a:rPr>
              <a:t>Carefully conceived story of German factory turning their dead soldiers into soap, fertiliser and pig food</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Aimed to </a:t>
            </a:r>
            <a:r>
              <a:rPr lang="en-GB" sz="2800" dirty="0">
                <a:solidFill>
                  <a:schemeClr val="bg1"/>
                </a:solidFill>
              </a:rPr>
              <a:t>dehumanise</a:t>
            </a:r>
            <a:r>
              <a:rPr lang="en-US" sz="2800" dirty="0">
                <a:solidFill>
                  <a:schemeClr val="bg1"/>
                </a:solidFill>
              </a:rPr>
              <a:t> Germans &amp; help recruit American &amp; Asian help in the war</a:t>
            </a:r>
          </a:p>
          <a:p>
            <a:endParaRPr lang="en-US" sz="2800" dirty="0">
              <a:solidFill>
                <a:schemeClr val="bg1"/>
              </a:solidFill>
            </a:endParaRPr>
          </a:p>
          <a:p>
            <a:r>
              <a:rPr lang="en-US" sz="2800" dirty="0">
                <a:solidFill>
                  <a:schemeClr val="bg1"/>
                </a:solidFill>
              </a:rPr>
              <a:t> </a:t>
            </a:r>
            <a:endParaRPr lang="en-GB" sz="2800" dirty="0">
              <a:solidFill>
                <a:schemeClr val="bg1"/>
              </a:solidFill>
            </a:endParaRPr>
          </a:p>
        </p:txBody>
      </p:sp>
      <p:sp>
        <p:nvSpPr>
          <p:cNvPr id="7" name="Rectangle 6">
            <a:extLst>
              <a:ext uri="{FF2B5EF4-FFF2-40B4-BE49-F238E27FC236}">
                <a16:creationId xmlns:a16="http://schemas.microsoft.com/office/drawing/2014/main" id="{16A75674-D674-4E50-BC85-25A3B334CE3A}"/>
              </a:ext>
            </a:extLst>
          </p:cNvPr>
          <p:cNvSpPr/>
          <p:nvPr/>
        </p:nvSpPr>
        <p:spPr>
          <a:xfrm>
            <a:off x="6819824" y="5403957"/>
            <a:ext cx="3652538" cy="369332"/>
          </a:xfrm>
          <a:prstGeom prst="rect">
            <a:avLst/>
          </a:prstGeom>
        </p:spPr>
        <p:txBody>
          <a:bodyPr wrap="none">
            <a:spAutoFit/>
          </a:bodyPr>
          <a:lstStyle/>
          <a:p>
            <a:r>
              <a:rPr lang="en-GB" dirty="0">
                <a:solidFill>
                  <a:schemeClr val="bg1"/>
                </a:solidFill>
                <a:hlinkClick r:id="rId4"/>
              </a:rPr>
              <a:t>https://core.ac.uk/reader/26945870</a:t>
            </a:r>
            <a:r>
              <a:rPr lang="en-GB" dirty="0">
                <a:solidFill>
                  <a:schemeClr val="bg1"/>
                </a:solidFill>
              </a:rPr>
              <a:t> </a:t>
            </a:r>
          </a:p>
        </p:txBody>
      </p:sp>
      <p:sp>
        <p:nvSpPr>
          <p:cNvPr id="9" name="Rectangle 8">
            <a:extLst>
              <a:ext uri="{FF2B5EF4-FFF2-40B4-BE49-F238E27FC236}">
                <a16:creationId xmlns:a16="http://schemas.microsoft.com/office/drawing/2014/main" id="{B177A990-368B-4A32-ABDB-4BD951DC2179}"/>
              </a:ext>
            </a:extLst>
          </p:cNvPr>
          <p:cNvSpPr/>
          <p:nvPr/>
        </p:nvSpPr>
        <p:spPr>
          <a:xfrm>
            <a:off x="513079" y="6076604"/>
            <a:ext cx="8505908" cy="677108"/>
          </a:xfrm>
          <a:prstGeom prst="rect">
            <a:avLst/>
          </a:prstGeom>
        </p:spPr>
        <p:txBody>
          <a:bodyPr wrap="square">
            <a:spAutoFit/>
          </a:bodyPr>
          <a:lstStyle/>
          <a:p>
            <a:r>
              <a:rPr lang="en-US" dirty="0">
                <a:solidFill>
                  <a:schemeClr val="bg1"/>
                </a:solidFill>
              </a:rPr>
              <a:t> </a:t>
            </a:r>
            <a:r>
              <a:rPr lang="en-US" sz="1000" dirty="0">
                <a:solidFill>
                  <a:schemeClr val="bg1"/>
                </a:solidFill>
              </a:rPr>
              <a:t>“spring  of  1917,  British  and  Belgian  propagandists,  in  a  concerted  action  with  privately  owned  media,  launched  an  invented  story  about  “Corpse  Factories”,  where  the  Germans  allegedly  boiled  down  their  own  soldier  dead  to  lubricants, fertiliser, pig fodder, and soap. The aim  was  to  vilify  the  Germans,  especially  among  American  and  Asian  countries,  which  Great  Britain  wanted  to  drag  into  the  war  on  her  side.”</a:t>
            </a:r>
            <a:endParaRPr lang="en-GB" sz="1000" dirty="0">
              <a:solidFill>
                <a:schemeClr val="bg1"/>
              </a:solidFill>
            </a:endParaRPr>
          </a:p>
        </p:txBody>
      </p:sp>
      <p:pic>
        <p:nvPicPr>
          <p:cNvPr id="10" name="Picture 9">
            <a:extLst>
              <a:ext uri="{FF2B5EF4-FFF2-40B4-BE49-F238E27FC236}">
                <a16:creationId xmlns:a16="http://schemas.microsoft.com/office/drawing/2014/main" id="{1BCB678A-25D0-4BFA-8990-1B686F2A7027}"/>
              </a:ext>
            </a:extLst>
          </p:cNvPr>
          <p:cNvPicPr>
            <a:picLocks noChangeAspect="1"/>
          </p:cNvPicPr>
          <p:nvPr/>
        </p:nvPicPr>
        <p:blipFill>
          <a:blip r:embed="rId5"/>
          <a:stretch>
            <a:fillRect/>
          </a:stretch>
        </p:blipFill>
        <p:spPr>
          <a:xfrm>
            <a:off x="5980423" y="1687472"/>
            <a:ext cx="5943600" cy="3343275"/>
          </a:xfrm>
          <a:prstGeom prst="rect">
            <a:avLst/>
          </a:prstGeom>
          <a:ln w="19050">
            <a:solidFill>
              <a:srgbClr val="FFC000"/>
            </a:solidFill>
          </a:ln>
        </p:spPr>
      </p:pic>
      <p:sp>
        <p:nvSpPr>
          <p:cNvPr id="11" name="Rectangle 10">
            <a:extLst>
              <a:ext uri="{FF2B5EF4-FFF2-40B4-BE49-F238E27FC236}">
                <a16:creationId xmlns:a16="http://schemas.microsoft.com/office/drawing/2014/main" id="{9010202F-CCDC-4080-B7DC-AB623664B13A}"/>
              </a:ext>
            </a:extLst>
          </p:cNvPr>
          <p:cNvSpPr/>
          <p:nvPr/>
        </p:nvSpPr>
        <p:spPr>
          <a:xfrm>
            <a:off x="7969662" y="5106516"/>
            <a:ext cx="2098651" cy="184666"/>
          </a:xfrm>
          <a:prstGeom prst="rect">
            <a:avLst/>
          </a:prstGeom>
        </p:spPr>
        <p:txBody>
          <a:bodyPr wrap="none">
            <a:spAutoFit/>
          </a:bodyPr>
          <a:lstStyle/>
          <a:p>
            <a:r>
              <a:rPr lang="en-GB" sz="600" dirty="0">
                <a:solidFill>
                  <a:schemeClr val="bg1"/>
                </a:solidFill>
              </a:rPr>
              <a:t>https://ww1live.wordpress.com/2017/04/17/corpse-factory/</a:t>
            </a:r>
          </a:p>
        </p:txBody>
      </p:sp>
    </p:spTree>
    <p:extLst>
      <p:ext uri="{BB962C8B-B14F-4D97-AF65-F5344CB8AC3E}">
        <p14:creationId xmlns:p14="http://schemas.microsoft.com/office/powerpoint/2010/main" val="978293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BD36FA-9CF5-43D7-A664-C607AFCF1AF9}"/>
              </a:ext>
            </a:extLst>
          </p:cNvPr>
          <p:cNvPicPr>
            <a:picLocks noChangeAspect="1"/>
          </p:cNvPicPr>
          <p:nvPr/>
        </p:nvPicPr>
        <p:blipFill>
          <a:blip r:embed="rId3"/>
          <a:stretch>
            <a:fillRect/>
          </a:stretch>
        </p:blipFill>
        <p:spPr>
          <a:xfrm>
            <a:off x="-130629" y="728547"/>
            <a:ext cx="12453257" cy="480561"/>
          </a:xfrm>
          <a:prstGeom prst="rect">
            <a:avLst/>
          </a:prstGeom>
        </p:spPr>
      </p:pic>
      <p:sp>
        <p:nvSpPr>
          <p:cNvPr id="3" name="TextBox 2">
            <a:extLst>
              <a:ext uri="{FF2B5EF4-FFF2-40B4-BE49-F238E27FC236}">
                <a16:creationId xmlns:a16="http://schemas.microsoft.com/office/drawing/2014/main" id="{FADF09E5-25BC-42F2-B2BD-95257C8C9628}"/>
              </a:ext>
            </a:extLst>
          </p:cNvPr>
          <p:cNvSpPr txBox="1"/>
          <p:nvPr/>
        </p:nvSpPr>
        <p:spPr>
          <a:xfrm>
            <a:off x="446314" y="60836"/>
            <a:ext cx="5062476" cy="830997"/>
          </a:xfrm>
          <a:prstGeom prst="rect">
            <a:avLst/>
          </a:prstGeom>
          <a:noFill/>
        </p:spPr>
        <p:txBody>
          <a:bodyPr wrap="none" rtlCol="0">
            <a:spAutoFit/>
          </a:bodyPr>
          <a:lstStyle/>
          <a:p>
            <a:r>
              <a:rPr lang="en-GB" sz="4800" dirty="0">
                <a:solidFill>
                  <a:srgbClr val="FFC000"/>
                </a:solidFill>
                <a:latin typeface="+mj-lt"/>
              </a:rPr>
              <a:t>Power of the Media</a:t>
            </a:r>
          </a:p>
        </p:txBody>
      </p:sp>
      <p:sp>
        <p:nvSpPr>
          <p:cNvPr id="4" name="TextBox 3">
            <a:extLst>
              <a:ext uri="{FF2B5EF4-FFF2-40B4-BE49-F238E27FC236}">
                <a16:creationId xmlns:a16="http://schemas.microsoft.com/office/drawing/2014/main" id="{D2085508-271C-439D-9FA9-81B5D6443786}"/>
              </a:ext>
            </a:extLst>
          </p:cNvPr>
          <p:cNvSpPr txBox="1"/>
          <p:nvPr/>
        </p:nvSpPr>
        <p:spPr>
          <a:xfrm>
            <a:off x="815974" y="2292256"/>
            <a:ext cx="10560050" cy="3539430"/>
          </a:xfrm>
          <a:prstGeom prst="rect">
            <a:avLst/>
          </a:prstGeom>
          <a:noFill/>
        </p:spPr>
        <p:txBody>
          <a:bodyPr wrap="square" rtlCol="0">
            <a:spAutoFit/>
          </a:bodyPr>
          <a:lstStyle/>
          <a:p>
            <a:r>
              <a:rPr lang="en-US" sz="2800" dirty="0">
                <a:solidFill>
                  <a:schemeClr val="bg1"/>
                </a:solidFill>
              </a:rPr>
              <a:t>Ferguson (2008) notes that A minimum of 12 national newspaper editors were knighted for their </a:t>
            </a:r>
            <a:r>
              <a:rPr lang="en-US" sz="2800" dirty="0">
                <a:solidFill>
                  <a:srgbClr val="00B0F0"/>
                </a:solidFill>
              </a:rPr>
              <a:t>“skills for mass media munitions of the mind.” </a:t>
            </a:r>
            <a:r>
              <a:rPr lang="en-US" sz="2400" dirty="0">
                <a:solidFill>
                  <a:schemeClr val="bg1"/>
                </a:solidFill>
              </a:rPr>
              <a:t>(Ferguson, 2008: 214, cited Crook, 2014)</a:t>
            </a:r>
          </a:p>
          <a:p>
            <a:endParaRPr lang="en-US" sz="2800" dirty="0">
              <a:solidFill>
                <a:srgbClr val="00B0F0"/>
              </a:solidFill>
            </a:endParaRPr>
          </a:p>
          <a:p>
            <a:r>
              <a:rPr lang="en-US" sz="2800" i="1" dirty="0">
                <a:solidFill>
                  <a:srgbClr val="00B0F0"/>
                </a:solidFill>
              </a:rPr>
              <a:t>“The Great War had been a creative propagandist silo for journalism and the arts. At least 12 national newspaper editors received knighthoods for marshalling their communication skills for mass media munitions of the mind.”                 </a:t>
            </a:r>
            <a:r>
              <a:rPr lang="en-US" sz="2400" dirty="0">
                <a:solidFill>
                  <a:schemeClr val="bg1"/>
                </a:solidFill>
              </a:rPr>
              <a:t>(Ferguson, 2008: 214, cited in Crook, 2014)</a:t>
            </a:r>
            <a:endParaRPr lang="en-GB" sz="2400" dirty="0">
              <a:solidFill>
                <a:schemeClr val="bg1"/>
              </a:solidFill>
            </a:endParaRPr>
          </a:p>
        </p:txBody>
      </p:sp>
    </p:spTree>
    <p:extLst>
      <p:ext uri="{BB962C8B-B14F-4D97-AF65-F5344CB8AC3E}">
        <p14:creationId xmlns:p14="http://schemas.microsoft.com/office/powerpoint/2010/main" val="3824015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3"/>
          <a:stretch>
            <a:fillRect/>
          </a:stretch>
        </p:blipFill>
        <p:spPr>
          <a:xfrm>
            <a:off x="-215900" y="965200"/>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263798" y="118814"/>
            <a:ext cx="9216369" cy="1692771"/>
          </a:xfrm>
          <a:prstGeom prst="rect">
            <a:avLst/>
          </a:prstGeom>
          <a:noFill/>
        </p:spPr>
        <p:txBody>
          <a:bodyPr wrap="none" rtlCol="0">
            <a:spAutoFit/>
          </a:bodyPr>
          <a:lstStyle/>
          <a:p>
            <a:r>
              <a:rPr lang="en-US" sz="2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 Vietnam War: </a:t>
            </a:r>
            <a:r>
              <a:rPr lang="en-US" sz="2800" dirty="0">
                <a:solidFill>
                  <a:srgbClr val="FFC000"/>
                </a:solidFill>
                <a:latin typeface="Calibri Light" panose="020F0302020204030204" pitchFamily="34" charset="0"/>
                <a:ea typeface="Segoe UI Emoji" panose="020B0502040204020203" pitchFamily="34" charset="0"/>
                <a:cs typeface="Calibri Light" panose="020F0302020204030204" pitchFamily="34" charset="0"/>
              </a:rPr>
              <a:t>6</a:t>
            </a:r>
            <a:r>
              <a:rPr lang="en-US" sz="2800" baseline="30000" dirty="0">
                <a:solidFill>
                  <a:srgbClr val="FFC000"/>
                </a:solidFill>
                <a:latin typeface="Calibri Light" panose="020F0302020204030204" pitchFamily="34" charset="0"/>
                <a:ea typeface="Segoe UI Emoji" panose="020B0502040204020203" pitchFamily="34" charset="0"/>
                <a:cs typeface="Calibri Light" panose="020F0302020204030204" pitchFamily="34" charset="0"/>
              </a:rPr>
              <a:t>th. </a:t>
            </a:r>
            <a:r>
              <a:rPr lang="en-US" sz="2800" dirty="0">
                <a:solidFill>
                  <a:srgbClr val="FFC000"/>
                </a:solidFill>
                <a:latin typeface="Calibri Light" panose="020F0302020204030204" pitchFamily="34" charset="0"/>
                <a:ea typeface="Segoe UI Emoji" panose="020B0502040204020203" pitchFamily="34" charset="0"/>
                <a:cs typeface="Calibri Light" panose="020F0302020204030204" pitchFamily="34" charset="0"/>
              </a:rPr>
              <a:t>PSYOP</a:t>
            </a:r>
            <a:r>
              <a:rPr lang="en-US" sz="2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 BN (AKA Professional Litter Bugs)</a:t>
            </a:r>
          </a:p>
          <a:p>
            <a:r>
              <a:rPr lang="en-US" sz="2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Operation Wondering Soul (Ghost Tape Number 10) </a:t>
            </a:r>
          </a:p>
          <a:p>
            <a:endPar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p:txBody>
      </p:sp>
      <p:sp>
        <p:nvSpPr>
          <p:cNvPr id="8" name="Rectangle 7">
            <a:extLst>
              <a:ext uri="{FF2B5EF4-FFF2-40B4-BE49-F238E27FC236}">
                <a16:creationId xmlns:a16="http://schemas.microsoft.com/office/drawing/2014/main" id="{620E85CD-F94A-4CA7-9DEE-4C370431F0CB}"/>
              </a:ext>
            </a:extLst>
          </p:cNvPr>
          <p:cNvSpPr/>
          <p:nvPr/>
        </p:nvSpPr>
        <p:spPr>
          <a:xfrm>
            <a:off x="8653462" y="3660420"/>
            <a:ext cx="3274741" cy="184666"/>
          </a:xfrm>
          <a:prstGeom prst="rect">
            <a:avLst/>
          </a:prstGeom>
        </p:spPr>
        <p:txBody>
          <a:bodyPr wrap="square">
            <a:spAutoFit/>
          </a:bodyPr>
          <a:lstStyle/>
          <a:p>
            <a:r>
              <a:rPr lang="en-GB" sz="600" dirty="0">
                <a:solidFill>
                  <a:schemeClr val="bg1"/>
                </a:solidFill>
              </a:rPr>
              <a:t>http://medicinthegreentime.com/wp-content/uploads/2012/03/WANDERING-SOULS-PSYOPS.pdf</a:t>
            </a:r>
          </a:p>
        </p:txBody>
      </p:sp>
      <p:sp>
        <p:nvSpPr>
          <p:cNvPr id="10" name="Rectangle 9">
            <a:extLst>
              <a:ext uri="{FF2B5EF4-FFF2-40B4-BE49-F238E27FC236}">
                <a16:creationId xmlns:a16="http://schemas.microsoft.com/office/drawing/2014/main" id="{067C0E0D-0606-49FD-A8EA-79076FF06376}"/>
              </a:ext>
            </a:extLst>
          </p:cNvPr>
          <p:cNvSpPr/>
          <p:nvPr/>
        </p:nvSpPr>
        <p:spPr>
          <a:xfrm>
            <a:off x="336298" y="1479762"/>
            <a:ext cx="8077315" cy="4832092"/>
          </a:xfrm>
          <a:prstGeom prst="rect">
            <a:avLst/>
          </a:prstGeom>
        </p:spPr>
        <p:txBody>
          <a:bodyPr wrap="square">
            <a:spAutoFit/>
          </a:bodyPr>
          <a:lstStyle/>
          <a:p>
            <a:r>
              <a:rPr lang="en-US" sz="2800" i="1" dirty="0">
                <a:solidFill>
                  <a:srgbClr val="0070C0"/>
                </a:solidFill>
              </a:rPr>
              <a:t>“As with the leaflet catalog, PSYOP units also produced and maintained a library of audiotape propaganda messages for support of tactical operations. As one Viet Cong commander complained, these audio messages were hard to ignore, for the sound even penetrated through the earth to VC hidden in underground tunnels. One of the most effective such tapes was 'The Wandering Soul,' an eerie tape, played mostly at night, that constantly reminded NVA soldiers of the hardships they were enduring, home, and the loved ones they had left behind.”         </a:t>
            </a:r>
            <a:r>
              <a:rPr lang="en-US" sz="2400" dirty="0">
                <a:solidFill>
                  <a:srgbClr val="0070C0"/>
                </a:solidFill>
              </a:rPr>
              <a:t>Yeager (1990)</a:t>
            </a:r>
            <a:endParaRPr lang="en-GB" sz="2400" dirty="0">
              <a:solidFill>
                <a:srgbClr val="0070C0"/>
              </a:solidFill>
            </a:endParaRPr>
          </a:p>
        </p:txBody>
      </p:sp>
      <p:pic>
        <p:nvPicPr>
          <p:cNvPr id="3" name="Picture 2">
            <a:extLst>
              <a:ext uri="{FF2B5EF4-FFF2-40B4-BE49-F238E27FC236}">
                <a16:creationId xmlns:a16="http://schemas.microsoft.com/office/drawing/2014/main" id="{CC53EB52-4CC8-493A-8564-54766635B686}"/>
              </a:ext>
            </a:extLst>
          </p:cNvPr>
          <p:cNvPicPr>
            <a:picLocks noChangeAspect="1"/>
          </p:cNvPicPr>
          <p:nvPr/>
        </p:nvPicPr>
        <p:blipFill>
          <a:blip r:embed="rId4"/>
          <a:stretch>
            <a:fillRect/>
          </a:stretch>
        </p:blipFill>
        <p:spPr>
          <a:xfrm>
            <a:off x="8831602" y="1466499"/>
            <a:ext cx="2780017" cy="2042337"/>
          </a:xfrm>
          <a:prstGeom prst="rect">
            <a:avLst/>
          </a:prstGeom>
        </p:spPr>
      </p:pic>
      <p:pic>
        <p:nvPicPr>
          <p:cNvPr id="5" name="Picture 4">
            <a:extLst>
              <a:ext uri="{FF2B5EF4-FFF2-40B4-BE49-F238E27FC236}">
                <a16:creationId xmlns:a16="http://schemas.microsoft.com/office/drawing/2014/main" id="{F6A9B863-19BA-4E0B-A020-9F734BCD8BBF}"/>
              </a:ext>
            </a:extLst>
          </p:cNvPr>
          <p:cNvPicPr>
            <a:picLocks noChangeAspect="1"/>
          </p:cNvPicPr>
          <p:nvPr/>
        </p:nvPicPr>
        <p:blipFill>
          <a:blip r:embed="rId5"/>
          <a:stretch>
            <a:fillRect/>
          </a:stretch>
        </p:blipFill>
        <p:spPr>
          <a:xfrm>
            <a:off x="8764539" y="4134912"/>
            <a:ext cx="2914141" cy="1981372"/>
          </a:xfrm>
          <a:prstGeom prst="rect">
            <a:avLst/>
          </a:prstGeom>
        </p:spPr>
      </p:pic>
    </p:spTree>
    <p:extLst>
      <p:ext uri="{BB962C8B-B14F-4D97-AF65-F5344CB8AC3E}">
        <p14:creationId xmlns:p14="http://schemas.microsoft.com/office/powerpoint/2010/main" val="2843330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A79FB9D-FD11-4B0D-9D0B-232C2644E5FC}"/>
              </a:ext>
            </a:extLst>
          </p:cNvPr>
          <p:cNvPicPr>
            <a:picLocks noChangeAspect="1"/>
          </p:cNvPicPr>
          <p:nvPr/>
        </p:nvPicPr>
        <p:blipFill>
          <a:blip r:embed="rId3"/>
          <a:stretch>
            <a:fillRect/>
          </a:stretch>
        </p:blipFill>
        <p:spPr>
          <a:xfrm>
            <a:off x="6435524" y="3296478"/>
            <a:ext cx="4768552" cy="3179034"/>
          </a:xfrm>
          <a:prstGeom prst="rect">
            <a:avLst/>
          </a:prstGeom>
          <a:ln w="12700">
            <a:solidFill>
              <a:srgbClr val="FFC000"/>
            </a:solidFill>
          </a:ln>
        </p:spPr>
      </p:pic>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4"/>
          <a:stretch>
            <a:fillRect/>
          </a:stretch>
        </p:blipFill>
        <p:spPr>
          <a:xfrm>
            <a:off x="-148544" y="775833"/>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987924" y="152594"/>
            <a:ext cx="7761227" cy="769441"/>
          </a:xfrm>
          <a:prstGeom prst="rect">
            <a:avLst/>
          </a:prstGeom>
          <a:noFill/>
        </p:spPr>
        <p:txBody>
          <a:bodyPr wrap="none" rtlCol="0">
            <a:spAutoFit/>
          </a:bodyPr>
          <a:lstStyle/>
          <a:p>
            <a:r>
              <a:rPr lang="en-GB" sz="44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Some Further Ethical Concerns </a:t>
            </a:r>
          </a:p>
        </p:txBody>
      </p:sp>
      <p:sp>
        <p:nvSpPr>
          <p:cNvPr id="5" name="TextBox 4">
            <a:extLst>
              <a:ext uri="{FF2B5EF4-FFF2-40B4-BE49-F238E27FC236}">
                <a16:creationId xmlns:a16="http://schemas.microsoft.com/office/drawing/2014/main" id="{2E5609B2-8094-4BB7-9BF2-80F2FCBA3235}"/>
              </a:ext>
            </a:extLst>
          </p:cNvPr>
          <p:cNvSpPr txBox="1"/>
          <p:nvPr/>
        </p:nvSpPr>
        <p:spPr>
          <a:xfrm>
            <a:off x="1122636" y="1323116"/>
            <a:ext cx="10081440" cy="1815882"/>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Due to demonisation by the press &amp; fabricated Newspaper stories of the German corpse factory in WW1, public were slow to believe reports of the Holocaust in WW2, resulting in delayed early acceptance of Jewish refugees    </a:t>
            </a:r>
            <a:r>
              <a:rPr lang="en-GB" sz="2400" dirty="0">
                <a:solidFill>
                  <a:schemeClr val="bg1"/>
                </a:solidFill>
              </a:rPr>
              <a:t>(Neander &amp; Marlin, 2010)</a:t>
            </a:r>
          </a:p>
        </p:txBody>
      </p:sp>
      <p:sp>
        <p:nvSpPr>
          <p:cNvPr id="8" name="Rectangle 7">
            <a:extLst>
              <a:ext uri="{FF2B5EF4-FFF2-40B4-BE49-F238E27FC236}">
                <a16:creationId xmlns:a16="http://schemas.microsoft.com/office/drawing/2014/main" id="{8AB8EF2F-8AF2-4446-89EB-F5F8C476E25A}"/>
              </a:ext>
            </a:extLst>
          </p:cNvPr>
          <p:cNvSpPr/>
          <p:nvPr/>
        </p:nvSpPr>
        <p:spPr>
          <a:xfrm>
            <a:off x="9052220" y="6303739"/>
            <a:ext cx="2059259" cy="153888"/>
          </a:xfrm>
          <a:prstGeom prst="rect">
            <a:avLst/>
          </a:prstGeom>
        </p:spPr>
        <p:txBody>
          <a:bodyPr wrap="square">
            <a:spAutoFit/>
          </a:bodyPr>
          <a:lstStyle/>
          <a:p>
            <a:r>
              <a:rPr lang="en-GB" sz="400" dirty="0">
                <a:solidFill>
                  <a:schemeClr val="bg1"/>
                </a:solidFill>
              </a:rPr>
              <a:t>https://www.foreignaffairs.com/articles/afghanistan/2016-02-04/academics-foxholes</a:t>
            </a:r>
          </a:p>
        </p:txBody>
      </p:sp>
      <p:sp>
        <p:nvSpPr>
          <p:cNvPr id="9" name="TextBox 8">
            <a:extLst>
              <a:ext uri="{FF2B5EF4-FFF2-40B4-BE49-F238E27FC236}">
                <a16:creationId xmlns:a16="http://schemas.microsoft.com/office/drawing/2014/main" id="{EC2D9EF8-9396-4BD6-A68C-5283F10776AC}"/>
              </a:ext>
            </a:extLst>
          </p:cNvPr>
          <p:cNvSpPr txBox="1"/>
          <p:nvPr/>
        </p:nvSpPr>
        <p:spPr>
          <a:xfrm>
            <a:off x="987924" y="3450366"/>
            <a:ext cx="5250830" cy="2246769"/>
          </a:xfrm>
          <a:prstGeom prst="rect">
            <a:avLst/>
          </a:prstGeom>
          <a:noFill/>
        </p:spPr>
        <p:txBody>
          <a:bodyPr wrap="square" rtlCol="0">
            <a:spAutoFit/>
          </a:bodyPr>
          <a:lstStyle/>
          <a:p>
            <a:pPr marL="457200" lvl="0" indent="-457200">
              <a:buFont typeface="Wingdings" panose="05000000000000000000" pitchFamily="2" charset="2"/>
              <a:buChar char="v"/>
            </a:pPr>
            <a:r>
              <a:rPr lang="en-GB" sz="2800" dirty="0">
                <a:solidFill>
                  <a:prstClr val="white"/>
                </a:solidFill>
              </a:rPr>
              <a:t>More recently: Disagreement over the role of anthropologists in the </a:t>
            </a:r>
            <a:r>
              <a:rPr lang="en-GB" sz="2800" dirty="0">
                <a:solidFill>
                  <a:srgbClr val="0070C0"/>
                </a:solidFill>
              </a:rPr>
              <a:t>Human Terrain System (HTS) </a:t>
            </a:r>
            <a:r>
              <a:rPr lang="en-GB" sz="2800" dirty="0">
                <a:solidFill>
                  <a:prstClr val="white"/>
                </a:solidFill>
              </a:rPr>
              <a:t>– a US military program closed in 2014</a:t>
            </a:r>
          </a:p>
        </p:txBody>
      </p:sp>
    </p:spTree>
    <p:extLst>
      <p:ext uri="{BB962C8B-B14F-4D97-AF65-F5344CB8AC3E}">
        <p14:creationId xmlns:p14="http://schemas.microsoft.com/office/powerpoint/2010/main" val="1494838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1218588"/>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748571" y="387591"/>
            <a:ext cx="2285497" cy="830997"/>
          </a:xfrm>
          <a:prstGeom prst="rect">
            <a:avLst/>
          </a:prstGeom>
          <a:noFill/>
        </p:spPr>
        <p:txBody>
          <a:bodyPr wrap="none" rtlCol="0">
            <a:spAutoFit/>
          </a:bodyPr>
          <a:lstStyle/>
          <a:p>
            <a:r>
              <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PSYOPS</a:t>
            </a:r>
          </a:p>
        </p:txBody>
      </p:sp>
      <p:sp>
        <p:nvSpPr>
          <p:cNvPr id="5" name="Rectangle 4">
            <a:extLst>
              <a:ext uri="{FF2B5EF4-FFF2-40B4-BE49-F238E27FC236}">
                <a16:creationId xmlns:a16="http://schemas.microsoft.com/office/drawing/2014/main" id="{F926C6DC-C6E9-421A-A2DB-EDFA4B2372AF}"/>
              </a:ext>
            </a:extLst>
          </p:cNvPr>
          <p:cNvSpPr/>
          <p:nvPr/>
        </p:nvSpPr>
        <p:spPr>
          <a:xfrm>
            <a:off x="5827633" y="6391168"/>
            <a:ext cx="6090706" cy="369332"/>
          </a:xfrm>
          <a:prstGeom prst="rect">
            <a:avLst/>
          </a:prstGeom>
        </p:spPr>
        <p:txBody>
          <a:bodyPr wrap="none">
            <a:spAutoFit/>
          </a:bodyPr>
          <a:lstStyle/>
          <a:p>
            <a:r>
              <a:rPr lang="en-GB" dirty="0">
                <a:solidFill>
                  <a:schemeClr val="bg1"/>
                </a:solidFill>
              </a:rPr>
              <a:t>https://idsa.in/system/files/strategicanalysis_snarula_0304.pdf</a:t>
            </a:r>
          </a:p>
        </p:txBody>
      </p:sp>
      <p:pic>
        <p:nvPicPr>
          <p:cNvPr id="6" name="Picture 5">
            <a:extLst>
              <a:ext uri="{FF2B5EF4-FFF2-40B4-BE49-F238E27FC236}">
                <a16:creationId xmlns:a16="http://schemas.microsoft.com/office/drawing/2014/main" id="{079743D5-3831-49CE-8B8A-0639DB07A582}"/>
              </a:ext>
            </a:extLst>
          </p:cNvPr>
          <p:cNvPicPr>
            <a:picLocks noChangeAspect="1"/>
          </p:cNvPicPr>
          <p:nvPr/>
        </p:nvPicPr>
        <p:blipFill>
          <a:blip r:embed="rId3"/>
          <a:stretch>
            <a:fillRect/>
          </a:stretch>
        </p:blipFill>
        <p:spPr>
          <a:xfrm>
            <a:off x="8439104" y="461496"/>
            <a:ext cx="3621338" cy="3334801"/>
          </a:xfrm>
          <a:prstGeom prst="rect">
            <a:avLst/>
          </a:prstGeom>
        </p:spPr>
      </p:pic>
      <p:sp>
        <p:nvSpPr>
          <p:cNvPr id="8" name="TextBox 7">
            <a:extLst>
              <a:ext uri="{FF2B5EF4-FFF2-40B4-BE49-F238E27FC236}">
                <a16:creationId xmlns:a16="http://schemas.microsoft.com/office/drawing/2014/main" id="{EC719C0E-8C14-400E-AEAF-1C5004224DD5}"/>
              </a:ext>
            </a:extLst>
          </p:cNvPr>
          <p:cNvSpPr txBox="1"/>
          <p:nvPr/>
        </p:nvSpPr>
        <p:spPr>
          <a:xfrm>
            <a:off x="8933675" y="18260"/>
            <a:ext cx="2632195" cy="523220"/>
          </a:xfrm>
          <a:prstGeom prst="rect">
            <a:avLst/>
          </a:prstGeom>
          <a:noFill/>
        </p:spPr>
        <p:txBody>
          <a:bodyPr wrap="none" rtlCol="0">
            <a:spAutoFit/>
          </a:bodyPr>
          <a:lstStyle/>
          <a:p>
            <a:r>
              <a:rPr lang="en-GB" sz="2800" dirty="0">
                <a:solidFill>
                  <a:srgbClr val="FFC000"/>
                </a:solidFill>
              </a:rPr>
              <a:t>US Army Insignia</a:t>
            </a:r>
          </a:p>
        </p:txBody>
      </p:sp>
      <p:sp>
        <p:nvSpPr>
          <p:cNvPr id="9" name="TextBox 8">
            <a:extLst>
              <a:ext uri="{FF2B5EF4-FFF2-40B4-BE49-F238E27FC236}">
                <a16:creationId xmlns:a16="http://schemas.microsoft.com/office/drawing/2014/main" id="{0175E137-A203-4EED-A40E-693601BDCA14}"/>
              </a:ext>
            </a:extLst>
          </p:cNvPr>
          <p:cNvSpPr txBox="1"/>
          <p:nvPr/>
        </p:nvSpPr>
        <p:spPr>
          <a:xfrm>
            <a:off x="385012" y="1665831"/>
            <a:ext cx="10885243" cy="4462760"/>
          </a:xfrm>
          <a:prstGeom prst="rect">
            <a:avLst/>
          </a:prstGeom>
          <a:noFill/>
        </p:spPr>
        <p:txBody>
          <a:bodyPr wrap="square" rtlCol="0">
            <a:spAutoFit/>
          </a:bodyPr>
          <a:lstStyle/>
          <a:p>
            <a:r>
              <a:rPr lang="en-GB" sz="3600" dirty="0">
                <a:solidFill>
                  <a:schemeClr val="bg1"/>
                </a:solidFill>
              </a:rPr>
              <a:t>      </a:t>
            </a:r>
            <a:r>
              <a:rPr lang="en-GB" sz="3600" dirty="0">
                <a:solidFill>
                  <a:srgbClr val="FFC000"/>
                </a:solidFill>
                <a:latin typeface="+mj-lt"/>
              </a:rPr>
              <a:t>3 Types of Propaganda</a:t>
            </a:r>
          </a:p>
          <a:p>
            <a:r>
              <a:rPr lang="en-GB" sz="2800" dirty="0">
                <a:solidFill>
                  <a:schemeClr val="bg1"/>
                </a:solidFill>
              </a:rPr>
              <a:t>      (Alluded to in US Army Insignia right)</a:t>
            </a:r>
          </a:p>
          <a:p>
            <a:endParaRPr lang="en-GB" sz="2800" dirty="0">
              <a:solidFill>
                <a:schemeClr val="bg1"/>
              </a:solidFill>
            </a:endParaRPr>
          </a:p>
          <a:p>
            <a:endParaRPr lang="en-GB" sz="2800" dirty="0">
              <a:solidFill>
                <a:schemeClr val="bg1"/>
              </a:solidFill>
            </a:endParaRPr>
          </a:p>
          <a:p>
            <a:pPr marL="457200" indent="-457200">
              <a:buFont typeface="Wingdings" panose="05000000000000000000" pitchFamily="2" charset="2"/>
              <a:buChar char="v"/>
            </a:pPr>
            <a:r>
              <a:rPr lang="en-GB" sz="2800" b="1" dirty="0">
                <a:solidFill>
                  <a:srgbClr val="00B0F0"/>
                </a:solidFill>
              </a:rPr>
              <a:t>White</a:t>
            </a:r>
            <a:r>
              <a:rPr lang="en-GB" sz="2800" dirty="0">
                <a:solidFill>
                  <a:srgbClr val="00B0F0"/>
                </a:solidFill>
              </a:rPr>
              <a:t>:</a:t>
            </a:r>
            <a:r>
              <a:rPr lang="en-GB" sz="2800" dirty="0">
                <a:solidFill>
                  <a:schemeClr val="bg1"/>
                </a:solidFill>
              </a:rPr>
              <a:t> Acknowledged as an Official Government source</a:t>
            </a:r>
            <a:endParaRPr lang="en-GB" sz="1200" dirty="0">
              <a:solidFill>
                <a:schemeClr val="bg1"/>
              </a:solidFill>
            </a:endParaRPr>
          </a:p>
          <a:p>
            <a:pPr marL="171450" indent="-171450">
              <a:buFont typeface="Wingdings" panose="05000000000000000000" pitchFamily="2" charset="2"/>
              <a:buChar char="v"/>
            </a:pPr>
            <a:endParaRPr lang="en-GB" sz="1200" dirty="0">
              <a:solidFill>
                <a:schemeClr val="bg1"/>
              </a:solidFill>
            </a:endParaRPr>
          </a:p>
          <a:p>
            <a:pPr marL="457200" indent="-457200">
              <a:buFont typeface="Wingdings" panose="05000000000000000000" pitchFamily="2" charset="2"/>
              <a:buChar char="v"/>
            </a:pPr>
            <a:r>
              <a:rPr lang="en-GB" sz="2800" b="1" dirty="0">
                <a:solidFill>
                  <a:srgbClr val="00B0F0"/>
                </a:solidFill>
              </a:rPr>
              <a:t>Grey</a:t>
            </a:r>
            <a:r>
              <a:rPr lang="en-GB" sz="2800" dirty="0">
                <a:solidFill>
                  <a:srgbClr val="00B0F0"/>
                </a:solidFill>
              </a:rPr>
              <a:t>: </a:t>
            </a:r>
            <a:r>
              <a:rPr lang="en-GB" sz="2800" dirty="0">
                <a:solidFill>
                  <a:schemeClr val="bg1"/>
                </a:solidFill>
              </a:rPr>
              <a:t>True source not revealed. Used if behaviour change more effective  when true source of information is hidden</a:t>
            </a:r>
            <a:endParaRPr lang="en-GB" sz="1200" dirty="0">
              <a:solidFill>
                <a:schemeClr val="bg1"/>
              </a:solidFill>
            </a:endParaRPr>
          </a:p>
          <a:p>
            <a:pPr marL="171450" indent="-171450">
              <a:buFont typeface="Wingdings" panose="05000000000000000000" pitchFamily="2" charset="2"/>
              <a:buChar char="v"/>
            </a:pPr>
            <a:endParaRPr lang="en-GB" sz="1200" dirty="0">
              <a:solidFill>
                <a:schemeClr val="bg1"/>
              </a:solidFill>
            </a:endParaRPr>
          </a:p>
          <a:p>
            <a:pPr marL="457200" indent="-457200">
              <a:buFont typeface="Wingdings" panose="05000000000000000000" pitchFamily="2" charset="2"/>
              <a:buChar char="v"/>
            </a:pPr>
            <a:r>
              <a:rPr lang="en-GB" sz="2800" b="1" dirty="0">
                <a:solidFill>
                  <a:srgbClr val="00B0F0"/>
                </a:solidFill>
              </a:rPr>
              <a:t>Black</a:t>
            </a:r>
            <a:r>
              <a:rPr lang="en-GB" sz="2800" dirty="0">
                <a:solidFill>
                  <a:srgbClr val="00B0F0"/>
                </a:solidFill>
              </a:rPr>
              <a:t>:</a:t>
            </a:r>
            <a:r>
              <a:rPr lang="en-GB" sz="2800" dirty="0">
                <a:solidFill>
                  <a:schemeClr val="bg1"/>
                </a:solidFill>
              </a:rPr>
              <a:t> Government denies responsibility for being the source of the communication</a:t>
            </a:r>
          </a:p>
        </p:txBody>
      </p:sp>
    </p:spTree>
    <p:extLst>
      <p:ext uri="{BB962C8B-B14F-4D97-AF65-F5344CB8AC3E}">
        <p14:creationId xmlns:p14="http://schemas.microsoft.com/office/powerpoint/2010/main" val="3430410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A54271-7FB8-4ACA-9243-FC727952EBCE}"/>
              </a:ext>
            </a:extLst>
          </p:cNvPr>
          <p:cNvSpPr txBox="1"/>
          <p:nvPr/>
        </p:nvSpPr>
        <p:spPr>
          <a:xfrm>
            <a:off x="267252" y="228600"/>
            <a:ext cx="184731" cy="1384995"/>
          </a:xfrm>
          <a:prstGeom prst="rect">
            <a:avLst/>
          </a:prstGeom>
          <a:noFill/>
        </p:spPr>
        <p:txBody>
          <a:bodyPr wrap="none" rtlCol="0">
            <a:spAutoFit/>
          </a:bodyPr>
          <a:lstStyle/>
          <a:p>
            <a:endParaRPr lang="en-US" sz="36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a:p>
            <a:endPar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p:txBody>
      </p:sp>
      <p:sp>
        <p:nvSpPr>
          <p:cNvPr id="5" name="Rectangle 4">
            <a:extLst>
              <a:ext uri="{FF2B5EF4-FFF2-40B4-BE49-F238E27FC236}">
                <a16:creationId xmlns:a16="http://schemas.microsoft.com/office/drawing/2014/main" id="{F926C6DC-C6E9-421A-A2DB-EDFA4B2372AF}"/>
              </a:ext>
            </a:extLst>
          </p:cNvPr>
          <p:cNvSpPr/>
          <p:nvPr/>
        </p:nvSpPr>
        <p:spPr>
          <a:xfrm>
            <a:off x="3470299" y="6260068"/>
            <a:ext cx="184731" cy="369332"/>
          </a:xfrm>
          <a:prstGeom prst="rect">
            <a:avLst/>
          </a:prstGeom>
        </p:spPr>
        <p:txBody>
          <a:bodyPr wrap="none">
            <a:spAutoFit/>
          </a:bodyPr>
          <a:lstStyle/>
          <a:p>
            <a:endParaRPr lang="en-GB" dirty="0">
              <a:solidFill>
                <a:schemeClr val="bg1"/>
              </a:solidFill>
            </a:endParaRPr>
          </a:p>
        </p:txBody>
      </p:sp>
      <p:sp>
        <p:nvSpPr>
          <p:cNvPr id="3" name="Rectangle 2">
            <a:extLst>
              <a:ext uri="{FF2B5EF4-FFF2-40B4-BE49-F238E27FC236}">
                <a16:creationId xmlns:a16="http://schemas.microsoft.com/office/drawing/2014/main" id="{FF6347A9-6909-4A23-B582-32E951AEA20D}"/>
              </a:ext>
            </a:extLst>
          </p:cNvPr>
          <p:cNvSpPr/>
          <p:nvPr/>
        </p:nvSpPr>
        <p:spPr>
          <a:xfrm>
            <a:off x="5664258" y="3244334"/>
            <a:ext cx="889987" cy="369332"/>
          </a:xfrm>
          <a:prstGeom prst="rect">
            <a:avLst/>
          </a:prstGeom>
        </p:spPr>
        <p:txBody>
          <a:bodyPr wrap="none">
            <a:spAutoFit/>
          </a:bodyPr>
          <a:lstStyle/>
          <a:p>
            <a:r>
              <a:rPr lang="en-GB" dirty="0"/>
              <a:t> Raman</a:t>
            </a:r>
          </a:p>
        </p:txBody>
      </p:sp>
      <p:pic>
        <p:nvPicPr>
          <p:cNvPr id="7" name="Picture 6">
            <a:extLst>
              <a:ext uri="{FF2B5EF4-FFF2-40B4-BE49-F238E27FC236}">
                <a16:creationId xmlns:a16="http://schemas.microsoft.com/office/drawing/2014/main" id="{26CC22FE-CE09-4991-966B-E8BE1523BD8D}"/>
              </a:ext>
            </a:extLst>
          </p:cNvPr>
          <p:cNvPicPr>
            <a:picLocks noChangeAspect="1"/>
          </p:cNvPicPr>
          <p:nvPr/>
        </p:nvPicPr>
        <p:blipFill>
          <a:blip r:embed="rId2">
            <a:alphaModFix amt="50000"/>
          </a:blip>
          <a:stretch>
            <a:fillRect/>
          </a:stretch>
        </p:blipFill>
        <p:spPr>
          <a:xfrm>
            <a:off x="182579" y="161948"/>
            <a:ext cx="11794435" cy="6487886"/>
          </a:xfrm>
          <a:prstGeom prst="rect">
            <a:avLst/>
          </a:prstGeom>
        </p:spPr>
      </p:pic>
      <p:sp>
        <p:nvSpPr>
          <p:cNvPr id="10" name="Rectangle 9">
            <a:extLst>
              <a:ext uri="{FF2B5EF4-FFF2-40B4-BE49-F238E27FC236}">
                <a16:creationId xmlns:a16="http://schemas.microsoft.com/office/drawing/2014/main" id="{7DB9B948-06CB-4170-AF9F-2B09F8D7C70E}"/>
              </a:ext>
            </a:extLst>
          </p:cNvPr>
          <p:cNvSpPr/>
          <p:nvPr/>
        </p:nvSpPr>
        <p:spPr>
          <a:xfrm>
            <a:off x="2381037" y="1028134"/>
            <a:ext cx="6096000" cy="3416320"/>
          </a:xfrm>
          <a:prstGeom prst="rect">
            <a:avLst/>
          </a:prstGeom>
        </p:spPr>
        <p:txBody>
          <a:bodyPr>
            <a:spAutoFit/>
          </a:bodyPr>
          <a:lstStyle/>
          <a:p>
            <a:pPr marL="457200" lvl="0" indent="-457200">
              <a:buFont typeface="Arial" panose="020B0604020202020204" pitchFamily="34" charset="0"/>
              <a:buChar char="•"/>
            </a:pPr>
            <a:endParaRPr lang="en-GB" sz="28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GB" sz="2800" dirty="0">
                <a:solidFill>
                  <a:prstClr val="white"/>
                </a:solidFill>
                <a:effectLst>
                  <a:outerShdw blurRad="38100" dist="38100" dir="2700000" algn="tl">
                    <a:srgbClr val="000000">
                      <a:alpha val="43137"/>
                    </a:srgbClr>
                  </a:outerShdw>
                </a:effectLst>
              </a:rPr>
              <a:t>1)  Land</a:t>
            </a:r>
            <a:endParaRPr lang="en-GB" sz="12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endParaRPr lang="en-GB" sz="12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GB" sz="2800" dirty="0">
                <a:solidFill>
                  <a:prstClr val="white"/>
                </a:solidFill>
                <a:effectLst>
                  <a:outerShdw blurRad="38100" dist="38100" dir="2700000" algn="tl">
                    <a:srgbClr val="000000">
                      <a:alpha val="43137"/>
                    </a:srgbClr>
                  </a:outerShdw>
                </a:effectLst>
              </a:rPr>
              <a:t>2)  Sea</a:t>
            </a:r>
            <a:endParaRPr lang="en-GB" sz="1200" dirty="0">
              <a:solidFill>
                <a:prstClr val="white"/>
              </a:solidFill>
              <a:effectLst>
                <a:outerShdw blurRad="38100" dist="38100" dir="2700000" algn="tl">
                  <a:srgbClr val="000000">
                    <a:alpha val="43137"/>
                  </a:srgbClr>
                </a:outerShdw>
              </a:effectLst>
            </a:endParaRPr>
          </a:p>
          <a:p>
            <a:pPr marL="171450" lvl="0" indent="-171450">
              <a:buFont typeface="Arial" panose="020B0604020202020204" pitchFamily="34" charset="0"/>
              <a:buChar char="•"/>
            </a:pPr>
            <a:endParaRPr lang="en-GB" sz="12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GB" sz="2800" dirty="0">
                <a:solidFill>
                  <a:prstClr val="white"/>
                </a:solidFill>
                <a:effectLst>
                  <a:outerShdw blurRad="38100" dist="38100" dir="2700000" algn="tl">
                    <a:srgbClr val="000000">
                      <a:alpha val="43137"/>
                    </a:srgbClr>
                  </a:outerShdw>
                </a:effectLst>
              </a:rPr>
              <a:t>3)  Air</a:t>
            </a:r>
            <a:endParaRPr lang="en-GB" sz="1200" dirty="0">
              <a:solidFill>
                <a:prstClr val="white"/>
              </a:solidFill>
              <a:effectLst>
                <a:outerShdw blurRad="38100" dist="38100" dir="2700000" algn="tl">
                  <a:srgbClr val="000000">
                    <a:alpha val="43137"/>
                  </a:srgbClr>
                </a:outerShdw>
              </a:effectLst>
            </a:endParaRPr>
          </a:p>
          <a:p>
            <a:pPr marL="171450" lvl="0" indent="-171450">
              <a:buFont typeface="Arial" panose="020B0604020202020204" pitchFamily="34" charset="0"/>
              <a:buChar char="•"/>
            </a:pPr>
            <a:endParaRPr lang="en-GB" sz="12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GB" sz="2800" dirty="0">
                <a:solidFill>
                  <a:prstClr val="white"/>
                </a:solidFill>
                <a:effectLst>
                  <a:outerShdw blurRad="38100" dist="38100" dir="2700000" algn="tl">
                    <a:srgbClr val="000000">
                      <a:alpha val="43137"/>
                    </a:srgbClr>
                  </a:outerShdw>
                </a:effectLst>
              </a:rPr>
              <a:t>4)  Space</a:t>
            </a:r>
            <a:endParaRPr lang="en-GB" sz="1200" dirty="0">
              <a:solidFill>
                <a:prstClr val="white"/>
              </a:solidFill>
              <a:effectLst>
                <a:outerShdw blurRad="38100" dist="38100" dir="2700000" algn="tl">
                  <a:srgbClr val="000000">
                    <a:alpha val="43137"/>
                  </a:srgbClr>
                </a:outerShdw>
              </a:effectLst>
            </a:endParaRPr>
          </a:p>
          <a:p>
            <a:pPr marL="171450" lvl="0" indent="-171450">
              <a:buFont typeface="Arial" panose="020B0604020202020204" pitchFamily="34" charset="0"/>
              <a:buChar char="•"/>
            </a:pPr>
            <a:endParaRPr lang="en-GB" sz="12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GB" sz="2800" dirty="0">
                <a:solidFill>
                  <a:prstClr val="white"/>
                </a:solidFill>
                <a:effectLst>
                  <a:outerShdw blurRad="38100" dist="38100" dir="2700000" algn="tl">
                    <a:srgbClr val="000000">
                      <a:alpha val="43137"/>
                    </a:srgbClr>
                  </a:outerShdw>
                </a:effectLst>
              </a:rPr>
              <a:t>5)  Cyberspace</a:t>
            </a:r>
          </a:p>
        </p:txBody>
      </p:sp>
      <p:sp>
        <p:nvSpPr>
          <p:cNvPr id="12" name="Rectangle 11">
            <a:extLst>
              <a:ext uri="{FF2B5EF4-FFF2-40B4-BE49-F238E27FC236}">
                <a16:creationId xmlns:a16="http://schemas.microsoft.com/office/drawing/2014/main" id="{CAA065B0-E932-4492-B4CD-2C9A5644661D}"/>
              </a:ext>
            </a:extLst>
          </p:cNvPr>
          <p:cNvSpPr/>
          <p:nvPr/>
        </p:nvSpPr>
        <p:spPr>
          <a:xfrm>
            <a:off x="7468720" y="6190516"/>
            <a:ext cx="3052439" cy="369332"/>
          </a:xfrm>
          <a:prstGeom prst="rect">
            <a:avLst/>
          </a:prstGeom>
        </p:spPr>
        <p:txBody>
          <a:bodyPr wrap="none">
            <a:spAutoFit/>
          </a:bodyPr>
          <a:lstStyle/>
          <a:p>
            <a:r>
              <a:rPr lang="en-GB" sz="1000" dirty="0">
                <a:hlinkClick r:id="rId3"/>
              </a:rPr>
              <a:t>https://othjournal.com/2018/11/08/oth-mdos-reilly</a:t>
            </a:r>
            <a:r>
              <a:rPr lang="en-GB" dirty="0">
                <a:hlinkClick r:id="rId3"/>
              </a:rPr>
              <a:t>/</a:t>
            </a:r>
            <a:r>
              <a:rPr lang="en-GB" dirty="0"/>
              <a:t> </a:t>
            </a:r>
          </a:p>
        </p:txBody>
      </p:sp>
      <p:pic>
        <p:nvPicPr>
          <p:cNvPr id="6" name="Picture 5">
            <a:extLst>
              <a:ext uri="{FF2B5EF4-FFF2-40B4-BE49-F238E27FC236}">
                <a16:creationId xmlns:a16="http://schemas.microsoft.com/office/drawing/2014/main" id="{B081403D-EE84-4A83-B5E7-9273949A358D}"/>
              </a:ext>
            </a:extLst>
          </p:cNvPr>
          <p:cNvPicPr>
            <a:picLocks noChangeAspect="1"/>
          </p:cNvPicPr>
          <p:nvPr/>
        </p:nvPicPr>
        <p:blipFill>
          <a:blip r:embed="rId4"/>
          <a:stretch>
            <a:fillRect/>
          </a:stretch>
        </p:blipFill>
        <p:spPr>
          <a:xfrm>
            <a:off x="-84719" y="921097"/>
            <a:ext cx="5431971" cy="500638"/>
          </a:xfrm>
          <a:prstGeom prst="rect">
            <a:avLst/>
          </a:prstGeom>
        </p:spPr>
      </p:pic>
      <p:pic>
        <p:nvPicPr>
          <p:cNvPr id="8" name="Picture 7">
            <a:extLst>
              <a:ext uri="{FF2B5EF4-FFF2-40B4-BE49-F238E27FC236}">
                <a16:creationId xmlns:a16="http://schemas.microsoft.com/office/drawing/2014/main" id="{1A13DB87-998D-4430-8CCD-AB7B6DD08DFC}"/>
              </a:ext>
            </a:extLst>
          </p:cNvPr>
          <p:cNvPicPr>
            <a:picLocks noChangeAspect="1"/>
          </p:cNvPicPr>
          <p:nvPr/>
        </p:nvPicPr>
        <p:blipFill>
          <a:blip r:embed="rId4"/>
          <a:stretch>
            <a:fillRect/>
          </a:stretch>
        </p:blipFill>
        <p:spPr>
          <a:xfrm>
            <a:off x="6138708" y="921097"/>
            <a:ext cx="6208058" cy="500638"/>
          </a:xfrm>
          <a:prstGeom prst="rect">
            <a:avLst/>
          </a:prstGeom>
        </p:spPr>
      </p:pic>
      <p:sp>
        <p:nvSpPr>
          <p:cNvPr id="2" name="TextBox 1">
            <a:extLst>
              <a:ext uri="{FF2B5EF4-FFF2-40B4-BE49-F238E27FC236}">
                <a16:creationId xmlns:a16="http://schemas.microsoft.com/office/drawing/2014/main" id="{C0DF1152-80D7-459B-8121-BFC955BD921A}"/>
              </a:ext>
            </a:extLst>
          </p:cNvPr>
          <p:cNvSpPr txBox="1"/>
          <p:nvPr/>
        </p:nvSpPr>
        <p:spPr>
          <a:xfrm>
            <a:off x="1243439" y="133376"/>
            <a:ext cx="9165330" cy="923330"/>
          </a:xfrm>
          <a:prstGeom prst="rect">
            <a:avLst/>
          </a:prstGeom>
          <a:noFill/>
        </p:spPr>
        <p:txBody>
          <a:bodyPr wrap="none" rtlCol="0">
            <a:spAutoFit/>
          </a:bodyPr>
          <a:lstStyle/>
          <a:p>
            <a:r>
              <a:rPr lang="en-GB" sz="5400" dirty="0">
                <a:solidFill>
                  <a:srgbClr val="FFC000"/>
                </a:solidFill>
                <a:latin typeface="+mj-lt"/>
              </a:rPr>
              <a:t>PSYOPS </a:t>
            </a:r>
            <a:r>
              <a:rPr lang="en-GB" dirty="0">
                <a:solidFill>
                  <a:srgbClr val="FFC000"/>
                </a:solidFill>
              </a:rPr>
              <a:t> </a:t>
            </a:r>
            <a:r>
              <a:rPr lang="en-GB" sz="4000" dirty="0">
                <a:solidFill>
                  <a:srgbClr val="FFC000"/>
                </a:solidFill>
                <a:latin typeface="+mj-lt"/>
              </a:rPr>
              <a:t>Theatre of War: Five Dimensions</a:t>
            </a:r>
          </a:p>
        </p:txBody>
      </p:sp>
    </p:spTree>
    <p:extLst>
      <p:ext uri="{BB962C8B-B14F-4D97-AF65-F5344CB8AC3E}">
        <p14:creationId xmlns:p14="http://schemas.microsoft.com/office/powerpoint/2010/main" val="1739567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965200"/>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562472" y="335434"/>
            <a:ext cx="4217821" cy="1384995"/>
          </a:xfrm>
          <a:prstGeom prst="rect">
            <a:avLst/>
          </a:prstGeom>
          <a:noFill/>
        </p:spPr>
        <p:txBody>
          <a:bodyPr wrap="none" rtlCol="0">
            <a:spAutoFit/>
          </a:bodyPr>
          <a:lstStyle/>
          <a:p>
            <a:r>
              <a:rPr lang="en-GB" sz="360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The Sixth Dimension</a:t>
            </a:r>
            <a:endParaRPr lang="en-US" sz="360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a:p>
            <a:endParaRPr lang="en-GB" sz="4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p:txBody>
      </p:sp>
      <p:sp>
        <p:nvSpPr>
          <p:cNvPr id="5" name="Rectangle 4">
            <a:extLst>
              <a:ext uri="{FF2B5EF4-FFF2-40B4-BE49-F238E27FC236}">
                <a16:creationId xmlns:a16="http://schemas.microsoft.com/office/drawing/2014/main" id="{F926C6DC-C6E9-421A-A2DB-EDFA4B2372AF}"/>
              </a:ext>
            </a:extLst>
          </p:cNvPr>
          <p:cNvSpPr/>
          <p:nvPr/>
        </p:nvSpPr>
        <p:spPr>
          <a:xfrm>
            <a:off x="3457047" y="6260068"/>
            <a:ext cx="184731" cy="369332"/>
          </a:xfrm>
          <a:prstGeom prst="rect">
            <a:avLst/>
          </a:prstGeom>
        </p:spPr>
        <p:txBody>
          <a:bodyPr wrap="none">
            <a:spAutoFit/>
          </a:bodyPr>
          <a:lstStyle/>
          <a:p>
            <a:endParaRPr lang="en-GB" dirty="0">
              <a:solidFill>
                <a:schemeClr val="bg1"/>
              </a:solidFill>
            </a:endParaRPr>
          </a:p>
        </p:txBody>
      </p:sp>
      <p:sp>
        <p:nvSpPr>
          <p:cNvPr id="3" name="Rectangle 2">
            <a:extLst>
              <a:ext uri="{FF2B5EF4-FFF2-40B4-BE49-F238E27FC236}">
                <a16:creationId xmlns:a16="http://schemas.microsoft.com/office/drawing/2014/main" id="{FF6347A9-6909-4A23-B582-32E951AEA20D}"/>
              </a:ext>
            </a:extLst>
          </p:cNvPr>
          <p:cNvSpPr/>
          <p:nvPr/>
        </p:nvSpPr>
        <p:spPr>
          <a:xfrm>
            <a:off x="5651006" y="3244334"/>
            <a:ext cx="889987" cy="369332"/>
          </a:xfrm>
          <a:prstGeom prst="rect">
            <a:avLst/>
          </a:prstGeom>
        </p:spPr>
        <p:txBody>
          <a:bodyPr wrap="none">
            <a:spAutoFit/>
          </a:bodyPr>
          <a:lstStyle/>
          <a:p>
            <a:r>
              <a:rPr lang="en-GB"/>
              <a:t> Raman</a:t>
            </a:r>
            <a:endParaRPr lang="en-GB" dirty="0"/>
          </a:p>
        </p:txBody>
      </p:sp>
      <p:sp>
        <p:nvSpPr>
          <p:cNvPr id="6" name="TextBox 5">
            <a:extLst>
              <a:ext uri="{FF2B5EF4-FFF2-40B4-BE49-F238E27FC236}">
                <a16:creationId xmlns:a16="http://schemas.microsoft.com/office/drawing/2014/main" id="{42D4504D-2B6E-44E4-8D40-2A19BC86FB88}"/>
              </a:ext>
            </a:extLst>
          </p:cNvPr>
          <p:cNvSpPr txBox="1"/>
          <p:nvPr/>
        </p:nvSpPr>
        <p:spPr>
          <a:xfrm>
            <a:off x="891850" y="3282250"/>
            <a:ext cx="9666122" cy="2000548"/>
          </a:xfrm>
          <a:prstGeom prst="rect">
            <a:avLst/>
          </a:prstGeom>
          <a:noFill/>
        </p:spPr>
        <p:txBody>
          <a:bodyPr wrap="square" rtlCol="0">
            <a:spAutoFit/>
          </a:bodyPr>
          <a:lstStyle/>
          <a:p>
            <a:r>
              <a:rPr lang="en-US" sz="2800" i="1" dirty="0">
                <a:solidFill>
                  <a:srgbClr val="00B0F0"/>
                </a:solidFill>
              </a:rPr>
              <a:t>“The Sixth Dimension of War: A Battle For the Mind</a:t>
            </a:r>
            <a:endParaRPr lang="en-US" sz="1200" i="1" dirty="0">
              <a:solidFill>
                <a:srgbClr val="00B0F0"/>
              </a:solidFill>
            </a:endParaRPr>
          </a:p>
          <a:p>
            <a:endParaRPr lang="en-US" sz="1200" i="1" dirty="0">
              <a:solidFill>
                <a:srgbClr val="00B0F0"/>
              </a:solidFill>
            </a:endParaRPr>
          </a:p>
          <a:p>
            <a:r>
              <a:rPr lang="en-US" sz="2800" i="1" dirty="0">
                <a:solidFill>
                  <a:srgbClr val="00B0F0"/>
                </a:solidFill>
              </a:rPr>
              <a:t>The art of war has transformed from causing physical damage to assets to the manipulation of minds and the battlefield is now open to anyone with access to the internet.”    </a:t>
            </a:r>
            <a:r>
              <a:rPr lang="en-US" sz="2400" i="1" dirty="0">
                <a:solidFill>
                  <a:srgbClr val="00B0F0"/>
                </a:solidFill>
              </a:rPr>
              <a:t>(Raman, 2016)</a:t>
            </a:r>
            <a:endParaRPr lang="en-GB" sz="2400" i="1" dirty="0">
              <a:solidFill>
                <a:srgbClr val="00B0F0"/>
              </a:solidFill>
            </a:endParaRPr>
          </a:p>
        </p:txBody>
      </p:sp>
      <p:sp>
        <p:nvSpPr>
          <p:cNvPr id="8" name="Rectangle 7">
            <a:extLst>
              <a:ext uri="{FF2B5EF4-FFF2-40B4-BE49-F238E27FC236}">
                <a16:creationId xmlns:a16="http://schemas.microsoft.com/office/drawing/2014/main" id="{A52690A6-B3B1-4409-B711-D8689B349051}"/>
              </a:ext>
            </a:extLst>
          </p:cNvPr>
          <p:cNvSpPr/>
          <p:nvPr/>
        </p:nvSpPr>
        <p:spPr>
          <a:xfrm>
            <a:off x="2979261" y="6337900"/>
            <a:ext cx="7123463" cy="369332"/>
          </a:xfrm>
          <a:prstGeom prst="rect">
            <a:avLst/>
          </a:prstGeom>
        </p:spPr>
        <p:txBody>
          <a:bodyPr wrap="square">
            <a:spAutoFit/>
          </a:bodyPr>
          <a:lstStyle/>
          <a:p>
            <a:r>
              <a:rPr lang="en-GB" dirty="0">
                <a:solidFill>
                  <a:schemeClr val="bg1"/>
                </a:solidFill>
                <a:hlinkClick r:id="rId3"/>
              </a:rPr>
              <a:t>https://thewire.in/politics/the-sixth-dimension-of-war-battle-for-the-mind</a:t>
            </a:r>
            <a:r>
              <a:rPr lang="en-GB" dirty="0">
                <a:solidFill>
                  <a:schemeClr val="bg1"/>
                </a:solidFill>
              </a:rPr>
              <a:t> </a:t>
            </a:r>
          </a:p>
        </p:txBody>
      </p:sp>
      <p:pic>
        <p:nvPicPr>
          <p:cNvPr id="7" name="Picture 6">
            <a:extLst>
              <a:ext uri="{FF2B5EF4-FFF2-40B4-BE49-F238E27FC236}">
                <a16:creationId xmlns:a16="http://schemas.microsoft.com/office/drawing/2014/main" id="{F40CC804-578A-4769-BE55-5CA6CC454FB4}"/>
              </a:ext>
            </a:extLst>
          </p:cNvPr>
          <p:cNvPicPr>
            <a:picLocks noChangeAspect="1"/>
          </p:cNvPicPr>
          <p:nvPr/>
        </p:nvPicPr>
        <p:blipFill>
          <a:blip r:embed="rId4"/>
          <a:stretch>
            <a:fillRect/>
          </a:stretch>
        </p:blipFill>
        <p:spPr>
          <a:xfrm>
            <a:off x="7641368" y="501123"/>
            <a:ext cx="4334632" cy="2438611"/>
          </a:xfrm>
          <a:prstGeom prst="rect">
            <a:avLst/>
          </a:prstGeom>
        </p:spPr>
      </p:pic>
      <p:sp>
        <p:nvSpPr>
          <p:cNvPr id="10" name="Rectangle 9">
            <a:extLst>
              <a:ext uri="{FF2B5EF4-FFF2-40B4-BE49-F238E27FC236}">
                <a16:creationId xmlns:a16="http://schemas.microsoft.com/office/drawing/2014/main" id="{ACEFCBCD-0938-4E71-B682-3157A11FF9C0}"/>
              </a:ext>
            </a:extLst>
          </p:cNvPr>
          <p:cNvSpPr/>
          <p:nvPr/>
        </p:nvSpPr>
        <p:spPr>
          <a:xfrm>
            <a:off x="9679366" y="2806110"/>
            <a:ext cx="1757212" cy="153888"/>
          </a:xfrm>
          <a:prstGeom prst="rect">
            <a:avLst/>
          </a:prstGeom>
        </p:spPr>
        <p:txBody>
          <a:bodyPr wrap="none">
            <a:spAutoFit/>
          </a:bodyPr>
          <a:lstStyle/>
          <a:p>
            <a:pPr lvl="0"/>
            <a:r>
              <a:rPr lang="en-GB" sz="400" dirty="0">
                <a:solidFill>
                  <a:prstClr val="white"/>
                </a:solidFill>
              </a:rPr>
              <a:t>https://www.economist.com/briefing/2010/07/01/war-in-the-fifth-domain</a:t>
            </a:r>
          </a:p>
        </p:txBody>
      </p:sp>
    </p:spTree>
    <p:extLst>
      <p:ext uri="{BB962C8B-B14F-4D97-AF65-F5344CB8AC3E}">
        <p14:creationId xmlns:p14="http://schemas.microsoft.com/office/powerpoint/2010/main" val="1562362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21975" y="736361"/>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254000" y="228600"/>
            <a:ext cx="11671850" cy="646331"/>
          </a:xfrm>
          <a:prstGeom prst="rect">
            <a:avLst/>
          </a:prstGeom>
          <a:noFill/>
        </p:spPr>
        <p:txBody>
          <a:bodyPr wrap="none" rtlCol="0">
            <a:spAutoFit/>
          </a:bodyPr>
          <a:lstStyle/>
          <a:p>
            <a:r>
              <a:rPr lang="en-US" sz="36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NATO Troops in Baltic States &amp; iPhone hacking by Russians</a:t>
            </a:r>
            <a:endParaRPr lang="en-GB" sz="36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p:txBody>
      </p:sp>
      <p:sp>
        <p:nvSpPr>
          <p:cNvPr id="6" name="TextBox 5">
            <a:extLst>
              <a:ext uri="{FF2B5EF4-FFF2-40B4-BE49-F238E27FC236}">
                <a16:creationId xmlns:a16="http://schemas.microsoft.com/office/drawing/2014/main" id="{82CD7595-81B1-4483-AAD7-950538F193EF}"/>
              </a:ext>
            </a:extLst>
          </p:cNvPr>
          <p:cNvSpPr txBox="1"/>
          <p:nvPr/>
        </p:nvSpPr>
        <p:spPr>
          <a:xfrm>
            <a:off x="672029" y="1659285"/>
            <a:ext cx="10076250" cy="3539430"/>
          </a:xfrm>
          <a:prstGeom prst="rect">
            <a:avLst/>
          </a:prstGeom>
          <a:noFill/>
        </p:spPr>
        <p:txBody>
          <a:bodyPr wrap="square" rtlCol="0">
            <a:spAutoFit/>
          </a:bodyPr>
          <a:lstStyle/>
          <a:p>
            <a:endParaRPr lang="en-GB" sz="2800" dirty="0">
              <a:solidFill>
                <a:schemeClr val="bg1"/>
              </a:solidFill>
            </a:endParaRPr>
          </a:p>
          <a:p>
            <a:r>
              <a:rPr lang="en-GB" sz="2800" dirty="0">
                <a:solidFill>
                  <a:schemeClr val="bg1"/>
                </a:solidFill>
              </a:rPr>
              <a:t>Trevithick (2019): evidence of Russians hacking Facebookers’ iPhones to ascertain size and location of NATO Forces in Baltic States</a:t>
            </a:r>
          </a:p>
          <a:p>
            <a:endParaRPr lang="en-GB" sz="2800" dirty="0">
              <a:solidFill>
                <a:schemeClr val="bg1"/>
              </a:solidFill>
            </a:endParaRPr>
          </a:p>
          <a:p>
            <a:r>
              <a:rPr lang="en-GB" sz="2800" dirty="0">
                <a:solidFill>
                  <a:schemeClr val="bg1"/>
                </a:solidFill>
              </a:rPr>
              <a:t> </a:t>
            </a:r>
            <a:r>
              <a:rPr lang="en-US" sz="2800" dirty="0">
                <a:solidFill>
                  <a:srgbClr val="00B0F0"/>
                </a:solidFill>
              </a:rPr>
              <a:t>“Since </a:t>
            </a:r>
            <a:r>
              <a:rPr lang="en-US" sz="2800" i="1" dirty="0">
                <a:solidFill>
                  <a:srgbClr val="00B0F0"/>
                </a:solidFill>
              </a:rPr>
              <a:t>2017, troops in the Baltics and Poland have reported apparent intrusions into their personal phones where hackers mined their data, erased information, uploaded music, and remotely activated applications.”   </a:t>
            </a:r>
          </a:p>
        </p:txBody>
      </p:sp>
      <p:sp>
        <p:nvSpPr>
          <p:cNvPr id="7" name="Rectangle 6">
            <a:extLst>
              <a:ext uri="{FF2B5EF4-FFF2-40B4-BE49-F238E27FC236}">
                <a16:creationId xmlns:a16="http://schemas.microsoft.com/office/drawing/2014/main" id="{D30CD57E-CEAA-4937-9DAF-A37D5D86BB10}"/>
              </a:ext>
            </a:extLst>
          </p:cNvPr>
          <p:cNvSpPr/>
          <p:nvPr/>
        </p:nvSpPr>
        <p:spPr>
          <a:xfrm>
            <a:off x="3797147" y="6338497"/>
            <a:ext cx="6096000" cy="400110"/>
          </a:xfrm>
          <a:prstGeom prst="rect">
            <a:avLst/>
          </a:prstGeom>
        </p:spPr>
        <p:txBody>
          <a:bodyPr>
            <a:spAutoFit/>
          </a:bodyPr>
          <a:lstStyle/>
          <a:p>
            <a:r>
              <a:rPr lang="en-GB" sz="1000" dirty="0">
                <a:solidFill>
                  <a:schemeClr val="bg1"/>
                </a:solidFill>
                <a:hlinkClick r:id="rId3"/>
              </a:rPr>
              <a:t>https://www.awg.army.mil/AWG-Contributions/AWG-Recruiting/Article-View/Article/1809240/russia-breaks-into-us-soldiers-iphones-in-apparent-hybrid-warfare-attacks/</a:t>
            </a:r>
            <a:r>
              <a:rPr lang="en-GB" sz="1000" dirty="0">
                <a:solidFill>
                  <a:schemeClr val="bg1"/>
                </a:solidFill>
              </a:rPr>
              <a:t> </a:t>
            </a:r>
          </a:p>
        </p:txBody>
      </p:sp>
    </p:spTree>
    <p:extLst>
      <p:ext uri="{BB962C8B-B14F-4D97-AF65-F5344CB8AC3E}">
        <p14:creationId xmlns:p14="http://schemas.microsoft.com/office/powerpoint/2010/main" val="2090129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5BAE8F-6B40-48C2-9C72-FB2443EF3119}"/>
              </a:ext>
            </a:extLst>
          </p:cNvPr>
          <p:cNvPicPr>
            <a:picLocks noChangeAspect="1"/>
          </p:cNvPicPr>
          <p:nvPr/>
        </p:nvPicPr>
        <p:blipFill>
          <a:blip r:embed="rId2"/>
          <a:stretch>
            <a:fillRect/>
          </a:stretch>
        </p:blipFill>
        <p:spPr>
          <a:xfrm>
            <a:off x="-215900" y="1026293"/>
            <a:ext cx="12623800" cy="514562"/>
          </a:xfrm>
          <a:prstGeom prst="rect">
            <a:avLst/>
          </a:prstGeom>
        </p:spPr>
      </p:pic>
      <p:sp>
        <p:nvSpPr>
          <p:cNvPr id="4" name="TextBox 3">
            <a:extLst>
              <a:ext uri="{FF2B5EF4-FFF2-40B4-BE49-F238E27FC236}">
                <a16:creationId xmlns:a16="http://schemas.microsoft.com/office/drawing/2014/main" id="{83A54271-7FB8-4ACA-9243-FC727952EBCE}"/>
              </a:ext>
            </a:extLst>
          </p:cNvPr>
          <p:cNvSpPr txBox="1"/>
          <p:nvPr/>
        </p:nvSpPr>
        <p:spPr>
          <a:xfrm>
            <a:off x="923073" y="98077"/>
            <a:ext cx="11938000" cy="954107"/>
          </a:xfrm>
          <a:prstGeom prst="rect">
            <a:avLst/>
          </a:prstGeom>
          <a:noFill/>
        </p:spPr>
        <p:txBody>
          <a:bodyPr wrap="square" rtlCol="0">
            <a:spAutoFit/>
          </a:bodyPr>
          <a:lstStyle/>
          <a:p>
            <a:r>
              <a:rPr lang="en-US" sz="2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Information Warfare:</a:t>
            </a:r>
          </a:p>
          <a:p>
            <a:r>
              <a:rPr lang="en-US" sz="2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77</a:t>
            </a:r>
            <a:r>
              <a:rPr lang="en-US" sz="2800" baseline="300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th</a:t>
            </a:r>
            <a:r>
              <a:rPr lang="en-US" sz="2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rPr>
              <a:t> Brigade &amp; Joint Threat Research Intelligence Group (JTRIG) </a:t>
            </a:r>
            <a:endParaRPr lang="en-GB" sz="2800" dirty="0">
              <a:solidFill>
                <a:srgbClr val="FFC000"/>
              </a:solidFill>
              <a:latin typeface="Segoe UI Semilight" panose="020B0402040204020203" pitchFamily="34" charset="0"/>
              <a:ea typeface="Segoe UI Emoji" panose="020B0502040204020203" pitchFamily="34" charset="0"/>
              <a:cs typeface="Segoe UI Semilight" panose="020B0402040204020203" pitchFamily="34" charset="0"/>
            </a:endParaRPr>
          </a:p>
        </p:txBody>
      </p:sp>
      <p:sp>
        <p:nvSpPr>
          <p:cNvPr id="3" name="TextBox 2">
            <a:extLst>
              <a:ext uri="{FF2B5EF4-FFF2-40B4-BE49-F238E27FC236}">
                <a16:creationId xmlns:a16="http://schemas.microsoft.com/office/drawing/2014/main" id="{6340023B-4881-4E43-B1B7-72151F528B20}"/>
              </a:ext>
            </a:extLst>
          </p:cNvPr>
          <p:cNvSpPr txBox="1"/>
          <p:nvPr/>
        </p:nvSpPr>
        <p:spPr>
          <a:xfrm>
            <a:off x="1103969" y="1458064"/>
            <a:ext cx="9735015" cy="5139869"/>
          </a:xfrm>
          <a:prstGeom prst="rect">
            <a:avLst/>
          </a:prstGeom>
          <a:noFill/>
        </p:spPr>
        <p:txBody>
          <a:bodyPr wrap="square" rtlCol="0">
            <a:spAutoFit/>
          </a:bodyPr>
          <a:lstStyle/>
          <a:p>
            <a:r>
              <a:rPr lang="en-GB" sz="2800" dirty="0">
                <a:solidFill>
                  <a:schemeClr val="bg1"/>
                </a:solidFill>
              </a:rPr>
              <a:t>77</a:t>
            </a:r>
            <a:r>
              <a:rPr lang="en-GB" sz="2800" baseline="30000" dirty="0">
                <a:solidFill>
                  <a:schemeClr val="bg1"/>
                </a:solidFill>
              </a:rPr>
              <a:t>th</a:t>
            </a:r>
            <a:r>
              <a:rPr lang="en-GB" sz="2800" dirty="0">
                <a:solidFill>
                  <a:schemeClr val="bg1"/>
                </a:solidFill>
              </a:rPr>
              <a:t> Brigade (founded 2015) British Army’s attempt to address online attack by foreign adversaries</a:t>
            </a:r>
            <a:endParaRPr lang="en-GB" sz="1200" dirty="0">
              <a:solidFill>
                <a:schemeClr val="bg1"/>
              </a:solidFill>
            </a:endParaRPr>
          </a:p>
          <a:p>
            <a:endParaRPr lang="en-GB" sz="1200" dirty="0">
              <a:solidFill>
                <a:schemeClr val="bg1"/>
              </a:solidFill>
            </a:endParaRPr>
          </a:p>
          <a:p>
            <a:r>
              <a:rPr lang="en-US" sz="2600" dirty="0">
                <a:solidFill>
                  <a:srgbClr val="00B0F0"/>
                </a:solidFill>
              </a:rPr>
              <a:t>“This new warfare poses a problem that neither the 77th Brigade, the military, or any democratic state has come close to answering yet. It is easy to work out how to deceive foreign publics, but far, far harder to know how to protect our own. Whether it is Russia’s involvement in the US elections, over Brexit, during the novichok poisoning or the dozens of other instances that we already know about, the cases are piling up. In information warfare, offence beats defence almost by design. It’s far easier to put out lies than convince everyone that they’re lies. Disinformation is cheap; debunking it is expensive and difficult.”    </a:t>
            </a:r>
            <a:r>
              <a:rPr lang="en-US" sz="2000" dirty="0">
                <a:solidFill>
                  <a:schemeClr val="bg1"/>
                </a:solidFill>
              </a:rPr>
              <a:t>(Miller, 2018)</a:t>
            </a:r>
            <a:endParaRPr lang="en-GB" sz="2000" dirty="0">
              <a:solidFill>
                <a:schemeClr val="bg1"/>
              </a:solidFill>
            </a:endParaRPr>
          </a:p>
        </p:txBody>
      </p:sp>
    </p:spTree>
    <p:extLst>
      <p:ext uri="{BB962C8B-B14F-4D97-AF65-F5344CB8AC3E}">
        <p14:creationId xmlns:p14="http://schemas.microsoft.com/office/powerpoint/2010/main" val="2994354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BD36FA-9CF5-43D7-A664-C607AFCF1AF9}"/>
              </a:ext>
            </a:extLst>
          </p:cNvPr>
          <p:cNvPicPr>
            <a:picLocks noChangeAspect="1"/>
          </p:cNvPicPr>
          <p:nvPr/>
        </p:nvPicPr>
        <p:blipFill>
          <a:blip r:embed="rId2"/>
          <a:stretch>
            <a:fillRect/>
          </a:stretch>
        </p:blipFill>
        <p:spPr>
          <a:xfrm>
            <a:off x="-130629" y="728547"/>
            <a:ext cx="12453257" cy="480561"/>
          </a:xfrm>
          <a:prstGeom prst="rect">
            <a:avLst/>
          </a:prstGeom>
        </p:spPr>
      </p:pic>
      <p:sp>
        <p:nvSpPr>
          <p:cNvPr id="3" name="TextBox 2">
            <a:extLst>
              <a:ext uri="{FF2B5EF4-FFF2-40B4-BE49-F238E27FC236}">
                <a16:creationId xmlns:a16="http://schemas.microsoft.com/office/drawing/2014/main" id="{FADF09E5-25BC-42F2-B2BD-95257C8C9628}"/>
              </a:ext>
            </a:extLst>
          </p:cNvPr>
          <p:cNvSpPr txBox="1"/>
          <p:nvPr/>
        </p:nvSpPr>
        <p:spPr>
          <a:xfrm>
            <a:off x="446314" y="60836"/>
            <a:ext cx="2930995"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4" name="TextBox 3">
            <a:extLst>
              <a:ext uri="{FF2B5EF4-FFF2-40B4-BE49-F238E27FC236}">
                <a16:creationId xmlns:a16="http://schemas.microsoft.com/office/drawing/2014/main" id="{D2085508-271C-439D-9FA9-81B5D6443786}"/>
              </a:ext>
            </a:extLst>
          </p:cNvPr>
          <p:cNvSpPr txBox="1"/>
          <p:nvPr/>
        </p:nvSpPr>
        <p:spPr>
          <a:xfrm>
            <a:off x="184150" y="1495819"/>
            <a:ext cx="11823700" cy="5632311"/>
          </a:xfrm>
          <a:prstGeom prst="rect">
            <a:avLst/>
          </a:prstGeom>
          <a:noFill/>
        </p:spPr>
        <p:txBody>
          <a:bodyPr wrap="square" rtlCol="0">
            <a:spAutoFit/>
          </a:bodyPr>
          <a:lstStyle/>
          <a:p>
            <a:r>
              <a:rPr lang="en-US" dirty="0">
                <a:solidFill>
                  <a:schemeClr val="bg1"/>
                </a:solidFill>
              </a:rPr>
              <a:t>Crook, T. (2014). </a:t>
            </a:r>
            <a:r>
              <a:rPr lang="en-US" i="1" dirty="0">
                <a:solidFill>
                  <a:schemeClr val="bg1"/>
                </a:solidFill>
              </a:rPr>
              <a:t>Vocalizing the Angels of Mons: Audio Dramas as Propaganda in the Great War of 1914 to 1918</a:t>
            </a:r>
            <a:r>
              <a:rPr lang="en-US" dirty="0">
                <a:solidFill>
                  <a:schemeClr val="bg1"/>
                </a:solidFill>
              </a:rPr>
              <a:t>. Available at: </a:t>
            </a:r>
            <a:r>
              <a:rPr lang="en-US" dirty="0">
                <a:solidFill>
                  <a:schemeClr val="bg1"/>
                </a:solidFill>
                <a:hlinkClick r:id="rId3"/>
              </a:rPr>
              <a:t>https://www.researchgate.net/publication/274118153_Vocalizing_the_Angels_of_Mons_Audio_Dramas_as_Propaganda_in_the_Great_War_of_1914_to_1918</a:t>
            </a:r>
            <a:r>
              <a:rPr lang="en-US" dirty="0">
                <a:solidFill>
                  <a:schemeClr val="bg1"/>
                </a:solidFill>
              </a:rPr>
              <a:t>  [Accessed 25.03.20]</a:t>
            </a:r>
          </a:p>
          <a:p>
            <a:endParaRPr lang="en-US" dirty="0">
              <a:solidFill>
                <a:schemeClr val="bg1"/>
              </a:solidFill>
            </a:endParaRPr>
          </a:p>
          <a:p>
            <a:pPr lvl="0"/>
            <a:r>
              <a:rPr lang="en-US" dirty="0">
                <a:solidFill>
                  <a:prstClr val="white"/>
                </a:solidFill>
              </a:rPr>
              <a:t>Friedman, H. (2014). </a:t>
            </a:r>
            <a:r>
              <a:rPr lang="en-US" i="1" dirty="0">
                <a:solidFill>
                  <a:prstClr val="white"/>
                </a:solidFill>
              </a:rPr>
              <a:t>The Wandering Soul Psyop Tape of Vietnam</a:t>
            </a:r>
            <a:r>
              <a:rPr lang="en-US" dirty="0">
                <a:solidFill>
                  <a:prstClr val="white"/>
                </a:solidFill>
              </a:rPr>
              <a:t>. Available at: </a:t>
            </a:r>
            <a:r>
              <a:rPr lang="en-US" dirty="0">
                <a:solidFill>
                  <a:srgbClr val="0563C1"/>
                </a:solidFill>
                <a:hlinkClick r:id="rId4">
                  <a:extLst>
                    <a:ext uri="{A12FA001-AC4F-418D-AE19-62706E023703}">
                      <ahyp:hlinkClr xmlns:ahyp="http://schemas.microsoft.com/office/drawing/2018/hyperlinkcolor" val="tx"/>
                    </a:ext>
                  </a:extLst>
                </a:hlinkClick>
              </a:rPr>
              <a:t>http://medicinthegreentime.com/wp-content/uploads/2012/03/WANDERING-SOULS-PSYOPS.pdf</a:t>
            </a:r>
            <a:r>
              <a:rPr lang="en-US" dirty="0">
                <a:solidFill>
                  <a:prstClr val="white"/>
                </a:solidFill>
              </a:rPr>
              <a:t>  [Accessed 20.03.20]</a:t>
            </a:r>
          </a:p>
          <a:p>
            <a:endParaRPr lang="en-US" dirty="0">
              <a:solidFill>
                <a:schemeClr val="bg1"/>
              </a:solidFill>
            </a:endParaRPr>
          </a:p>
          <a:p>
            <a:r>
              <a:rPr lang="en-US" dirty="0">
                <a:solidFill>
                  <a:schemeClr val="bg1"/>
                </a:solidFill>
              </a:rPr>
              <a:t>Gov.uk (2014). </a:t>
            </a:r>
            <a:r>
              <a:rPr lang="en-US" i="1" dirty="0">
                <a:solidFill>
                  <a:schemeClr val="bg1"/>
                </a:solidFill>
              </a:rPr>
              <a:t>Allied Joint Doctrine for Psychological Operations</a:t>
            </a:r>
            <a:r>
              <a:rPr lang="en-US" dirty="0">
                <a:solidFill>
                  <a:schemeClr val="bg1"/>
                </a:solidFill>
              </a:rPr>
              <a:t>. Available at: </a:t>
            </a:r>
            <a:r>
              <a:rPr lang="en-US" dirty="0">
                <a:solidFill>
                  <a:schemeClr val="bg1"/>
                </a:solidFill>
                <a:hlinkClick r:id="rId5"/>
              </a:rPr>
              <a:t>https://assets.publishing.service.gov.uk/government/uploads/system/uploads/attachment_data/file/450521/20150223-AJP_3_10_1_PSYOPS_with_UK_Green_pages.pdf</a:t>
            </a:r>
            <a:r>
              <a:rPr lang="en-US" dirty="0">
                <a:solidFill>
                  <a:schemeClr val="bg1"/>
                </a:solidFill>
              </a:rPr>
              <a:t>  [Accessed 10.03.20]</a:t>
            </a:r>
          </a:p>
          <a:p>
            <a:endParaRPr lang="en-US" dirty="0">
              <a:solidFill>
                <a:schemeClr val="bg1"/>
              </a:solidFill>
            </a:endParaRPr>
          </a:p>
          <a:p>
            <a:r>
              <a:rPr lang="en-US" dirty="0">
                <a:solidFill>
                  <a:schemeClr val="bg1"/>
                </a:solidFill>
              </a:rPr>
              <a:t>Kelly, J. (2008). The Secret World of ‘</a:t>
            </a:r>
            <a:r>
              <a:rPr lang="en-US" dirty="0" err="1">
                <a:solidFill>
                  <a:schemeClr val="bg1"/>
                </a:solidFill>
              </a:rPr>
              <a:t>Psy</a:t>
            </a:r>
            <a:r>
              <a:rPr lang="en-US" dirty="0">
                <a:solidFill>
                  <a:schemeClr val="bg1"/>
                </a:solidFill>
              </a:rPr>
              <a:t>-ops’. Available at: </a:t>
            </a:r>
            <a:r>
              <a:rPr lang="en-US" dirty="0">
                <a:solidFill>
                  <a:schemeClr val="bg1"/>
                </a:solidFill>
                <a:hlinkClick r:id="rId6"/>
              </a:rPr>
              <a:t>http://news.bbc.co.uk/2/hi/uk/7464430.stm</a:t>
            </a:r>
            <a:r>
              <a:rPr lang="en-US" dirty="0">
                <a:solidFill>
                  <a:schemeClr val="bg1"/>
                </a:solidFill>
              </a:rPr>
              <a:t>  [Accessed 20.03.20]</a:t>
            </a:r>
          </a:p>
          <a:p>
            <a:endParaRPr lang="en-US" dirty="0">
              <a:solidFill>
                <a:schemeClr val="bg1"/>
              </a:solidFill>
            </a:endParaRPr>
          </a:p>
          <a:p>
            <a:r>
              <a:rPr lang="en-US" dirty="0">
                <a:solidFill>
                  <a:schemeClr val="bg1"/>
                </a:solidFill>
              </a:rPr>
              <a:t>Miller, C. (2018). </a:t>
            </a:r>
            <a:r>
              <a:rPr lang="en-US" i="1" dirty="0">
                <a:solidFill>
                  <a:schemeClr val="bg1"/>
                </a:solidFill>
              </a:rPr>
              <a:t>Inside the British Army's secret information warfare machine</a:t>
            </a:r>
            <a:r>
              <a:rPr lang="en-US" dirty="0">
                <a:solidFill>
                  <a:schemeClr val="bg1"/>
                </a:solidFill>
              </a:rPr>
              <a:t>. Available at: </a:t>
            </a:r>
            <a:r>
              <a:rPr lang="en-US" dirty="0">
                <a:solidFill>
                  <a:schemeClr val="bg1"/>
                </a:solidFill>
                <a:hlinkClick r:id="rId7"/>
              </a:rPr>
              <a:t>https://www.wired.co.uk/article/inside-the-77th-brigade-britains-information-warfare-military</a:t>
            </a:r>
            <a:r>
              <a:rPr lang="en-US" dirty="0">
                <a:solidFill>
                  <a:schemeClr val="bg1"/>
                </a:solidFill>
              </a:rPr>
              <a:t>  [Accessed 25.03.20]</a:t>
            </a:r>
          </a:p>
          <a:p>
            <a:endParaRPr lang="en-US" dirty="0">
              <a:solidFill>
                <a:schemeClr val="bg1"/>
              </a:solidFill>
            </a:endParaRPr>
          </a:p>
          <a:p>
            <a:r>
              <a:rPr lang="en-US" dirty="0" err="1">
                <a:solidFill>
                  <a:schemeClr val="bg1"/>
                </a:solidFill>
              </a:rPr>
              <a:t>Muscato</a:t>
            </a:r>
            <a:r>
              <a:rPr lang="en-US" dirty="0">
                <a:solidFill>
                  <a:schemeClr val="bg1"/>
                </a:solidFill>
              </a:rPr>
              <a:t>, C. (n.d.). </a:t>
            </a:r>
            <a:r>
              <a:rPr lang="en-US" i="1" dirty="0">
                <a:solidFill>
                  <a:schemeClr val="bg1"/>
                </a:solidFill>
              </a:rPr>
              <a:t>Asymmetric Warfare: Definition, Tactics &amp; Examples. </a:t>
            </a:r>
            <a:r>
              <a:rPr lang="en-US" dirty="0">
                <a:solidFill>
                  <a:schemeClr val="bg1"/>
                </a:solidFill>
              </a:rPr>
              <a:t>Available at:</a:t>
            </a:r>
          </a:p>
          <a:p>
            <a:r>
              <a:rPr lang="en-US" dirty="0">
                <a:solidFill>
                  <a:schemeClr val="bg1"/>
                </a:solidFill>
                <a:hlinkClick r:id="rId8"/>
              </a:rPr>
              <a:t>https://study.com/academy/lesson/asymmetric-warfare-definition-tactics-examples.html</a:t>
            </a:r>
            <a:r>
              <a:rPr lang="en-US" dirty="0">
                <a:solidFill>
                  <a:schemeClr val="bg1"/>
                </a:solidFill>
              </a:rPr>
              <a:t>  [Accessed 02.03.20]</a:t>
            </a:r>
          </a:p>
          <a:p>
            <a:endParaRPr lang="en-US" dirty="0">
              <a:solidFill>
                <a:schemeClr val="bg1"/>
              </a:solidFill>
            </a:endParaRPr>
          </a:p>
          <a:p>
            <a:r>
              <a:rPr lang="en-US" dirty="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05135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BD36FA-9CF5-43D7-A664-C607AFCF1AF9}"/>
              </a:ext>
            </a:extLst>
          </p:cNvPr>
          <p:cNvPicPr>
            <a:picLocks noChangeAspect="1"/>
          </p:cNvPicPr>
          <p:nvPr/>
        </p:nvPicPr>
        <p:blipFill>
          <a:blip r:embed="rId2"/>
          <a:stretch>
            <a:fillRect/>
          </a:stretch>
        </p:blipFill>
        <p:spPr>
          <a:xfrm>
            <a:off x="-130629" y="728547"/>
            <a:ext cx="12453257" cy="480561"/>
          </a:xfrm>
          <a:prstGeom prst="rect">
            <a:avLst/>
          </a:prstGeom>
        </p:spPr>
      </p:pic>
      <p:sp>
        <p:nvSpPr>
          <p:cNvPr id="3" name="TextBox 2">
            <a:extLst>
              <a:ext uri="{FF2B5EF4-FFF2-40B4-BE49-F238E27FC236}">
                <a16:creationId xmlns:a16="http://schemas.microsoft.com/office/drawing/2014/main" id="{FADF09E5-25BC-42F2-B2BD-95257C8C9628}"/>
              </a:ext>
            </a:extLst>
          </p:cNvPr>
          <p:cNvSpPr txBox="1"/>
          <p:nvPr/>
        </p:nvSpPr>
        <p:spPr>
          <a:xfrm>
            <a:off x="446314" y="60836"/>
            <a:ext cx="2930995"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4" name="TextBox 3">
            <a:extLst>
              <a:ext uri="{FF2B5EF4-FFF2-40B4-BE49-F238E27FC236}">
                <a16:creationId xmlns:a16="http://schemas.microsoft.com/office/drawing/2014/main" id="{D2085508-271C-439D-9FA9-81B5D6443786}"/>
              </a:ext>
            </a:extLst>
          </p:cNvPr>
          <p:cNvSpPr txBox="1"/>
          <p:nvPr/>
        </p:nvSpPr>
        <p:spPr>
          <a:xfrm>
            <a:off x="184150" y="1495819"/>
            <a:ext cx="11823700" cy="5909310"/>
          </a:xfrm>
          <a:prstGeom prst="rect">
            <a:avLst/>
          </a:prstGeom>
          <a:noFill/>
        </p:spPr>
        <p:txBody>
          <a:bodyPr wrap="square" rtlCol="0">
            <a:spAutoFit/>
          </a:bodyPr>
          <a:lstStyle/>
          <a:p>
            <a:r>
              <a:rPr lang="en-US" dirty="0">
                <a:solidFill>
                  <a:schemeClr val="bg1"/>
                </a:solidFill>
              </a:rPr>
              <a:t>Narula, S. (2004).  Available at: </a:t>
            </a:r>
            <a:r>
              <a:rPr lang="en-US" dirty="0">
                <a:solidFill>
                  <a:schemeClr val="bg1"/>
                </a:solidFill>
                <a:hlinkClick r:id="rId3"/>
              </a:rPr>
              <a:t>https://idsa.in/system/files/strategicanalysis_snarula_0304.pdf</a:t>
            </a:r>
            <a:r>
              <a:rPr lang="en-US" dirty="0">
                <a:solidFill>
                  <a:schemeClr val="bg1"/>
                </a:solidFill>
              </a:rPr>
              <a:t>  [Accessed 10.03.20]</a:t>
            </a:r>
          </a:p>
          <a:p>
            <a:endParaRPr lang="en-US" dirty="0">
              <a:solidFill>
                <a:schemeClr val="bg1"/>
              </a:solidFill>
            </a:endParaRPr>
          </a:p>
          <a:p>
            <a:r>
              <a:rPr lang="en-US" dirty="0">
                <a:solidFill>
                  <a:schemeClr val="bg1"/>
                </a:solidFill>
              </a:rPr>
              <a:t>Neander, J. &amp; Marlin, R. (2010). </a:t>
            </a:r>
            <a:r>
              <a:rPr lang="en-US" i="1" dirty="0">
                <a:solidFill>
                  <a:schemeClr val="bg1"/>
                </a:solidFill>
              </a:rPr>
              <a:t>Media and Propaganda: The Northcliffe Press and the Corpse Factory Story of World War I. </a:t>
            </a:r>
            <a:r>
              <a:rPr lang="en-US" dirty="0">
                <a:solidFill>
                  <a:schemeClr val="bg1"/>
                </a:solidFill>
              </a:rPr>
              <a:t>Available at: </a:t>
            </a:r>
            <a:r>
              <a:rPr lang="en-US" dirty="0">
                <a:solidFill>
                  <a:schemeClr val="bg1"/>
                </a:solidFill>
                <a:hlinkClick r:id="rId4"/>
              </a:rPr>
              <a:t>https://www.researchgate.net/publication/49596465_Media_and_Propaganda_The_Northcliffe_Press_and_the_Corpse_Factory_Story_of_World_War_I</a:t>
            </a:r>
            <a:r>
              <a:rPr lang="en-US" dirty="0">
                <a:solidFill>
                  <a:schemeClr val="bg1"/>
                </a:solidFill>
              </a:rPr>
              <a:t>  [Accessed 20.02.20]</a:t>
            </a:r>
          </a:p>
          <a:p>
            <a:endParaRPr lang="en-US" dirty="0">
              <a:solidFill>
                <a:schemeClr val="bg1"/>
              </a:solidFill>
            </a:endParaRPr>
          </a:p>
          <a:p>
            <a:endParaRPr lang="en-US" dirty="0">
              <a:solidFill>
                <a:schemeClr val="bg1"/>
              </a:solidFill>
            </a:endParaRPr>
          </a:p>
          <a:p>
            <a:r>
              <a:rPr lang="en-US" dirty="0">
                <a:solidFill>
                  <a:schemeClr val="bg1"/>
                </a:solidFill>
              </a:rPr>
              <a:t>Pomerantsev, P. (2019). </a:t>
            </a:r>
            <a:r>
              <a:rPr lang="en-US" i="1" dirty="0">
                <a:solidFill>
                  <a:schemeClr val="bg1"/>
                </a:solidFill>
              </a:rPr>
              <a:t>This is </a:t>
            </a:r>
            <a:r>
              <a:rPr lang="en-US" i="1" u="sng" dirty="0">
                <a:solidFill>
                  <a:schemeClr val="bg1"/>
                </a:solidFill>
              </a:rPr>
              <a:t>Not</a:t>
            </a:r>
            <a:r>
              <a:rPr lang="en-US" i="1" dirty="0">
                <a:solidFill>
                  <a:schemeClr val="bg1"/>
                </a:solidFill>
              </a:rPr>
              <a:t> Propaganda. Adventures in the War Against Reality</a:t>
            </a:r>
            <a:r>
              <a:rPr lang="en-US" dirty="0">
                <a:solidFill>
                  <a:schemeClr val="bg1"/>
                </a:solidFill>
              </a:rPr>
              <a:t>. London: Faber &amp; Faber.</a:t>
            </a:r>
          </a:p>
          <a:p>
            <a:endParaRPr lang="en-US" dirty="0">
              <a:solidFill>
                <a:schemeClr val="bg1"/>
              </a:solidFill>
            </a:endParaRPr>
          </a:p>
          <a:p>
            <a:r>
              <a:rPr lang="en-US" dirty="0">
                <a:solidFill>
                  <a:schemeClr val="bg1"/>
                </a:solidFill>
              </a:rPr>
              <a:t>Raman, R. (2016). </a:t>
            </a:r>
            <a:r>
              <a:rPr lang="en-US" i="1" dirty="0">
                <a:solidFill>
                  <a:schemeClr val="bg1"/>
                </a:solidFill>
              </a:rPr>
              <a:t>The Sixth Dimension of War: A Battle For the Mind</a:t>
            </a:r>
            <a:r>
              <a:rPr lang="en-US" dirty="0">
                <a:solidFill>
                  <a:schemeClr val="bg1"/>
                </a:solidFill>
              </a:rPr>
              <a:t>. Available at: </a:t>
            </a:r>
            <a:r>
              <a:rPr lang="en-US" dirty="0">
                <a:solidFill>
                  <a:schemeClr val="bg1"/>
                </a:solidFill>
                <a:hlinkClick r:id="rId5"/>
              </a:rPr>
              <a:t>https://thewire.in/politics/the-sixth-dimension-of-war-battle-for-the-mind</a:t>
            </a:r>
            <a:r>
              <a:rPr lang="en-US" dirty="0">
                <a:solidFill>
                  <a:schemeClr val="bg1"/>
                </a:solidFill>
              </a:rPr>
              <a:t>  [Accessed 10.03.20]</a:t>
            </a:r>
          </a:p>
          <a:p>
            <a:endParaRPr lang="en-US" dirty="0">
              <a:solidFill>
                <a:schemeClr val="bg1"/>
              </a:solidFill>
            </a:endParaRPr>
          </a:p>
          <a:p>
            <a:r>
              <a:rPr lang="en-US" dirty="0">
                <a:solidFill>
                  <a:schemeClr val="bg1"/>
                </a:solidFill>
              </a:rPr>
              <a:t>Trevithick, T. (2019). </a:t>
            </a:r>
            <a:r>
              <a:rPr lang="en-US" i="1" dirty="0">
                <a:solidFill>
                  <a:schemeClr val="bg1"/>
                </a:solidFill>
              </a:rPr>
              <a:t>Russia Breaks into US Soldiers' iPhones in Apparent Hybrid Warfare Attacks</a:t>
            </a:r>
            <a:r>
              <a:rPr lang="en-US" dirty="0">
                <a:solidFill>
                  <a:schemeClr val="bg1"/>
                </a:solidFill>
              </a:rPr>
              <a:t>. Available at: </a:t>
            </a:r>
            <a:r>
              <a:rPr lang="en-US" dirty="0">
                <a:solidFill>
                  <a:schemeClr val="bg1"/>
                </a:solidFill>
                <a:hlinkClick r:id="rId6"/>
              </a:rPr>
              <a:t>https://www.awg.army.mil/AWG-Contributions/AWG-Recruiting/Article-View/Article/1809240/russia-breaks-into-us-soldiers-iphones-in-apparent-hybrid-warfare-attacks/</a:t>
            </a:r>
            <a:r>
              <a:rPr lang="en-US" dirty="0">
                <a:solidFill>
                  <a:schemeClr val="bg1"/>
                </a:solidFill>
              </a:rPr>
              <a:t>  [Accessed 20.02.20]</a:t>
            </a: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287865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7173</TotalTime>
  <Words>2273</Words>
  <Application>Microsoft Office PowerPoint</Application>
  <PresentationFormat>Widescreen</PresentationFormat>
  <Paragraphs>168</Paragraphs>
  <Slides>20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Segoe UI Semilight</vt:lpstr>
      <vt:lpstr>Walbaum Display</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157</cp:revision>
  <dcterms:created xsi:type="dcterms:W3CDTF">2019-11-03T20:52:04Z</dcterms:created>
  <dcterms:modified xsi:type="dcterms:W3CDTF">2020-04-17T14:19:56Z</dcterms:modified>
</cp:coreProperties>
</file>