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67" r:id="rId3"/>
    <p:sldId id="258" r:id="rId4"/>
    <p:sldId id="257" r:id="rId5"/>
    <p:sldId id="266" r:id="rId6"/>
    <p:sldId id="259" r:id="rId7"/>
    <p:sldId id="260" r:id="rId8"/>
    <p:sldId id="263" r:id="rId9"/>
    <p:sldId id="268" r:id="rId10"/>
    <p:sldId id="269" r:id="rId11"/>
    <p:sldId id="270" r:id="rId12"/>
    <p:sldId id="264" r:id="rId13"/>
    <p:sldId id="275" r:id="rId14"/>
    <p:sldId id="276" r:id="rId15"/>
    <p:sldId id="277" r:id="rId16"/>
    <p:sldId id="278" r:id="rId17"/>
    <p:sldId id="281" r:id="rId18"/>
    <p:sldId id="282" r:id="rId19"/>
    <p:sldId id="283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15"/>
  </p:normalViewPr>
  <p:slideViewPr>
    <p:cSldViewPr snapToGrid="0" snapToObjects="1">
      <p:cViewPr>
        <p:scale>
          <a:sx n="82" d="100"/>
          <a:sy n="82" d="100"/>
        </p:scale>
        <p:origin x="73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BFF4DD-D7C8-4042-BF7F-D723CB74F031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215F9A-261C-A145-ACA8-37557E6EAD70}">
      <dgm:prSet phldrT="[Text]"/>
      <dgm:spPr/>
      <dgm:t>
        <a:bodyPr/>
        <a:lstStyle/>
        <a:p>
          <a:r>
            <a:rPr lang="en-US" dirty="0" err="1"/>
            <a:t>menter</a:t>
          </a:r>
          <a:endParaRPr lang="en-US" dirty="0"/>
        </a:p>
      </dgm:t>
    </dgm:pt>
    <dgm:pt modelId="{10B74E01-6C59-524E-909B-C1BB368CF920}" type="parTrans" cxnId="{AE1FF8A7-FF6F-9C44-9A82-0DAED325BD97}">
      <dgm:prSet/>
      <dgm:spPr/>
      <dgm:t>
        <a:bodyPr/>
        <a:lstStyle/>
        <a:p>
          <a:endParaRPr lang="en-US"/>
        </a:p>
      </dgm:t>
    </dgm:pt>
    <dgm:pt modelId="{F03B4A94-E92C-1841-94EC-CB24319D63EA}" type="sibTrans" cxnId="{AE1FF8A7-FF6F-9C44-9A82-0DAED325BD97}">
      <dgm:prSet/>
      <dgm:spPr/>
      <dgm:t>
        <a:bodyPr/>
        <a:lstStyle/>
        <a:p>
          <a:endParaRPr lang="en-US"/>
        </a:p>
      </dgm:t>
    </dgm:pt>
    <dgm:pt modelId="{2C6DD4C5-38AC-6244-8506-082C1938D413}">
      <dgm:prSet phldrT="[Text]"/>
      <dgm:spPr/>
      <dgm:t>
        <a:bodyPr/>
        <a:lstStyle/>
        <a:p>
          <a:r>
            <a:rPr lang="en-US" dirty="0" err="1"/>
            <a:t>entrepreneuriaeth</a:t>
          </a:r>
          <a:endParaRPr lang="en-US" dirty="0"/>
        </a:p>
      </dgm:t>
    </dgm:pt>
    <dgm:pt modelId="{C49C5AFE-9D58-DF48-BAD1-D9D8BAC0F18E}" type="parTrans" cxnId="{CB05ECA9-2C02-7946-8506-990DE0227F44}">
      <dgm:prSet/>
      <dgm:spPr/>
      <dgm:t>
        <a:bodyPr/>
        <a:lstStyle/>
        <a:p>
          <a:endParaRPr lang="en-US"/>
        </a:p>
      </dgm:t>
    </dgm:pt>
    <dgm:pt modelId="{EF08B50C-50C9-F048-9050-92D1E8418D78}" type="sibTrans" cxnId="{CB05ECA9-2C02-7946-8506-990DE0227F44}">
      <dgm:prSet/>
      <dgm:spPr/>
      <dgm:t>
        <a:bodyPr/>
        <a:lstStyle/>
        <a:p>
          <a:endParaRPr lang="en-US"/>
        </a:p>
      </dgm:t>
    </dgm:pt>
    <dgm:pt modelId="{2BE5DDB8-0155-5B4A-86FB-1C1C58186C74}" type="pres">
      <dgm:prSet presAssocID="{94BFF4DD-D7C8-4042-BF7F-D723CB74F03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F47843-8489-E442-A0D2-EE1CA2C8DF52}" type="pres">
      <dgm:prSet presAssocID="{79215F9A-261C-A145-ACA8-37557E6EAD70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2D5DF0-AA4F-E84A-AC92-599224B55710}" type="pres">
      <dgm:prSet presAssocID="{2C6DD4C5-38AC-6244-8506-082C1938D413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1D91564-DD22-5342-9FCA-923A327FAC20}" type="presOf" srcId="{2C6DD4C5-38AC-6244-8506-082C1938D413}" destId="{6E2D5DF0-AA4F-E84A-AC92-599224B55710}" srcOrd="0" destOrd="0" presId="urn:microsoft.com/office/officeart/2005/8/layout/arrow5"/>
    <dgm:cxn modelId="{7A6490B5-F8A1-0E46-88B7-C295E3B6267D}" type="presOf" srcId="{79215F9A-261C-A145-ACA8-37557E6EAD70}" destId="{0EF47843-8489-E442-A0D2-EE1CA2C8DF52}" srcOrd="0" destOrd="0" presId="urn:microsoft.com/office/officeart/2005/8/layout/arrow5"/>
    <dgm:cxn modelId="{AE1FF8A7-FF6F-9C44-9A82-0DAED325BD97}" srcId="{94BFF4DD-D7C8-4042-BF7F-D723CB74F031}" destId="{79215F9A-261C-A145-ACA8-37557E6EAD70}" srcOrd="0" destOrd="0" parTransId="{10B74E01-6C59-524E-909B-C1BB368CF920}" sibTransId="{F03B4A94-E92C-1841-94EC-CB24319D63EA}"/>
    <dgm:cxn modelId="{CB05ECA9-2C02-7946-8506-990DE0227F44}" srcId="{94BFF4DD-D7C8-4042-BF7F-D723CB74F031}" destId="{2C6DD4C5-38AC-6244-8506-082C1938D413}" srcOrd="1" destOrd="0" parTransId="{C49C5AFE-9D58-DF48-BAD1-D9D8BAC0F18E}" sibTransId="{EF08B50C-50C9-F048-9050-92D1E8418D78}"/>
    <dgm:cxn modelId="{9CC84602-763F-C841-BD12-5B575067C043}" type="presOf" srcId="{94BFF4DD-D7C8-4042-BF7F-D723CB74F031}" destId="{2BE5DDB8-0155-5B4A-86FB-1C1C58186C74}" srcOrd="0" destOrd="0" presId="urn:microsoft.com/office/officeart/2005/8/layout/arrow5"/>
    <dgm:cxn modelId="{3779DAC4-EED7-184C-B7BB-C7EA50B1F561}" type="presParOf" srcId="{2BE5DDB8-0155-5B4A-86FB-1C1C58186C74}" destId="{0EF47843-8489-E442-A0D2-EE1CA2C8DF52}" srcOrd="0" destOrd="0" presId="urn:microsoft.com/office/officeart/2005/8/layout/arrow5"/>
    <dgm:cxn modelId="{88A7282C-7282-EB48-8701-FB2F0F0C258C}" type="presParOf" srcId="{2BE5DDB8-0155-5B4A-86FB-1C1C58186C74}" destId="{6E2D5DF0-AA4F-E84A-AC92-599224B5571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782D66-F9D8-E74A-AA80-CB18C3BE5F5D}" type="doc">
      <dgm:prSet loTypeId="urn:microsoft.com/office/officeart/2005/8/layout/radial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CE1223-9945-2B4E-B4E7-68A41D292BF0}">
      <dgm:prSet phldrT="[Text]"/>
      <dgm:spPr/>
      <dgm:t>
        <a:bodyPr/>
        <a:lstStyle/>
        <a:p>
          <a:r>
            <a:rPr lang="en-US" dirty="0"/>
            <a:t>Y 3 ‘</a:t>
          </a:r>
          <a:r>
            <a:rPr lang="en-US" dirty="0" err="1"/>
            <a:t>gog</a:t>
          </a:r>
          <a:r>
            <a:rPr lang="en-US" dirty="0"/>
            <a:t>’</a:t>
          </a:r>
        </a:p>
      </dgm:t>
    </dgm:pt>
    <dgm:pt modelId="{897401CA-95E3-2841-B4D6-2B819595959E}" type="parTrans" cxnId="{D4DC70DB-0F15-824E-BFA2-DF3970FBFD1C}">
      <dgm:prSet/>
      <dgm:spPr/>
      <dgm:t>
        <a:bodyPr/>
        <a:lstStyle/>
        <a:p>
          <a:endParaRPr lang="en-US"/>
        </a:p>
      </dgm:t>
    </dgm:pt>
    <dgm:pt modelId="{A5E03708-9BD7-3148-B3CA-3A7643360AAD}" type="sibTrans" cxnId="{D4DC70DB-0F15-824E-BFA2-DF3970FBFD1C}">
      <dgm:prSet/>
      <dgm:spPr/>
      <dgm:t>
        <a:bodyPr/>
        <a:lstStyle/>
        <a:p>
          <a:endParaRPr lang="en-US"/>
        </a:p>
      </dgm:t>
    </dgm:pt>
    <dgm:pt modelId="{87F9AC87-5AF0-4F42-9BDC-D389B4A0416A}">
      <dgm:prSet phldrT="[Text]" custT="1"/>
      <dgm:spPr>
        <a:solidFill>
          <a:schemeClr val="accent2">
            <a:lumMod val="50000"/>
            <a:lumOff val="50000"/>
          </a:schemeClr>
        </a:solidFill>
      </dgm:spPr>
      <dgm:t>
        <a:bodyPr/>
        <a:lstStyle/>
        <a:p>
          <a:r>
            <a:rPr lang="en-US" sz="1600" dirty="0" err="1"/>
            <a:t>Pedagogaeth</a:t>
          </a:r>
          <a:endParaRPr lang="en-US" sz="1600" dirty="0"/>
        </a:p>
      </dgm:t>
    </dgm:pt>
    <dgm:pt modelId="{D2EFA023-EC5D-304D-8474-CC1B0E4563C9}" type="parTrans" cxnId="{4F4DE838-8793-F947-9C77-55C5920BE7A4}">
      <dgm:prSet/>
      <dgm:spPr/>
      <dgm:t>
        <a:bodyPr/>
        <a:lstStyle/>
        <a:p>
          <a:endParaRPr lang="en-US"/>
        </a:p>
      </dgm:t>
    </dgm:pt>
    <dgm:pt modelId="{CB1369F7-4317-C742-A19D-9717368CD501}" type="sibTrans" cxnId="{4F4DE838-8793-F947-9C77-55C5920BE7A4}">
      <dgm:prSet/>
      <dgm:spPr/>
      <dgm:t>
        <a:bodyPr/>
        <a:lstStyle/>
        <a:p>
          <a:endParaRPr lang="en-US"/>
        </a:p>
      </dgm:t>
    </dgm:pt>
    <dgm:pt modelId="{EEA2BE39-262A-BA40-BF43-DE763F33BF2A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sz="1600" dirty="0" err="1"/>
            <a:t>Andragogaeth</a:t>
          </a:r>
          <a:endParaRPr lang="en-US" sz="1600" dirty="0"/>
        </a:p>
      </dgm:t>
    </dgm:pt>
    <dgm:pt modelId="{E18C93E9-A411-4740-BB85-7C516826E47D}" type="parTrans" cxnId="{FF2698E0-93B7-944C-A3AA-4F47458B1752}">
      <dgm:prSet/>
      <dgm:spPr/>
      <dgm:t>
        <a:bodyPr/>
        <a:lstStyle/>
        <a:p>
          <a:endParaRPr lang="en-US"/>
        </a:p>
      </dgm:t>
    </dgm:pt>
    <dgm:pt modelId="{C88FAA19-AF41-DE45-8A73-3F60B8CA7649}" type="sibTrans" cxnId="{FF2698E0-93B7-944C-A3AA-4F47458B1752}">
      <dgm:prSet/>
      <dgm:spPr/>
      <dgm:t>
        <a:bodyPr/>
        <a:lstStyle/>
        <a:p>
          <a:endParaRPr lang="en-US"/>
        </a:p>
      </dgm:t>
    </dgm:pt>
    <dgm:pt modelId="{4653EF42-9668-124F-897A-2414AE2D5081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US" sz="1600" dirty="0" err="1"/>
            <a:t>Heutagogaeth</a:t>
          </a:r>
          <a:endParaRPr lang="en-US" sz="1600" dirty="0"/>
        </a:p>
      </dgm:t>
    </dgm:pt>
    <dgm:pt modelId="{B29F9C68-1445-614B-B629-B1892BF41228}" type="parTrans" cxnId="{78C54BD2-88CD-D747-8223-CD0060AEF1B3}">
      <dgm:prSet/>
      <dgm:spPr/>
      <dgm:t>
        <a:bodyPr/>
        <a:lstStyle/>
        <a:p>
          <a:endParaRPr lang="en-US"/>
        </a:p>
      </dgm:t>
    </dgm:pt>
    <dgm:pt modelId="{A847D379-1DBE-7840-9302-5C0D8AB77549}" type="sibTrans" cxnId="{78C54BD2-88CD-D747-8223-CD0060AEF1B3}">
      <dgm:prSet/>
      <dgm:spPr/>
      <dgm:t>
        <a:bodyPr/>
        <a:lstStyle/>
        <a:p>
          <a:endParaRPr lang="en-US"/>
        </a:p>
      </dgm:t>
    </dgm:pt>
    <dgm:pt modelId="{E1C646E3-4FCE-474E-A27C-FD91516BFAA0}">
      <dgm:prSet phldrT="[Text]"/>
      <dgm:spPr/>
      <dgm:t>
        <a:bodyPr/>
        <a:lstStyle/>
        <a:p>
          <a:endParaRPr lang="en-US" dirty="0"/>
        </a:p>
      </dgm:t>
    </dgm:pt>
    <dgm:pt modelId="{19490F85-DBB7-6F47-8C78-741E3AC4601E}" type="parTrans" cxnId="{E0EDB4BF-AFBD-E340-8B8E-B747D52FC6D9}">
      <dgm:prSet/>
      <dgm:spPr/>
      <dgm:t>
        <a:bodyPr/>
        <a:lstStyle/>
        <a:p>
          <a:endParaRPr lang="en-US"/>
        </a:p>
      </dgm:t>
    </dgm:pt>
    <dgm:pt modelId="{CD360101-6B5F-0B46-A442-602535E4B10B}" type="sibTrans" cxnId="{E0EDB4BF-AFBD-E340-8B8E-B747D52FC6D9}">
      <dgm:prSet/>
      <dgm:spPr/>
      <dgm:t>
        <a:bodyPr/>
        <a:lstStyle/>
        <a:p>
          <a:endParaRPr lang="en-US"/>
        </a:p>
      </dgm:t>
    </dgm:pt>
    <dgm:pt modelId="{8F1678FB-D13D-384B-8D59-F65A025CD04B}" type="pres">
      <dgm:prSet presAssocID="{C8782D66-F9D8-E74A-AA80-CB18C3BE5F5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2F82190-B9B4-2A4F-AFB3-963E323CB2CA}" type="pres">
      <dgm:prSet presAssocID="{03CE1223-9945-2B4E-B4E7-68A41D292BF0}" presName="centerShape" presStyleLbl="node0" presStyleIdx="0" presStyleCnt="1"/>
      <dgm:spPr/>
      <dgm:t>
        <a:bodyPr/>
        <a:lstStyle/>
        <a:p>
          <a:endParaRPr lang="en-US"/>
        </a:p>
      </dgm:t>
    </dgm:pt>
    <dgm:pt modelId="{0B403263-7B53-7F46-9A57-0BCD862D59D4}" type="pres">
      <dgm:prSet presAssocID="{87F9AC87-5AF0-4F42-9BDC-D389B4A0416A}" presName="node" presStyleLbl="node1" presStyleIdx="0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FF6CE6-E4AD-BB4F-91F6-668E7046B0D9}" type="pres">
      <dgm:prSet presAssocID="{87F9AC87-5AF0-4F42-9BDC-D389B4A0416A}" presName="dummy" presStyleCnt="0"/>
      <dgm:spPr/>
    </dgm:pt>
    <dgm:pt modelId="{1026D614-7D32-4046-80E9-6CBC5D195459}" type="pres">
      <dgm:prSet presAssocID="{CB1369F7-4317-C742-A19D-9717368CD501}" presName="sibTrans" presStyleLbl="sibTrans2D1" presStyleIdx="0" presStyleCnt="3"/>
      <dgm:spPr/>
      <dgm:t>
        <a:bodyPr/>
        <a:lstStyle/>
        <a:p>
          <a:endParaRPr lang="en-US"/>
        </a:p>
      </dgm:t>
    </dgm:pt>
    <dgm:pt modelId="{B0DEC9C0-5358-DB4B-8B48-CCC632B20FFE}" type="pres">
      <dgm:prSet presAssocID="{EEA2BE39-262A-BA40-BF43-DE763F33BF2A}" presName="node" presStyleLbl="node1" presStyleIdx="1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5D0165-8D78-F047-AA3C-F7DB7043F530}" type="pres">
      <dgm:prSet presAssocID="{EEA2BE39-262A-BA40-BF43-DE763F33BF2A}" presName="dummy" presStyleCnt="0"/>
      <dgm:spPr/>
    </dgm:pt>
    <dgm:pt modelId="{DE507271-AF01-5447-A6D1-37F04F27CCCF}" type="pres">
      <dgm:prSet presAssocID="{C88FAA19-AF41-DE45-8A73-3F60B8CA7649}" presName="sibTrans" presStyleLbl="sibTrans2D1" presStyleIdx="1" presStyleCnt="3"/>
      <dgm:spPr/>
      <dgm:t>
        <a:bodyPr/>
        <a:lstStyle/>
        <a:p>
          <a:endParaRPr lang="en-US"/>
        </a:p>
      </dgm:t>
    </dgm:pt>
    <dgm:pt modelId="{176BEE88-E998-0D47-9226-305078AB3C43}" type="pres">
      <dgm:prSet presAssocID="{4653EF42-9668-124F-897A-2414AE2D5081}" presName="node" presStyleLbl="node1" presStyleIdx="2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41B050-D9EC-B04A-9F71-E2E9E3397E15}" type="pres">
      <dgm:prSet presAssocID="{4653EF42-9668-124F-897A-2414AE2D5081}" presName="dummy" presStyleCnt="0"/>
      <dgm:spPr/>
    </dgm:pt>
    <dgm:pt modelId="{5FE55C2F-8CF6-CD4D-AD56-71C0C8A19519}" type="pres">
      <dgm:prSet presAssocID="{A847D379-1DBE-7840-9302-5C0D8AB77549}" presName="sibTrans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0D4659E0-0052-0D4F-869F-45AF5B437AEA}" type="presOf" srcId="{EEA2BE39-262A-BA40-BF43-DE763F33BF2A}" destId="{B0DEC9C0-5358-DB4B-8B48-CCC632B20FFE}" srcOrd="0" destOrd="0" presId="urn:microsoft.com/office/officeart/2005/8/layout/radial6"/>
    <dgm:cxn modelId="{FF2698E0-93B7-944C-A3AA-4F47458B1752}" srcId="{03CE1223-9945-2B4E-B4E7-68A41D292BF0}" destId="{EEA2BE39-262A-BA40-BF43-DE763F33BF2A}" srcOrd="1" destOrd="0" parTransId="{E18C93E9-A411-4740-BB85-7C516826E47D}" sibTransId="{C88FAA19-AF41-DE45-8A73-3F60B8CA7649}"/>
    <dgm:cxn modelId="{75E3CFC2-A325-6643-B24F-3937BD761442}" type="presOf" srcId="{CB1369F7-4317-C742-A19D-9717368CD501}" destId="{1026D614-7D32-4046-80E9-6CBC5D195459}" srcOrd="0" destOrd="0" presId="urn:microsoft.com/office/officeart/2005/8/layout/radial6"/>
    <dgm:cxn modelId="{63EEFDBC-C943-A34F-A4AA-99611926D25B}" type="presOf" srcId="{C8782D66-F9D8-E74A-AA80-CB18C3BE5F5D}" destId="{8F1678FB-D13D-384B-8D59-F65A025CD04B}" srcOrd="0" destOrd="0" presId="urn:microsoft.com/office/officeart/2005/8/layout/radial6"/>
    <dgm:cxn modelId="{78C54BD2-88CD-D747-8223-CD0060AEF1B3}" srcId="{03CE1223-9945-2B4E-B4E7-68A41D292BF0}" destId="{4653EF42-9668-124F-897A-2414AE2D5081}" srcOrd="2" destOrd="0" parTransId="{B29F9C68-1445-614B-B629-B1892BF41228}" sibTransId="{A847D379-1DBE-7840-9302-5C0D8AB77549}"/>
    <dgm:cxn modelId="{02F4C4E0-D328-024C-B3CB-AE9529512342}" type="presOf" srcId="{03CE1223-9945-2B4E-B4E7-68A41D292BF0}" destId="{F2F82190-B9B4-2A4F-AFB3-963E323CB2CA}" srcOrd="0" destOrd="0" presId="urn:microsoft.com/office/officeart/2005/8/layout/radial6"/>
    <dgm:cxn modelId="{E0EDB4BF-AFBD-E340-8B8E-B747D52FC6D9}" srcId="{C8782D66-F9D8-E74A-AA80-CB18C3BE5F5D}" destId="{E1C646E3-4FCE-474E-A27C-FD91516BFAA0}" srcOrd="1" destOrd="0" parTransId="{19490F85-DBB7-6F47-8C78-741E3AC4601E}" sibTransId="{CD360101-6B5F-0B46-A442-602535E4B10B}"/>
    <dgm:cxn modelId="{41C26EFC-54CE-C446-AEDA-F74052CD581B}" type="presOf" srcId="{A847D379-1DBE-7840-9302-5C0D8AB77549}" destId="{5FE55C2F-8CF6-CD4D-AD56-71C0C8A19519}" srcOrd="0" destOrd="0" presId="urn:microsoft.com/office/officeart/2005/8/layout/radial6"/>
    <dgm:cxn modelId="{AD0A7413-9F49-1443-BADC-4FE0C9BE1F81}" type="presOf" srcId="{87F9AC87-5AF0-4F42-9BDC-D389B4A0416A}" destId="{0B403263-7B53-7F46-9A57-0BCD862D59D4}" srcOrd="0" destOrd="0" presId="urn:microsoft.com/office/officeart/2005/8/layout/radial6"/>
    <dgm:cxn modelId="{915FC484-524E-9A48-9C8F-A61AD5FDA28F}" type="presOf" srcId="{4653EF42-9668-124F-897A-2414AE2D5081}" destId="{176BEE88-E998-0D47-9226-305078AB3C43}" srcOrd="0" destOrd="0" presId="urn:microsoft.com/office/officeart/2005/8/layout/radial6"/>
    <dgm:cxn modelId="{D4DC70DB-0F15-824E-BFA2-DF3970FBFD1C}" srcId="{C8782D66-F9D8-E74A-AA80-CB18C3BE5F5D}" destId="{03CE1223-9945-2B4E-B4E7-68A41D292BF0}" srcOrd="0" destOrd="0" parTransId="{897401CA-95E3-2841-B4D6-2B819595959E}" sibTransId="{A5E03708-9BD7-3148-B3CA-3A7643360AAD}"/>
    <dgm:cxn modelId="{5085F376-D457-E249-BACE-27EAED7A7F9F}" type="presOf" srcId="{C88FAA19-AF41-DE45-8A73-3F60B8CA7649}" destId="{DE507271-AF01-5447-A6D1-37F04F27CCCF}" srcOrd="0" destOrd="0" presId="urn:microsoft.com/office/officeart/2005/8/layout/radial6"/>
    <dgm:cxn modelId="{4F4DE838-8793-F947-9C77-55C5920BE7A4}" srcId="{03CE1223-9945-2B4E-B4E7-68A41D292BF0}" destId="{87F9AC87-5AF0-4F42-9BDC-D389B4A0416A}" srcOrd="0" destOrd="0" parTransId="{D2EFA023-EC5D-304D-8474-CC1B0E4563C9}" sibTransId="{CB1369F7-4317-C742-A19D-9717368CD501}"/>
    <dgm:cxn modelId="{0FDAA182-8122-F44F-9A37-058266E15C84}" type="presParOf" srcId="{8F1678FB-D13D-384B-8D59-F65A025CD04B}" destId="{F2F82190-B9B4-2A4F-AFB3-963E323CB2CA}" srcOrd="0" destOrd="0" presId="urn:microsoft.com/office/officeart/2005/8/layout/radial6"/>
    <dgm:cxn modelId="{5BB472B0-F9C7-B24F-AD10-71E0A87246C2}" type="presParOf" srcId="{8F1678FB-D13D-384B-8D59-F65A025CD04B}" destId="{0B403263-7B53-7F46-9A57-0BCD862D59D4}" srcOrd="1" destOrd="0" presId="urn:microsoft.com/office/officeart/2005/8/layout/radial6"/>
    <dgm:cxn modelId="{2393FF8D-0259-5B4E-80FC-3B3C77C6C19C}" type="presParOf" srcId="{8F1678FB-D13D-384B-8D59-F65A025CD04B}" destId="{E7FF6CE6-E4AD-BB4F-91F6-668E7046B0D9}" srcOrd="2" destOrd="0" presId="urn:microsoft.com/office/officeart/2005/8/layout/radial6"/>
    <dgm:cxn modelId="{7F2807B8-AC3E-A244-B0F2-55C7AF33A0B0}" type="presParOf" srcId="{8F1678FB-D13D-384B-8D59-F65A025CD04B}" destId="{1026D614-7D32-4046-80E9-6CBC5D195459}" srcOrd="3" destOrd="0" presId="urn:microsoft.com/office/officeart/2005/8/layout/radial6"/>
    <dgm:cxn modelId="{B0BF088B-75C5-E84C-A578-4DDEFAAEF861}" type="presParOf" srcId="{8F1678FB-D13D-384B-8D59-F65A025CD04B}" destId="{B0DEC9C0-5358-DB4B-8B48-CCC632B20FFE}" srcOrd="4" destOrd="0" presId="urn:microsoft.com/office/officeart/2005/8/layout/radial6"/>
    <dgm:cxn modelId="{00FBF14A-BF79-B947-840A-F49BAC98F506}" type="presParOf" srcId="{8F1678FB-D13D-384B-8D59-F65A025CD04B}" destId="{425D0165-8D78-F047-AA3C-F7DB7043F530}" srcOrd="5" destOrd="0" presId="urn:microsoft.com/office/officeart/2005/8/layout/radial6"/>
    <dgm:cxn modelId="{0611805B-A781-6546-8C68-81D9F80189AF}" type="presParOf" srcId="{8F1678FB-D13D-384B-8D59-F65A025CD04B}" destId="{DE507271-AF01-5447-A6D1-37F04F27CCCF}" srcOrd="6" destOrd="0" presId="urn:microsoft.com/office/officeart/2005/8/layout/radial6"/>
    <dgm:cxn modelId="{E8A9A488-0E19-5D4B-A7D0-5F855FAA380D}" type="presParOf" srcId="{8F1678FB-D13D-384B-8D59-F65A025CD04B}" destId="{176BEE88-E998-0D47-9226-305078AB3C43}" srcOrd="7" destOrd="0" presId="urn:microsoft.com/office/officeart/2005/8/layout/radial6"/>
    <dgm:cxn modelId="{787BD168-1702-4549-BDE6-1940F4469F86}" type="presParOf" srcId="{8F1678FB-D13D-384B-8D59-F65A025CD04B}" destId="{2B41B050-D9EC-B04A-9F71-E2E9E3397E15}" srcOrd="8" destOrd="0" presId="urn:microsoft.com/office/officeart/2005/8/layout/radial6"/>
    <dgm:cxn modelId="{9D50FCC5-D5D7-DA41-A164-EACF8D571AF0}" type="presParOf" srcId="{8F1678FB-D13D-384B-8D59-F65A025CD04B}" destId="{5FE55C2F-8CF6-CD4D-AD56-71C0C8A19519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47843-8489-E442-A0D2-EE1CA2C8DF52}">
      <dsp:nvSpPr>
        <dsp:cNvPr id="0" name=""/>
        <dsp:cNvSpPr/>
      </dsp:nvSpPr>
      <dsp:spPr>
        <a:xfrm rot="16200000">
          <a:off x="666" y="358308"/>
          <a:ext cx="4189776" cy="4189776"/>
        </a:xfrm>
        <a:prstGeom prst="downArrow">
          <a:avLst>
            <a:gd name="adj1" fmla="val 50000"/>
            <a:gd name="adj2" fmla="val 35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/>
            <a:t>menter</a:t>
          </a:r>
          <a:endParaRPr lang="en-US" sz="3300" kern="1200" dirty="0"/>
        </a:p>
      </dsp:txBody>
      <dsp:txXfrm rot="5400000">
        <a:off x="667" y="1405752"/>
        <a:ext cx="3456565" cy="2094888"/>
      </dsp:txXfrm>
    </dsp:sp>
    <dsp:sp modelId="{6E2D5DF0-AA4F-E84A-AC92-599224B55710}">
      <dsp:nvSpPr>
        <dsp:cNvPr id="0" name=""/>
        <dsp:cNvSpPr/>
      </dsp:nvSpPr>
      <dsp:spPr>
        <a:xfrm rot="5400000">
          <a:off x="4433337" y="358308"/>
          <a:ext cx="4189776" cy="4189776"/>
        </a:xfrm>
        <a:prstGeom prst="downArrow">
          <a:avLst>
            <a:gd name="adj1" fmla="val 50000"/>
            <a:gd name="adj2" fmla="val 35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/>
            <a:t>entrepreneuriaeth</a:t>
          </a:r>
          <a:endParaRPr lang="en-US" sz="3300" kern="1200" dirty="0"/>
        </a:p>
      </dsp:txBody>
      <dsp:txXfrm rot="-5400000">
        <a:off x="5166549" y="1405752"/>
        <a:ext cx="3456565" cy="2094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E55C2F-8CF6-CD4D-AD56-71C0C8A19519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9000000"/>
            <a:gd name="adj2" fmla="val 162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507271-AF01-5447-A6D1-37F04F27CCCF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1800000"/>
            <a:gd name="adj2" fmla="val 90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26D614-7D32-4046-80E9-6CBC5D195459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16200000"/>
            <a:gd name="adj2" fmla="val 18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F82190-B9B4-2A4F-AFB3-963E323CB2CA}">
      <dsp:nvSpPr>
        <dsp:cNvPr id="0" name=""/>
        <dsp:cNvSpPr/>
      </dsp:nvSpPr>
      <dsp:spPr>
        <a:xfrm>
          <a:off x="3389545" y="1746709"/>
          <a:ext cx="1865727" cy="1865727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/>
            <a:t>Y 3 ‘</a:t>
          </a:r>
          <a:r>
            <a:rPr lang="en-US" sz="4400" kern="1200" dirty="0" err="1"/>
            <a:t>gog</a:t>
          </a:r>
          <a:r>
            <a:rPr lang="en-US" sz="4400" kern="1200" dirty="0"/>
            <a:t>’</a:t>
          </a:r>
        </a:p>
      </dsp:txBody>
      <dsp:txXfrm>
        <a:off x="3662774" y="2019938"/>
        <a:ext cx="1319269" cy="1319269"/>
      </dsp:txXfrm>
    </dsp:sp>
    <dsp:sp modelId="{0B403263-7B53-7F46-9A57-0BCD862D59D4}">
      <dsp:nvSpPr>
        <dsp:cNvPr id="0" name=""/>
        <dsp:cNvSpPr/>
      </dsp:nvSpPr>
      <dsp:spPr>
        <a:xfrm>
          <a:off x="3319773" y="-45689"/>
          <a:ext cx="2005272" cy="1494022"/>
        </a:xfrm>
        <a:prstGeom prst="ellipse">
          <a:avLst/>
        </a:prstGeom>
        <a:solidFill>
          <a:schemeClr val="accent2">
            <a:lumMod val="50000"/>
            <a:lumOff val="50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Pedagogaeth</a:t>
          </a:r>
          <a:endParaRPr lang="en-US" sz="1600" kern="1200" dirty="0"/>
        </a:p>
      </dsp:txBody>
      <dsp:txXfrm>
        <a:off x="3613438" y="173105"/>
        <a:ext cx="1417942" cy="1056434"/>
      </dsp:txXfrm>
    </dsp:sp>
    <dsp:sp modelId="{B0DEC9C0-5358-DB4B-8B48-CCC632B20FFE}">
      <dsp:nvSpPr>
        <dsp:cNvPr id="0" name=""/>
        <dsp:cNvSpPr/>
      </dsp:nvSpPr>
      <dsp:spPr>
        <a:xfrm>
          <a:off x="5032989" y="2921687"/>
          <a:ext cx="2005272" cy="1494022"/>
        </a:xfrm>
        <a:prstGeom prst="ellipse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Andragogaeth</a:t>
          </a:r>
          <a:endParaRPr lang="en-US" sz="1600" kern="1200" dirty="0"/>
        </a:p>
      </dsp:txBody>
      <dsp:txXfrm>
        <a:off x="5326654" y="3140481"/>
        <a:ext cx="1417942" cy="1056434"/>
      </dsp:txXfrm>
    </dsp:sp>
    <dsp:sp modelId="{176BEE88-E998-0D47-9226-305078AB3C43}">
      <dsp:nvSpPr>
        <dsp:cNvPr id="0" name=""/>
        <dsp:cNvSpPr/>
      </dsp:nvSpPr>
      <dsp:spPr>
        <a:xfrm>
          <a:off x="1606557" y="2921687"/>
          <a:ext cx="2005272" cy="1494022"/>
        </a:xfrm>
        <a:prstGeom prst="ellipse">
          <a:avLst/>
        </a:prstGeom>
        <a:solidFill>
          <a:schemeClr val="accent4">
            <a:lumMod val="50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Heutagogaeth</a:t>
          </a:r>
          <a:endParaRPr lang="en-US" sz="1600" kern="1200" dirty="0"/>
        </a:p>
      </dsp:txBody>
      <dsp:txXfrm>
        <a:off x="1900222" y="3140481"/>
        <a:ext cx="1417942" cy="1056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ct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22" Type="http://schemas.openxmlformats.org/officeDocument/2006/relationships/image" Target="../media/image6.jpg"/><Relationship Id="rId23" Type="http://schemas.openxmlformats.org/officeDocument/2006/relationships/image" Target="../media/image7.png"/><Relationship Id="rId24" Type="http://schemas.openxmlformats.org/officeDocument/2006/relationships/image" Target="../media/image8.png"/><Relationship Id="rId25" Type="http://schemas.openxmlformats.org/officeDocument/2006/relationships/image" Target="../media/image9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CBAD2A55-C7BC-D446-922B-2E2E6C414693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5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5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5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4" Type="http://schemas.openxmlformats.org/officeDocument/2006/relationships/image" Target="../media/image13.tiff"/><Relationship Id="rId5" Type="http://schemas.openxmlformats.org/officeDocument/2006/relationships/image" Target="../media/image14.tiff"/><Relationship Id="rId6" Type="http://schemas.openxmlformats.org/officeDocument/2006/relationships/image" Target="../media/image15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t.cox@uwtsd.ac.uk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image" Target="../media/image20.png"/><Relationship Id="rId1" Type="http://schemas.openxmlformats.org/officeDocument/2006/relationships/slideLayout" Target="../slideLayouts/slideLayout12.xml"/><Relationship Id="rId2" Type="http://schemas.openxmlformats.org/officeDocument/2006/relationships/diagramData" Target="../diagrams/data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12.xml"/><Relationship Id="rId2" Type="http://schemas.openxmlformats.org/officeDocument/2006/relationships/diagramData" Target="../diagrams/data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1.jpeg"/><Relationship Id="rId3" Type="http://schemas.openxmlformats.org/officeDocument/2006/relationships/hyperlink" Target="http://www.teachthought.com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9Gannilwc-o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ed.com/talks/ken_robinson_says_schools_kill_creativity#t-65519" TargetMode="External"/><Relationship Id="rId3" Type="http://schemas.openxmlformats.org/officeDocument/2006/relationships/image" Target="../media/image2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741" y="2777876"/>
            <a:ext cx="3570400" cy="1914144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Cyflwyniad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b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Addysgu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a </a:t>
            </a: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Dysgu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b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Mentrus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a </a:t>
            </a: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Chreadigol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5654" y="5838895"/>
            <a:ext cx="6477000" cy="1174088"/>
          </a:xfrm>
        </p:spPr>
        <p:txBody>
          <a:bodyPr/>
          <a:lstStyle/>
          <a:p>
            <a:r>
              <a:rPr lang="en-US" b="1" dirty="0" smtClean="0"/>
              <a:t>ECAD6011C</a:t>
            </a:r>
            <a:endParaRPr lang="en-US" b="1" dirty="0"/>
          </a:p>
          <a:p>
            <a:r>
              <a:rPr lang="en-US" b="1" dirty="0" smtClean="0"/>
              <a:t>08.10.19</a:t>
            </a:r>
            <a:endParaRPr lang="en-US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053" y="2101553"/>
            <a:ext cx="3461503" cy="46153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8141" y="2111148"/>
            <a:ext cx="4033434" cy="403343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6437" y="2340087"/>
            <a:ext cx="4827457" cy="38140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9331" y="1805460"/>
            <a:ext cx="4374563" cy="43745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1053" y="1549831"/>
            <a:ext cx="5167059" cy="51670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70861" y="1155943"/>
            <a:ext cx="7313613" cy="868362"/>
          </a:xfrm>
        </p:spPr>
        <p:txBody>
          <a:bodyPr/>
          <a:lstStyle/>
          <a:p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YSTYRIWCH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1147541" y="2024305"/>
            <a:ext cx="7390173" cy="3809575"/>
          </a:xfrm>
          <a:prstGeom prst="wedgeEllipseCallout">
            <a:avLst>
              <a:gd name="adj1" fmla="val -39035"/>
              <a:gd name="adj2" fmla="val 70343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Ydych</a:t>
            </a:r>
            <a:r>
              <a:rPr lang="en-US" sz="3200" dirty="0"/>
              <a:t> </a:t>
            </a:r>
            <a:r>
              <a:rPr lang="en-US" sz="3200" dirty="0" err="1"/>
              <a:t>chi’n</a:t>
            </a:r>
            <a:r>
              <a:rPr lang="en-US" sz="3200" dirty="0"/>
              <a:t> </a:t>
            </a:r>
            <a:r>
              <a:rPr lang="en-US" sz="3200" dirty="0" err="1"/>
              <a:t>berson</a:t>
            </a:r>
            <a:r>
              <a:rPr lang="en-US" sz="3200" dirty="0"/>
              <a:t> </a:t>
            </a:r>
            <a:r>
              <a:rPr lang="en-US" sz="3200" dirty="0" err="1"/>
              <a:t>creadigol</a:t>
            </a:r>
            <a:r>
              <a:rPr lang="en-US" sz="3200" dirty="0"/>
              <a:t>?</a:t>
            </a:r>
          </a:p>
          <a:p>
            <a:pPr algn="ctr"/>
            <a:r>
              <a:rPr lang="en-US" sz="3200" dirty="0"/>
              <a:t>Beth </a:t>
            </a:r>
            <a:r>
              <a:rPr lang="en-US" sz="3200" dirty="0" err="1"/>
              <a:t>yw’ch</a:t>
            </a:r>
            <a:r>
              <a:rPr lang="en-US" sz="3200" dirty="0"/>
              <a:t> dawn </a:t>
            </a:r>
            <a:r>
              <a:rPr lang="en-US" sz="3200" dirty="0" err="1"/>
              <a:t>greadigol</a:t>
            </a:r>
            <a:r>
              <a:rPr lang="en-US" sz="3200" dirty="0"/>
              <a:t> chi?</a:t>
            </a:r>
          </a:p>
          <a:p>
            <a:pPr algn="ctr"/>
            <a:r>
              <a:rPr lang="en-US" sz="3200" dirty="0" err="1"/>
              <a:t>Allwch</a:t>
            </a:r>
            <a:r>
              <a:rPr lang="en-US" sz="3200" dirty="0"/>
              <a:t> chi </a:t>
            </a:r>
            <a:r>
              <a:rPr lang="en-US" sz="3200" dirty="0" err="1"/>
              <a:t>fod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fardd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dydd</a:t>
            </a:r>
            <a:r>
              <a:rPr lang="en-US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482" y="1641691"/>
            <a:ext cx="7313613" cy="868362"/>
          </a:xfrm>
        </p:spPr>
        <p:txBody>
          <a:bodyPr/>
          <a:lstStyle/>
          <a:p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Nod </a:t>
            </a: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sesiwn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399" y="2510053"/>
            <a:ext cx="7313613" cy="4056062"/>
          </a:xfrm>
        </p:spPr>
        <p:txBody>
          <a:bodyPr/>
          <a:lstStyle/>
          <a:p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trosolwg</a:t>
            </a:r>
            <a:r>
              <a:rPr lang="en-US" dirty="0"/>
              <a:t> </a:t>
            </a:r>
            <a:r>
              <a:rPr lang="en-US" dirty="0" err="1"/>
              <a:t>fanwl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a </a:t>
            </a:r>
            <a:r>
              <a:rPr lang="en-US" dirty="0" err="1"/>
              <a:t>strwythur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modwl</a:t>
            </a:r>
            <a:endParaRPr lang="en-US" dirty="0"/>
          </a:p>
          <a:p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gysyniadau</a:t>
            </a:r>
            <a:r>
              <a:rPr lang="en-US" dirty="0"/>
              <a:t> a </a:t>
            </a:r>
            <a:r>
              <a:rPr lang="en-US" dirty="0" err="1"/>
              <a:t>gyflwynir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modwl</a:t>
            </a:r>
            <a:r>
              <a:rPr lang="en-US" dirty="0"/>
              <a:t> </a:t>
            </a:r>
            <a:r>
              <a:rPr lang="en-US" dirty="0" err="1"/>
              <a:t>megis</a:t>
            </a:r>
            <a:r>
              <a:rPr lang="en-US" dirty="0"/>
              <a:t> </a:t>
            </a:r>
            <a:r>
              <a:rPr lang="en-US" dirty="0" err="1"/>
              <a:t>cymharu</a:t>
            </a:r>
            <a:r>
              <a:rPr lang="en-US" dirty="0"/>
              <a:t> a </a:t>
            </a:r>
            <a:r>
              <a:rPr lang="en-US" dirty="0" err="1"/>
              <a:t>chyferbynnu</a:t>
            </a:r>
            <a:r>
              <a:rPr lang="en-US" dirty="0"/>
              <a:t> </a:t>
            </a:r>
            <a:r>
              <a:rPr lang="en-US" dirty="0" err="1"/>
              <a:t>menter</a:t>
            </a:r>
            <a:r>
              <a:rPr lang="en-US" dirty="0"/>
              <a:t> ac </a:t>
            </a:r>
            <a:r>
              <a:rPr lang="en-US" dirty="0" err="1"/>
              <a:t>entrepreneuriaeth</a:t>
            </a:r>
            <a:r>
              <a:rPr lang="en-US" dirty="0"/>
              <a:t>.</a:t>
            </a:r>
          </a:p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angenrheidiol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yr unfed-</a:t>
            </a:r>
            <a:r>
              <a:rPr lang="en-US" dirty="0" err="1"/>
              <a:t>ganrif-ar-hugain</a:t>
            </a:r>
            <a:r>
              <a:rPr lang="en-US" dirty="0"/>
              <a:t>.</a:t>
            </a:r>
          </a:p>
          <a:p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athroniaeth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pedagogaeth</a:t>
            </a:r>
            <a:r>
              <a:rPr lang="en-US" dirty="0"/>
              <a:t>, </a:t>
            </a:r>
            <a:r>
              <a:rPr lang="en-US" dirty="0" err="1"/>
              <a:t>andragogaeth</a:t>
            </a:r>
            <a:r>
              <a:rPr lang="en-US" dirty="0"/>
              <a:t> a </a:t>
            </a:r>
            <a:r>
              <a:rPr lang="en-US" dirty="0" err="1"/>
              <a:t>heutagogaeth</a:t>
            </a:r>
            <a:r>
              <a:rPr lang="en-US" dirty="0"/>
              <a:t>. </a:t>
            </a:r>
          </a:p>
          <a:p>
            <a:pPr>
              <a:buNone/>
            </a:pPr>
            <a:endParaRPr lang="en-US" dirty="0"/>
          </a:p>
          <a:p>
            <a:pPr lvl="1">
              <a:buFont typeface="Wingdings" charset="2"/>
              <a:buChar char="q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10695"/>
            <a:ext cx="7313613" cy="868362"/>
          </a:xfrm>
        </p:spPr>
        <p:txBody>
          <a:bodyPr/>
          <a:lstStyle/>
          <a:p>
            <a:r>
              <a:rPr lang="en-US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Cwestiwn</a:t>
            </a:r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479057"/>
            <a:ext cx="7313613" cy="4056062"/>
          </a:xfrm>
        </p:spPr>
        <p:txBody>
          <a:bodyPr/>
          <a:lstStyle/>
          <a:p>
            <a:pPr>
              <a:buNone/>
            </a:pPr>
            <a:r>
              <a:rPr lang="en-US" dirty="0"/>
              <a:t>      </a:t>
            </a:r>
            <a:r>
              <a:rPr lang="en-US" sz="3200" dirty="0"/>
              <a:t>Beth </a:t>
            </a:r>
            <a:r>
              <a:rPr lang="en-US" sz="3200" dirty="0" err="1"/>
              <a:t>mae</a:t>
            </a:r>
            <a:r>
              <a:rPr lang="en-US" sz="3200" dirty="0"/>
              <a:t> ‘</a:t>
            </a:r>
            <a:r>
              <a:rPr lang="en-US" sz="3200" dirty="0" err="1"/>
              <a:t>addysg</a:t>
            </a:r>
            <a:r>
              <a:rPr lang="en-US" sz="3200" dirty="0"/>
              <a:t> </a:t>
            </a:r>
            <a:r>
              <a:rPr lang="en-US" sz="3200" dirty="0" err="1"/>
              <a:t>mentrus</a:t>
            </a:r>
            <a:r>
              <a:rPr lang="en-US" sz="3200" dirty="0"/>
              <a:t> a </a:t>
            </a:r>
            <a:r>
              <a:rPr lang="en-US" sz="3200" dirty="0" err="1"/>
              <a:t>chreadigol</a:t>
            </a:r>
            <a:r>
              <a:rPr lang="en-US" sz="3200" dirty="0"/>
              <a:t>’ 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olygu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chi?</a:t>
            </a:r>
          </a:p>
          <a:p>
            <a:pPr>
              <a:buNone/>
            </a:pPr>
            <a:r>
              <a:rPr lang="en-US" sz="3200" dirty="0"/>
              <a:t>    </a:t>
            </a:r>
            <a:r>
              <a:rPr lang="en-US" sz="3200" dirty="0" err="1"/>
              <a:t>Rhannwch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syniadau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neu</a:t>
            </a:r>
            <a:r>
              <a:rPr lang="en-US" sz="3200" dirty="0"/>
              <a:t> </a:t>
            </a:r>
            <a:r>
              <a:rPr lang="en-US" sz="3200" dirty="0" err="1"/>
              <a:t>luniau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: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883425" cy="868362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Y </a:t>
            </a:r>
            <a:r>
              <a:rPr lang="en-US" altLang="en-US" sz="3600" dirty="0" err="1"/>
              <a:t>Pedwar</a:t>
            </a:r>
            <a:r>
              <a:rPr lang="en-US" altLang="en-US" sz="3600" dirty="0"/>
              <a:t> </a:t>
            </a:r>
            <a:r>
              <a:rPr lang="en-US" altLang="en-US" sz="3600" dirty="0" err="1"/>
              <a:t>Diben</a:t>
            </a:r>
            <a:r>
              <a:rPr lang="en-US" altLang="en-US" sz="3600" dirty="0"/>
              <a:t> (Donaldson, 2015:t.31)</a:t>
            </a:r>
            <a:endParaRPr lang="en-GB" altLang="en-US" sz="3600" dirty="0"/>
          </a:p>
        </p:txBody>
      </p:sp>
      <p:sp>
        <p:nvSpPr>
          <p:cNvPr id="4" name="Freeform 5"/>
          <p:cNvSpPr>
            <a:spLocks/>
          </p:cNvSpPr>
          <p:nvPr/>
        </p:nvSpPr>
        <p:spPr bwMode="auto">
          <a:xfrm>
            <a:off x="2124075" y="1484313"/>
            <a:ext cx="2495550" cy="3001962"/>
          </a:xfrm>
          <a:custGeom>
            <a:avLst/>
            <a:gdLst>
              <a:gd name="T0" fmla="*/ 1956 w 2151"/>
              <a:gd name="T1" fmla="*/ 861 h 2586"/>
              <a:gd name="T2" fmla="*/ 2010 w 2151"/>
              <a:gd name="T3" fmla="*/ 884 h 2586"/>
              <a:gd name="T4" fmla="*/ 2054 w 2151"/>
              <a:gd name="T5" fmla="*/ 931 h 2586"/>
              <a:gd name="T6" fmla="*/ 2075 w 2151"/>
              <a:gd name="T7" fmla="*/ 965 h 2586"/>
              <a:gd name="T8" fmla="*/ 2104 w 2151"/>
              <a:gd name="T9" fmla="*/ 988 h 2586"/>
              <a:gd name="T10" fmla="*/ 2132 w 2151"/>
              <a:gd name="T11" fmla="*/ 983 h 2586"/>
              <a:gd name="T12" fmla="*/ 2148 w 2151"/>
              <a:gd name="T13" fmla="*/ 955 h 2586"/>
              <a:gd name="T14" fmla="*/ 0 w 2151"/>
              <a:gd name="T15" fmla="*/ 0 h 2586"/>
              <a:gd name="T16" fmla="*/ 933 w 2151"/>
              <a:gd name="T17" fmla="*/ 2156 h 2586"/>
              <a:gd name="T18" fmla="*/ 965 w 2151"/>
              <a:gd name="T19" fmla="*/ 2161 h 2586"/>
              <a:gd name="T20" fmla="*/ 988 w 2151"/>
              <a:gd name="T21" fmla="*/ 2182 h 2586"/>
              <a:gd name="T22" fmla="*/ 985 w 2151"/>
              <a:gd name="T23" fmla="*/ 2210 h 2586"/>
              <a:gd name="T24" fmla="*/ 957 w 2151"/>
              <a:gd name="T25" fmla="*/ 2239 h 2586"/>
              <a:gd name="T26" fmla="*/ 918 w 2151"/>
              <a:gd name="T27" fmla="*/ 2264 h 2586"/>
              <a:gd name="T28" fmla="*/ 879 w 2151"/>
              <a:gd name="T29" fmla="*/ 2309 h 2586"/>
              <a:gd name="T30" fmla="*/ 859 w 2151"/>
              <a:gd name="T31" fmla="*/ 2368 h 2586"/>
              <a:gd name="T32" fmla="*/ 863 w 2151"/>
              <a:gd name="T33" fmla="*/ 2426 h 2586"/>
              <a:gd name="T34" fmla="*/ 900 w 2151"/>
              <a:gd name="T35" fmla="*/ 2498 h 2586"/>
              <a:gd name="T36" fmla="*/ 968 w 2151"/>
              <a:gd name="T37" fmla="*/ 2552 h 2586"/>
              <a:gd name="T38" fmla="*/ 1058 w 2151"/>
              <a:gd name="T39" fmla="*/ 2582 h 2586"/>
              <a:gd name="T40" fmla="*/ 1133 w 2151"/>
              <a:gd name="T41" fmla="*/ 2584 h 2586"/>
              <a:gd name="T42" fmla="*/ 1227 w 2151"/>
              <a:gd name="T43" fmla="*/ 2561 h 2586"/>
              <a:gd name="T44" fmla="*/ 1300 w 2151"/>
              <a:gd name="T45" fmla="*/ 2513 h 2586"/>
              <a:gd name="T46" fmla="*/ 1346 w 2151"/>
              <a:gd name="T47" fmla="*/ 2444 h 2586"/>
              <a:gd name="T48" fmla="*/ 1357 w 2151"/>
              <a:gd name="T49" fmla="*/ 2386 h 2586"/>
              <a:gd name="T50" fmla="*/ 1344 w 2151"/>
              <a:gd name="T51" fmla="*/ 2322 h 2586"/>
              <a:gd name="T52" fmla="*/ 1313 w 2151"/>
              <a:gd name="T53" fmla="*/ 2278 h 2586"/>
              <a:gd name="T54" fmla="*/ 1269 w 2151"/>
              <a:gd name="T55" fmla="*/ 2244 h 2586"/>
              <a:gd name="T56" fmla="*/ 1235 w 2151"/>
              <a:gd name="T57" fmla="*/ 2218 h 2586"/>
              <a:gd name="T58" fmla="*/ 1225 w 2151"/>
              <a:gd name="T59" fmla="*/ 2189 h 2586"/>
              <a:gd name="T60" fmla="*/ 1242 w 2151"/>
              <a:gd name="T61" fmla="*/ 2166 h 2586"/>
              <a:gd name="T62" fmla="*/ 1282 w 2151"/>
              <a:gd name="T63" fmla="*/ 2156 h 2586"/>
              <a:gd name="T64" fmla="*/ 2151 w 2151"/>
              <a:gd name="T65" fmla="*/ 1281 h 2586"/>
              <a:gd name="T66" fmla="*/ 2146 w 2151"/>
              <a:gd name="T67" fmla="*/ 1248 h 2586"/>
              <a:gd name="T68" fmla="*/ 2125 w 2151"/>
              <a:gd name="T69" fmla="*/ 1225 h 2586"/>
              <a:gd name="T70" fmla="*/ 2097 w 2151"/>
              <a:gd name="T71" fmla="*/ 1229 h 2586"/>
              <a:gd name="T72" fmla="*/ 2068 w 2151"/>
              <a:gd name="T73" fmla="*/ 1258 h 2586"/>
              <a:gd name="T74" fmla="*/ 2044 w 2151"/>
              <a:gd name="T75" fmla="*/ 1295 h 2586"/>
              <a:gd name="T76" fmla="*/ 1998 w 2151"/>
              <a:gd name="T77" fmla="*/ 1336 h 2586"/>
              <a:gd name="T78" fmla="*/ 1940 w 2151"/>
              <a:gd name="T79" fmla="*/ 1356 h 2586"/>
              <a:gd name="T80" fmla="*/ 1881 w 2151"/>
              <a:gd name="T81" fmla="*/ 1351 h 2586"/>
              <a:gd name="T82" fmla="*/ 1809 w 2151"/>
              <a:gd name="T83" fmla="*/ 1313 h 2586"/>
              <a:gd name="T84" fmla="*/ 1756 w 2151"/>
              <a:gd name="T85" fmla="*/ 1247 h 2586"/>
              <a:gd name="T86" fmla="*/ 1725 w 2151"/>
              <a:gd name="T87" fmla="*/ 1157 h 2586"/>
              <a:gd name="T88" fmla="*/ 1722 w 2151"/>
              <a:gd name="T89" fmla="*/ 1081 h 2586"/>
              <a:gd name="T90" fmla="*/ 1746 w 2151"/>
              <a:gd name="T91" fmla="*/ 988 h 2586"/>
              <a:gd name="T92" fmla="*/ 1795 w 2151"/>
              <a:gd name="T93" fmla="*/ 913 h 2586"/>
              <a:gd name="T94" fmla="*/ 1862 w 2151"/>
              <a:gd name="T95" fmla="*/ 868 h 2586"/>
              <a:gd name="T96" fmla="*/ 1922 w 2151"/>
              <a:gd name="T97" fmla="*/ 856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1922" y="856"/>
                </a:moveTo>
                <a:lnTo>
                  <a:pt x="1922" y="856"/>
                </a:lnTo>
                <a:lnTo>
                  <a:pt x="1940" y="858"/>
                </a:lnTo>
                <a:lnTo>
                  <a:pt x="1956" y="861"/>
                </a:lnTo>
                <a:lnTo>
                  <a:pt x="1971" y="864"/>
                </a:lnTo>
                <a:lnTo>
                  <a:pt x="1985" y="871"/>
                </a:lnTo>
                <a:lnTo>
                  <a:pt x="1998" y="877"/>
                </a:lnTo>
                <a:lnTo>
                  <a:pt x="2010" y="884"/>
                </a:lnTo>
                <a:lnTo>
                  <a:pt x="2019" y="892"/>
                </a:lnTo>
                <a:lnTo>
                  <a:pt x="2029" y="900"/>
                </a:lnTo>
                <a:lnTo>
                  <a:pt x="2044" y="916"/>
                </a:lnTo>
                <a:lnTo>
                  <a:pt x="2054" y="931"/>
                </a:lnTo>
                <a:lnTo>
                  <a:pt x="2062" y="944"/>
                </a:lnTo>
                <a:lnTo>
                  <a:pt x="2062" y="944"/>
                </a:lnTo>
                <a:lnTo>
                  <a:pt x="2068" y="955"/>
                </a:lnTo>
                <a:lnTo>
                  <a:pt x="2075" y="965"/>
                </a:lnTo>
                <a:lnTo>
                  <a:pt x="2083" y="973"/>
                </a:lnTo>
                <a:lnTo>
                  <a:pt x="2089" y="980"/>
                </a:lnTo>
                <a:lnTo>
                  <a:pt x="2097" y="985"/>
                </a:lnTo>
                <a:lnTo>
                  <a:pt x="2104" y="988"/>
                </a:lnTo>
                <a:lnTo>
                  <a:pt x="2112" y="988"/>
                </a:lnTo>
                <a:lnTo>
                  <a:pt x="2119" y="988"/>
                </a:lnTo>
                <a:lnTo>
                  <a:pt x="2125" y="986"/>
                </a:lnTo>
                <a:lnTo>
                  <a:pt x="2132" y="983"/>
                </a:lnTo>
                <a:lnTo>
                  <a:pt x="2136" y="978"/>
                </a:lnTo>
                <a:lnTo>
                  <a:pt x="2141" y="972"/>
                </a:lnTo>
                <a:lnTo>
                  <a:pt x="2146" y="965"/>
                </a:lnTo>
                <a:lnTo>
                  <a:pt x="2148" y="955"/>
                </a:lnTo>
                <a:lnTo>
                  <a:pt x="2151" y="944"/>
                </a:lnTo>
                <a:lnTo>
                  <a:pt x="2151" y="931"/>
                </a:lnTo>
                <a:lnTo>
                  <a:pt x="2151" y="0"/>
                </a:lnTo>
                <a:lnTo>
                  <a:pt x="0" y="0"/>
                </a:lnTo>
                <a:lnTo>
                  <a:pt x="0" y="2155"/>
                </a:lnTo>
                <a:lnTo>
                  <a:pt x="495" y="2155"/>
                </a:lnTo>
                <a:lnTo>
                  <a:pt x="495" y="2156"/>
                </a:lnTo>
                <a:lnTo>
                  <a:pt x="933" y="2156"/>
                </a:lnTo>
                <a:lnTo>
                  <a:pt x="933" y="2156"/>
                </a:lnTo>
                <a:lnTo>
                  <a:pt x="946" y="2156"/>
                </a:lnTo>
                <a:lnTo>
                  <a:pt x="955" y="2158"/>
                </a:lnTo>
                <a:lnTo>
                  <a:pt x="965" y="2161"/>
                </a:lnTo>
                <a:lnTo>
                  <a:pt x="973" y="2166"/>
                </a:lnTo>
                <a:lnTo>
                  <a:pt x="980" y="2171"/>
                </a:lnTo>
                <a:lnTo>
                  <a:pt x="985" y="2176"/>
                </a:lnTo>
                <a:lnTo>
                  <a:pt x="988" y="2182"/>
                </a:lnTo>
                <a:lnTo>
                  <a:pt x="989" y="2189"/>
                </a:lnTo>
                <a:lnTo>
                  <a:pt x="989" y="2195"/>
                </a:lnTo>
                <a:lnTo>
                  <a:pt x="988" y="2203"/>
                </a:lnTo>
                <a:lnTo>
                  <a:pt x="985" y="2210"/>
                </a:lnTo>
                <a:lnTo>
                  <a:pt x="980" y="2218"/>
                </a:lnTo>
                <a:lnTo>
                  <a:pt x="975" y="2225"/>
                </a:lnTo>
                <a:lnTo>
                  <a:pt x="967" y="2233"/>
                </a:lnTo>
                <a:lnTo>
                  <a:pt x="957" y="2239"/>
                </a:lnTo>
                <a:lnTo>
                  <a:pt x="946" y="2244"/>
                </a:lnTo>
                <a:lnTo>
                  <a:pt x="946" y="2244"/>
                </a:lnTo>
                <a:lnTo>
                  <a:pt x="931" y="2252"/>
                </a:lnTo>
                <a:lnTo>
                  <a:pt x="918" y="2264"/>
                </a:lnTo>
                <a:lnTo>
                  <a:pt x="902" y="2278"/>
                </a:lnTo>
                <a:lnTo>
                  <a:pt x="893" y="2288"/>
                </a:lnTo>
                <a:lnTo>
                  <a:pt x="885" y="2298"/>
                </a:lnTo>
                <a:lnTo>
                  <a:pt x="879" y="2309"/>
                </a:lnTo>
                <a:lnTo>
                  <a:pt x="871" y="2322"/>
                </a:lnTo>
                <a:lnTo>
                  <a:pt x="866" y="2335"/>
                </a:lnTo>
                <a:lnTo>
                  <a:pt x="861" y="2351"/>
                </a:lnTo>
                <a:lnTo>
                  <a:pt x="859" y="2368"/>
                </a:lnTo>
                <a:lnTo>
                  <a:pt x="858" y="2386"/>
                </a:lnTo>
                <a:lnTo>
                  <a:pt x="858" y="2386"/>
                </a:lnTo>
                <a:lnTo>
                  <a:pt x="859" y="2405"/>
                </a:lnTo>
                <a:lnTo>
                  <a:pt x="863" y="2426"/>
                </a:lnTo>
                <a:lnTo>
                  <a:pt x="869" y="2444"/>
                </a:lnTo>
                <a:lnTo>
                  <a:pt x="877" y="2464"/>
                </a:lnTo>
                <a:lnTo>
                  <a:pt x="889" y="2482"/>
                </a:lnTo>
                <a:lnTo>
                  <a:pt x="900" y="2498"/>
                </a:lnTo>
                <a:lnTo>
                  <a:pt x="915" y="2513"/>
                </a:lnTo>
                <a:lnTo>
                  <a:pt x="931" y="2527"/>
                </a:lnTo>
                <a:lnTo>
                  <a:pt x="949" y="2540"/>
                </a:lnTo>
                <a:lnTo>
                  <a:pt x="968" y="2552"/>
                </a:lnTo>
                <a:lnTo>
                  <a:pt x="988" y="2561"/>
                </a:lnTo>
                <a:lnTo>
                  <a:pt x="1011" y="2569"/>
                </a:lnTo>
                <a:lnTo>
                  <a:pt x="1033" y="2578"/>
                </a:lnTo>
                <a:lnTo>
                  <a:pt x="1058" y="2582"/>
                </a:lnTo>
                <a:lnTo>
                  <a:pt x="1082" y="2584"/>
                </a:lnTo>
                <a:lnTo>
                  <a:pt x="1108" y="2586"/>
                </a:lnTo>
                <a:lnTo>
                  <a:pt x="1108" y="2586"/>
                </a:lnTo>
                <a:lnTo>
                  <a:pt x="1133" y="2584"/>
                </a:lnTo>
                <a:lnTo>
                  <a:pt x="1157" y="2582"/>
                </a:lnTo>
                <a:lnTo>
                  <a:pt x="1181" y="2578"/>
                </a:lnTo>
                <a:lnTo>
                  <a:pt x="1204" y="2569"/>
                </a:lnTo>
                <a:lnTo>
                  <a:pt x="1227" y="2561"/>
                </a:lnTo>
                <a:lnTo>
                  <a:pt x="1247" y="2552"/>
                </a:lnTo>
                <a:lnTo>
                  <a:pt x="1266" y="2540"/>
                </a:lnTo>
                <a:lnTo>
                  <a:pt x="1284" y="2527"/>
                </a:lnTo>
                <a:lnTo>
                  <a:pt x="1300" y="2513"/>
                </a:lnTo>
                <a:lnTo>
                  <a:pt x="1315" y="2498"/>
                </a:lnTo>
                <a:lnTo>
                  <a:pt x="1326" y="2482"/>
                </a:lnTo>
                <a:lnTo>
                  <a:pt x="1338" y="2464"/>
                </a:lnTo>
                <a:lnTo>
                  <a:pt x="1346" y="2444"/>
                </a:lnTo>
                <a:lnTo>
                  <a:pt x="1352" y="2426"/>
                </a:lnTo>
                <a:lnTo>
                  <a:pt x="1356" y="2405"/>
                </a:lnTo>
                <a:lnTo>
                  <a:pt x="1357" y="2386"/>
                </a:lnTo>
                <a:lnTo>
                  <a:pt x="1357" y="2386"/>
                </a:lnTo>
                <a:lnTo>
                  <a:pt x="1356" y="2368"/>
                </a:lnTo>
                <a:lnTo>
                  <a:pt x="1354" y="2351"/>
                </a:lnTo>
                <a:lnTo>
                  <a:pt x="1349" y="2335"/>
                </a:lnTo>
                <a:lnTo>
                  <a:pt x="1344" y="2322"/>
                </a:lnTo>
                <a:lnTo>
                  <a:pt x="1338" y="2309"/>
                </a:lnTo>
                <a:lnTo>
                  <a:pt x="1329" y="2298"/>
                </a:lnTo>
                <a:lnTo>
                  <a:pt x="1321" y="2288"/>
                </a:lnTo>
                <a:lnTo>
                  <a:pt x="1313" y="2278"/>
                </a:lnTo>
                <a:lnTo>
                  <a:pt x="1297" y="2264"/>
                </a:lnTo>
                <a:lnTo>
                  <a:pt x="1284" y="2252"/>
                </a:lnTo>
                <a:lnTo>
                  <a:pt x="1269" y="2244"/>
                </a:lnTo>
                <a:lnTo>
                  <a:pt x="1269" y="2244"/>
                </a:lnTo>
                <a:lnTo>
                  <a:pt x="1258" y="2239"/>
                </a:lnTo>
                <a:lnTo>
                  <a:pt x="1248" y="2233"/>
                </a:lnTo>
                <a:lnTo>
                  <a:pt x="1240" y="2225"/>
                </a:lnTo>
                <a:lnTo>
                  <a:pt x="1235" y="2218"/>
                </a:lnTo>
                <a:lnTo>
                  <a:pt x="1230" y="2210"/>
                </a:lnTo>
                <a:lnTo>
                  <a:pt x="1227" y="2203"/>
                </a:lnTo>
                <a:lnTo>
                  <a:pt x="1225" y="2195"/>
                </a:lnTo>
                <a:lnTo>
                  <a:pt x="1225" y="2189"/>
                </a:lnTo>
                <a:lnTo>
                  <a:pt x="1227" y="2182"/>
                </a:lnTo>
                <a:lnTo>
                  <a:pt x="1230" y="2176"/>
                </a:lnTo>
                <a:lnTo>
                  <a:pt x="1235" y="2171"/>
                </a:lnTo>
                <a:lnTo>
                  <a:pt x="1242" y="2166"/>
                </a:lnTo>
                <a:lnTo>
                  <a:pt x="1250" y="2161"/>
                </a:lnTo>
                <a:lnTo>
                  <a:pt x="1260" y="2158"/>
                </a:lnTo>
                <a:lnTo>
                  <a:pt x="1269" y="2156"/>
                </a:lnTo>
                <a:lnTo>
                  <a:pt x="1282" y="2156"/>
                </a:lnTo>
                <a:lnTo>
                  <a:pt x="1556" y="2156"/>
                </a:lnTo>
                <a:lnTo>
                  <a:pt x="1556" y="2155"/>
                </a:lnTo>
                <a:lnTo>
                  <a:pt x="2151" y="2155"/>
                </a:lnTo>
                <a:lnTo>
                  <a:pt x="2151" y="1281"/>
                </a:lnTo>
                <a:lnTo>
                  <a:pt x="2151" y="1281"/>
                </a:lnTo>
                <a:lnTo>
                  <a:pt x="2151" y="1269"/>
                </a:lnTo>
                <a:lnTo>
                  <a:pt x="2148" y="1258"/>
                </a:lnTo>
                <a:lnTo>
                  <a:pt x="2146" y="1248"/>
                </a:lnTo>
                <a:lnTo>
                  <a:pt x="2141" y="1240"/>
                </a:lnTo>
                <a:lnTo>
                  <a:pt x="2136" y="1234"/>
                </a:lnTo>
                <a:lnTo>
                  <a:pt x="2132" y="1229"/>
                </a:lnTo>
                <a:lnTo>
                  <a:pt x="2125" y="1225"/>
                </a:lnTo>
                <a:lnTo>
                  <a:pt x="2119" y="1224"/>
                </a:lnTo>
                <a:lnTo>
                  <a:pt x="2112" y="1224"/>
                </a:lnTo>
                <a:lnTo>
                  <a:pt x="2104" y="1225"/>
                </a:lnTo>
                <a:lnTo>
                  <a:pt x="2097" y="1229"/>
                </a:lnTo>
                <a:lnTo>
                  <a:pt x="2089" y="1234"/>
                </a:lnTo>
                <a:lnTo>
                  <a:pt x="2083" y="1240"/>
                </a:lnTo>
                <a:lnTo>
                  <a:pt x="2075" y="1248"/>
                </a:lnTo>
                <a:lnTo>
                  <a:pt x="2068" y="1258"/>
                </a:lnTo>
                <a:lnTo>
                  <a:pt x="2062" y="1268"/>
                </a:lnTo>
                <a:lnTo>
                  <a:pt x="2062" y="1268"/>
                </a:lnTo>
                <a:lnTo>
                  <a:pt x="2054" y="1282"/>
                </a:lnTo>
                <a:lnTo>
                  <a:pt x="2044" y="1295"/>
                </a:lnTo>
                <a:lnTo>
                  <a:pt x="2029" y="1312"/>
                </a:lnTo>
                <a:lnTo>
                  <a:pt x="2019" y="1320"/>
                </a:lnTo>
                <a:lnTo>
                  <a:pt x="2010" y="1328"/>
                </a:lnTo>
                <a:lnTo>
                  <a:pt x="1998" y="1336"/>
                </a:lnTo>
                <a:lnTo>
                  <a:pt x="1985" y="1343"/>
                </a:lnTo>
                <a:lnTo>
                  <a:pt x="1971" y="1348"/>
                </a:lnTo>
                <a:lnTo>
                  <a:pt x="1956" y="1352"/>
                </a:lnTo>
                <a:lnTo>
                  <a:pt x="1940" y="1356"/>
                </a:lnTo>
                <a:lnTo>
                  <a:pt x="1922" y="1356"/>
                </a:lnTo>
                <a:lnTo>
                  <a:pt x="1922" y="1356"/>
                </a:lnTo>
                <a:lnTo>
                  <a:pt x="1901" y="1354"/>
                </a:lnTo>
                <a:lnTo>
                  <a:pt x="1881" y="1351"/>
                </a:lnTo>
                <a:lnTo>
                  <a:pt x="1862" y="1344"/>
                </a:lnTo>
                <a:lnTo>
                  <a:pt x="1844" y="1336"/>
                </a:lnTo>
                <a:lnTo>
                  <a:pt x="1826" y="1326"/>
                </a:lnTo>
                <a:lnTo>
                  <a:pt x="1809" y="1313"/>
                </a:lnTo>
                <a:lnTo>
                  <a:pt x="1795" y="1299"/>
                </a:lnTo>
                <a:lnTo>
                  <a:pt x="1780" y="1282"/>
                </a:lnTo>
                <a:lnTo>
                  <a:pt x="1767" y="1265"/>
                </a:lnTo>
                <a:lnTo>
                  <a:pt x="1756" y="1247"/>
                </a:lnTo>
                <a:lnTo>
                  <a:pt x="1746" y="1225"/>
                </a:lnTo>
                <a:lnTo>
                  <a:pt x="1736" y="1203"/>
                </a:lnTo>
                <a:lnTo>
                  <a:pt x="1730" y="1180"/>
                </a:lnTo>
                <a:lnTo>
                  <a:pt x="1725" y="1157"/>
                </a:lnTo>
                <a:lnTo>
                  <a:pt x="1722" y="1131"/>
                </a:lnTo>
                <a:lnTo>
                  <a:pt x="1722" y="1107"/>
                </a:lnTo>
                <a:lnTo>
                  <a:pt x="1722" y="1107"/>
                </a:lnTo>
                <a:lnTo>
                  <a:pt x="1722" y="1081"/>
                </a:lnTo>
                <a:lnTo>
                  <a:pt x="1725" y="1056"/>
                </a:lnTo>
                <a:lnTo>
                  <a:pt x="1730" y="1032"/>
                </a:lnTo>
                <a:lnTo>
                  <a:pt x="1736" y="1009"/>
                </a:lnTo>
                <a:lnTo>
                  <a:pt x="1746" y="988"/>
                </a:lnTo>
                <a:lnTo>
                  <a:pt x="1756" y="967"/>
                </a:lnTo>
                <a:lnTo>
                  <a:pt x="1767" y="947"/>
                </a:lnTo>
                <a:lnTo>
                  <a:pt x="1780" y="929"/>
                </a:lnTo>
                <a:lnTo>
                  <a:pt x="1795" y="913"/>
                </a:lnTo>
                <a:lnTo>
                  <a:pt x="1809" y="898"/>
                </a:lnTo>
                <a:lnTo>
                  <a:pt x="1826" y="887"/>
                </a:lnTo>
                <a:lnTo>
                  <a:pt x="1844" y="876"/>
                </a:lnTo>
                <a:lnTo>
                  <a:pt x="1862" y="868"/>
                </a:lnTo>
                <a:lnTo>
                  <a:pt x="1881" y="861"/>
                </a:lnTo>
                <a:lnTo>
                  <a:pt x="1901" y="858"/>
                </a:lnTo>
                <a:lnTo>
                  <a:pt x="1922" y="856"/>
                </a:lnTo>
                <a:lnTo>
                  <a:pt x="1922" y="856"/>
                </a:lnTo>
                <a:close/>
              </a:path>
            </a:pathLst>
          </a:custGeom>
          <a:solidFill>
            <a:srgbClr val="E9EFF7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bIns="540000" anchor="ctr"/>
          <a:lstStyle/>
          <a:p>
            <a:pPr algn="ctr" eaLnBrk="1" hangingPunct="1">
              <a:defRPr/>
            </a:pPr>
            <a:r>
              <a:rPr lang="en-GB" sz="2800" dirty="0" err="1">
                <a:cs typeface="Arial" charset="0"/>
              </a:rPr>
              <a:t>Dysgwyr</a:t>
            </a:r>
            <a:r>
              <a:rPr lang="en-GB" sz="2800" dirty="0">
                <a:cs typeface="Arial" charset="0"/>
              </a:rPr>
              <a:t> </a:t>
            </a:r>
            <a:r>
              <a:rPr lang="en-GB" sz="2800" dirty="0" err="1">
                <a:cs typeface="Arial" charset="0"/>
              </a:rPr>
              <a:t>uchelgeisiol</a:t>
            </a:r>
            <a:r>
              <a:rPr lang="en-GB" sz="2800" dirty="0">
                <a:cs typeface="Arial" charset="0"/>
              </a:rPr>
              <a:t>, </a:t>
            </a:r>
            <a:r>
              <a:rPr lang="en-GB" sz="2800" dirty="0" err="1">
                <a:cs typeface="Arial" charset="0"/>
              </a:rPr>
              <a:t>galluog</a:t>
            </a:r>
            <a:r>
              <a:rPr lang="en-GB" sz="2800" dirty="0">
                <a:cs typeface="Arial" charset="0"/>
              </a:rPr>
              <a:t>. </a:t>
            </a:r>
          </a:p>
        </p:txBody>
      </p:sp>
      <p:sp>
        <p:nvSpPr>
          <p:cNvPr id="5" name="Freeform 6"/>
          <p:cNvSpPr>
            <a:spLocks/>
          </p:cNvSpPr>
          <p:nvPr/>
        </p:nvSpPr>
        <p:spPr bwMode="auto">
          <a:xfrm>
            <a:off x="2124075" y="3989388"/>
            <a:ext cx="3001963" cy="2495550"/>
          </a:xfrm>
          <a:custGeom>
            <a:avLst/>
            <a:gdLst>
              <a:gd name="T0" fmla="*/ 861 w 2587"/>
              <a:gd name="T1" fmla="*/ 195 h 2151"/>
              <a:gd name="T2" fmla="*/ 885 w 2587"/>
              <a:gd name="T3" fmla="*/ 143 h 2151"/>
              <a:gd name="T4" fmla="*/ 931 w 2587"/>
              <a:gd name="T5" fmla="*/ 97 h 2151"/>
              <a:gd name="T6" fmla="*/ 965 w 2587"/>
              <a:gd name="T7" fmla="*/ 76 h 2151"/>
              <a:gd name="T8" fmla="*/ 988 w 2587"/>
              <a:gd name="T9" fmla="*/ 47 h 2151"/>
              <a:gd name="T10" fmla="*/ 985 w 2587"/>
              <a:gd name="T11" fmla="*/ 21 h 2151"/>
              <a:gd name="T12" fmla="*/ 955 w 2587"/>
              <a:gd name="T13" fmla="*/ 3 h 2151"/>
              <a:gd name="T14" fmla="*/ 0 w 2587"/>
              <a:gd name="T15" fmla="*/ 2151 h 2151"/>
              <a:gd name="T16" fmla="*/ 2156 w 2587"/>
              <a:gd name="T17" fmla="*/ 1220 h 2151"/>
              <a:gd name="T18" fmla="*/ 2163 w 2587"/>
              <a:gd name="T19" fmla="*/ 1186 h 2151"/>
              <a:gd name="T20" fmla="*/ 2182 w 2587"/>
              <a:gd name="T21" fmla="*/ 1163 h 2151"/>
              <a:gd name="T22" fmla="*/ 2211 w 2587"/>
              <a:gd name="T23" fmla="*/ 1166 h 2151"/>
              <a:gd name="T24" fmla="*/ 2239 w 2587"/>
              <a:gd name="T25" fmla="*/ 1196 h 2151"/>
              <a:gd name="T26" fmla="*/ 2263 w 2587"/>
              <a:gd name="T27" fmla="*/ 1235 h 2151"/>
              <a:gd name="T28" fmla="*/ 2309 w 2587"/>
              <a:gd name="T29" fmla="*/ 1274 h 2151"/>
              <a:gd name="T30" fmla="*/ 2368 w 2587"/>
              <a:gd name="T31" fmla="*/ 1293 h 2151"/>
              <a:gd name="T32" fmla="*/ 2426 w 2587"/>
              <a:gd name="T33" fmla="*/ 1288 h 2151"/>
              <a:gd name="T34" fmla="*/ 2498 w 2587"/>
              <a:gd name="T35" fmla="*/ 1251 h 2151"/>
              <a:gd name="T36" fmla="*/ 2553 w 2587"/>
              <a:gd name="T37" fmla="*/ 1184 h 2151"/>
              <a:gd name="T38" fmla="*/ 2582 w 2587"/>
              <a:gd name="T39" fmla="*/ 1095 h 2151"/>
              <a:gd name="T40" fmla="*/ 2586 w 2587"/>
              <a:gd name="T41" fmla="*/ 1018 h 2151"/>
              <a:gd name="T42" fmla="*/ 2563 w 2587"/>
              <a:gd name="T43" fmla="*/ 926 h 2151"/>
              <a:gd name="T44" fmla="*/ 2514 w 2587"/>
              <a:gd name="T45" fmla="*/ 852 h 2151"/>
              <a:gd name="T46" fmla="*/ 2446 w 2587"/>
              <a:gd name="T47" fmla="*/ 805 h 2151"/>
              <a:gd name="T48" fmla="*/ 2385 w 2587"/>
              <a:gd name="T49" fmla="*/ 794 h 2151"/>
              <a:gd name="T50" fmla="*/ 2322 w 2587"/>
              <a:gd name="T51" fmla="*/ 808 h 2151"/>
              <a:gd name="T52" fmla="*/ 2278 w 2587"/>
              <a:gd name="T53" fmla="*/ 838 h 2151"/>
              <a:gd name="T54" fmla="*/ 2245 w 2587"/>
              <a:gd name="T55" fmla="*/ 882 h 2151"/>
              <a:gd name="T56" fmla="*/ 2218 w 2587"/>
              <a:gd name="T57" fmla="*/ 917 h 2151"/>
              <a:gd name="T58" fmla="*/ 2189 w 2587"/>
              <a:gd name="T59" fmla="*/ 927 h 2151"/>
              <a:gd name="T60" fmla="*/ 2166 w 2587"/>
              <a:gd name="T61" fmla="*/ 911 h 2151"/>
              <a:gd name="T62" fmla="*/ 2156 w 2587"/>
              <a:gd name="T63" fmla="*/ 869 h 2151"/>
              <a:gd name="T64" fmla="*/ 1282 w 2587"/>
              <a:gd name="T65" fmla="*/ 0 h 2151"/>
              <a:gd name="T66" fmla="*/ 1248 w 2587"/>
              <a:gd name="T67" fmla="*/ 6 h 2151"/>
              <a:gd name="T68" fmla="*/ 1227 w 2587"/>
              <a:gd name="T69" fmla="*/ 27 h 2151"/>
              <a:gd name="T70" fmla="*/ 1229 w 2587"/>
              <a:gd name="T71" fmla="*/ 55 h 2151"/>
              <a:gd name="T72" fmla="*/ 1258 w 2587"/>
              <a:gd name="T73" fmla="*/ 83 h 2151"/>
              <a:gd name="T74" fmla="*/ 1297 w 2587"/>
              <a:gd name="T75" fmla="*/ 107 h 2151"/>
              <a:gd name="T76" fmla="*/ 1336 w 2587"/>
              <a:gd name="T77" fmla="*/ 154 h 2151"/>
              <a:gd name="T78" fmla="*/ 1356 w 2587"/>
              <a:gd name="T79" fmla="*/ 213 h 2151"/>
              <a:gd name="T80" fmla="*/ 1352 w 2587"/>
              <a:gd name="T81" fmla="*/ 270 h 2151"/>
              <a:gd name="T82" fmla="*/ 1313 w 2587"/>
              <a:gd name="T83" fmla="*/ 341 h 2151"/>
              <a:gd name="T84" fmla="*/ 1247 w 2587"/>
              <a:gd name="T85" fmla="*/ 397 h 2151"/>
              <a:gd name="T86" fmla="*/ 1157 w 2587"/>
              <a:gd name="T87" fmla="*/ 426 h 2151"/>
              <a:gd name="T88" fmla="*/ 1082 w 2587"/>
              <a:gd name="T89" fmla="*/ 429 h 2151"/>
              <a:gd name="T90" fmla="*/ 988 w 2587"/>
              <a:gd name="T91" fmla="*/ 406 h 2151"/>
              <a:gd name="T92" fmla="*/ 915 w 2587"/>
              <a:gd name="T93" fmla="*/ 358 h 2151"/>
              <a:gd name="T94" fmla="*/ 869 w 2587"/>
              <a:gd name="T95" fmla="*/ 289 h 2151"/>
              <a:gd name="T96" fmla="*/ 858 w 2587"/>
              <a:gd name="T97" fmla="*/ 231 h 2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1">
                <a:moveTo>
                  <a:pt x="858" y="231"/>
                </a:moveTo>
                <a:lnTo>
                  <a:pt x="858" y="231"/>
                </a:lnTo>
                <a:lnTo>
                  <a:pt x="858" y="213"/>
                </a:lnTo>
                <a:lnTo>
                  <a:pt x="861" y="195"/>
                </a:lnTo>
                <a:lnTo>
                  <a:pt x="866" y="180"/>
                </a:lnTo>
                <a:lnTo>
                  <a:pt x="871" y="166"/>
                </a:lnTo>
                <a:lnTo>
                  <a:pt x="877" y="154"/>
                </a:lnTo>
                <a:lnTo>
                  <a:pt x="885" y="143"/>
                </a:lnTo>
                <a:lnTo>
                  <a:pt x="893" y="131"/>
                </a:lnTo>
                <a:lnTo>
                  <a:pt x="902" y="123"/>
                </a:lnTo>
                <a:lnTo>
                  <a:pt x="918" y="107"/>
                </a:lnTo>
                <a:lnTo>
                  <a:pt x="931" y="97"/>
                </a:lnTo>
                <a:lnTo>
                  <a:pt x="946" y="89"/>
                </a:lnTo>
                <a:lnTo>
                  <a:pt x="946" y="89"/>
                </a:lnTo>
                <a:lnTo>
                  <a:pt x="955" y="83"/>
                </a:lnTo>
                <a:lnTo>
                  <a:pt x="965" y="76"/>
                </a:lnTo>
                <a:lnTo>
                  <a:pt x="973" y="70"/>
                </a:lnTo>
                <a:lnTo>
                  <a:pt x="980" y="62"/>
                </a:lnTo>
                <a:lnTo>
                  <a:pt x="985" y="55"/>
                </a:lnTo>
                <a:lnTo>
                  <a:pt x="988" y="47"/>
                </a:lnTo>
                <a:lnTo>
                  <a:pt x="989" y="40"/>
                </a:lnTo>
                <a:lnTo>
                  <a:pt x="989" y="34"/>
                </a:lnTo>
                <a:lnTo>
                  <a:pt x="988" y="27"/>
                </a:lnTo>
                <a:lnTo>
                  <a:pt x="985" y="21"/>
                </a:lnTo>
                <a:lnTo>
                  <a:pt x="980" y="14"/>
                </a:lnTo>
                <a:lnTo>
                  <a:pt x="973" y="9"/>
                </a:lnTo>
                <a:lnTo>
                  <a:pt x="965" y="6"/>
                </a:lnTo>
                <a:lnTo>
                  <a:pt x="955" y="3"/>
                </a:lnTo>
                <a:lnTo>
                  <a:pt x="944" y="1"/>
                </a:lnTo>
                <a:lnTo>
                  <a:pt x="933" y="0"/>
                </a:lnTo>
                <a:lnTo>
                  <a:pt x="0" y="0"/>
                </a:lnTo>
                <a:lnTo>
                  <a:pt x="0" y="2151"/>
                </a:lnTo>
                <a:lnTo>
                  <a:pt x="2154" y="2151"/>
                </a:lnTo>
                <a:lnTo>
                  <a:pt x="2154" y="1656"/>
                </a:lnTo>
                <a:lnTo>
                  <a:pt x="2156" y="1656"/>
                </a:lnTo>
                <a:lnTo>
                  <a:pt x="2156" y="1220"/>
                </a:lnTo>
                <a:lnTo>
                  <a:pt x="2156" y="1220"/>
                </a:lnTo>
                <a:lnTo>
                  <a:pt x="2158" y="1207"/>
                </a:lnTo>
                <a:lnTo>
                  <a:pt x="2159" y="1196"/>
                </a:lnTo>
                <a:lnTo>
                  <a:pt x="2163" y="1186"/>
                </a:lnTo>
                <a:lnTo>
                  <a:pt x="2166" y="1178"/>
                </a:lnTo>
                <a:lnTo>
                  <a:pt x="2171" y="1171"/>
                </a:lnTo>
                <a:lnTo>
                  <a:pt x="2177" y="1166"/>
                </a:lnTo>
                <a:lnTo>
                  <a:pt x="2182" y="1163"/>
                </a:lnTo>
                <a:lnTo>
                  <a:pt x="2189" y="1161"/>
                </a:lnTo>
                <a:lnTo>
                  <a:pt x="2197" y="1161"/>
                </a:lnTo>
                <a:lnTo>
                  <a:pt x="2203" y="1163"/>
                </a:lnTo>
                <a:lnTo>
                  <a:pt x="2211" y="1166"/>
                </a:lnTo>
                <a:lnTo>
                  <a:pt x="2218" y="1171"/>
                </a:lnTo>
                <a:lnTo>
                  <a:pt x="2226" y="1178"/>
                </a:lnTo>
                <a:lnTo>
                  <a:pt x="2232" y="1186"/>
                </a:lnTo>
                <a:lnTo>
                  <a:pt x="2239" y="1196"/>
                </a:lnTo>
                <a:lnTo>
                  <a:pt x="2245" y="1207"/>
                </a:lnTo>
                <a:lnTo>
                  <a:pt x="2245" y="1207"/>
                </a:lnTo>
                <a:lnTo>
                  <a:pt x="2254" y="1220"/>
                </a:lnTo>
                <a:lnTo>
                  <a:pt x="2263" y="1235"/>
                </a:lnTo>
                <a:lnTo>
                  <a:pt x="2278" y="1251"/>
                </a:lnTo>
                <a:lnTo>
                  <a:pt x="2288" y="1259"/>
                </a:lnTo>
                <a:lnTo>
                  <a:pt x="2298" y="1266"/>
                </a:lnTo>
                <a:lnTo>
                  <a:pt x="2309" y="1274"/>
                </a:lnTo>
                <a:lnTo>
                  <a:pt x="2322" y="1280"/>
                </a:lnTo>
                <a:lnTo>
                  <a:pt x="2337" y="1285"/>
                </a:lnTo>
                <a:lnTo>
                  <a:pt x="2351" y="1290"/>
                </a:lnTo>
                <a:lnTo>
                  <a:pt x="2368" y="1293"/>
                </a:lnTo>
                <a:lnTo>
                  <a:pt x="2385" y="1293"/>
                </a:lnTo>
                <a:lnTo>
                  <a:pt x="2385" y="1293"/>
                </a:lnTo>
                <a:lnTo>
                  <a:pt x="2407" y="1293"/>
                </a:lnTo>
                <a:lnTo>
                  <a:pt x="2426" y="1288"/>
                </a:lnTo>
                <a:lnTo>
                  <a:pt x="2446" y="1283"/>
                </a:lnTo>
                <a:lnTo>
                  <a:pt x="2463" y="1274"/>
                </a:lnTo>
                <a:lnTo>
                  <a:pt x="2481" y="1264"/>
                </a:lnTo>
                <a:lnTo>
                  <a:pt x="2498" y="1251"/>
                </a:lnTo>
                <a:lnTo>
                  <a:pt x="2514" y="1236"/>
                </a:lnTo>
                <a:lnTo>
                  <a:pt x="2527" y="1220"/>
                </a:lnTo>
                <a:lnTo>
                  <a:pt x="2540" y="1204"/>
                </a:lnTo>
                <a:lnTo>
                  <a:pt x="2553" y="1184"/>
                </a:lnTo>
                <a:lnTo>
                  <a:pt x="2563" y="1163"/>
                </a:lnTo>
                <a:lnTo>
                  <a:pt x="2571" y="1142"/>
                </a:lnTo>
                <a:lnTo>
                  <a:pt x="2577" y="1119"/>
                </a:lnTo>
                <a:lnTo>
                  <a:pt x="2582" y="1095"/>
                </a:lnTo>
                <a:lnTo>
                  <a:pt x="2586" y="1070"/>
                </a:lnTo>
                <a:lnTo>
                  <a:pt x="2587" y="1044"/>
                </a:lnTo>
                <a:lnTo>
                  <a:pt x="2587" y="1044"/>
                </a:lnTo>
                <a:lnTo>
                  <a:pt x="2586" y="1018"/>
                </a:lnTo>
                <a:lnTo>
                  <a:pt x="2582" y="994"/>
                </a:lnTo>
                <a:lnTo>
                  <a:pt x="2577" y="969"/>
                </a:lnTo>
                <a:lnTo>
                  <a:pt x="2571" y="947"/>
                </a:lnTo>
                <a:lnTo>
                  <a:pt x="2563" y="926"/>
                </a:lnTo>
                <a:lnTo>
                  <a:pt x="2553" y="904"/>
                </a:lnTo>
                <a:lnTo>
                  <a:pt x="2540" y="885"/>
                </a:lnTo>
                <a:lnTo>
                  <a:pt x="2527" y="867"/>
                </a:lnTo>
                <a:lnTo>
                  <a:pt x="2514" y="852"/>
                </a:lnTo>
                <a:lnTo>
                  <a:pt x="2498" y="838"/>
                </a:lnTo>
                <a:lnTo>
                  <a:pt x="2481" y="825"/>
                </a:lnTo>
                <a:lnTo>
                  <a:pt x="2463" y="815"/>
                </a:lnTo>
                <a:lnTo>
                  <a:pt x="2446" y="805"/>
                </a:lnTo>
                <a:lnTo>
                  <a:pt x="2426" y="800"/>
                </a:lnTo>
                <a:lnTo>
                  <a:pt x="2407" y="795"/>
                </a:lnTo>
                <a:lnTo>
                  <a:pt x="2385" y="794"/>
                </a:lnTo>
                <a:lnTo>
                  <a:pt x="2385" y="794"/>
                </a:lnTo>
                <a:lnTo>
                  <a:pt x="2368" y="795"/>
                </a:lnTo>
                <a:lnTo>
                  <a:pt x="2351" y="799"/>
                </a:lnTo>
                <a:lnTo>
                  <a:pt x="2337" y="802"/>
                </a:lnTo>
                <a:lnTo>
                  <a:pt x="2322" y="808"/>
                </a:lnTo>
                <a:lnTo>
                  <a:pt x="2309" y="815"/>
                </a:lnTo>
                <a:lnTo>
                  <a:pt x="2298" y="821"/>
                </a:lnTo>
                <a:lnTo>
                  <a:pt x="2288" y="830"/>
                </a:lnTo>
                <a:lnTo>
                  <a:pt x="2278" y="838"/>
                </a:lnTo>
                <a:lnTo>
                  <a:pt x="2263" y="854"/>
                </a:lnTo>
                <a:lnTo>
                  <a:pt x="2254" y="869"/>
                </a:lnTo>
                <a:lnTo>
                  <a:pt x="2245" y="882"/>
                </a:lnTo>
                <a:lnTo>
                  <a:pt x="2245" y="882"/>
                </a:lnTo>
                <a:lnTo>
                  <a:pt x="2239" y="893"/>
                </a:lnTo>
                <a:lnTo>
                  <a:pt x="2232" y="903"/>
                </a:lnTo>
                <a:lnTo>
                  <a:pt x="2226" y="911"/>
                </a:lnTo>
                <a:lnTo>
                  <a:pt x="2218" y="917"/>
                </a:lnTo>
                <a:lnTo>
                  <a:pt x="2211" y="922"/>
                </a:lnTo>
                <a:lnTo>
                  <a:pt x="2203" y="926"/>
                </a:lnTo>
                <a:lnTo>
                  <a:pt x="2197" y="927"/>
                </a:lnTo>
                <a:lnTo>
                  <a:pt x="2189" y="927"/>
                </a:lnTo>
                <a:lnTo>
                  <a:pt x="2182" y="926"/>
                </a:lnTo>
                <a:lnTo>
                  <a:pt x="2177" y="922"/>
                </a:lnTo>
                <a:lnTo>
                  <a:pt x="2171" y="917"/>
                </a:lnTo>
                <a:lnTo>
                  <a:pt x="2166" y="911"/>
                </a:lnTo>
                <a:lnTo>
                  <a:pt x="2163" y="903"/>
                </a:lnTo>
                <a:lnTo>
                  <a:pt x="2159" y="893"/>
                </a:lnTo>
                <a:lnTo>
                  <a:pt x="2158" y="882"/>
                </a:lnTo>
                <a:lnTo>
                  <a:pt x="2156" y="869"/>
                </a:lnTo>
                <a:lnTo>
                  <a:pt x="2156" y="595"/>
                </a:lnTo>
                <a:lnTo>
                  <a:pt x="2154" y="595"/>
                </a:lnTo>
                <a:lnTo>
                  <a:pt x="2154" y="0"/>
                </a:lnTo>
                <a:lnTo>
                  <a:pt x="1282" y="0"/>
                </a:lnTo>
                <a:lnTo>
                  <a:pt x="1282" y="0"/>
                </a:lnTo>
                <a:lnTo>
                  <a:pt x="1269" y="1"/>
                </a:lnTo>
                <a:lnTo>
                  <a:pt x="1258" y="3"/>
                </a:lnTo>
                <a:lnTo>
                  <a:pt x="1248" y="6"/>
                </a:lnTo>
                <a:lnTo>
                  <a:pt x="1242" y="9"/>
                </a:lnTo>
                <a:lnTo>
                  <a:pt x="1235" y="14"/>
                </a:lnTo>
                <a:lnTo>
                  <a:pt x="1230" y="21"/>
                </a:lnTo>
                <a:lnTo>
                  <a:pt x="1227" y="27"/>
                </a:lnTo>
                <a:lnTo>
                  <a:pt x="1225" y="34"/>
                </a:lnTo>
                <a:lnTo>
                  <a:pt x="1225" y="40"/>
                </a:lnTo>
                <a:lnTo>
                  <a:pt x="1225" y="47"/>
                </a:lnTo>
                <a:lnTo>
                  <a:pt x="1229" y="55"/>
                </a:lnTo>
                <a:lnTo>
                  <a:pt x="1234" y="62"/>
                </a:lnTo>
                <a:lnTo>
                  <a:pt x="1240" y="70"/>
                </a:lnTo>
                <a:lnTo>
                  <a:pt x="1248" y="76"/>
                </a:lnTo>
                <a:lnTo>
                  <a:pt x="1258" y="83"/>
                </a:lnTo>
                <a:lnTo>
                  <a:pt x="1269" y="89"/>
                </a:lnTo>
                <a:lnTo>
                  <a:pt x="1269" y="89"/>
                </a:lnTo>
                <a:lnTo>
                  <a:pt x="1282" y="97"/>
                </a:lnTo>
                <a:lnTo>
                  <a:pt x="1297" y="107"/>
                </a:lnTo>
                <a:lnTo>
                  <a:pt x="1313" y="123"/>
                </a:lnTo>
                <a:lnTo>
                  <a:pt x="1321" y="131"/>
                </a:lnTo>
                <a:lnTo>
                  <a:pt x="1329" y="143"/>
                </a:lnTo>
                <a:lnTo>
                  <a:pt x="1336" y="154"/>
                </a:lnTo>
                <a:lnTo>
                  <a:pt x="1343" y="166"/>
                </a:lnTo>
                <a:lnTo>
                  <a:pt x="1349" y="180"/>
                </a:lnTo>
                <a:lnTo>
                  <a:pt x="1352" y="195"/>
                </a:lnTo>
                <a:lnTo>
                  <a:pt x="1356" y="213"/>
                </a:lnTo>
                <a:lnTo>
                  <a:pt x="1357" y="231"/>
                </a:lnTo>
                <a:lnTo>
                  <a:pt x="1357" y="231"/>
                </a:lnTo>
                <a:lnTo>
                  <a:pt x="1356" y="250"/>
                </a:lnTo>
                <a:lnTo>
                  <a:pt x="1352" y="270"/>
                </a:lnTo>
                <a:lnTo>
                  <a:pt x="1346" y="289"/>
                </a:lnTo>
                <a:lnTo>
                  <a:pt x="1338" y="307"/>
                </a:lnTo>
                <a:lnTo>
                  <a:pt x="1326" y="325"/>
                </a:lnTo>
                <a:lnTo>
                  <a:pt x="1313" y="341"/>
                </a:lnTo>
                <a:lnTo>
                  <a:pt x="1300" y="358"/>
                </a:lnTo>
                <a:lnTo>
                  <a:pt x="1284" y="372"/>
                </a:lnTo>
                <a:lnTo>
                  <a:pt x="1266" y="385"/>
                </a:lnTo>
                <a:lnTo>
                  <a:pt x="1247" y="397"/>
                </a:lnTo>
                <a:lnTo>
                  <a:pt x="1225" y="406"/>
                </a:lnTo>
                <a:lnTo>
                  <a:pt x="1204" y="415"/>
                </a:lnTo>
                <a:lnTo>
                  <a:pt x="1181" y="421"/>
                </a:lnTo>
                <a:lnTo>
                  <a:pt x="1157" y="426"/>
                </a:lnTo>
                <a:lnTo>
                  <a:pt x="1133" y="429"/>
                </a:lnTo>
                <a:lnTo>
                  <a:pt x="1107" y="431"/>
                </a:lnTo>
                <a:lnTo>
                  <a:pt x="1107" y="431"/>
                </a:lnTo>
                <a:lnTo>
                  <a:pt x="1082" y="429"/>
                </a:lnTo>
                <a:lnTo>
                  <a:pt x="1056" y="426"/>
                </a:lnTo>
                <a:lnTo>
                  <a:pt x="1033" y="421"/>
                </a:lnTo>
                <a:lnTo>
                  <a:pt x="1011" y="415"/>
                </a:lnTo>
                <a:lnTo>
                  <a:pt x="988" y="406"/>
                </a:lnTo>
                <a:lnTo>
                  <a:pt x="967" y="397"/>
                </a:lnTo>
                <a:lnTo>
                  <a:pt x="949" y="385"/>
                </a:lnTo>
                <a:lnTo>
                  <a:pt x="931" y="372"/>
                </a:lnTo>
                <a:lnTo>
                  <a:pt x="915" y="358"/>
                </a:lnTo>
                <a:lnTo>
                  <a:pt x="900" y="341"/>
                </a:lnTo>
                <a:lnTo>
                  <a:pt x="887" y="325"/>
                </a:lnTo>
                <a:lnTo>
                  <a:pt x="877" y="307"/>
                </a:lnTo>
                <a:lnTo>
                  <a:pt x="869" y="289"/>
                </a:lnTo>
                <a:lnTo>
                  <a:pt x="863" y="270"/>
                </a:lnTo>
                <a:lnTo>
                  <a:pt x="859" y="250"/>
                </a:lnTo>
                <a:lnTo>
                  <a:pt x="858" y="231"/>
                </a:lnTo>
                <a:lnTo>
                  <a:pt x="858" y="231"/>
                </a:lnTo>
                <a:close/>
              </a:path>
            </a:pathLst>
          </a:custGeom>
          <a:solidFill>
            <a:srgbClr val="97BAE5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rIns="468000" anchor="ctr" anchorCtr="1"/>
          <a:lstStyle/>
          <a:p>
            <a:pPr eaLnBrk="1" hangingPunct="1">
              <a:defRPr/>
            </a:pPr>
            <a:r>
              <a:rPr lang="en-US" sz="2800" dirty="0" err="1">
                <a:cs typeface="Arial" charset="0"/>
              </a:rPr>
              <a:t>Unigolion</a:t>
            </a:r>
            <a:r>
              <a:rPr lang="en-US" sz="2800" dirty="0">
                <a:cs typeface="Arial" charset="0"/>
              </a:rPr>
              <a:t> </a:t>
            </a:r>
            <a:r>
              <a:rPr lang="en-US" sz="2800" dirty="0" err="1">
                <a:cs typeface="Arial" charset="0"/>
              </a:rPr>
              <a:t>iach</a:t>
            </a:r>
            <a:r>
              <a:rPr lang="en-US" sz="2800" dirty="0">
                <a:cs typeface="Arial" charset="0"/>
              </a:rPr>
              <a:t>, </a:t>
            </a:r>
            <a:r>
              <a:rPr lang="en-US" sz="2800" dirty="0" err="1">
                <a:cs typeface="Arial" charset="0"/>
              </a:rPr>
              <a:t>hyderus</a:t>
            </a:r>
            <a:r>
              <a:rPr lang="en-US" sz="2800" dirty="0">
                <a:cs typeface="Arial" charset="0"/>
              </a:rPr>
              <a:t>. </a:t>
            </a:r>
            <a:endParaRPr lang="en-GB" sz="2800" dirty="0">
              <a:cs typeface="Arial" charset="0"/>
            </a:endParaRPr>
          </a:p>
        </p:txBody>
      </p:sp>
      <p:sp>
        <p:nvSpPr>
          <p:cNvPr id="6" name="Freeform 7"/>
          <p:cNvSpPr>
            <a:spLocks/>
          </p:cNvSpPr>
          <p:nvPr/>
        </p:nvSpPr>
        <p:spPr bwMode="auto">
          <a:xfrm>
            <a:off x="4122738" y="1484313"/>
            <a:ext cx="3001962" cy="2495550"/>
          </a:xfrm>
          <a:custGeom>
            <a:avLst/>
            <a:gdLst>
              <a:gd name="T0" fmla="*/ 1726 w 2587"/>
              <a:gd name="T1" fmla="*/ 1956 h 2150"/>
              <a:gd name="T2" fmla="*/ 1702 w 2587"/>
              <a:gd name="T3" fmla="*/ 2008 h 2150"/>
              <a:gd name="T4" fmla="*/ 1656 w 2587"/>
              <a:gd name="T5" fmla="*/ 2054 h 2150"/>
              <a:gd name="T6" fmla="*/ 1620 w 2587"/>
              <a:gd name="T7" fmla="*/ 2075 h 2150"/>
              <a:gd name="T8" fmla="*/ 1599 w 2587"/>
              <a:gd name="T9" fmla="*/ 2104 h 2150"/>
              <a:gd name="T10" fmla="*/ 1602 w 2587"/>
              <a:gd name="T11" fmla="*/ 2130 h 2150"/>
              <a:gd name="T12" fmla="*/ 1632 w 2587"/>
              <a:gd name="T13" fmla="*/ 2148 h 2150"/>
              <a:gd name="T14" fmla="*/ 2587 w 2587"/>
              <a:gd name="T15" fmla="*/ 0 h 2150"/>
              <a:gd name="T16" fmla="*/ 429 w 2587"/>
              <a:gd name="T17" fmla="*/ 931 h 2150"/>
              <a:gd name="T18" fmla="*/ 424 w 2587"/>
              <a:gd name="T19" fmla="*/ 965 h 2150"/>
              <a:gd name="T20" fmla="*/ 403 w 2587"/>
              <a:gd name="T21" fmla="*/ 988 h 2150"/>
              <a:gd name="T22" fmla="*/ 376 w 2587"/>
              <a:gd name="T23" fmla="*/ 985 h 2150"/>
              <a:gd name="T24" fmla="*/ 348 w 2587"/>
              <a:gd name="T25" fmla="*/ 955 h 2150"/>
              <a:gd name="T26" fmla="*/ 324 w 2587"/>
              <a:gd name="T27" fmla="*/ 916 h 2150"/>
              <a:gd name="T28" fmla="*/ 276 w 2587"/>
              <a:gd name="T29" fmla="*/ 877 h 2150"/>
              <a:gd name="T30" fmla="*/ 218 w 2587"/>
              <a:gd name="T31" fmla="*/ 858 h 2150"/>
              <a:gd name="T32" fmla="*/ 161 w 2587"/>
              <a:gd name="T33" fmla="*/ 863 h 2150"/>
              <a:gd name="T34" fmla="*/ 89 w 2587"/>
              <a:gd name="T35" fmla="*/ 900 h 2150"/>
              <a:gd name="T36" fmla="*/ 34 w 2587"/>
              <a:gd name="T37" fmla="*/ 967 h 2150"/>
              <a:gd name="T38" fmla="*/ 5 w 2587"/>
              <a:gd name="T39" fmla="*/ 1056 h 2150"/>
              <a:gd name="T40" fmla="*/ 1 w 2587"/>
              <a:gd name="T41" fmla="*/ 1133 h 2150"/>
              <a:gd name="T42" fmla="*/ 24 w 2587"/>
              <a:gd name="T43" fmla="*/ 1225 h 2150"/>
              <a:gd name="T44" fmla="*/ 73 w 2587"/>
              <a:gd name="T45" fmla="*/ 1299 h 2150"/>
              <a:gd name="T46" fmla="*/ 141 w 2587"/>
              <a:gd name="T47" fmla="*/ 1346 h 2150"/>
              <a:gd name="T48" fmla="*/ 200 w 2587"/>
              <a:gd name="T49" fmla="*/ 1356 h 2150"/>
              <a:gd name="T50" fmla="*/ 263 w 2587"/>
              <a:gd name="T51" fmla="*/ 1343 h 2150"/>
              <a:gd name="T52" fmla="*/ 307 w 2587"/>
              <a:gd name="T53" fmla="*/ 1313 h 2150"/>
              <a:gd name="T54" fmla="*/ 342 w 2587"/>
              <a:gd name="T55" fmla="*/ 1269 h 2150"/>
              <a:gd name="T56" fmla="*/ 369 w 2587"/>
              <a:gd name="T57" fmla="*/ 1234 h 2150"/>
              <a:gd name="T58" fmla="*/ 397 w 2587"/>
              <a:gd name="T59" fmla="*/ 1224 h 2150"/>
              <a:gd name="T60" fmla="*/ 421 w 2587"/>
              <a:gd name="T61" fmla="*/ 1240 h 2150"/>
              <a:gd name="T62" fmla="*/ 429 w 2587"/>
              <a:gd name="T63" fmla="*/ 1282 h 2150"/>
              <a:gd name="T64" fmla="*/ 1305 w 2587"/>
              <a:gd name="T65" fmla="*/ 2150 h 2150"/>
              <a:gd name="T66" fmla="*/ 1337 w 2587"/>
              <a:gd name="T67" fmla="*/ 2145 h 2150"/>
              <a:gd name="T68" fmla="*/ 1360 w 2587"/>
              <a:gd name="T69" fmla="*/ 2124 h 2150"/>
              <a:gd name="T70" fmla="*/ 1357 w 2587"/>
              <a:gd name="T71" fmla="*/ 2096 h 2150"/>
              <a:gd name="T72" fmla="*/ 1329 w 2587"/>
              <a:gd name="T73" fmla="*/ 2068 h 2150"/>
              <a:gd name="T74" fmla="*/ 1290 w 2587"/>
              <a:gd name="T75" fmla="*/ 2044 h 2150"/>
              <a:gd name="T76" fmla="*/ 1251 w 2587"/>
              <a:gd name="T77" fmla="*/ 1997 h 2150"/>
              <a:gd name="T78" fmla="*/ 1231 w 2587"/>
              <a:gd name="T79" fmla="*/ 1938 h 2150"/>
              <a:gd name="T80" fmla="*/ 1235 w 2587"/>
              <a:gd name="T81" fmla="*/ 1881 h 2150"/>
              <a:gd name="T82" fmla="*/ 1272 w 2587"/>
              <a:gd name="T83" fmla="*/ 1810 h 2150"/>
              <a:gd name="T84" fmla="*/ 1340 w 2587"/>
              <a:gd name="T85" fmla="*/ 1754 h 2150"/>
              <a:gd name="T86" fmla="*/ 1430 w 2587"/>
              <a:gd name="T87" fmla="*/ 1725 h 2150"/>
              <a:gd name="T88" fmla="*/ 1505 w 2587"/>
              <a:gd name="T89" fmla="*/ 1722 h 2150"/>
              <a:gd name="T90" fmla="*/ 1599 w 2587"/>
              <a:gd name="T91" fmla="*/ 1745 h 2150"/>
              <a:gd name="T92" fmla="*/ 1672 w 2587"/>
              <a:gd name="T93" fmla="*/ 1793 h 2150"/>
              <a:gd name="T94" fmla="*/ 1718 w 2587"/>
              <a:gd name="T95" fmla="*/ 1862 h 2150"/>
              <a:gd name="T96" fmla="*/ 1729 w 2587"/>
              <a:gd name="T97" fmla="*/ 1920 h 2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0">
                <a:moveTo>
                  <a:pt x="1729" y="1920"/>
                </a:moveTo>
                <a:lnTo>
                  <a:pt x="1729" y="1920"/>
                </a:lnTo>
                <a:lnTo>
                  <a:pt x="1728" y="1938"/>
                </a:lnTo>
                <a:lnTo>
                  <a:pt x="1726" y="1956"/>
                </a:lnTo>
                <a:lnTo>
                  <a:pt x="1721" y="1971"/>
                </a:lnTo>
                <a:lnTo>
                  <a:pt x="1716" y="1984"/>
                </a:lnTo>
                <a:lnTo>
                  <a:pt x="1710" y="1997"/>
                </a:lnTo>
                <a:lnTo>
                  <a:pt x="1702" y="2008"/>
                </a:lnTo>
                <a:lnTo>
                  <a:pt x="1694" y="2020"/>
                </a:lnTo>
                <a:lnTo>
                  <a:pt x="1685" y="2028"/>
                </a:lnTo>
                <a:lnTo>
                  <a:pt x="1669" y="2044"/>
                </a:lnTo>
                <a:lnTo>
                  <a:pt x="1656" y="2054"/>
                </a:lnTo>
                <a:lnTo>
                  <a:pt x="1641" y="2062"/>
                </a:lnTo>
                <a:lnTo>
                  <a:pt x="1641" y="2062"/>
                </a:lnTo>
                <a:lnTo>
                  <a:pt x="1630" y="2068"/>
                </a:lnTo>
                <a:lnTo>
                  <a:pt x="1620" y="2075"/>
                </a:lnTo>
                <a:lnTo>
                  <a:pt x="1614" y="2081"/>
                </a:lnTo>
                <a:lnTo>
                  <a:pt x="1607" y="2089"/>
                </a:lnTo>
                <a:lnTo>
                  <a:pt x="1602" y="2096"/>
                </a:lnTo>
                <a:lnTo>
                  <a:pt x="1599" y="2104"/>
                </a:lnTo>
                <a:lnTo>
                  <a:pt x="1598" y="2111"/>
                </a:lnTo>
                <a:lnTo>
                  <a:pt x="1598" y="2117"/>
                </a:lnTo>
                <a:lnTo>
                  <a:pt x="1599" y="2124"/>
                </a:lnTo>
                <a:lnTo>
                  <a:pt x="1602" y="2130"/>
                </a:lnTo>
                <a:lnTo>
                  <a:pt x="1607" y="2137"/>
                </a:lnTo>
                <a:lnTo>
                  <a:pt x="1614" y="2142"/>
                </a:lnTo>
                <a:lnTo>
                  <a:pt x="1622" y="2145"/>
                </a:lnTo>
                <a:lnTo>
                  <a:pt x="1632" y="2148"/>
                </a:lnTo>
                <a:lnTo>
                  <a:pt x="1641" y="2150"/>
                </a:lnTo>
                <a:lnTo>
                  <a:pt x="1654" y="2150"/>
                </a:lnTo>
                <a:lnTo>
                  <a:pt x="2587" y="2150"/>
                </a:lnTo>
                <a:lnTo>
                  <a:pt x="2587" y="0"/>
                </a:lnTo>
                <a:lnTo>
                  <a:pt x="433" y="0"/>
                </a:lnTo>
                <a:lnTo>
                  <a:pt x="433" y="495"/>
                </a:lnTo>
                <a:lnTo>
                  <a:pt x="429" y="495"/>
                </a:lnTo>
                <a:lnTo>
                  <a:pt x="429" y="931"/>
                </a:lnTo>
                <a:lnTo>
                  <a:pt x="429" y="931"/>
                </a:lnTo>
                <a:lnTo>
                  <a:pt x="429" y="944"/>
                </a:lnTo>
                <a:lnTo>
                  <a:pt x="428" y="955"/>
                </a:lnTo>
                <a:lnTo>
                  <a:pt x="424" y="965"/>
                </a:lnTo>
                <a:lnTo>
                  <a:pt x="421" y="973"/>
                </a:lnTo>
                <a:lnTo>
                  <a:pt x="416" y="980"/>
                </a:lnTo>
                <a:lnTo>
                  <a:pt x="410" y="985"/>
                </a:lnTo>
                <a:lnTo>
                  <a:pt x="403" y="988"/>
                </a:lnTo>
                <a:lnTo>
                  <a:pt x="397" y="990"/>
                </a:lnTo>
                <a:lnTo>
                  <a:pt x="390" y="990"/>
                </a:lnTo>
                <a:lnTo>
                  <a:pt x="384" y="988"/>
                </a:lnTo>
                <a:lnTo>
                  <a:pt x="376" y="985"/>
                </a:lnTo>
                <a:lnTo>
                  <a:pt x="369" y="980"/>
                </a:lnTo>
                <a:lnTo>
                  <a:pt x="361" y="973"/>
                </a:lnTo>
                <a:lnTo>
                  <a:pt x="355" y="965"/>
                </a:lnTo>
                <a:lnTo>
                  <a:pt x="348" y="955"/>
                </a:lnTo>
                <a:lnTo>
                  <a:pt x="342" y="944"/>
                </a:lnTo>
                <a:lnTo>
                  <a:pt x="342" y="944"/>
                </a:lnTo>
                <a:lnTo>
                  <a:pt x="333" y="931"/>
                </a:lnTo>
                <a:lnTo>
                  <a:pt x="324" y="916"/>
                </a:lnTo>
                <a:lnTo>
                  <a:pt x="307" y="900"/>
                </a:lnTo>
                <a:lnTo>
                  <a:pt x="299" y="892"/>
                </a:lnTo>
                <a:lnTo>
                  <a:pt x="288" y="885"/>
                </a:lnTo>
                <a:lnTo>
                  <a:pt x="276" y="877"/>
                </a:lnTo>
                <a:lnTo>
                  <a:pt x="263" y="871"/>
                </a:lnTo>
                <a:lnTo>
                  <a:pt x="250" y="866"/>
                </a:lnTo>
                <a:lnTo>
                  <a:pt x="236" y="861"/>
                </a:lnTo>
                <a:lnTo>
                  <a:pt x="218" y="858"/>
                </a:lnTo>
                <a:lnTo>
                  <a:pt x="200" y="858"/>
                </a:lnTo>
                <a:lnTo>
                  <a:pt x="200" y="858"/>
                </a:lnTo>
                <a:lnTo>
                  <a:pt x="180" y="858"/>
                </a:lnTo>
                <a:lnTo>
                  <a:pt x="161" y="863"/>
                </a:lnTo>
                <a:lnTo>
                  <a:pt x="141" y="868"/>
                </a:lnTo>
                <a:lnTo>
                  <a:pt x="122" y="877"/>
                </a:lnTo>
                <a:lnTo>
                  <a:pt x="106" y="887"/>
                </a:lnTo>
                <a:lnTo>
                  <a:pt x="89" y="900"/>
                </a:lnTo>
                <a:lnTo>
                  <a:pt x="73" y="915"/>
                </a:lnTo>
                <a:lnTo>
                  <a:pt x="58" y="931"/>
                </a:lnTo>
                <a:lnTo>
                  <a:pt x="45" y="947"/>
                </a:lnTo>
                <a:lnTo>
                  <a:pt x="34" y="967"/>
                </a:lnTo>
                <a:lnTo>
                  <a:pt x="24" y="988"/>
                </a:lnTo>
                <a:lnTo>
                  <a:pt x="16" y="1009"/>
                </a:lnTo>
                <a:lnTo>
                  <a:pt x="10" y="1032"/>
                </a:lnTo>
                <a:lnTo>
                  <a:pt x="5" y="1056"/>
                </a:lnTo>
                <a:lnTo>
                  <a:pt x="1" y="1081"/>
                </a:lnTo>
                <a:lnTo>
                  <a:pt x="0" y="1107"/>
                </a:lnTo>
                <a:lnTo>
                  <a:pt x="0" y="1107"/>
                </a:lnTo>
                <a:lnTo>
                  <a:pt x="1" y="1133"/>
                </a:lnTo>
                <a:lnTo>
                  <a:pt x="5" y="1157"/>
                </a:lnTo>
                <a:lnTo>
                  <a:pt x="10" y="1182"/>
                </a:lnTo>
                <a:lnTo>
                  <a:pt x="16" y="1204"/>
                </a:lnTo>
                <a:lnTo>
                  <a:pt x="24" y="1225"/>
                </a:lnTo>
                <a:lnTo>
                  <a:pt x="34" y="1247"/>
                </a:lnTo>
                <a:lnTo>
                  <a:pt x="45" y="1266"/>
                </a:lnTo>
                <a:lnTo>
                  <a:pt x="58" y="1284"/>
                </a:lnTo>
                <a:lnTo>
                  <a:pt x="73" y="1299"/>
                </a:lnTo>
                <a:lnTo>
                  <a:pt x="89" y="1313"/>
                </a:lnTo>
                <a:lnTo>
                  <a:pt x="106" y="1326"/>
                </a:lnTo>
                <a:lnTo>
                  <a:pt x="122" y="1336"/>
                </a:lnTo>
                <a:lnTo>
                  <a:pt x="141" y="1346"/>
                </a:lnTo>
                <a:lnTo>
                  <a:pt x="161" y="1351"/>
                </a:lnTo>
                <a:lnTo>
                  <a:pt x="180" y="1356"/>
                </a:lnTo>
                <a:lnTo>
                  <a:pt x="200" y="1356"/>
                </a:lnTo>
                <a:lnTo>
                  <a:pt x="200" y="1356"/>
                </a:lnTo>
                <a:lnTo>
                  <a:pt x="218" y="1356"/>
                </a:lnTo>
                <a:lnTo>
                  <a:pt x="236" y="1352"/>
                </a:lnTo>
                <a:lnTo>
                  <a:pt x="250" y="1349"/>
                </a:lnTo>
                <a:lnTo>
                  <a:pt x="263" y="1343"/>
                </a:lnTo>
                <a:lnTo>
                  <a:pt x="276" y="1336"/>
                </a:lnTo>
                <a:lnTo>
                  <a:pt x="288" y="1328"/>
                </a:lnTo>
                <a:lnTo>
                  <a:pt x="299" y="1321"/>
                </a:lnTo>
                <a:lnTo>
                  <a:pt x="307" y="1313"/>
                </a:lnTo>
                <a:lnTo>
                  <a:pt x="324" y="1297"/>
                </a:lnTo>
                <a:lnTo>
                  <a:pt x="333" y="1282"/>
                </a:lnTo>
                <a:lnTo>
                  <a:pt x="342" y="1269"/>
                </a:lnTo>
                <a:lnTo>
                  <a:pt x="342" y="1269"/>
                </a:lnTo>
                <a:lnTo>
                  <a:pt x="348" y="1258"/>
                </a:lnTo>
                <a:lnTo>
                  <a:pt x="355" y="1248"/>
                </a:lnTo>
                <a:lnTo>
                  <a:pt x="361" y="1240"/>
                </a:lnTo>
                <a:lnTo>
                  <a:pt x="369" y="1234"/>
                </a:lnTo>
                <a:lnTo>
                  <a:pt x="376" y="1229"/>
                </a:lnTo>
                <a:lnTo>
                  <a:pt x="384" y="1225"/>
                </a:lnTo>
                <a:lnTo>
                  <a:pt x="390" y="1224"/>
                </a:lnTo>
                <a:lnTo>
                  <a:pt x="397" y="1224"/>
                </a:lnTo>
                <a:lnTo>
                  <a:pt x="403" y="1225"/>
                </a:lnTo>
                <a:lnTo>
                  <a:pt x="410" y="1229"/>
                </a:lnTo>
                <a:lnTo>
                  <a:pt x="416" y="1234"/>
                </a:lnTo>
                <a:lnTo>
                  <a:pt x="421" y="1240"/>
                </a:lnTo>
                <a:lnTo>
                  <a:pt x="424" y="1248"/>
                </a:lnTo>
                <a:lnTo>
                  <a:pt x="428" y="1258"/>
                </a:lnTo>
                <a:lnTo>
                  <a:pt x="429" y="1269"/>
                </a:lnTo>
                <a:lnTo>
                  <a:pt x="429" y="1282"/>
                </a:lnTo>
                <a:lnTo>
                  <a:pt x="429" y="1556"/>
                </a:lnTo>
                <a:lnTo>
                  <a:pt x="433" y="1556"/>
                </a:lnTo>
                <a:lnTo>
                  <a:pt x="433" y="2150"/>
                </a:lnTo>
                <a:lnTo>
                  <a:pt x="1305" y="2150"/>
                </a:lnTo>
                <a:lnTo>
                  <a:pt x="1305" y="2150"/>
                </a:lnTo>
                <a:lnTo>
                  <a:pt x="1318" y="2150"/>
                </a:lnTo>
                <a:lnTo>
                  <a:pt x="1327" y="2148"/>
                </a:lnTo>
                <a:lnTo>
                  <a:pt x="1337" y="2145"/>
                </a:lnTo>
                <a:lnTo>
                  <a:pt x="1345" y="2142"/>
                </a:lnTo>
                <a:lnTo>
                  <a:pt x="1352" y="2137"/>
                </a:lnTo>
                <a:lnTo>
                  <a:pt x="1357" y="2130"/>
                </a:lnTo>
                <a:lnTo>
                  <a:pt x="1360" y="2124"/>
                </a:lnTo>
                <a:lnTo>
                  <a:pt x="1362" y="2117"/>
                </a:lnTo>
                <a:lnTo>
                  <a:pt x="1362" y="2111"/>
                </a:lnTo>
                <a:lnTo>
                  <a:pt x="1360" y="2104"/>
                </a:lnTo>
                <a:lnTo>
                  <a:pt x="1357" y="2096"/>
                </a:lnTo>
                <a:lnTo>
                  <a:pt x="1352" y="2089"/>
                </a:lnTo>
                <a:lnTo>
                  <a:pt x="1347" y="2081"/>
                </a:lnTo>
                <a:lnTo>
                  <a:pt x="1339" y="2075"/>
                </a:lnTo>
                <a:lnTo>
                  <a:pt x="1329" y="2068"/>
                </a:lnTo>
                <a:lnTo>
                  <a:pt x="1318" y="2062"/>
                </a:lnTo>
                <a:lnTo>
                  <a:pt x="1318" y="2062"/>
                </a:lnTo>
                <a:lnTo>
                  <a:pt x="1303" y="2054"/>
                </a:lnTo>
                <a:lnTo>
                  <a:pt x="1290" y="2044"/>
                </a:lnTo>
                <a:lnTo>
                  <a:pt x="1274" y="2028"/>
                </a:lnTo>
                <a:lnTo>
                  <a:pt x="1266" y="2020"/>
                </a:lnTo>
                <a:lnTo>
                  <a:pt x="1258" y="2008"/>
                </a:lnTo>
                <a:lnTo>
                  <a:pt x="1251" y="1997"/>
                </a:lnTo>
                <a:lnTo>
                  <a:pt x="1243" y="1984"/>
                </a:lnTo>
                <a:lnTo>
                  <a:pt x="1238" y="1971"/>
                </a:lnTo>
                <a:lnTo>
                  <a:pt x="1233" y="1956"/>
                </a:lnTo>
                <a:lnTo>
                  <a:pt x="1231" y="1938"/>
                </a:lnTo>
                <a:lnTo>
                  <a:pt x="1230" y="1920"/>
                </a:lnTo>
                <a:lnTo>
                  <a:pt x="1230" y="1920"/>
                </a:lnTo>
                <a:lnTo>
                  <a:pt x="1231" y="1901"/>
                </a:lnTo>
                <a:lnTo>
                  <a:pt x="1235" y="1881"/>
                </a:lnTo>
                <a:lnTo>
                  <a:pt x="1241" y="1862"/>
                </a:lnTo>
                <a:lnTo>
                  <a:pt x="1249" y="1842"/>
                </a:lnTo>
                <a:lnTo>
                  <a:pt x="1261" y="1826"/>
                </a:lnTo>
                <a:lnTo>
                  <a:pt x="1272" y="1810"/>
                </a:lnTo>
                <a:lnTo>
                  <a:pt x="1287" y="1793"/>
                </a:lnTo>
                <a:lnTo>
                  <a:pt x="1303" y="1779"/>
                </a:lnTo>
                <a:lnTo>
                  <a:pt x="1321" y="1766"/>
                </a:lnTo>
                <a:lnTo>
                  <a:pt x="1340" y="1754"/>
                </a:lnTo>
                <a:lnTo>
                  <a:pt x="1360" y="1745"/>
                </a:lnTo>
                <a:lnTo>
                  <a:pt x="1383" y="1736"/>
                </a:lnTo>
                <a:lnTo>
                  <a:pt x="1406" y="1730"/>
                </a:lnTo>
                <a:lnTo>
                  <a:pt x="1430" y="1725"/>
                </a:lnTo>
                <a:lnTo>
                  <a:pt x="1454" y="1722"/>
                </a:lnTo>
                <a:lnTo>
                  <a:pt x="1480" y="1720"/>
                </a:lnTo>
                <a:lnTo>
                  <a:pt x="1480" y="1720"/>
                </a:lnTo>
                <a:lnTo>
                  <a:pt x="1505" y="1722"/>
                </a:lnTo>
                <a:lnTo>
                  <a:pt x="1529" y="1725"/>
                </a:lnTo>
                <a:lnTo>
                  <a:pt x="1554" y="1730"/>
                </a:lnTo>
                <a:lnTo>
                  <a:pt x="1576" y="1736"/>
                </a:lnTo>
                <a:lnTo>
                  <a:pt x="1599" y="1745"/>
                </a:lnTo>
                <a:lnTo>
                  <a:pt x="1619" y="1754"/>
                </a:lnTo>
                <a:lnTo>
                  <a:pt x="1638" y="1766"/>
                </a:lnTo>
                <a:lnTo>
                  <a:pt x="1656" y="1779"/>
                </a:lnTo>
                <a:lnTo>
                  <a:pt x="1672" y="1793"/>
                </a:lnTo>
                <a:lnTo>
                  <a:pt x="1687" y="1810"/>
                </a:lnTo>
                <a:lnTo>
                  <a:pt x="1698" y="1826"/>
                </a:lnTo>
                <a:lnTo>
                  <a:pt x="1710" y="1842"/>
                </a:lnTo>
                <a:lnTo>
                  <a:pt x="1718" y="1862"/>
                </a:lnTo>
                <a:lnTo>
                  <a:pt x="1724" y="1881"/>
                </a:lnTo>
                <a:lnTo>
                  <a:pt x="1728" y="1901"/>
                </a:lnTo>
                <a:lnTo>
                  <a:pt x="1729" y="1920"/>
                </a:lnTo>
                <a:lnTo>
                  <a:pt x="1729" y="1920"/>
                </a:lnTo>
                <a:close/>
              </a:path>
            </a:pathLst>
          </a:custGeom>
          <a:solidFill>
            <a:srgbClr val="BFD5EF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lIns="468000" anchor="ctr"/>
          <a:lstStyle/>
          <a:p>
            <a:pPr algn="ctr" eaLnBrk="1" hangingPunct="1">
              <a:defRPr/>
            </a:pPr>
            <a:r>
              <a:rPr lang="en-US" sz="2800" dirty="0" err="1">
                <a:cs typeface="Arial" charset="0"/>
              </a:rPr>
              <a:t>Cyfranwyr</a:t>
            </a:r>
            <a:r>
              <a:rPr lang="en-US" sz="2800" dirty="0">
                <a:cs typeface="Arial" charset="0"/>
              </a:rPr>
              <a:t> </a:t>
            </a:r>
            <a:r>
              <a:rPr lang="en-US" sz="2800" dirty="0" err="1">
                <a:cs typeface="Arial" charset="0"/>
              </a:rPr>
              <a:t>mentrus</a:t>
            </a:r>
            <a:r>
              <a:rPr lang="en-US" sz="2800" dirty="0">
                <a:cs typeface="Arial" charset="0"/>
              </a:rPr>
              <a:t>, </a:t>
            </a:r>
            <a:r>
              <a:rPr lang="en-US" sz="2800" dirty="0" err="1">
                <a:cs typeface="Arial" charset="0"/>
              </a:rPr>
              <a:t>creadigol</a:t>
            </a:r>
            <a:r>
              <a:rPr lang="en-US" sz="2800" dirty="0">
                <a:cs typeface="Arial" charset="0"/>
              </a:rPr>
              <a:t>.</a:t>
            </a:r>
            <a:endParaRPr lang="en-GB" sz="2800" dirty="0">
              <a:cs typeface="Arial" charset="0"/>
            </a:endParaRPr>
          </a:p>
        </p:txBody>
      </p:sp>
      <p:sp>
        <p:nvSpPr>
          <p:cNvPr id="7" name="Freeform 8"/>
          <p:cNvSpPr>
            <a:spLocks/>
          </p:cNvSpPr>
          <p:nvPr/>
        </p:nvSpPr>
        <p:spPr bwMode="auto">
          <a:xfrm>
            <a:off x="4630738" y="3484563"/>
            <a:ext cx="2497137" cy="3000375"/>
          </a:xfrm>
          <a:custGeom>
            <a:avLst/>
            <a:gdLst>
              <a:gd name="T0" fmla="*/ 195 w 2151"/>
              <a:gd name="T1" fmla="*/ 1725 h 2586"/>
              <a:gd name="T2" fmla="*/ 141 w 2151"/>
              <a:gd name="T3" fmla="*/ 1702 h 2586"/>
              <a:gd name="T4" fmla="*/ 96 w 2151"/>
              <a:gd name="T5" fmla="*/ 1655 h 2586"/>
              <a:gd name="T6" fmla="*/ 76 w 2151"/>
              <a:gd name="T7" fmla="*/ 1621 h 2586"/>
              <a:gd name="T8" fmla="*/ 47 w 2151"/>
              <a:gd name="T9" fmla="*/ 1598 h 2586"/>
              <a:gd name="T10" fmla="*/ 19 w 2151"/>
              <a:gd name="T11" fmla="*/ 1603 h 2586"/>
              <a:gd name="T12" fmla="*/ 2 w 2151"/>
              <a:gd name="T13" fmla="*/ 1631 h 2586"/>
              <a:gd name="T14" fmla="*/ 2151 w 2151"/>
              <a:gd name="T15" fmla="*/ 2586 h 2586"/>
              <a:gd name="T16" fmla="*/ 1218 w 2151"/>
              <a:gd name="T17" fmla="*/ 430 h 2586"/>
              <a:gd name="T18" fmla="*/ 1184 w 2151"/>
              <a:gd name="T19" fmla="*/ 425 h 2586"/>
              <a:gd name="T20" fmla="*/ 1163 w 2151"/>
              <a:gd name="T21" fmla="*/ 404 h 2586"/>
              <a:gd name="T22" fmla="*/ 1165 w 2151"/>
              <a:gd name="T23" fmla="*/ 376 h 2586"/>
              <a:gd name="T24" fmla="*/ 1194 w 2151"/>
              <a:gd name="T25" fmla="*/ 347 h 2586"/>
              <a:gd name="T26" fmla="*/ 1233 w 2151"/>
              <a:gd name="T27" fmla="*/ 322 h 2586"/>
              <a:gd name="T28" fmla="*/ 1272 w 2151"/>
              <a:gd name="T29" fmla="*/ 277 h 2586"/>
              <a:gd name="T30" fmla="*/ 1292 w 2151"/>
              <a:gd name="T31" fmla="*/ 218 h 2586"/>
              <a:gd name="T32" fmla="*/ 1288 w 2151"/>
              <a:gd name="T33" fmla="*/ 160 h 2586"/>
              <a:gd name="T34" fmla="*/ 1251 w 2151"/>
              <a:gd name="T35" fmla="*/ 88 h 2586"/>
              <a:gd name="T36" fmla="*/ 1183 w 2151"/>
              <a:gd name="T37" fmla="*/ 34 h 2586"/>
              <a:gd name="T38" fmla="*/ 1093 w 2151"/>
              <a:gd name="T39" fmla="*/ 4 h 2586"/>
              <a:gd name="T40" fmla="*/ 1018 w 2151"/>
              <a:gd name="T41" fmla="*/ 2 h 2586"/>
              <a:gd name="T42" fmla="*/ 924 w 2151"/>
              <a:gd name="T43" fmla="*/ 25 h 2586"/>
              <a:gd name="T44" fmla="*/ 851 w 2151"/>
              <a:gd name="T45" fmla="*/ 73 h 2586"/>
              <a:gd name="T46" fmla="*/ 805 w 2151"/>
              <a:gd name="T47" fmla="*/ 142 h 2586"/>
              <a:gd name="T48" fmla="*/ 794 w 2151"/>
              <a:gd name="T49" fmla="*/ 200 h 2586"/>
              <a:gd name="T50" fmla="*/ 807 w 2151"/>
              <a:gd name="T51" fmla="*/ 264 h 2586"/>
              <a:gd name="T52" fmla="*/ 838 w 2151"/>
              <a:gd name="T53" fmla="*/ 308 h 2586"/>
              <a:gd name="T54" fmla="*/ 882 w 2151"/>
              <a:gd name="T55" fmla="*/ 342 h 2586"/>
              <a:gd name="T56" fmla="*/ 916 w 2151"/>
              <a:gd name="T57" fmla="*/ 368 h 2586"/>
              <a:gd name="T58" fmla="*/ 926 w 2151"/>
              <a:gd name="T59" fmla="*/ 397 h 2586"/>
              <a:gd name="T60" fmla="*/ 909 w 2151"/>
              <a:gd name="T61" fmla="*/ 420 h 2586"/>
              <a:gd name="T62" fmla="*/ 869 w 2151"/>
              <a:gd name="T63" fmla="*/ 430 h 2586"/>
              <a:gd name="T64" fmla="*/ 0 w 2151"/>
              <a:gd name="T65" fmla="*/ 1305 h 2586"/>
              <a:gd name="T66" fmla="*/ 5 w 2151"/>
              <a:gd name="T67" fmla="*/ 1338 h 2586"/>
              <a:gd name="T68" fmla="*/ 26 w 2151"/>
              <a:gd name="T69" fmla="*/ 1361 h 2586"/>
              <a:gd name="T70" fmla="*/ 54 w 2151"/>
              <a:gd name="T71" fmla="*/ 1357 h 2586"/>
              <a:gd name="T72" fmla="*/ 83 w 2151"/>
              <a:gd name="T73" fmla="*/ 1328 h 2586"/>
              <a:gd name="T74" fmla="*/ 107 w 2151"/>
              <a:gd name="T75" fmla="*/ 1291 h 2586"/>
              <a:gd name="T76" fmla="*/ 153 w 2151"/>
              <a:gd name="T77" fmla="*/ 1250 h 2586"/>
              <a:gd name="T78" fmla="*/ 211 w 2151"/>
              <a:gd name="T79" fmla="*/ 1230 h 2586"/>
              <a:gd name="T80" fmla="*/ 270 w 2151"/>
              <a:gd name="T81" fmla="*/ 1235 h 2586"/>
              <a:gd name="T82" fmla="*/ 342 w 2151"/>
              <a:gd name="T83" fmla="*/ 1273 h 2586"/>
              <a:gd name="T84" fmla="*/ 395 w 2151"/>
              <a:gd name="T85" fmla="*/ 1339 h 2586"/>
              <a:gd name="T86" fmla="*/ 426 w 2151"/>
              <a:gd name="T87" fmla="*/ 1429 h 2586"/>
              <a:gd name="T88" fmla="*/ 428 w 2151"/>
              <a:gd name="T89" fmla="*/ 1505 h 2586"/>
              <a:gd name="T90" fmla="*/ 405 w 2151"/>
              <a:gd name="T91" fmla="*/ 1598 h 2586"/>
              <a:gd name="T92" fmla="*/ 356 w 2151"/>
              <a:gd name="T93" fmla="*/ 1673 h 2586"/>
              <a:gd name="T94" fmla="*/ 288 w 2151"/>
              <a:gd name="T95" fmla="*/ 1718 h 2586"/>
              <a:gd name="T96" fmla="*/ 229 w 2151"/>
              <a:gd name="T97" fmla="*/ 1730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229" y="1730"/>
                </a:moveTo>
                <a:lnTo>
                  <a:pt x="229" y="1730"/>
                </a:lnTo>
                <a:lnTo>
                  <a:pt x="211" y="1728"/>
                </a:lnTo>
                <a:lnTo>
                  <a:pt x="195" y="1725"/>
                </a:lnTo>
                <a:lnTo>
                  <a:pt x="179" y="1722"/>
                </a:lnTo>
                <a:lnTo>
                  <a:pt x="166" y="1715"/>
                </a:lnTo>
                <a:lnTo>
                  <a:pt x="153" y="1709"/>
                </a:lnTo>
                <a:lnTo>
                  <a:pt x="141" y="1702"/>
                </a:lnTo>
                <a:lnTo>
                  <a:pt x="132" y="1694"/>
                </a:lnTo>
                <a:lnTo>
                  <a:pt x="122" y="1686"/>
                </a:lnTo>
                <a:lnTo>
                  <a:pt x="107" y="1670"/>
                </a:lnTo>
                <a:lnTo>
                  <a:pt x="96" y="1655"/>
                </a:lnTo>
                <a:lnTo>
                  <a:pt x="88" y="1642"/>
                </a:lnTo>
                <a:lnTo>
                  <a:pt x="88" y="1642"/>
                </a:lnTo>
                <a:lnTo>
                  <a:pt x="83" y="1631"/>
                </a:lnTo>
                <a:lnTo>
                  <a:pt x="76" y="1621"/>
                </a:lnTo>
                <a:lnTo>
                  <a:pt x="68" y="1613"/>
                </a:lnTo>
                <a:lnTo>
                  <a:pt x="62" y="1606"/>
                </a:lnTo>
                <a:lnTo>
                  <a:pt x="54" y="1601"/>
                </a:lnTo>
                <a:lnTo>
                  <a:pt x="47" y="1598"/>
                </a:lnTo>
                <a:lnTo>
                  <a:pt x="39" y="1598"/>
                </a:lnTo>
                <a:lnTo>
                  <a:pt x="32" y="1598"/>
                </a:lnTo>
                <a:lnTo>
                  <a:pt x="26" y="1600"/>
                </a:lnTo>
                <a:lnTo>
                  <a:pt x="19" y="1603"/>
                </a:lnTo>
                <a:lnTo>
                  <a:pt x="15" y="1608"/>
                </a:lnTo>
                <a:lnTo>
                  <a:pt x="10" y="1614"/>
                </a:lnTo>
                <a:lnTo>
                  <a:pt x="5" y="1621"/>
                </a:lnTo>
                <a:lnTo>
                  <a:pt x="2" y="1631"/>
                </a:lnTo>
                <a:lnTo>
                  <a:pt x="0" y="1642"/>
                </a:lnTo>
                <a:lnTo>
                  <a:pt x="0" y="1655"/>
                </a:lnTo>
                <a:lnTo>
                  <a:pt x="0" y="2586"/>
                </a:lnTo>
                <a:lnTo>
                  <a:pt x="2151" y="2586"/>
                </a:lnTo>
                <a:lnTo>
                  <a:pt x="2151" y="431"/>
                </a:lnTo>
                <a:lnTo>
                  <a:pt x="1656" y="431"/>
                </a:lnTo>
                <a:lnTo>
                  <a:pt x="1656" y="430"/>
                </a:lnTo>
                <a:lnTo>
                  <a:pt x="1218" y="430"/>
                </a:lnTo>
                <a:lnTo>
                  <a:pt x="1218" y="430"/>
                </a:lnTo>
                <a:lnTo>
                  <a:pt x="1205" y="430"/>
                </a:lnTo>
                <a:lnTo>
                  <a:pt x="1194" y="428"/>
                </a:lnTo>
                <a:lnTo>
                  <a:pt x="1184" y="425"/>
                </a:lnTo>
                <a:lnTo>
                  <a:pt x="1178" y="420"/>
                </a:lnTo>
                <a:lnTo>
                  <a:pt x="1171" y="415"/>
                </a:lnTo>
                <a:lnTo>
                  <a:pt x="1166" y="410"/>
                </a:lnTo>
                <a:lnTo>
                  <a:pt x="1163" y="404"/>
                </a:lnTo>
                <a:lnTo>
                  <a:pt x="1162" y="397"/>
                </a:lnTo>
                <a:lnTo>
                  <a:pt x="1162" y="391"/>
                </a:lnTo>
                <a:lnTo>
                  <a:pt x="1162" y="383"/>
                </a:lnTo>
                <a:lnTo>
                  <a:pt x="1165" y="376"/>
                </a:lnTo>
                <a:lnTo>
                  <a:pt x="1170" y="368"/>
                </a:lnTo>
                <a:lnTo>
                  <a:pt x="1176" y="361"/>
                </a:lnTo>
                <a:lnTo>
                  <a:pt x="1184" y="353"/>
                </a:lnTo>
                <a:lnTo>
                  <a:pt x="1194" y="347"/>
                </a:lnTo>
                <a:lnTo>
                  <a:pt x="1205" y="342"/>
                </a:lnTo>
                <a:lnTo>
                  <a:pt x="1205" y="342"/>
                </a:lnTo>
                <a:lnTo>
                  <a:pt x="1218" y="334"/>
                </a:lnTo>
                <a:lnTo>
                  <a:pt x="1233" y="322"/>
                </a:lnTo>
                <a:lnTo>
                  <a:pt x="1249" y="308"/>
                </a:lnTo>
                <a:lnTo>
                  <a:pt x="1258" y="298"/>
                </a:lnTo>
                <a:lnTo>
                  <a:pt x="1266" y="288"/>
                </a:lnTo>
                <a:lnTo>
                  <a:pt x="1272" y="277"/>
                </a:lnTo>
                <a:lnTo>
                  <a:pt x="1279" y="264"/>
                </a:lnTo>
                <a:lnTo>
                  <a:pt x="1285" y="251"/>
                </a:lnTo>
                <a:lnTo>
                  <a:pt x="1288" y="235"/>
                </a:lnTo>
                <a:lnTo>
                  <a:pt x="1292" y="218"/>
                </a:lnTo>
                <a:lnTo>
                  <a:pt x="1293" y="200"/>
                </a:lnTo>
                <a:lnTo>
                  <a:pt x="1293" y="200"/>
                </a:lnTo>
                <a:lnTo>
                  <a:pt x="1292" y="181"/>
                </a:lnTo>
                <a:lnTo>
                  <a:pt x="1288" y="160"/>
                </a:lnTo>
                <a:lnTo>
                  <a:pt x="1282" y="142"/>
                </a:lnTo>
                <a:lnTo>
                  <a:pt x="1274" y="122"/>
                </a:lnTo>
                <a:lnTo>
                  <a:pt x="1262" y="104"/>
                </a:lnTo>
                <a:lnTo>
                  <a:pt x="1251" y="88"/>
                </a:lnTo>
                <a:lnTo>
                  <a:pt x="1236" y="73"/>
                </a:lnTo>
                <a:lnTo>
                  <a:pt x="1220" y="59"/>
                </a:lnTo>
                <a:lnTo>
                  <a:pt x="1202" y="46"/>
                </a:lnTo>
                <a:lnTo>
                  <a:pt x="1183" y="34"/>
                </a:lnTo>
                <a:lnTo>
                  <a:pt x="1162" y="25"/>
                </a:lnTo>
                <a:lnTo>
                  <a:pt x="1140" y="17"/>
                </a:lnTo>
                <a:lnTo>
                  <a:pt x="1118" y="8"/>
                </a:lnTo>
                <a:lnTo>
                  <a:pt x="1093" y="4"/>
                </a:lnTo>
                <a:lnTo>
                  <a:pt x="1069" y="2"/>
                </a:lnTo>
                <a:lnTo>
                  <a:pt x="1043" y="0"/>
                </a:lnTo>
                <a:lnTo>
                  <a:pt x="1043" y="0"/>
                </a:lnTo>
                <a:lnTo>
                  <a:pt x="1018" y="2"/>
                </a:lnTo>
                <a:lnTo>
                  <a:pt x="992" y="4"/>
                </a:lnTo>
                <a:lnTo>
                  <a:pt x="970" y="8"/>
                </a:lnTo>
                <a:lnTo>
                  <a:pt x="947" y="17"/>
                </a:lnTo>
                <a:lnTo>
                  <a:pt x="924" y="25"/>
                </a:lnTo>
                <a:lnTo>
                  <a:pt x="903" y="34"/>
                </a:lnTo>
                <a:lnTo>
                  <a:pt x="885" y="46"/>
                </a:lnTo>
                <a:lnTo>
                  <a:pt x="867" y="59"/>
                </a:lnTo>
                <a:lnTo>
                  <a:pt x="851" y="73"/>
                </a:lnTo>
                <a:lnTo>
                  <a:pt x="836" y="88"/>
                </a:lnTo>
                <a:lnTo>
                  <a:pt x="823" y="104"/>
                </a:lnTo>
                <a:lnTo>
                  <a:pt x="813" y="122"/>
                </a:lnTo>
                <a:lnTo>
                  <a:pt x="805" y="142"/>
                </a:lnTo>
                <a:lnTo>
                  <a:pt x="799" y="160"/>
                </a:lnTo>
                <a:lnTo>
                  <a:pt x="795" y="181"/>
                </a:lnTo>
                <a:lnTo>
                  <a:pt x="794" y="200"/>
                </a:lnTo>
                <a:lnTo>
                  <a:pt x="794" y="200"/>
                </a:lnTo>
                <a:lnTo>
                  <a:pt x="794" y="218"/>
                </a:lnTo>
                <a:lnTo>
                  <a:pt x="797" y="235"/>
                </a:lnTo>
                <a:lnTo>
                  <a:pt x="802" y="251"/>
                </a:lnTo>
                <a:lnTo>
                  <a:pt x="807" y="264"/>
                </a:lnTo>
                <a:lnTo>
                  <a:pt x="813" y="277"/>
                </a:lnTo>
                <a:lnTo>
                  <a:pt x="822" y="288"/>
                </a:lnTo>
                <a:lnTo>
                  <a:pt x="830" y="298"/>
                </a:lnTo>
                <a:lnTo>
                  <a:pt x="838" y="308"/>
                </a:lnTo>
                <a:lnTo>
                  <a:pt x="854" y="322"/>
                </a:lnTo>
                <a:lnTo>
                  <a:pt x="867" y="334"/>
                </a:lnTo>
                <a:lnTo>
                  <a:pt x="882" y="342"/>
                </a:lnTo>
                <a:lnTo>
                  <a:pt x="882" y="342"/>
                </a:lnTo>
                <a:lnTo>
                  <a:pt x="891" y="347"/>
                </a:lnTo>
                <a:lnTo>
                  <a:pt x="901" y="353"/>
                </a:lnTo>
                <a:lnTo>
                  <a:pt x="909" y="361"/>
                </a:lnTo>
                <a:lnTo>
                  <a:pt x="916" y="368"/>
                </a:lnTo>
                <a:lnTo>
                  <a:pt x="921" y="376"/>
                </a:lnTo>
                <a:lnTo>
                  <a:pt x="924" y="383"/>
                </a:lnTo>
                <a:lnTo>
                  <a:pt x="926" y="391"/>
                </a:lnTo>
                <a:lnTo>
                  <a:pt x="926" y="397"/>
                </a:lnTo>
                <a:lnTo>
                  <a:pt x="924" y="404"/>
                </a:lnTo>
                <a:lnTo>
                  <a:pt x="921" y="410"/>
                </a:lnTo>
                <a:lnTo>
                  <a:pt x="916" y="415"/>
                </a:lnTo>
                <a:lnTo>
                  <a:pt x="909" y="420"/>
                </a:lnTo>
                <a:lnTo>
                  <a:pt x="901" y="425"/>
                </a:lnTo>
                <a:lnTo>
                  <a:pt x="891" y="428"/>
                </a:lnTo>
                <a:lnTo>
                  <a:pt x="880" y="430"/>
                </a:lnTo>
                <a:lnTo>
                  <a:pt x="869" y="430"/>
                </a:lnTo>
                <a:lnTo>
                  <a:pt x="595" y="430"/>
                </a:lnTo>
                <a:lnTo>
                  <a:pt x="595" y="431"/>
                </a:lnTo>
                <a:lnTo>
                  <a:pt x="0" y="431"/>
                </a:lnTo>
                <a:lnTo>
                  <a:pt x="0" y="1305"/>
                </a:lnTo>
                <a:lnTo>
                  <a:pt x="0" y="1305"/>
                </a:lnTo>
                <a:lnTo>
                  <a:pt x="0" y="1317"/>
                </a:lnTo>
                <a:lnTo>
                  <a:pt x="2" y="1328"/>
                </a:lnTo>
                <a:lnTo>
                  <a:pt x="5" y="1338"/>
                </a:lnTo>
                <a:lnTo>
                  <a:pt x="10" y="1346"/>
                </a:lnTo>
                <a:lnTo>
                  <a:pt x="15" y="1352"/>
                </a:lnTo>
                <a:lnTo>
                  <a:pt x="19" y="1357"/>
                </a:lnTo>
                <a:lnTo>
                  <a:pt x="26" y="1361"/>
                </a:lnTo>
                <a:lnTo>
                  <a:pt x="32" y="1362"/>
                </a:lnTo>
                <a:lnTo>
                  <a:pt x="39" y="1362"/>
                </a:lnTo>
                <a:lnTo>
                  <a:pt x="47" y="1361"/>
                </a:lnTo>
                <a:lnTo>
                  <a:pt x="54" y="1357"/>
                </a:lnTo>
                <a:lnTo>
                  <a:pt x="62" y="1352"/>
                </a:lnTo>
                <a:lnTo>
                  <a:pt x="68" y="1346"/>
                </a:lnTo>
                <a:lnTo>
                  <a:pt x="76" y="1338"/>
                </a:lnTo>
                <a:lnTo>
                  <a:pt x="83" y="1328"/>
                </a:lnTo>
                <a:lnTo>
                  <a:pt x="88" y="1318"/>
                </a:lnTo>
                <a:lnTo>
                  <a:pt x="88" y="1318"/>
                </a:lnTo>
                <a:lnTo>
                  <a:pt x="96" y="1304"/>
                </a:lnTo>
                <a:lnTo>
                  <a:pt x="107" y="1291"/>
                </a:lnTo>
                <a:lnTo>
                  <a:pt x="122" y="1274"/>
                </a:lnTo>
                <a:lnTo>
                  <a:pt x="132" y="1266"/>
                </a:lnTo>
                <a:lnTo>
                  <a:pt x="141" y="1258"/>
                </a:lnTo>
                <a:lnTo>
                  <a:pt x="153" y="1250"/>
                </a:lnTo>
                <a:lnTo>
                  <a:pt x="166" y="1243"/>
                </a:lnTo>
                <a:lnTo>
                  <a:pt x="179" y="1238"/>
                </a:lnTo>
                <a:lnTo>
                  <a:pt x="195" y="1234"/>
                </a:lnTo>
                <a:lnTo>
                  <a:pt x="211" y="1230"/>
                </a:lnTo>
                <a:lnTo>
                  <a:pt x="229" y="1230"/>
                </a:lnTo>
                <a:lnTo>
                  <a:pt x="229" y="1230"/>
                </a:lnTo>
                <a:lnTo>
                  <a:pt x="249" y="1232"/>
                </a:lnTo>
                <a:lnTo>
                  <a:pt x="270" y="1235"/>
                </a:lnTo>
                <a:lnTo>
                  <a:pt x="288" y="1242"/>
                </a:lnTo>
                <a:lnTo>
                  <a:pt x="307" y="1250"/>
                </a:lnTo>
                <a:lnTo>
                  <a:pt x="325" y="1260"/>
                </a:lnTo>
                <a:lnTo>
                  <a:pt x="342" y="1273"/>
                </a:lnTo>
                <a:lnTo>
                  <a:pt x="356" y="1287"/>
                </a:lnTo>
                <a:lnTo>
                  <a:pt x="371" y="1304"/>
                </a:lnTo>
                <a:lnTo>
                  <a:pt x="384" y="1321"/>
                </a:lnTo>
                <a:lnTo>
                  <a:pt x="395" y="1339"/>
                </a:lnTo>
                <a:lnTo>
                  <a:pt x="405" y="1361"/>
                </a:lnTo>
                <a:lnTo>
                  <a:pt x="413" y="1383"/>
                </a:lnTo>
                <a:lnTo>
                  <a:pt x="421" y="1406"/>
                </a:lnTo>
                <a:lnTo>
                  <a:pt x="426" y="1429"/>
                </a:lnTo>
                <a:lnTo>
                  <a:pt x="428" y="1455"/>
                </a:lnTo>
                <a:lnTo>
                  <a:pt x="429" y="1479"/>
                </a:lnTo>
                <a:lnTo>
                  <a:pt x="429" y="1479"/>
                </a:lnTo>
                <a:lnTo>
                  <a:pt x="428" y="1505"/>
                </a:lnTo>
                <a:lnTo>
                  <a:pt x="426" y="1530"/>
                </a:lnTo>
                <a:lnTo>
                  <a:pt x="421" y="1554"/>
                </a:lnTo>
                <a:lnTo>
                  <a:pt x="413" y="1577"/>
                </a:lnTo>
                <a:lnTo>
                  <a:pt x="405" y="1598"/>
                </a:lnTo>
                <a:lnTo>
                  <a:pt x="395" y="1619"/>
                </a:lnTo>
                <a:lnTo>
                  <a:pt x="384" y="1639"/>
                </a:lnTo>
                <a:lnTo>
                  <a:pt x="371" y="1657"/>
                </a:lnTo>
                <a:lnTo>
                  <a:pt x="356" y="1673"/>
                </a:lnTo>
                <a:lnTo>
                  <a:pt x="342" y="1686"/>
                </a:lnTo>
                <a:lnTo>
                  <a:pt x="325" y="1699"/>
                </a:lnTo>
                <a:lnTo>
                  <a:pt x="307" y="1710"/>
                </a:lnTo>
                <a:lnTo>
                  <a:pt x="288" y="1718"/>
                </a:lnTo>
                <a:lnTo>
                  <a:pt x="270" y="1725"/>
                </a:lnTo>
                <a:lnTo>
                  <a:pt x="249" y="1728"/>
                </a:lnTo>
                <a:lnTo>
                  <a:pt x="229" y="1730"/>
                </a:lnTo>
                <a:lnTo>
                  <a:pt x="229" y="1730"/>
                </a:lnTo>
                <a:close/>
              </a:path>
            </a:pathLst>
          </a:custGeom>
          <a:solidFill>
            <a:srgbClr val="508CD4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tIns="468000" anchor="ctr" anchorCtr="1"/>
          <a:lstStyle/>
          <a:p>
            <a:pPr eaLnBrk="1" hangingPunct="1">
              <a:defRPr/>
            </a:pPr>
            <a:r>
              <a:rPr lang="en-US" sz="2800" dirty="0">
                <a:cs typeface="Arial" charset="0"/>
              </a:rPr>
              <a:t>    </a:t>
            </a:r>
            <a:r>
              <a:rPr lang="en-US" sz="2800" dirty="0" err="1">
                <a:cs typeface="Arial" charset="0"/>
              </a:rPr>
              <a:t>Dinasyddion</a:t>
            </a:r>
            <a:r>
              <a:rPr lang="en-US" sz="2800" dirty="0">
                <a:cs typeface="Arial" charset="0"/>
              </a:rPr>
              <a:t>  </a:t>
            </a:r>
          </a:p>
          <a:p>
            <a:pPr eaLnBrk="1" hangingPunct="1">
              <a:defRPr/>
            </a:pPr>
            <a:r>
              <a:rPr lang="en-US" sz="2800" dirty="0">
                <a:cs typeface="Arial" charset="0"/>
              </a:rPr>
              <a:t>     </a:t>
            </a:r>
            <a:r>
              <a:rPr lang="en-US" sz="2800" dirty="0" err="1">
                <a:cs typeface="Arial" charset="0"/>
              </a:rPr>
              <a:t>egwyddorol</a:t>
            </a:r>
            <a:r>
              <a:rPr lang="en-US" sz="2800" dirty="0">
                <a:cs typeface="Arial" charset="0"/>
              </a:rPr>
              <a:t>, </a:t>
            </a:r>
          </a:p>
          <a:p>
            <a:pPr eaLnBrk="1" hangingPunct="1">
              <a:defRPr/>
            </a:pPr>
            <a:r>
              <a:rPr lang="en-US" sz="2800" dirty="0">
                <a:cs typeface="Arial" charset="0"/>
              </a:rPr>
              <a:t>     </a:t>
            </a:r>
            <a:r>
              <a:rPr lang="en-US" sz="2800" dirty="0" err="1">
                <a:cs typeface="Arial" charset="0"/>
              </a:rPr>
              <a:t>gwybodus</a:t>
            </a:r>
            <a:r>
              <a:rPr lang="en-US" sz="2800" dirty="0">
                <a:cs typeface="Arial" charset="0"/>
              </a:rPr>
              <a:t>. </a:t>
            </a:r>
            <a:endParaRPr lang="en-GB" sz="2800" dirty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735138"/>
            <a:ext cx="9144000" cy="49048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    CRYNODEB</a:t>
            </a:r>
            <a:endParaRPr lang="en-US" b="1" dirty="0"/>
          </a:p>
          <a:p>
            <a:pPr>
              <a:buNone/>
            </a:pPr>
            <a:r>
              <a:rPr lang="cy-GB" dirty="0"/>
              <a:t>        Bydd y modiwl hwn yn darparu amrywiaeth o brofiadau i chi a fydd yn eich galluogi i ddatblygu gwybodaeth gysyniadol a dealltwriaeth feirniadol o addysgegau sy'n datblygu sgiliau creadigol, menter ac arloesol dysgwyr. Gyda'n gilydd, byddwn yn dyfnhau ein dealltwriaeth o'r hyn a olygir wrth greadigrwydd mewn dysgwyr a sut i'w ddatblygu o fewn yr amgylchedd dosbarth cynradd trwy ddulliau addysgeg arloesol.  </a:t>
            </a:r>
            <a:endParaRPr lang="en-US" dirty="0"/>
          </a:p>
          <a:p>
            <a:pPr>
              <a:buNone/>
            </a:pPr>
            <a:r>
              <a:rPr lang="cy-GB" dirty="0"/>
              <a:t> 	Byddwch nid yn unig yn darganfod y cefndir, athroniaeth ac ymchwil sy'n ategu creadigrwydd, arloesedd a sgiliau mentrus, ond hefyd yn dysgu ac yn adfyfyrio'n feirniadol ar strategaethau ymarferol y gallwch eu defnyddio yn yr ystafell ddosbarth i gynorthwyo dysgu ac addysgu effeithiol.</a:t>
            </a:r>
            <a:endParaRPr lang="en-US" dirty="0"/>
          </a:p>
          <a:p>
            <a:pPr>
              <a:buNone/>
            </a:pPr>
            <a:r>
              <a:rPr lang="en-GB" b="1" dirty="0"/>
              <a:t>	NOD</a:t>
            </a:r>
            <a:endParaRPr lang="en-US" b="1" dirty="0"/>
          </a:p>
          <a:p>
            <a:pPr>
              <a:buNone/>
            </a:pPr>
            <a:r>
              <a:rPr lang="en-GB" dirty="0"/>
              <a:t>	 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gysyniadol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o</a:t>
            </a:r>
            <a:r>
              <a:rPr lang="en-GB" dirty="0"/>
              <a:t> </a:t>
            </a:r>
            <a:r>
              <a:rPr lang="en-GB" dirty="0" err="1"/>
              <a:t>addysgegau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, </a:t>
            </a:r>
            <a:r>
              <a:rPr lang="en-GB" dirty="0" err="1"/>
              <a:t>menter</a:t>
            </a:r>
            <a:r>
              <a:rPr lang="en-GB" dirty="0"/>
              <a:t> ac </a:t>
            </a:r>
            <a:r>
              <a:rPr lang="en-GB" dirty="0" err="1"/>
              <a:t>arloesol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.     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053326" y="518603"/>
            <a:ext cx="2712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modwl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914400" y="1735138"/>
            <a:ext cx="7944627" cy="49048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sz="2880" b="1" dirty="0"/>
              <a:t>DEILLIANNAU DYSGU</a:t>
            </a:r>
            <a:endParaRPr lang="en-US" sz="2880" b="1" dirty="0"/>
          </a:p>
          <a:p>
            <a:r>
              <a:rPr lang="cy-GB" dirty="0"/>
              <a:t> Ar ôl cwblhau’r modwl hwn yn llwyddiannus, dylai’r myfyriwr allu dangos y gallu i:</a:t>
            </a:r>
            <a:endParaRPr lang="en-US" dirty="0"/>
          </a:p>
          <a:p>
            <a:pPr lvl="0"/>
            <a:r>
              <a:rPr lang="cy-GB" dirty="0"/>
              <a:t>Adnabod, nodi a dethol amgylcheddau dysgu sy'n cefnogi datblygiad dysgu ac addysgu creadigol. </a:t>
            </a:r>
            <a:endParaRPr lang="en-US" dirty="0"/>
          </a:p>
          <a:p>
            <a:pPr lvl="0"/>
            <a:r>
              <a:rPr lang="cy-GB" dirty="0"/>
              <a:t>Adfyfyrio’n feirniadol ar strategaethau sy'n effeithio ar rōl nodedig yr addysgwr wrth ddatblygu addysgegau ac amgylcheddau creadigol ac arloesol. </a:t>
            </a:r>
            <a:endParaRPr lang="en-US" dirty="0"/>
          </a:p>
          <a:p>
            <a:pPr lvl="0"/>
            <a:r>
              <a:rPr lang="cy-GB" dirty="0"/>
              <a:t>Adfyfyrio’n feirniadol ar botensial addysgol datblygu menter a chreadigrwydd yn yr ysgol gynradd. </a:t>
            </a:r>
            <a:endParaRPr lang="en-US" dirty="0"/>
          </a:p>
          <a:p>
            <a:pPr lvl="0"/>
            <a:r>
              <a:rPr lang="cy-GB" dirty="0"/>
              <a:t>Dangos ymwybyddiaeth feirniadol o gyfraniad menter a chreadigrwydd i arfer addysgol.</a:t>
            </a:r>
          </a:p>
          <a:p>
            <a:pPr lvl="0">
              <a:buNone/>
            </a:pPr>
            <a:r>
              <a:rPr lang="cy-GB" dirty="0"/>
              <a:t>CYDLYNYDD: Mr. Tom Cox -  </a:t>
            </a:r>
            <a:r>
              <a:rPr lang="cy-GB" dirty="0">
                <a:hlinkClick r:id="rId2"/>
              </a:rPr>
              <a:t>t.cox@uwtsd.ac.uk</a:t>
            </a:r>
            <a:r>
              <a:rPr lang="cy-GB" dirty="0"/>
              <a:t> 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053326" y="518603"/>
            <a:ext cx="2712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modwl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4881" y="3114488"/>
            <a:ext cx="7313613" cy="4056062"/>
          </a:xfrm>
        </p:spPr>
        <p:txBody>
          <a:bodyPr/>
          <a:lstStyle/>
          <a:p>
            <a:pPr>
              <a:buNone/>
            </a:pPr>
            <a:r>
              <a:rPr lang="en-US" dirty="0"/>
              <a:t>TASG GREADIGOL 1 – PÂR NEU GRŴP BACH</a:t>
            </a:r>
          </a:p>
          <a:p>
            <a:pPr>
              <a:buAutoNum type="arabicPeriod"/>
            </a:pPr>
            <a:r>
              <a:rPr lang="en-US" dirty="0" err="1"/>
              <a:t>Meddyliwch</a:t>
            </a:r>
            <a:r>
              <a:rPr lang="en-US" dirty="0"/>
              <a:t> am </a:t>
            </a:r>
            <a:r>
              <a:rPr lang="en-US" dirty="0" err="1"/>
              <a:t>degan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fwrdd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.</a:t>
            </a:r>
          </a:p>
          <a:p>
            <a:pPr>
              <a:buAutoNum type="arabicPeriod"/>
            </a:pP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allech</a:t>
            </a:r>
            <a:r>
              <a:rPr lang="en-US" dirty="0"/>
              <a:t> chi </a:t>
            </a:r>
            <a:r>
              <a:rPr lang="en-US" dirty="0" err="1"/>
              <a:t>newid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adnodd</a:t>
            </a:r>
            <a:r>
              <a:rPr lang="en-US" dirty="0"/>
              <a:t> </a:t>
            </a:r>
            <a:r>
              <a:rPr lang="en-US" dirty="0" err="1"/>
              <a:t>addysgol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?</a:t>
            </a:r>
          </a:p>
          <a:p>
            <a:pPr>
              <a:buAutoNum type="arabicPeriod"/>
            </a:pP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greadigol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phosib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447439" y="1781379"/>
            <a:ext cx="41103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Eich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cyfle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chi!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952" y="214194"/>
            <a:ext cx="6451100" cy="6451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2432954aa6b0190083181db3394d9b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33671">
            <a:off x="2835391" y="67014"/>
            <a:ext cx="2933100" cy="6688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28" y="220445"/>
            <a:ext cx="7543178" cy="63320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215046950926530319_BfUBIKsz_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45416">
            <a:off x="810930" y="979400"/>
            <a:ext cx="7589080" cy="50657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20219" y="989267"/>
          <a:ext cx="8623781" cy="4906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6016" y="2698283"/>
            <a:ext cx="2032185" cy="14883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0219" y="5895661"/>
            <a:ext cx="8185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Ydy’r</a:t>
            </a:r>
            <a:r>
              <a:rPr lang="en-US" sz="2800" dirty="0"/>
              <a:t> </a:t>
            </a:r>
            <a:r>
              <a:rPr lang="en-US" sz="2800" dirty="0" err="1"/>
              <a:t>rhain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debyn</a:t>
            </a:r>
            <a:r>
              <a:rPr lang="en-US" sz="2800" dirty="0"/>
              <a:t> </a:t>
            </a:r>
            <a:r>
              <a:rPr lang="en-US" sz="2800" dirty="0" err="1"/>
              <a:t>neu’n</a:t>
            </a:r>
            <a:r>
              <a:rPr lang="en-US" sz="2800" dirty="0"/>
              <a:t> </a:t>
            </a:r>
            <a:r>
              <a:rPr lang="en-US" sz="2800" dirty="0" err="1"/>
              <a:t>wahanol</a:t>
            </a:r>
            <a:r>
              <a:rPr lang="en-US" sz="2800" dirty="0"/>
              <a:t>?  </a:t>
            </a:r>
            <a:r>
              <a:rPr lang="en-US" sz="2800" dirty="0" err="1"/>
              <a:t>Sut</a:t>
            </a:r>
            <a:r>
              <a:rPr lang="en-US" sz="2800" dirty="0"/>
              <a:t>? </a:t>
            </a:r>
          </a:p>
        </p:txBody>
      </p:sp>
      <p:sp>
        <p:nvSpPr>
          <p:cNvPr id="4" name="Rectangle 3"/>
          <p:cNvSpPr/>
          <p:nvPr/>
        </p:nvSpPr>
        <p:spPr>
          <a:xfrm>
            <a:off x="2274178" y="286129"/>
            <a:ext cx="4677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Dau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brif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ffocws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82513" y="520183"/>
          <a:ext cx="8302470" cy="5974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5123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15123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945744">
                <a:tc>
                  <a:txBody>
                    <a:bodyPr/>
                    <a:lstStyle/>
                    <a:p>
                      <a:r>
                        <a:rPr lang="en-US" sz="3600" dirty="0" err="1"/>
                        <a:t>Menter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mewn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addysg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 err="1"/>
                        <a:t>Entrepreneuriaeth</a:t>
                      </a:r>
                      <a:endParaRPr lang="en-US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31157">
                <a:tc>
                  <a:txBody>
                    <a:bodyPr/>
                    <a:lstStyle/>
                    <a:p>
                      <a:r>
                        <a:rPr lang="en-US" sz="3600" dirty="0"/>
                        <a:t>Y broses </a:t>
                      </a:r>
                      <a:r>
                        <a:rPr lang="en-US" sz="3600" dirty="0" err="1"/>
                        <a:t>o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arfogi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dysgwyr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gyda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gallu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uwch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i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gynhyrchu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syniadau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a’r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sgiliau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i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wireddu’r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syniadau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hyn</a:t>
                      </a:r>
                      <a:r>
                        <a:rPr lang="en-US" sz="3600" baseline="0" dirty="0"/>
                        <a:t>. 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/>
                        <a:t>Y broses </a:t>
                      </a:r>
                      <a:r>
                        <a:rPr lang="en-US" sz="3600" dirty="0" err="1"/>
                        <a:t>o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arfogi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dysgwyr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gyda’r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wybodaeth</a:t>
                      </a:r>
                      <a:r>
                        <a:rPr lang="en-US" sz="3600" dirty="0"/>
                        <a:t>, </a:t>
                      </a:r>
                      <a:r>
                        <a:rPr lang="en-US" sz="3600" dirty="0" err="1"/>
                        <a:t>nodweddion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a’r</a:t>
                      </a:r>
                      <a:r>
                        <a:rPr lang="en-US" sz="3600" dirty="0"/>
                        <a:t> </a:t>
                      </a:r>
                      <a:r>
                        <a:rPr lang="en-US" sz="3600" dirty="0" err="1"/>
                        <a:t>gallu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ychwanegol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i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gymhwyso’r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medrau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hyn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yng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nghyd-destun</a:t>
                      </a:r>
                      <a:r>
                        <a:rPr lang="en-US" sz="3600" baseline="0" dirty="0"/>
                        <a:t>  </a:t>
                      </a:r>
                      <a:r>
                        <a:rPr lang="en-US" sz="3600" baseline="0" dirty="0" err="1"/>
                        <a:t>menter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neu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fusnes</a:t>
                      </a:r>
                      <a:r>
                        <a:rPr lang="en-US" sz="3600" baseline="0" dirty="0"/>
                        <a:t> </a:t>
                      </a:r>
                      <a:r>
                        <a:rPr lang="en-US" sz="3600" baseline="0" dirty="0" err="1"/>
                        <a:t>newydd</a:t>
                      </a:r>
                      <a:r>
                        <a:rPr lang="en-US" sz="3600" baseline="0" dirty="0"/>
                        <a:t>. </a:t>
                      </a:r>
                      <a:endParaRPr lang="en-US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409" y="704716"/>
            <a:ext cx="8644819" cy="86836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athroniaeth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sail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92847517"/>
              </p:ext>
            </p:extLst>
          </p:nvPr>
        </p:nvGraphicFramePr>
        <p:xfrm>
          <a:off x="275409" y="1799954"/>
          <a:ext cx="8644819" cy="4921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dagogy-heutagogy-compar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395190"/>
            <a:ext cx="2616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(</a:t>
            </a:r>
            <a:r>
              <a:rPr lang="en-US" dirty="0">
                <a:hlinkClick r:id="rId3"/>
              </a:rPr>
              <a:t>www.teachthought.com</a:t>
            </a:r>
            <a:r>
              <a:rPr lang="en-US" dirty="0"/>
              <a:t>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79223" y="1331725"/>
            <a:ext cx="7313613" cy="868362"/>
          </a:xfrm>
        </p:spPr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chi </a:t>
            </a:r>
            <a:r>
              <a:rPr lang="en-US" dirty="0" err="1"/>
              <a:t>eto</a:t>
            </a:r>
            <a:r>
              <a:rPr lang="en-US" dirty="0"/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200087"/>
            <a:ext cx="7313613" cy="4056062"/>
          </a:xfrm>
        </p:spPr>
        <p:txBody>
          <a:bodyPr/>
          <a:lstStyle/>
          <a:p>
            <a:pPr>
              <a:buNone/>
            </a:pPr>
            <a:r>
              <a:rPr lang="en-US" dirty="0"/>
              <a:t>TASG GREADIGOL 2 - UNIGOL</a:t>
            </a:r>
          </a:p>
        </p:txBody>
      </p:sp>
      <p:pic>
        <p:nvPicPr>
          <p:cNvPr id="4" name="Picture 3" descr="51IghJh6ETL._SL500_AC_SS350_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959" y="2552856"/>
            <a:ext cx="3949431" cy="39494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12173"/>
            <a:ext cx="7313613" cy="868362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arall</a:t>
            </a:r>
            <a:r>
              <a:rPr lang="en-US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680535"/>
            <a:ext cx="7313613" cy="4056062"/>
          </a:xfrm>
        </p:spPr>
        <p:txBody>
          <a:bodyPr/>
          <a:lstStyle/>
          <a:p>
            <a:pPr>
              <a:buNone/>
            </a:pPr>
            <a:r>
              <a:rPr lang="en-US" dirty="0" err="1"/>
              <a:t>Gwyliwch</a:t>
            </a:r>
            <a:r>
              <a:rPr lang="en-US" dirty="0"/>
              <a:t>:</a:t>
            </a:r>
          </a:p>
          <a:p>
            <a:pPr>
              <a:buNone/>
            </a:pPr>
            <a:r>
              <a:rPr lang="en-GB" u="sng" dirty="0">
                <a:hlinkClick r:id="rId2"/>
              </a:rPr>
              <a:t>https://www.youtube.com/watch?v=9Gannilwc-o</a:t>
            </a:r>
            <a:r>
              <a:rPr lang="en-GB" dirty="0"/>
              <a:t> </a:t>
            </a:r>
            <a:endParaRPr lang="en-US" dirty="0"/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ffrâm</a:t>
            </a:r>
            <a:r>
              <a:rPr lang="en-US" dirty="0"/>
              <a:t> </a:t>
            </a:r>
            <a:r>
              <a:rPr lang="en-US" dirty="0" err="1"/>
              <a:t>diamwnt</a:t>
            </a:r>
            <a:r>
              <a:rPr lang="en-US" dirty="0"/>
              <a:t> 9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ddynodi’r</a:t>
            </a:r>
            <a:r>
              <a:rPr lang="en-US" dirty="0"/>
              <a:t> </a:t>
            </a:r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bwyntiau</a:t>
            </a:r>
            <a:r>
              <a:rPr lang="en-US" dirty="0"/>
              <a:t> </a:t>
            </a:r>
            <a:r>
              <a:rPr lang="en-US" dirty="0" err="1"/>
              <a:t>pwysig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codi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gyflwyniad</a:t>
            </a:r>
            <a:r>
              <a:rPr lang="en-US" dirty="0"/>
              <a:t> Dr. Andy </a:t>
            </a:r>
            <a:r>
              <a:rPr lang="en-US" dirty="0" err="1"/>
              <a:t>Penaluna</a:t>
            </a:r>
            <a:r>
              <a:rPr lang="en-US" dirty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417" y="5733701"/>
            <a:ext cx="7313613" cy="4056062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https://www.ted.com/talks/ken_robinson_says_schools_kill_creativity#t-65519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90" y="1379940"/>
            <a:ext cx="7344610" cy="42945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2861" y="456610"/>
            <a:ext cx="64701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Erbyn</a:t>
            </a:r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prynhawn</a:t>
            </a:r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sz="54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yma</a:t>
            </a:r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!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6758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Ｐ明朝"/>
      </a:majorFont>
      <a:minorFont>
        <a:latin typeface="Goudy Old Style"/>
        <a:ea typeface=""/>
        <a:cs typeface=""/>
        <a:font script="Jpan" typeface="ＭＳ Ｐ明朝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635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1806</TotalTime>
  <Words>354</Words>
  <Application>Microsoft Macintosh PowerPoint</Application>
  <PresentationFormat>On-screen Show (4:3)</PresentationFormat>
  <Paragraphs>63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Goudy Old Style</vt:lpstr>
      <vt:lpstr>Impact</vt:lpstr>
      <vt:lpstr>Rockwell</vt:lpstr>
      <vt:lpstr>Wingdings</vt:lpstr>
      <vt:lpstr>Arial</vt:lpstr>
      <vt:lpstr>Inkwell</vt:lpstr>
      <vt:lpstr>Cyflwyniad i  Addysgu a Dysgu  Mentrus a Chreadigol</vt:lpstr>
      <vt:lpstr>YSTYRIWCH</vt:lpstr>
      <vt:lpstr>Nod y sesiwn</vt:lpstr>
      <vt:lpstr>Cwestiwn!!</vt:lpstr>
      <vt:lpstr>Y Pedwar Diben (Donaldson, 2015:t.31)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yw’r athroniaeth sy’n sail i hyn?</vt:lpstr>
      <vt:lpstr>PowerPoint Presentation</vt:lpstr>
      <vt:lpstr>Eich cyfle chi eto!</vt:lpstr>
      <vt:lpstr>Beth arall? </vt:lpstr>
      <vt:lpstr>PowerPoint Presentation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Addysgu a Dysgu Mentrus a Chreadigol</dc:title>
  <dc:creator>swwcte27</dc:creator>
  <cp:lastModifiedBy>Jones, Mathew</cp:lastModifiedBy>
  <cp:revision>15</cp:revision>
  <dcterms:created xsi:type="dcterms:W3CDTF">2017-10-08T18:21:42Z</dcterms:created>
  <dcterms:modified xsi:type="dcterms:W3CDTF">2019-10-07T18:54:45Z</dcterms:modified>
</cp:coreProperties>
</file>