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handoutMasterIdLst>
    <p:handoutMasterId r:id="rId18"/>
  </p:handoutMasterIdLst>
  <p:sldIdLst>
    <p:sldId id="269" r:id="rId5"/>
    <p:sldId id="257" r:id="rId6"/>
    <p:sldId id="258" r:id="rId7"/>
    <p:sldId id="267" r:id="rId8"/>
    <p:sldId id="261" r:id="rId9"/>
    <p:sldId id="260" r:id="rId10"/>
    <p:sldId id="262" r:id="rId11"/>
    <p:sldId id="268" r:id="rId12"/>
    <p:sldId id="263" r:id="rId13"/>
    <p:sldId id="266" r:id="rId14"/>
    <p:sldId id="264" r:id="rId15"/>
    <p:sldId id="265"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9542" autoAdjust="0"/>
  </p:normalViewPr>
  <p:slideViewPr>
    <p:cSldViewPr>
      <p:cViewPr varScale="1">
        <p:scale>
          <a:sx n="57" d="100"/>
          <a:sy n="57" d="100"/>
        </p:scale>
        <p:origin x="2194" y="53"/>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24/11/2023</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11/24/2023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1</a:t>
            </a:fld>
            <a:endParaRPr lang="en-US"/>
          </a:p>
        </p:txBody>
      </p:sp>
    </p:spTree>
    <p:extLst>
      <p:ext uri="{BB962C8B-B14F-4D97-AF65-F5344CB8AC3E}">
        <p14:creationId xmlns:p14="http://schemas.microsoft.com/office/powerpoint/2010/main" val="1648448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3</a:t>
            </a:fld>
            <a:endParaRPr lang="en-US"/>
          </a:p>
        </p:txBody>
      </p:sp>
    </p:spTree>
    <p:extLst>
      <p:ext uri="{BB962C8B-B14F-4D97-AF65-F5344CB8AC3E}">
        <p14:creationId xmlns:p14="http://schemas.microsoft.com/office/powerpoint/2010/main" val="3728350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5</a:t>
            </a:fld>
            <a:endParaRPr lang="en-US"/>
          </a:p>
        </p:txBody>
      </p:sp>
    </p:spTree>
    <p:extLst>
      <p:ext uri="{BB962C8B-B14F-4D97-AF65-F5344CB8AC3E}">
        <p14:creationId xmlns:p14="http://schemas.microsoft.com/office/powerpoint/2010/main" val="41610681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7</a:t>
            </a:fld>
            <a:endParaRPr lang="en-US"/>
          </a:p>
        </p:txBody>
      </p:sp>
    </p:spTree>
    <p:extLst>
      <p:ext uri="{BB962C8B-B14F-4D97-AF65-F5344CB8AC3E}">
        <p14:creationId xmlns:p14="http://schemas.microsoft.com/office/powerpoint/2010/main" val="31070794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24/11/2023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24/11/2023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24/11/2023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24/11/2023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24/11/2023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24/11/2023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24/11/2023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24/11/2023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24/11/2023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24/11/2023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24/11/2023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24/11/2023</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cid:image001.png@01D0EA4A.2BD679A0"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lbbd.gov.uk/sites/default/files/2023-06/LBBD%20JHWS%202023-28.pdf" TargetMode="External"/><Relationship Id="rId2" Type="http://schemas.openxmlformats.org/officeDocument/2006/relationships/hyperlink" Target="https://www.lbbd.gov.uk/sites/default/files/2022-09/LBBD%20Equality%20Challenges%20in%20Barking%20and%20Dagenham%20Report%202021%20summary.pdf" TargetMode="External"/><Relationship Id="rId1" Type="http://schemas.openxmlformats.org/officeDocument/2006/relationships/slideLayout" Target="../slideLayouts/slideLayout2.xml"/><Relationship Id="rId4" Type="http://schemas.openxmlformats.org/officeDocument/2006/relationships/hyperlink" Target="https://northeastlondon.icb.nhs.uk/your-area/barking-dagenha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3943EE-7C50-B2C8-FB60-160FB2037D5A}"/>
              </a:ext>
            </a:extLst>
          </p:cNvPr>
          <p:cNvSpPr>
            <a:spLocks noGrp="1"/>
          </p:cNvSpPr>
          <p:nvPr>
            <p:ph idx="1"/>
          </p:nvPr>
        </p:nvSpPr>
        <p:spPr/>
        <p:txBody>
          <a:bodyPr>
            <a:normAutofit fontScale="77500" lnSpcReduction="20000"/>
          </a:bodyPr>
          <a:lstStyle/>
          <a:p>
            <a:pPr>
              <a:lnSpc>
                <a:spcPct val="150000"/>
              </a:lnSpc>
              <a:spcAft>
                <a:spcPts val="800"/>
              </a:spcAft>
              <a:tabLst>
                <a:tab pos="4152900" algn="l"/>
              </a:tabLst>
            </a:pPr>
            <a:r>
              <a:rPr lang="en-GB" sz="3200" b="1" dirty="0">
                <a:effectLst/>
                <a:latin typeface="Arial" panose="020B0604020202020204" pitchFamily="34" charset="0"/>
                <a:ea typeface="Calibri" panose="020F0502020204030204" pitchFamily="34" charset="0"/>
                <a:cs typeface="Times New Roman" panose="02020603050405020304" pitchFamily="18" charset="0"/>
              </a:rPr>
              <a:t>Student name</a:t>
            </a:r>
            <a:r>
              <a:rPr lang="en-GB" sz="3200" dirty="0">
                <a:effectLst/>
                <a:latin typeface="Arial" panose="020B0604020202020204" pitchFamily="34" charset="0"/>
                <a:ea typeface="Calibri" panose="020F0502020204030204" pitchFamily="34" charset="0"/>
                <a:cs typeface="Times New Roman" panose="02020603050405020304" pitchFamily="18" charset="0"/>
              </a:rPr>
              <a:t>: </a:t>
            </a:r>
            <a:r>
              <a:rPr lang="en-GB" sz="3200" b="1" dirty="0">
                <a:effectLst/>
                <a:latin typeface="Arial" panose="020B0604020202020204" pitchFamily="34" charset="0"/>
                <a:ea typeface="Calibri" panose="020F0502020204030204" pitchFamily="34" charset="0"/>
                <a:cs typeface="Times New Roman" panose="02020603050405020304" pitchFamily="18" charset="0"/>
              </a:rPr>
              <a:t>Harriet </a:t>
            </a:r>
            <a:r>
              <a:rPr lang="en-GB" sz="3200" b="1" dirty="0" err="1">
                <a:effectLst/>
                <a:latin typeface="Arial" panose="020B0604020202020204" pitchFamily="34" charset="0"/>
                <a:ea typeface="Calibri" panose="020F0502020204030204" pitchFamily="34" charset="0"/>
                <a:cs typeface="Times New Roman" panose="02020603050405020304" pitchFamily="18" charset="0"/>
              </a:rPr>
              <a:t>Erhere</a:t>
            </a:r>
            <a:r>
              <a:rPr lang="en-GB" sz="3200" b="1" dirty="0">
                <a:effectLst/>
                <a:latin typeface="Arial" panose="020B0604020202020204" pitchFamily="34" charset="0"/>
                <a:ea typeface="Calibri" panose="020F0502020204030204" pitchFamily="34" charset="0"/>
                <a:cs typeface="Times New Roman" panose="02020603050405020304" pitchFamily="18" charset="0"/>
              </a:rPr>
              <a:t> Akpojotor</a:t>
            </a:r>
            <a:endParaRPr lang="en-GB" sz="3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tabLst>
                <a:tab pos="4152900" algn="l"/>
              </a:tabLst>
            </a:pPr>
            <a:r>
              <a:rPr lang="en-GB" sz="3200" b="1" dirty="0">
                <a:effectLst/>
                <a:latin typeface="Arial" panose="020B0604020202020204" pitchFamily="34" charset="0"/>
                <a:ea typeface="Calibri" panose="020F0502020204030204" pitchFamily="34" charset="0"/>
                <a:cs typeface="Times New Roman" panose="02020603050405020304" pitchFamily="18" charset="0"/>
              </a:rPr>
              <a:t>Student ID</a:t>
            </a:r>
            <a:r>
              <a:rPr lang="en-GB" sz="3200" dirty="0">
                <a:effectLst/>
                <a:latin typeface="Arial" panose="020B0604020202020204" pitchFamily="34" charset="0"/>
                <a:ea typeface="Calibri" panose="020F0502020204030204" pitchFamily="34" charset="0"/>
                <a:cs typeface="Times New Roman" panose="02020603050405020304" pitchFamily="18" charset="0"/>
              </a:rPr>
              <a:t>: </a:t>
            </a:r>
            <a:r>
              <a:rPr lang="en-GB" sz="3200" b="1" dirty="0">
                <a:effectLst/>
                <a:latin typeface="Arial" panose="020B0604020202020204" pitchFamily="34" charset="0"/>
                <a:ea typeface="Calibri" panose="020F0502020204030204" pitchFamily="34" charset="0"/>
                <a:cs typeface="Times New Roman" panose="02020603050405020304" pitchFamily="18" charset="0"/>
              </a:rPr>
              <a:t>2020979</a:t>
            </a:r>
            <a:endParaRPr lang="en-GB" sz="3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tabLst>
                <a:tab pos="4152900" algn="l"/>
              </a:tabLst>
            </a:pPr>
            <a:r>
              <a:rPr lang="en-GB" sz="3200" b="1" dirty="0">
                <a:effectLst/>
                <a:latin typeface="Arial" panose="020B0604020202020204" pitchFamily="34" charset="0"/>
                <a:ea typeface="Calibri" panose="020F0502020204030204" pitchFamily="34" charset="0"/>
                <a:cs typeface="Times New Roman" panose="02020603050405020304" pitchFamily="18" charset="0"/>
              </a:rPr>
              <a:t>Module name</a:t>
            </a:r>
            <a:r>
              <a:rPr lang="en-GB" sz="3200" dirty="0">
                <a:effectLst/>
                <a:latin typeface="Arial" panose="020B0604020202020204" pitchFamily="34" charset="0"/>
                <a:ea typeface="Calibri" panose="020F0502020204030204" pitchFamily="34" charset="0"/>
                <a:cs typeface="Times New Roman" panose="02020603050405020304" pitchFamily="18" charset="0"/>
              </a:rPr>
              <a:t>: </a:t>
            </a:r>
            <a:r>
              <a:rPr lang="en-GB" sz="3200" b="1" dirty="0">
                <a:solidFill>
                  <a:srgbClr val="373A3C"/>
                </a:solidFill>
                <a:latin typeface="Arial" panose="020B0604020202020204" pitchFamily="34" charset="0"/>
                <a:ea typeface="Calibri" panose="020F0502020204030204" pitchFamily="34" charset="0"/>
                <a:cs typeface="Times New Roman" panose="02020603050405020304" pitchFamily="18" charset="0"/>
              </a:rPr>
              <a:t>Community Care and Development</a:t>
            </a:r>
            <a:endParaRPr lang="en-GB" sz="3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tabLst>
                <a:tab pos="4152900" algn="l"/>
              </a:tabLst>
            </a:pPr>
            <a:r>
              <a:rPr lang="en-GB" sz="3200" b="1" dirty="0">
                <a:effectLst/>
                <a:latin typeface="Arial" panose="020B0604020202020204" pitchFamily="34" charset="0"/>
                <a:ea typeface="Calibri" panose="020F0502020204030204" pitchFamily="34" charset="0"/>
                <a:cs typeface="Times New Roman" panose="02020603050405020304" pitchFamily="18" charset="0"/>
              </a:rPr>
              <a:t>Module code</a:t>
            </a:r>
            <a:r>
              <a:rPr lang="en-GB" sz="3200" dirty="0">
                <a:effectLst/>
                <a:latin typeface="Arial" panose="020B0604020202020204" pitchFamily="34" charset="0"/>
                <a:ea typeface="Calibri" panose="020F0502020204030204" pitchFamily="34" charset="0"/>
                <a:cs typeface="Times New Roman" panose="02020603050405020304" pitchFamily="18" charset="0"/>
              </a:rPr>
              <a:t>: </a:t>
            </a:r>
            <a:r>
              <a:rPr lang="en-GB" sz="3200" b="1" dirty="0">
                <a:solidFill>
                  <a:srgbClr val="373A3C"/>
                </a:solidFill>
                <a:effectLst/>
                <a:latin typeface="Arial" panose="020B0604020202020204" pitchFamily="34" charset="0"/>
                <a:ea typeface="Calibri" panose="020F0502020204030204" pitchFamily="34" charset="0"/>
                <a:cs typeface="Times New Roman" panose="02020603050405020304" pitchFamily="18" charset="0"/>
              </a:rPr>
              <a:t>BMHP6022</a:t>
            </a:r>
            <a:endParaRPr lang="en-GB" sz="3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tabLst>
                <a:tab pos="4152900" algn="l"/>
              </a:tabLst>
            </a:pPr>
            <a:r>
              <a:rPr lang="en-GB" sz="3200" b="1" dirty="0">
                <a:effectLst/>
                <a:latin typeface="Arial" panose="020B0604020202020204" pitchFamily="34" charset="0"/>
                <a:ea typeface="Calibri" panose="020F0502020204030204" pitchFamily="34" charset="0"/>
                <a:cs typeface="Times New Roman" panose="02020603050405020304" pitchFamily="18" charset="0"/>
              </a:rPr>
              <a:t>Lecturer name</a:t>
            </a:r>
            <a:r>
              <a:rPr lang="en-GB" sz="3200" dirty="0">
                <a:effectLst/>
                <a:latin typeface="Arial" panose="020B0604020202020204" pitchFamily="34" charset="0"/>
                <a:ea typeface="Calibri" panose="020F0502020204030204" pitchFamily="34" charset="0"/>
                <a:cs typeface="Times New Roman" panose="02020603050405020304" pitchFamily="18" charset="0"/>
              </a:rPr>
              <a:t>: </a:t>
            </a:r>
            <a:r>
              <a:rPr lang="en-GB" sz="3200" b="1" dirty="0">
                <a:solidFill>
                  <a:srgbClr val="373A3C"/>
                </a:solidFill>
                <a:latin typeface="Arial" panose="020B0604020202020204" pitchFamily="34" charset="0"/>
                <a:ea typeface="Calibri" panose="020F0502020204030204" pitchFamily="34" charset="0"/>
                <a:cs typeface="Times New Roman" panose="02020603050405020304" pitchFamily="18" charset="0"/>
              </a:rPr>
              <a:t>Jolly Nwankwo</a:t>
            </a:r>
            <a:endParaRPr lang="en-GB" sz="32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sp>
        <p:nvSpPr>
          <p:cNvPr id="5" name="Title 4">
            <a:extLst>
              <a:ext uri="{FF2B5EF4-FFF2-40B4-BE49-F238E27FC236}">
                <a16:creationId xmlns:a16="http://schemas.microsoft.com/office/drawing/2014/main" id="{A008F4BC-F517-12DD-5734-B9B2534C1EE9}"/>
              </a:ext>
            </a:extLst>
          </p:cNvPr>
          <p:cNvSpPr>
            <a:spLocks noGrp="1"/>
          </p:cNvSpPr>
          <p:nvPr>
            <p:ph type="title"/>
          </p:nvPr>
        </p:nvSpPr>
        <p:spPr/>
        <p:txBody>
          <a:bodyPr/>
          <a:lstStyle/>
          <a:p>
            <a:r>
              <a:rPr lang="en-GB" b="1" dirty="0"/>
              <a:t>Component 1</a:t>
            </a:r>
          </a:p>
        </p:txBody>
      </p:sp>
      <p:pic>
        <p:nvPicPr>
          <p:cNvPr id="6" name="Picture 5" descr="Discover University of Wales Trinity Saint David">
            <a:extLst>
              <a:ext uri="{FF2B5EF4-FFF2-40B4-BE49-F238E27FC236}">
                <a16:creationId xmlns:a16="http://schemas.microsoft.com/office/drawing/2014/main" id="{0BAB1564-CFF4-A8FA-312D-9B25AE73D2C1}"/>
              </a:ext>
            </a:extLst>
          </p:cNvPr>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457200" y="521147"/>
            <a:ext cx="1738536" cy="819620"/>
          </a:xfrm>
          <a:prstGeom prst="rect">
            <a:avLst/>
          </a:prstGeom>
          <a:noFill/>
          <a:ln>
            <a:noFill/>
          </a:ln>
        </p:spPr>
      </p:pic>
    </p:spTree>
    <p:extLst>
      <p:ext uri="{BB962C8B-B14F-4D97-AF65-F5344CB8AC3E}">
        <p14:creationId xmlns:p14="http://schemas.microsoft.com/office/powerpoint/2010/main" val="10641304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AD26-D490-09D2-3E4E-A5EB817CDA63}"/>
              </a:ext>
            </a:extLst>
          </p:cNvPr>
          <p:cNvSpPr>
            <a:spLocks noGrp="1"/>
          </p:cNvSpPr>
          <p:nvPr>
            <p:ph type="title"/>
          </p:nvPr>
        </p:nvSpPr>
        <p:spPr/>
        <p:txBody>
          <a:bodyPr/>
          <a:lstStyle/>
          <a:p>
            <a:r>
              <a:rPr lang="en-GB" b="1" dirty="0"/>
              <a:t>Introduction</a:t>
            </a:r>
          </a:p>
        </p:txBody>
      </p:sp>
      <p:sp>
        <p:nvSpPr>
          <p:cNvPr id="3" name="Content Placeholder 2">
            <a:extLst>
              <a:ext uri="{FF2B5EF4-FFF2-40B4-BE49-F238E27FC236}">
                <a16:creationId xmlns:a16="http://schemas.microsoft.com/office/drawing/2014/main" id="{A3694BB8-A548-2EAF-80CC-584CCA9671AC}"/>
              </a:ext>
            </a:extLst>
          </p:cNvPr>
          <p:cNvSpPr>
            <a:spLocks noGrp="1"/>
          </p:cNvSpPr>
          <p:nvPr>
            <p:ph idx="1"/>
          </p:nvPr>
        </p:nvSpPr>
        <p:spPr/>
        <p:txBody>
          <a:bodyPr>
            <a:normAutofit fontScale="77500" lnSpcReduction="20000"/>
          </a:bodyPr>
          <a:lstStyle/>
          <a:p>
            <a:endParaRPr lang="en-US" dirty="0"/>
          </a:p>
          <a:p>
            <a:r>
              <a:rPr lang="en-GB" b="0" i="0" dirty="0">
                <a:solidFill>
                  <a:srgbClr val="000000"/>
                </a:solidFill>
                <a:effectLst/>
                <a:latin typeface="Open Sans" panose="020B0606030504020204" pitchFamily="34" charset="0"/>
              </a:rPr>
              <a:t>Peckham and </a:t>
            </a:r>
            <a:r>
              <a:rPr lang="en-GB" b="0" i="0" dirty="0" err="1">
                <a:solidFill>
                  <a:srgbClr val="000000"/>
                </a:solidFill>
                <a:effectLst/>
                <a:latin typeface="Open Sans" panose="020B0606030504020204" pitchFamily="34" charset="0"/>
              </a:rPr>
              <a:t>Godel</a:t>
            </a:r>
            <a:r>
              <a:rPr lang="en-GB" b="0" i="0" dirty="0">
                <a:solidFill>
                  <a:srgbClr val="000000"/>
                </a:solidFill>
                <a:effectLst/>
                <a:latin typeface="Open Sans" panose="020B0606030504020204" pitchFamily="34" charset="0"/>
              </a:rPr>
              <a:t> (2023) </a:t>
            </a:r>
            <a:r>
              <a:rPr lang="en-US" dirty="0"/>
              <a:t>define a community as a group of individuals who share common characteristics, interests, or geographic locations and are interconnected by social relationships, influencing their health and well-being collectively.</a:t>
            </a:r>
          </a:p>
          <a:p>
            <a:r>
              <a:rPr lang="en-US" dirty="0"/>
              <a:t>Community development, as per </a:t>
            </a:r>
            <a:r>
              <a:rPr lang="en-GB" b="0" i="0" dirty="0">
                <a:solidFill>
                  <a:srgbClr val="000000"/>
                </a:solidFill>
                <a:effectLst/>
                <a:latin typeface="Open Sans" panose="020B0606030504020204" pitchFamily="34" charset="0"/>
              </a:rPr>
              <a:t>Peckham and </a:t>
            </a:r>
            <a:r>
              <a:rPr lang="en-GB" b="0" i="0" dirty="0" err="1">
                <a:solidFill>
                  <a:srgbClr val="000000"/>
                </a:solidFill>
                <a:effectLst/>
                <a:latin typeface="Open Sans" panose="020B0606030504020204" pitchFamily="34" charset="0"/>
              </a:rPr>
              <a:t>Godel</a:t>
            </a:r>
            <a:r>
              <a:rPr lang="en-GB" b="0" i="0" dirty="0">
                <a:solidFill>
                  <a:srgbClr val="000000"/>
                </a:solidFill>
                <a:effectLst/>
                <a:latin typeface="Open Sans" panose="020B0606030504020204" pitchFamily="34" charset="0"/>
              </a:rPr>
              <a:t> (2023) </a:t>
            </a:r>
            <a:r>
              <a:rPr lang="en-US" dirty="0"/>
              <a:t>, is a collaborative and participatory process that empowers individuals within a community to enhance their well-being, address social determinants of health, and collectively work towards creating positive and sustainable changes.</a:t>
            </a:r>
            <a:endParaRPr lang="en-GB" dirty="0"/>
          </a:p>
        </p:txBody>
      </p:sp>
    </p:spTree>
    <p:extLst>
      <p:ext uri="{BB962C8B-B14F-4D97-AF65-F5344CB8AC3E}">
        <p14:creationId xmlns:p14="http://schemas.microsoft.com/office/powerpoint/2010/main" val="2795873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2A022-09AA-C9ED-5450-56B7A8A450E3}"/>
              </a:ext>
            </a:extLst>
          </p:cNvPr>
          <p:cNvSpPr>
            <a:spLocks noGrp="1"/>
          </p:cNvSpPr>
          <p:nvPr>
            <p:ph type="title"/>
          </p:nvPr>
        </p:nvSpPr>
        <p:spPr/>
        <p:txBody>
          <a:bodyPr/>
          <a:lstStyle/>
          <a:p>
            <a:r>
              <a:rPr lang="en-GB" b="1" dirty="0"/>
              <a:t>Background</a:t>
            </a:r>
          </a:p>
        </p:txBody>
      </p:sp>
      <p:sp>
        <p:nvSpPr>
          <p:cNvPr id="3" name="Content Placeholder 2">
            <a:extLst>
              <a:ext uri="{FF2B5EF4-FFF2-40B4-BE49-F238E27FC236}">
                <a16:creationId xmlns:a16="http://schemas.microsoft.com/office/drawing/2014/main" id="{7CC950D7-AB84-B857-C599-5E588C35E6FD}"/>
              </a:ext>
            </a:extLst>
          </p:cNvPr>
          <p:cNvSpPr>
            <a:spLocks noGrp="1"/>
          </p:cNvSpPr>
          <p:nvPr>
            <p:ph idx="1"/>
          </p:nvPr>
        </p:nvSpPr>
        <p:spPr/>
        <p:txBody>
          <a:bodyPr>
            <a:normAutofit fontScale="55000" lnSpcReduction="20000"/>
          </a:bodyPr>
          <a:lstStyle/>
          <a:p>
            <a:r>
              <a:rPr lang="en-US" dirty="0"/>
              <a:t>The London Borough of Barking and Dagenham is characterized by a diverse population, including a substantial representation of Black, Asian, and Minority Ethnic (BAME) communities, accounting for around 61% of the residents (Director of Public Health 2023). </a:t>
            </a:r>
          </a:p>
          <a:p>
            <a:r>
              <a:rPr lang="en-US" dirty="0"/>
              <a:t>With a median age of 32, the borough has a notably youthful population. However, it faces economic challenges, as approximately 29% of children live in poverty (Director of Public Health 2023). </a:t>
            </a:r>
          </a:p>
          <a:p>
            <a:r>
              <a:rPr lang="en-US" dirty="0"/>
              <a:t>In terms of employment, the borough experiences a mix of job types, with a concentration in service industries (Director of Public Health 2023). </a:t>
            </a:r>
          </a:p>
          <a:p>
            <a:r>
              <a:rPr lang="en-US" dirty="0"/>
              <a:t>Despite ongoing regeneration efforts, Barking and Dagenham encounters health disparities, with higher rates of chronic diseases and lower life expectancy compared to the London average (Director of Public Health 2023). </a:t>
            </a:r>
          </a:p>
          <a:p>
            <a:r>
              <a:rPr lang="en-US" dirty="0"/>
              <a:t>Addressing these disparities requires a nuanced understanding of the borough's demographics, emphasizing the need for targeted health interventions and equitable access to healthcare resources.</a:t>
            </a:r>
            <a:endParaRPr lang="en-GB" dirty="0"/>
          </a:p>
        </p:txBody>
      </p:sp>
    </p:spTree>
    <p:extLst>
      <p:ext uri="{BB962C8B-B14F-4D97-AF65-F5344CB8AC3E}">
        <p14:creationId xmlns:p14="http://schemas.microsoft.com/office/powerpoint/2010/main" val="40561297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FB67E2-94C3-4F79-B1D4-B984A371B4A1}"/>
              </a:ext>
            </a:extLst>
          </p:cNvPr>
          <p:cNvSpPr>
            <a:spLocks noGrp="1"/>
          </p:cNvSpPr>
          <p:nvPr>
            <p:ph type="title"/>
          </p:nvPr>
        </p:nvSpPr>
        <p:spPr/>
        <p:txBody>
          <a:bodyPr/>
          <a:lstStyle/>
          <a:p>
            <a:r>
              <a:rPr lang="en-US" dirty="0"/>
              <a:t>Health Summary</a:t>
            </a:r>
            <a:endParaRPr lang="en-GB" dirty="0"/>
          </a:p>
        </p:txBody>
      </p:sp>
      <p:sp>
        <p:nvSpPr>
          <p:cNvPr id="6" name="Text Placeholder 5">
            <a:extLst>
              <a:ext uri="{FF2B5EF4-FFF2-40B4-BE49-F238E27FC236}">
                <a16:creationId xmlns:a16="http://schemas.microsoft.com/office/drawing/2014/main" id="{AD00D2AE-338F-46AF-9D03-745FD03982A0}"/>
              </a:ext>
            </a:extLst>
          </p:cNvPr>
          <p:cNvSpPr>
            <a:spLocks noGrp="1"/>
          </p:cNvSpPr>
          <p:nvPr>
            <p:ph type="body" sz="half" idx="2"/>
          </p:nvPr>
        </p:nvSpPr>
        <p:spPr/>
        <p:txBody>
          <a:bodyPr>
            <a:normAutofit fontScale="55000" lnSpcReduction="20000"/>
          </a:bodyPr>
          <a:lstStyle/>
          <a:p>
            <a:r>
              <a:rPr lang="en-US" dirty="0"/>
              <a:t>The health of people in Barking and Dagenham is varied compared with the England average. Barking and Dagenham is one of the 20% most deprived districts/unitary authorities in England and about 22.5% (12,810) children live in low income families. Life expectancy for both men and women is lower than the England average.</a:t>
            </a:r>
            <a:endParaRPr lang="en-GB" dirty="0"/>
          </a:p>
        </p:txBody>
      </p:sp>
      <p:pic>
        <p:nvPicPr>
          <p:cNvPr id="12" name="Picture 11">
            <a:extLst>
              <a:ext uri="{FF2B5EF4-FFF2-40B4-BE49-F238E27FC236}">
                <a16:creationId xmlns:a16="http://schemas.microsoft.com/office/drawing/2014/main" id="{FA9FD456-445C-4E62-B159-6A64D13A6315}"/>
              </a:ext>
            </a:extLst>
          </p:cNvPr>
          <p:cNvPicPr>
            <a:picLocks noChangeAspect="1"/>
          </p:cNvPicPr>
          <p:nvPr/>
        </p:nvPicPr>
        <p:blipFill>
          <a:blip r:embed="rId2"/>
          <a:stretch>
            <a:fillRect/>
          </a:stretch>
        </p:blipFill>
        <p:spPr>
          <a:xfrm>
            <a:off x="1187624" y="362605"/>
            <a:ext cx="5400600" cy="4105848"/>
          </a:xfrm>
          <a:prstGeom prst="rect">
            <a:avLst/>
          </a:prstGeom>
        </p:spPr>
      </p:pic>
      <p:sp>
        <p:nvSpPr>
          <p:cNvPr id="13" name="TextBox 12">
            <a:extLst>
              <a:ext uri="{FF2B5EF4-FFF2-40B4-BE49-F238E27FC236}">
                <a16:creationId xmlns:a16="http://schemas.microsoft.com/office/drawing/2014/main" id="{66CDD15D-456B-47AF-B646-2708B80CD5C2}"/>
              </a:ext>
            </a:extLst>
          </p:cNvPr>
          <p:cNvSpPr txBox="1"/>
          <p:nvPr/>
        </p:nvSpPr>
        <p:spPr>
          <a:xfrm>
            <a:off x="7146540" y="3504456"/>
            <a:ext cx="1619672" cy="923330"/>
          </a:xfrm>
          <a:prstGeom prst="rect">
            <a:avLst/>
          </a:prstGeom>
          <a:noFill/>
        </p:spPr>
        <p:txBody>
          <a:bodyPr wrap="square" rtlCol="0">
            <a:spAutoFit/>
          </a:bodyPr>
          <a:lstStyle/>
          <a:p>
            <a:r>
              <a:rPr lang="en-US" dirty="0"/>
              <a:t>(NHS North East London no date)</a:t>
            </a:r>
            <a:endParaRPr lang="en-GB" dirty="0"/>
          </a:p>
        </p:txBody>
      </p:sp>
    </p:spTree>
    <p:extLst>
      <p:ext uri="{BB962C8B-B14F-4D97-AF65-F5344CB8AC3E}">
        <p14:creationId xmlns:p14="http://schemas.microsoft.com/office/powerpoint/2010/main" val="1645813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D19E5-AC55-54FD-E00B-89D6CD59399C}"/>
              </a:ext>
            </a:extLst>
          </p:cNvPr>
          <p:cNvSpPr>
            <a:spLocks noGrp="1"/>
          </p:cNvSpPr>
          <p:nvPr>
            <p:ph type="title"/>
          </p:nvPr>
        </p:nvSpPr>
        <p:spPr/>
        <p:txBody>
          <a:bodyPr>
            <a:normAutofit fontScale="90000"/>
          </a:bodyPr>
          <a:lstStyle/>
          <a:p>
            <a:r>
              <a:rPr lang="en-GB" b="1" dirty="0"/>
              <a:t>Stakeholders involved in the program</a:t>
            </a:r>
          </a:p>
        </p:txBody>
      </p:sp>
      <p:sp>
        <p:nvSpPr>
          <p:cNvPr id="3" name="Content Placeholder 2">
            <a:extLst>
              <a:ext uri="{FF2B5EF4-FFF2-40B4-BE49-F238E27FC236}">
                <a16:creationId xmlns:a16="http://schemas.microsoft.com/office/drawing/2014/main" id="{5A38472C-4FE6-2304-26CB-5EA0498926A5}"/>
              </a:ext>
            </a:extLst>
          </p:cNvPr>
          <p:cNvSpPr>
            <a:spLocks noGrp="1"/>
          </p:cNvSpPr>
          <p:nvPr>
            <p:ph idx="1"/>
          </p:nvPr>
        </p:nvSpPr>
        <p:spPr/>
        <p:txBody>
          <a:bodyPr>
            <a:normAutofit fontScale="47500" lnSpcReduction="20000"/>
          </a:bodyPr>
          <a:lstStyle/>
          <a:p>
            <a:pPr>
              <a:buFontTx/>
              <a:buChar char="-"/>
            </a:pPr>
            <a:r>
              <a:rPr lang="en-US" dirty="0">
                <a:latin typeface="Arial" panose="020B0604020202020204" pitchFamily="34" charset="0"/>
                <a:cs typeface="Arial" panose="020B0604020202020204" pitchFamily="34" charset="0"/>
              </a:rPr>
              <a:t>Addressing health disparities in the London Borough of Barking and Dagenham involves collaboration among various key stakeholders. </a:t>
            </a:r>
          </a:p>
          <a:p>
            <a:pPr>
              <a:buFontTx/>
              <a:buChar char="-"/>
            </a:pPr>
            <a:r>
              <a:rPr lang="en-US" dirty="0">
                <a:latin typeface="Arial" panose="020B0604020202020204" pitchFamily="34" charset="0"/>
                <a:cs typeface="Arial" panose="020B0604020202020204" pitchFamily="34" charset="0"/>
              </a:rPr>
              <a:t>Local government entities, including the Barking and Dagenham Borough Council and Public Health Department, play a pivotal role in policy formulation and resource allocation for health initiatives (Director of Public Health 2021). </a:t>
            </a:r>
          </a:p>
          <a:p>
            <a:pPr>
              <a:buFontTx/>
              <a:buChar char="-"/>
            </a:pPr>
            <a:r>
              <a:rPr lang="en-US" dirty="0">
                <a:latin typeface="Arial" panose="020B0604020202020204" pitchFamily="34" charset="0"/>
                <a:cs typeface="Arial" panose="020B0604020202020204" pitchFamily="34" charset="0"/>
              </a:rPr>
              <a:t>Healthcare providers such as NHS trusts and local clinics are essential for delivering healthcare services and implementing preventive programs (Director of Public Health 2023). </a:t>
            </a:r>
          </a:p>
          <a:p>
            <a:pPr>
              <a:buFontTx/>
              <a:buChar char="-"/>
            </a:pPr>
            <a:r>
              <a:rPr lang="en-US" dirty="0">
                <a:latin typeface="Arial" panose="020B0604020202020204" pitchFamily="34" charset="0"/>
                <a:cs typeface="Arial" panose="020B0604020202020204" pitchFamily="34" charset="0"/>
              </a:rPr>
              <a:t>Community organizations and leaders, representing diverse ethnic and socio-economic groups, are crucial for fostering community engagement and tailoring interventions to meet specific needs (Director of Public Health 2021). </a:t>
            </a:r>
          </a:p>
          <a:p>
            <a:pPr>
              <a:buFontTx/>
              <a:buChar char="-"/>
            </a:pPr>
            <a:r>
              <a:rPr lang="en-US" dirty="0">
                <a:latin typeface="Arial" panose="020B0604020202020204" pitchFamily="34" charset="0"/>
                <a:cs typeface="Arial" panose="020B0604020202020204" pitchFamily="34" charset="0"/>
              </a:rPr>
              <a:t>Educational institutions contribute to health literacy and awareness. Additionally, businesses and employers influence the socio-economic determinants of health through employment opportunities (Director of Public Health 2023). </a:t>
            </a:r>
          </a:p>
          <a:p>
            <a:pPr>
              <a:buFontTx/>
              <a:buChar char="-"/>
            </a:pPr>
            <a:r>
              <a:rPr lang="en-US" dirty="0">
                <a:latin typeface="Arial" panose="020B0604020202020204" pitchFamily="34" charset="0"/>
                <a:cs typeface="Arial" panose="020B0604020202020204" pitchFamily="34" charset="0"/>
              </a:rPr>
              <a:t>Inclusion of residents and advocacy groups ensures that community voices are heard and that initiatives align with the community's values. </a:t>
            </a:r>
          </a:p>
          <a:p>
            <a:pPr>
              <a:buFontTx/>
              <a:buChar char="-"/>
            </a:pPr>
            <a:r>
              <a:rPr lang="en-US" dirty="0">
                <a:latin typeface="Arial" panose="020B0604020202020204" pitchFamily="34" charset="0"/>
                <a:cs typeface="Arial" panose="020B0604020202020204" pitchFamily="34" charset="0"/>
              </a:rPr>
              <a:t>A collaborative approach, involving these stakeholders, is essential for creating comprehensive, culturally sensitive, and effective strategies to mitigate health disparities in Barking and Dagenham.</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55542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A043B-1F8B-0C61-16B2-3357984A5A00}"/>
              </a:ext>
            </a:extLst>
          </p:cNvPr>
          <p:cNvSpPr>
            <a:spLocks noGrp="1"/>
          </p:cNvSpPr>
          <p:nvPr>
            <p:ph type="title"/>
          </p:nvPr>
        </p:nvSpPr>
        <p:spPr>
          <a:xfrm>
            <a:off x="611560" y="692696"/>
            <a:ext cx="8229600" cy="1143000"/>
          </a:xfrm>
        </p:spPr>
        <p:txBody>
          <a:bodyPr>
            <a:normAutofit fontScale="90000"/>
          </a:bodyPr>
          <a:lstStyle/>
          <a:p>
            <a:r>
              <a:rPr lang="en-GB" b="1" dirty="0"/>
              <a:t>U</a:t>
            </a:r>
            <a:r>
              <a:rPr lang="en-GB" sz="4400" b="1" dirty="0"/>
              <a:t>se of digital media and technologies for community development</a:t>
            </a:r>
            <a:endParaRPr lang="en-GB" dirty="0"/>
          </a:p>
        </p:txBody>
      </p:sp>
      <p:sp>
        <p:nvSpPr>
          <p:cNvPr id="3" name="Content Placeholder 2">
            <a:extLst>
              <a:ext uri="{FF2B5EF4-FFF2-40B4-BE49-F238E27FC236}">
                <a16:creationId xmlns:a16="http://schemas.microsoft.com/office/drawing/2014/main" id="{D21EC5EF-112C-0122-1F98-C5869B2612BF}"/>
              </a:ext>
            </a:extLst>
          </p:cNvPr>
          <p:cNvSpPr>
            <a:spLocks noGrp="1"/>
          </p:cNvSpPr>
          <p:nvPr>
            <p:ph idx="1"/>
          </p:nvPr>
        </p:nvSpPr>
        <p:spPr>
          <a:xfrm>
            <a:off x="457200" y="2248272"/>
            <a:ext cx="8229600" cy="3917032"/>
          </a:xfrm>
        </p:spPr>
        <p:txBody>
          <a:bodyPr>
            <a:normAutofit fontScale="55000" lnSpcReduction="20000"/>
          </a:bodyPr>
          <a:lstStyle/>
          <a:p>
            <a:r>
              <a:rPr lang="en-US" dirty="0">
                <a:latin typeface="Arial" panose="020B0604020202020204" pitchFamily="34" charset="0"/>
                <a:cs typeface="Arial" panose="020B0604020202020204" pitchFamily="34" charset="0"/>
              </a:rPr>
              <a:t>Social media platforms, including Facebook, Twitter, and Instagram, serve as dynamic tools for communication, allowing community members to share resources, initiatives, and updates (</a:t>
            </a:r>
            <a:r>
              <a:rPr lang="en-US" dirty="0" err="1">
                <a:latin typeface="Arial" panose="020B0604020202020204" pitchFamily="34" charset="0"/>
                <a:cs typeface="Arial" panose="020B0604020202020204" pitchFamily="34" charset="0"/>
              </a:rPr>
              <a:t>Malikhao</a:t>
            </a:r>
            <a:r>
              <a:rPr lang="en-US" dirty="0">
                <a:latin typeface="Arial" panose="020B0604020202020204" pitchFamily="34" charset="0"/>
                <a:cs typeface="Arial" panose="020B0604020202020204" pitchFamily="34" charset="0"/>
              </a:rPr>
              <a:t> 2020). Online forums and community websites create virtual spaces for dialogue, collaboration, and the exchange of ideas. </a:t>
            </a:r>
          </a:p>
          <a:p>
            <a:r>
              <a:rPr lang="en-US" dirty="0">
                <a:latin typeface="Arial" panose="020B0604020202020204" pitchFamily="34" charset="0"/>
                <a:cs typeface="Arial" panose="020B0604020202020204" pitchFamily="34" charset="0"/>
              </a:rPr>
              <a:t>Digital technologies enable the dissemination of health information, educational resources, and awareness campaigns, promoting health literacy and empowering residents (</a:t>
            </a:r>
            <a:r>
              <a:rPr lang="en-US" dirty="0" err="1">
                <a:latin typeface="Arial" panose="020B0604020202020204" pitchFamily="34" charset="0"/>
                <a:cs typeface="Arial" panose="020B0604020202020204" pitchFamily="34" charset="0"/>
              </a:rPr>
              <a:t>Malikhao</a:t>
            </a:r>
            <a:r>
              <a:rPr lang="en-US" dirty="0">
                <a:latin typeface="Arial" panose="020B0604020202020204" pitchFamily="34" charset="0"/>
                <a:cs typeface="Arial" panose="020B0604020202020204" pitchFamily="34" charset="0"/>
              </a:rPr>
              <a:t> 2020). </a:t>
            </a:r>
          </a:p>
          <a:p>
            <a:r>
              <a:rPr lang="en-US" dirty="0">
                <a:latin typeface="Arial" panose="020B0604020202020204" pitchFamily="34" charset="0"/>
                <a:cs typeface="Arial" panose="020B0604020202020204" pitchFamily="34" charset="0"/>
              </a:rPr>
              <a:t>Mobile applications and telehealth services facilitate access to healthcare resources, particularly relevant in addressing health disparities (</a:t>
            </a:r>
            <a:r>
              <a:rPr lang="en-US" dirty="0" err="1">
                <a:latin typeface="Arial" panose="020B0604020202020204" pitchFamily="34" charset="0"/>
                <a:cs typeface="Arial" panose="020B0604020202020204" pitchFamily="34" charset="0"/>
              </a:rPr>
              <a:t>Malikhao</a:t>
            </a:r>
            <a:r>
              <a:rPr lang="en-US" dirty="0">
                <a:latin typeface="Arial" panose="020B0604020202020204" pitchFamily="34" charset="0"/>
                <a:cs typeface="Arial" panose="020B0604020202020204" pitchFamily="34" charset="0"/>
              </a:rPr>
              <a:t> 2020). </a:t>
            </a:r>
          </a:p>
          <a:p>
            <a:r>
              <a:rPr lang="en-US" dirty="0">
                <a:latin typeface="Arial" panose="020B0604020202020204" pitchFamily="34" charset="0"/>
                <a:cs typeface="Arial" panose="020B0604020202020204" pitchFamily="34" charset="0"/>
              </a:rPr>
              <a:t>By leveraging these digital tools, community development efforts in Barking and Dagenham can enhance inclusivity, bridge communication gaps, and foster a sense of shared identity and purpose among its diverse population</a:t>
            </a:r>
            <a:r>
              <a:rPr lang="en-US" dirty="0"/>
              <a:t>.</a:t>
            </a:r>
            <a:endParaRPr lang="en-GB" dirty="0"/>
          </a:p>
        </p:txBody>
      </p:sp>
    </p:spTree>
    <p:extLst>
      <p:ext uri="{BB962C8B-B14F-4D97-AF65-F5344CB8AC3E}">
        <p14:creationId xmlns:p14="http://schemas.microsoft.com/office/powerpoint/2010/main" val="2874181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DDA00-8EF0-E77F-4B43-35F0E57C4F41}"/>
              </a:ext>
            </a:extLst>
          </p:cNvPr>
          <p:cNvSpPr>
            <a:spLocks noGrp="1"/>
          </p:cNvSpPr>
          <p:nvPr>
            <p:ph type="title"/>
          </p:nvPr>
        </p:nvSpPr>
        <p:spPr>
          <a:xfrm>
            <a:off x="457200" y="620688"/>
            <a:ext cx="8229600" cy="796950"/>
          </a:xfrm>
        </p:spPr>
        <p:txBody>
          <a:bodyPr>
            <a:normAutofit fontScale="90000"/>
          </a:bodyPr>
          <a:lstStyle/>
          <a:p>
            <a:r>
              <a:rPr lang="en-GB" b="1" dirty="0"/>
              <a:t>legislation and policy impact the support and growth of  a community</a:t>
            </a:r>
          </a:p>
        </p:txBody>
      </p:sp>
      <p:sp>
        <p:nvSpPr>
          <p:cNvPr id="3" name="Content Placeholder 2">
            <a:extLst>
              <a:ext uri="{FF2B5EF4-FFF2-40B4-BE49-F238E27FC236}">
                <a16:creationId xmlns:a16="http://schemas.microsoft.com/office/drawing/2014/main" id="{D7ED11C4-A4C6-65AA-EEA1-E3F6BFEB0B5C}"/>
              </a:ext>
            </a:extLst>
          </p:cNvPr>
          <p:cNvSpPr>
            <a:spLocks noGrp="1"/>
          </p:cNvSpPr>
          <p:nvPr>
            <p:ph idx="1"/>
          </p:nvPr>
        </p:nvSpPr>
        <p:spPr>
          <a:xfrm>
            <a:off x="1259632" y="2060848"/>
            <a:ext cx="7056784" cy="3456384"/>
          </a:xfrm>
        </p:spPr>
        <p:txBody>
          <a:bodyPr>
            <a:normAutofit fontScale="40000" lnSpcReduction="20000"/>
          </a:bodyPr>
          <a:lstStyle/>
          <a:p>
            <a:r>
              <a:rPr lang="en-US" dirty="0"/>
              <a:t>In the London Borough of Barking and Dagenham, several legislations and policies significantly impact community support and growth. Housing policies, such as affordable housing initiatives and urban regeneration projects, aim to improve living conditions and provide sustainable housing solutions (Director of Public Health 2023). </a:t>
            </a:r>
          </a:p>
          <a:p>
            <a:r>
              <a:rPr lang="en-US" dirty="0"/>
              <a:t>Education policies focus on enhancing educational opportunities, including access to quality schools and resources, thereby contributing to community development (Director of Public Health 2023). </a:t>
            </a:r>
          </a:p>
          <a:p>
            <a:r>
              <a:rPr lang="en-US" dirty="0"/>
              <a:t>Social welfare policies, guided by national frameworks, address poverty and inequality by offering support programs and services to vulnerable populations (Director of Public Health 2023). </a:t>
            </a:r>
          </a:p>
          <a:p>
            <a:r>
              <a:rPr lang="en-US" dirty="0"/>
              <a:t>Health policies, including NHS guidelines and local health initiatives, play a vital role in promoting public health, preventive care, and overall well-being (Director of Public Health 2023). </a:t>
            </a:r>
          </a:p>
          <a:p>
            <a:r>
              <a:rPr lang="en-US" dirty="0"/>
              <a:t>Policies promoting social inclusion and diversity foster community cohesion and resilience. Local governance policies, driven by borough councils, influence resource allocation and community engagement strategies (Director of Public Health 2023). </a:t>
            </a:r>
          </a:p>
          <a:p>
            <a:r>
              <a:rPr lang="en-US" dirty="0"/>
              <a:t>A comprehensive understanding and alignment of these legislations and policies with the unique needs of Barking and Dagenham are critical for fostering a supportive, equitable, and thriving community.</a:t>
            </a:r>
            <a:endParaRPr lang="en-GB" dirty="0"/>
          </a:p>
        </p:txBody>
      </p:sp>
    </p:spTree>
    <p:extLst>
      <p:ext uri="{BB962C8B-B14F-4D97-AF65-F5344CB8AC3E}">
        <p14:creationId xmlns:p14="http://schemas.microsoft.com/office/powerpoint/2010/main" val="15008526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arking and Dagenham - NHS North East London">
            <a:extLst>
              <a:ext uri="{FF2B5EF4-FFF2-40B4-BE49-F238E27FC236}">
                <a16:creationId xmlns:a16="http://schemas.microsoft.com/office/drawing/2014/main" id="{F2D49FD8-12F2-46E9-A700-A7ECF028F95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0573" y="109363"/>
            <a:ext cx="7272808" cy="53978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629773C-4155-42E4-B866-0576271FC03A}"/>
              </a:ext>
            </a:extLst>
          </p:cNvPr>
          <p:cNvSpPr txBox="1"/>
          <p:nvPr/>
        </p:nvSpPr>
        <p:spPr>
          <a:xfrm>
            <a:off x="7538698" y="4365104"/>
            <a:ext cx="1619672" cy="923330"/>
          </a:xfrm>
          <a:prstGeom prst="rect">
            <a:avLst/>
          </a:prstGeom>
          <a:noFill/>
        </p:spPr>
        <p:txBody>
          <a:bodyPr wrap="square" rtlCol="0">
            <a:spAutoFit/>
          </a:bodyPr>
          <a:lstStyle/>
          <a:p>
            <a:r>
              <a:rPr lang="en-US" dirty="0"/>
              <a:t>(NHS North East London no date)</a:t>
            </a:r>
            <a:endParaRPr lang="en-GB" dirty="0"/>
          </a:p>
        </p:txBody>
      </p:sp>
    </p:spTree>
    <p:extLst>
      <p:ext uri="{BB962C8B-B14F-4D97-AF65-F5344CB8AC3E}">
        <p14:creationId xmlns:p14="http://schemas.microsoft.com/office/powerpoint/2010/main" val="41924239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B45DB2-D1E4-8C3C-9288-0285E12AC63C}"/>
              </a:ext>
            </a:extLst>
          </p:cNvPr>
          <p:cNvSpPr>
            <a:spLocks noGrp="1"/>
          </p:cNvSpPr>
          <p:nvPr>
            <p:ph type="title"/>
          </p:nvPr>
        </p:nvSpPr>
        <p:spPr/>
        <p:txBody>
          <a:bodyPr>
            <a:normAutofit fontScale="90000"/>
          </a:bodyPr>
          <a:lstStyle/>
          <a:p>
            <a:r>
              <a:rPr lang="en-GB" b="1" dirty="0"/>
              <a:t>Barriers/obstacles to community development</a:t>
            </a:r>
            <a:endParaRPr lang="en-GB" dirty="0"/>
          </a:p>
        </p:txBody>
      </p:sp>
      <p:sp>
        <p:nvSpPr>
          <p:cNvPr id="3" name="Content Placeholder 2">
            <a:extLst>
              <a:ext uri="{FF2B5EF4-FFF2-40B4-BE49-F238E27FC236}">
                <a16:creationId xmlns:a16="http://schemas.microsoft.com/office/drawing/2014/main" id="{8D487F98-1EA6-BF70-0F76-6420703ED133}"/>
              </a:ext>
            </a:extLst>
          </p:cNvPr>
          <p:cNvSpPr>
            <a:spLocks noGrp="1"/>
          </p:cNvSpPr>
          <p:nvPr>
            <p:ph idx="1"/>
          </p:nvPr>
        </p:nvSpPr>
        <p:spPr/>
        <p:txBody>
          <a:bodyPr>
            <a:normAutofit fontScale="47500" lnSpcReduction="20000"/>
          </a:bodyPr>
          <a:lstStyle/>
          <a:p>
            <a:r>
              <a:rPr lang="en-US" dirty="0"/>
              <a:t>One significant challenge is a pervasive lack of trust stemming from past instances of unfulfilled promises and misuse of community programs, eroding faith in participatory initiatives (</a:t>
            </a:r>
            <a:r>
              <a:rPr lang="en-US" dirty="0" err="1"/>
              <a:t>Gholipour</a:t>
            </a:r>
            <a:r>
              <a:rPr lang="en-US" dirty="0"/>
              <a:t> et al. 2023). Low public awareness and a misunderstanding of the importance of health programs contribute to limited community engagement, as individuals may prioritize personal commitments over societal interests. </a:t>
            </a:r>
          </a:p>
          <a:p>
            <a:r>
              <a:rPr lang="en-US" dirty="0"/>
              <a:t>Cultural barriers, particularly the reluctance of certain demographic groups to actively participate, hinder the effectiveness of community initiatives (</a:t>
            </a:r>
            <a:r>
              <a:rPr lang="en-US" dirty="0" err="1"/>
              <a:t>Gholipour</a:t>
            </a:r>
            <a:r>
              <a:rPr lang="en-US" dirty="0"/>
              <a:t> et al. 2023). </a:t>
            </a:r>
          </a:p>
          <a:p>
            <a:r>
              <a:rPr lang="en-US" dirty="0"/>
              <a:t>Cumbersome bureaucratic structures in implementing government-sponsored programs create delays and demoralize stakeholders (</a:t>
            </a:r>
            <a:r>
              <a:rPr lang="en-US" dirty="0" err="1"/>
              <a:t>Gholipour</a:t>
            </a:r>
            <a:r>
              <a:rPr lang="en-US" dirty="0"/>
              <a:t> et al. 2023). </a:t>
            </a:r>
          </a:p>
          <a:p>
            <a:r>
              <a:rPr lang="en-US" dirty="0"/>
              <a:t>Inadequate financial resources and understaffing within the community health scene impede the successful rollout of programs, limiting their impact and reach (</a:t>
            </a:r>
            <a:r>
              <a:rPr lang="en-US" dirty="0" err="1"/>
              <a:t>Gholipour</a:t>
            </a:r>
            <a:r>
              <a:rPr lang="en-US" dirty="0"/>
              <a:t> et al. 2023). </a:t>
            </a:r>
          </a:p>
          <a:p>
            <a:r>
              <a:rPr lang="en-US" dirty="0"/>
              <a:t>Addressing these barriers requires targeted efforts to rebuild trust, enhance awareness, and create inclusive, culturally sensitive programs that resonate with the diverse population of Barking and Dagenham.</a:t>
            </a:r>
            <a:endParaRPr lang="en-GB" dirty="0"/>
          </a:p>
        </p:txBody>
      </p:sp>
    </p:spTree>
    <p:extLst>
      <p:ext uri="{BB962C8B-B14F-4D97-AF65-F5344CB8AC3E}">
        <p14:creationId xmlns:p14="http://schemas.microsoft.com/office/powerpoint/2010/main" val="1744270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8B2A2-B57A-D7BD-9560-2DF103992541}"/>
              </a:ext>
            </a:extLst>
          </p:cNvPr>
          <p:cNvSpPr>
            <a:spLocks noGrp="1"/>
          </p:cNvSpPr>
          <p:nvPr>
            <p:ph type="title"/>
          </p:nvPr>
        </p:nvSpPr>
        <p:spPr/>
        <p:txBody>
          <a:bodyPr/>
          <a:lstStyle/>
          <a:p>
            <a:r>
              <a:rPr lang="en-GB" b="1" dirty="0"/>
              <a:t>Recommendations</a:t>
            </a:r>
          </a:p>
        </p:txBody>
      </p:sp>
      <p:sp>
        <p:nvSpPr>
          <p:cNvPr id="3" name="Content Placeholder 2">
            <a:extLst>
              <a:ext uri="{FF2B5EF4-FFF2-40B4-BE49-F238E27FC236}">
                <a16:creationId xmlns:a16="http://schemas.microsoft.com/office/drawing/2014/main" id="{F1659EE3-E57E-A609-2DF7-E4C55C3D211A}"/>
              </a:ext>
            </a:extLst>
          </p:cNvPr>
          <p:cNvSpPr>
            <a:spLocks noGrp="1"/>
          </p:cNvSpPr>
          <p:nvPr>
            <p:ph idx="1"/>
          </p:nvPr>
        </p:nvSpPr>
        <p:spPr/>
        <p:txBody>
          <a:bodyPr>
            <a:normAutofit fontScale="85000" lnSpcReduction="20000"/>
          </a:bodyPr>
          <a:lstStyle/>
          <a:p>
            <a:r>
              <a:rPr lang="en-US" dirty="0"/>
              <a:t>Systematically screening patients for health-related social needs</a:t>
            </a:r>
          </a:p>
          <a:p>
            <a:r>
              <a:rPr lang="en-US" dirty="0"/>
              <a:t>Community health clinics should partner with stakeholders to align local services with patient needs</a:t>
            </a:r>
          </a:p>
          <a:p>
            <a:r>
              <a:rPr lang="en-US" dirty="0"/>
              <a:t>Make Mental Health First Aid Training more accessible and affordable for businesses</a:t>
            </a:r>
          </a:p>
          <a:p>
            <a:r>
              <a:rPr lang="en-US" dirty="0"/>
              <a:t>Strengthen and deepen the collaboration between the Barking and Dagenham local council and its partners to address drug and alcohol misuse</a:t>
            </a:r>
          </a:p>
          <a:p>
            <a:endParaRPr lang="en-GB" dirty="0"/>
          </a:p>
        </p:txBody>
      </p:sp>
    </p:spTree>
    <p:extLst>
      <p:ext uri="{BB962C8B-B14F-4D97-AF65-F5344CB8AC3E}">
        <p14:creationId xmlns:p14="http://schemas.microsoft.com/office/powerpoint/2010/main" val="11415204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EE53A-5F48-B896-63FD-CE7B0CBD3BA9}"/>
              </a:ext>
            </a:extLst>
          </p:cNvPr>
          <p:cNvSpPr>
            <a:spLocks noGrp="1"/>
          </p:cNvSpPr>
          <p:nvPr>
            <p:ph type="title"/>
          </p:nvPr>
        </p:nvSpPr>
        <p:spPr/>
        <p:txBody>
          <a:bodyPr/>
          <a:lstStyle/>
          <a:p>
            <a:r>
              <a:rPr lang="en-GB" b="1" dirty="0"/>
              <a:t>Conclusion </a:t>
            </a:r>
          </a:p>
        </p:txBody>
      </p:sp>
      <p:sp>
        <p:nvSpPr>
          <p:cNvPr id="3" name="Content Placeholder 2">
            <a:extLst>
              <a:ext uri="{FF2B5EF4-FFF2-40B4-BE49-F238E27FC236}">
                <a16:creationId xmlns:a16="http://schemas.microsoft.com/office/drawing/2014/main" id="{4F14E7C7-9302-C3F8-D1DC-08D0C375A3B6}"/>
              </a:ext>
            </a:extLst>
          </p:cNvPr>
          <p:cNvSpPr>
            <a:spLocks noGrp="1"/>
          </p:cNvSpPr>
          <p:nvPr>
            <p:ph idx="1"/>
          </p:nvPr>
        </p:nvSpPr>
        <p:spPr/>
        <p:txBody>
          <a:bodyPr/>
          <a:lstStyle/>
          <a:p>
            <a:r>
              <a:rPr lang="en-GB" sz="1800" dirty="0">
                <a:effectLst/>
                <a:latin typeface="Calibri" panose="020F0502020204030204" pitchFamily="34" charset="0"/>
                <a:ea typeface="Calibri" panose="020F0502020204030204" pitchFamily="34" charset="0"/>
                <a:cs typeface="Arial" panose="020B0604020202020204" pitchFamily="34" charset="0"/>
              </a:rPr>
              <a:t>A comprehensive community health clinic strategy is imperative to address the social determinants of health and bridge the health inequality gap among vulnerable working-age individuals. </a:t>
            </a:r>
          </a:p>
          <a:p>
            <a:r>
              <a:rPr lang="en-GB" sz="1800" dirty="0">
                <a:effectLst/>
                <a:latin typeface="Calibri" panose="020F0502020204030204" pitchFamily="34" charset="0"/>
                <a:ea typeface="Calibri" panose="020F0502020204030204" pitchFamily="34" charset="0"/>
                <a:cs typeface="Arial" panose="020B0604020202020204" pitchFamily="34" charset="0"/>
              </a:rPr>
              <a:t>Even in situations where quality healthcare services are available, social determinants of health may hinder individuals from reaching their health objectives </a:t>
            </a:r>
          </a:p>
          <a:p>
            <a:r>
              <a:rPr lang="en-GB" sz="1800" dirty="0">
                <a:latin typeface="Calibri" panose="020F0502020204030204" pitchFamily="34" charset="0"/>
                <a:ea typeface="Calibri" panose="020F0502020204030204" pitchFamily="34" charset="0"/>
                <a:cs typeface="Arial" panose="020B0604020202020204" pitchFamily="34" charset="0"/>
              </a:rPr>
              <a:t>This community development initiative should be heavily supported by relevant legislation and policy to ensure sustainability.</a:t>
            </a:r>
            <a:endParaRPr lang="en-GB" dirty="0"/>
          </a:p>
        </p:txBody>
      </p:sp>
    </p:spTree>
    <p:extLst>
      <p:ext uri="{BB962C8B-B14F-4D97-AF65-F5344CB8AC3E}">
        <p14:creationId xmlns:p14="http://schemas.microsoft.com/office/powerpoint/2010/main" val="35830649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75954-8C3F-3E4A-14FC-8362731AF2A2}"/>
              </a:ext>
            </a:extLst>
          </p:cNvPr>
          <p:cNvSpPr>
            <a:spLocks noGrp="1"/>
          </p:cNvSpPr>
          <p:nvPr>
            <p:ph type="title"/>
          </p:nvPr>
        </p:nvSpPr>
        <p:spPr/>
        <p:txBody>
          <a:bodyPr/>
          <a:lstStyle/>
          <a:p>
            <a:r>
              <a:rPr lang="en-GB" b="1" dirty="0"/>
              <a:t>Reference.</a:t>
            </a:r>
          </a:p>
        </p:txBody>
      </p:sp>
      <p:sp>
        <p:nvSpPr>
          <p:cNvPr id="3" name="Content Placeholder 2">
            <a:extLst>
              <a:ext uri="{FF2B5EF4-FFF2-40B4-BE49-F238E27FC236}">
                <a16:creationId xmlns:a16="http://schemas.microsoft.com/office/drawing/2014/main" id="{CC79A833-D061-9C43-8618-E784667A9359}"/>
              </a:ext>
            </a:extLst>
          </p:cNvPr>
          <p:cNvSpPr>
            <a:spLocks noGrp="1"/>
          </p:cNvSpPr>
          <p:nvPr>
            <p:ph idx="1"/>
          </p:nvPr>
        </p:nvSpPr>
        <p:spPr/>
        <p:txBody>
          <a:bodyPr>
            <a:normAutofit fontScale="55000" lnSpcReduction="20000"/>
          </a:bodyPr>
          <a:lstStyle/>
          <a:p>
            <a:r>
              <a:rPr lang="en-GB" sz="2300" dirty="0">
                <a:effectLst/>
                <a:latin typeface="Arial" panose="020B0604020202020204" pitchFamily="34" charset="0"/>
                <a:ea typeface="Calibri" panose="020F0502020204030204" pitchFamily="34" charset="0"/>
                <a:cs typeface="Arial" panose="020B0604020202020204" pitchFamily="34" charset="0"/>
              </a:rPr>
              <a:t>Director of Public Health, (2021). </a:t>
            </a:r>
            <a:r>
              <a:rPr lang="en-GB" sz="2300" i="1" dirty="0">
                <a:effectLst/>
                <a:latin typeface="Arial" panose="020B0604020202020204" pitchFamily="34" charset="0"/>
                <a:ea typeface="Calibri" panose="020F0502020204030204" pitchFamily="34" charset="0"/>
                <a:cs typeface="Arial" panose="020B0604020202020204" pitchFamily="34" charset="0"/>
              </a:rPr>
              <a:t>Equality challenges in barking and </a:t>
            </a:r>
            <a:r>
              <a:rPr lang="en-GB" sz="2300" i="1" dirty="0">
                <a:latin typeface="Arial" panose="020B0604020202020204" pitchFamily="34" charset="0"/>
                <a:ea typeface="Calibri" panose="020F0502020204030204" pitchFamily="34" charset="0"/>
                <a:cs typeface="Arial" panose="020B0604020202020204" pitchFamily="34" charset="0"/>
              </a:rPr>
              <a:t>D</a:t>
            </a:r>
            <a:r>
              <a:rPr lang="en-GB" sz="2300" i="1" dirty="0">
                <a:effectLst/>
                <a:latin typeface="Arial" panose="020B0604020202020204" pitchFamily="34" charset="0"/>
                <a:ea typeface="Calibri" panose="020F0502020204030204" pitchFamily="34" charset="0"/>
                <a:cs typeface="Arial" panose="020B0604020202020204" pitchFamily="34" charset="0"/>
              </a:rPr>
              <a:t>agenham</a:t>
            </a:r>
            <a:r>
              <a:rPr lang="en-GB" sz="2300" dirty="0">
                <a:effectLst/>
                <a:latin typeface="Arial" panose="020B0604020202020204" pitchFamily="34" charset="0"/>
                <a:ea typeface="Calibri" panose="020F0502020204030204" pitchFamily="34" charset="0"/>
                <a:cs typeface="Arial" panose="020B0604020202020204" pitchFamily="34" charset="0"/>
              </a:rPr>
              <a:t> [online]. London: Director of Public Health. [Viewed 22 November 2023]. Available from: </a:t>
            </a:r>
            <a:r>
              <a:rPr lang="en-GB" sz="23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https://www.lbbd.gov.uk/sites/default/files/2022-09/LBBD%20Equality%20Challenges%20in%20Barking%20and%20Dagenham%20Report%202021%20summary.pdf</a:t>
            </a:r>
            <a:endParaRPr lang="en-GB" sz="2300" dirty="0">
              <a:effectLst/>
              <a:latin typeface="Arial" panose="020B0604020202020204" pitchFamily="34" charset="0"/>
              <a:ea typeface="Calibri" panose="020F0502020204030204" pitchFamily="34" charset="0"/>
              <a:cs typeface="Arial" panose="020B0604020202020204" pitchFamily="34" charset="0"/>
            </a:endParaRPr>
          </a:p>
          <a:p>
            <a:r>
              <a:rPr lang="en-GB" sz="2300" dirty="0">
                <a:effectLst/>
                <a:latin typeface="Arial" panose="020B0604020202020204" pitchFamily="34" charset="0"/>
                <a:ea typeface="Calibri" panose="020F0502020204030204" pitchFamily="34" charset="0"/>
                <a:cs typeface="Arial" panose="020B0604020202020204" pitchFamily="34" charset="0"/>
              </a:rPr>
              <a:t>Director of Public Health, (2023). </a:t>
            </a:r>
            <a:r>
              <a:rPr lang="en-GB" sz="2300" i="1" dirty="0">
                <a:effectLst/>
                <a:latin typeface="Arial" panose="020B0604020202020204" pitchFamily="34" charset="0"/>
                <a:ea typeface="Calibri" panose="020F0502020204030204" pitchFamily="34" charset="0"/>
                <a:cs typeface="Arial" panose="020B0604020202020204" pitchFamily="34" charset="0"/>
              </a:rPr>
              <a:t>Joint health and wellbeing strategy 2023 to 2028</a:t>
            </a:r>
            <a:r>
              <a:rPr lang="en-GB" sz="2300" dirty="0">
                <a:effectLst/>
                <a:latin typeface="Arial" panose="020B0604020202020204" pitchFamily="34" charset="0"/>
                <a:ea typeface="Calibri" panose="020F0502020204030204" pitchFamily="34" charset="0"/>
                <a:cs typeface="Arial" panose="020B0604020202020204" pitchFamily="34" charset="0"/>
              </a:rPr>
              <a:t> [online]. London: London Borough of Barking and Dagenham Council. [Viewed 22 November 2023]. Available from: </a:t>
            </a:r>
            <a:r>
              <a:rPr lang="en-GB" sz="23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https://www.lbbd.gov.uk/sites/default/files/2023-06/LBBD%20JHWS%202023-28.pdf</a:t>
            </a:r>
            <a:endParaRPr lang="en-GB" sz="2300" u="sng" dirty="0">
              <a:solidFill>
                <a:srgbClr val="0563C1"/>
              </a:solidFill>
              <a:effectLst/>
              <a:latin typeface="Arial" panose="020B0604020202020204" pitchFamily="34" charset="0"/>
              <a:ea typeface="Calibri" panose="020F0502020204030204" pitchFamily="34" charset="0"/>
              <a:cs typeface="Arial" panose="020B0604020202020204" pitchFamily="34" charset="0"/>
            </a:endParaRPr>
          </a:p>
          <a:p>
            <a:r>
              <a:rPr lang="en-GB" sz="2300" dirty="0" err="1">
                <a:effectLst/>
                <a:latin typeface="Arial" panose="020B0604020202020204" pitchFamily="34" charset="0"/>
                <a:ea typeface="Calibri" panose="020F0502020204030204" pitchFamily="34" charset="0"/>
                <a:cs typeface="Arial" panose="020B0604020202020204" pitchFamily="34" charset="0"/>
              </a:rPr>
              <a:t>Gholipour</a:t>
            </a:r>
            <a:r>
              <a:rPr lang="en-GB" sz="2300" dirty="0">
                <a:effectLst/>
                <a:latin typeface="Arial" panose="020B0604020202020204" pitchFamily="34" charset="0"/>
                <a:ea typeface="Calibri" panose="020F0502020204030204" pitchFamily="34" charset="0"/>
                <a:cs typeface="Arial" panose="020B0604020202020204" pitchFamily="34" charset="0"/>
              </a:rPr>
              <a:t>, K., Shokri, A., </a:t>
            </a:r>
            <a:r>
              <a:rPr lang="en-GB" sz="2300" dirty="0" err="1">
                <a:effectLst/>
                <a:latin typeface="Arial" panose="020B0604020202020204" pitchFamily="34" charset="0"/>
                <a:ea typeface="Calibri" panose="020F0502020204030204" pitchFamily="34" charset="0"/>
                <a:cs typeface="Arial" panose="020B0604020202020204" pitchFamily="34" charset="0"/>
              </a:rPr>
              <a:t>Yarahmadi</a:t>
            </a:r>
            <a:r>
              <a:rPr lang="en-GB" sz="2300" dirty="0">
                <a:effectLst/>
                <a:latin typeface="Arial" panose="020B0604020202020204" pitchFamily="34" charset="0"/>
                <a:ea typeface="Calibri" panose="020F0502020204030204" pitchFamily="34" charset="0"/>
                <a:cs typeface="Arial" panose="020B0604020202020204" pitchFamily="34" charset="0"/>
              </a:rPr>
              <a:t>, A. A., Tabrizi, J. S., </a:t>
            </a:r>
            <a:r>
              <a:rPr lang="en-GB" sz="2300" dirty="0" err="1">
                <a:effectLst/>
                <a:latin typeface="Arial" panose="020B0604020202020204" pitchFamily="34" charset="0"/>
                <a:ea typeface="Calibri" panose="020F0502020204030204" pitchFamily="34" charset="0"/>
                <a:cs typeface="Arial" panose="020B0604020202020204" pitchFamily="34" charset="0"/>
              </a:rPr>
              <a:t>Iezadi</a:t>
            </a:r>
            <a:r>
              <a:rPr lang="en-GB" sz="2300" dirty="0">
                <a:effectLst/>
                <a:latin typeface="Arial" panose="020B0604020202020204" pitchFamily="34" charset="0"/>
                <a:ea typeface="Calibri" panose="020F0502020204030204" pitchFamily="34" charset="0"/>
                <a:cs typeface="Arial" panose="020B0604020202020204" pitchFamily="34" charset="0"/>
              </a:rPr>
              <a:t>, S., </a:t>
            </a:r>
            <a:r>
              <a:rPr lang="en-GB" sz="2300" dirty="0" err="1">
                <a:effectLst/>
                <a:latin typeface="Arial" panose="020B0604020202020204" pitchFamily="34" charset="0"/>
                <a:ea typeface="Calibri" panose="020F0502020204030204" pitchFamily="34" charset="0"/>
                <a:cs typeface="Arial" panose="020B0604020202020204" pitchFamily="34" charset="0"/>
              </a:rPr>
              <a:t>Naghibi</a:t>
            </a:r>
            <a:r>
              <a:rPr lang="en-GB" sz="2300" dirty="0">
                <a:effectLst/>
                <a:latin typeface="Arial" panose="020B0604020202020204" pitchFamily="34" charset="0"/>
                <a:ea typeface="Calibri" panose="020F0502020204030204" pitchFamily="34" charset="0"/>
                <a:cs typeface="Arial" panose="020B0604020202020204" pitchFamily="34" charset="0"/>
              </a:rPr>
              <a:t>, D. and </a:t>
            </a:r>
            <a:r>
              <a:rPr lang="en-GB" sz="2300" dirty="0" err="1">
                <a:effectLst/>
                <a:latin typeface="Arial" panose="020B0604020202020204" pitchFamily="34" charset="0"/>
                <a:ea typeface="Calibri" panose="020F0502020204030204" pitchFamily="34" charset="0"/>
                <a:cs typeface="Arial" panose="020B0604020202020204" pitchFamily="34" charset="0"/>
              </a:rPr>
              <a:t>Bidarpoor</a:t>
            </a:r>
            <a:r>
              <a:rPr lang="en-GB" sz="2300" dirty="0">
                <a:effectLst/>
                <a:latin typeface="Arial" panose="020B0604020202020204" pitchFamily="34" charset="0"/>
                <a:ea typeface="Calibri" panose="020F0502020204030204" pitchFamily="34" charset="0"/>
                <a:cs typeface="Arial" panose="020B0604020202020204" pitchFamily="34" charset="0"/>
              </a:rPr>
              <a:t>, F., (2023). Barriers to community participation in primary health care of district health: a qualitative study. </a:t>
            </a:r>
            <a:r>
              <a:rPr lang="en-GB" sz="2300" i="1" dirty="0">
                <a:effectLst/>
                <a:latin typeface="Arial" panose="020B0604020202020204" pitchFamily="34" charset="0"/>
                <a:ea typeface="Calibri" panose="020F0502020204030204" pitchFamily="34" charset="0"/>
                <a:cs typeface="Arial" panose="020B0604020202020204" pitchFamily="34" charset="0"/>
              </a:rPr>
              <a:t>BMC Primary Care</a:t>
            </a:r>
            <a:r>
              <a:rPr lang="en-GB" sz="2300" dirty="0">
                <a:effectLst/>
                <a:latin typeface="Arial" panose="020B0604020202020204" pitchFamily="34" charset="0"/>
                <a:ea typeface="Calibri" panose="020F0502020204030204" pitchFamily="34" charset="0"/>
                <a:cs typeface="Arial" panose="020B0604020202020204" pitchFamily="34" charset="0"/>
              </a:rPr>
              <a:t> [online]. </a:t>
            </a:r>
            <a:r>
              <a:rPr lang="en-GB" sz="2300" b="1" dirty="0">
                <a:effectLst/>
                <a:latin typeface="Arial" panose="020B0604020202020204" pitchFamily="34" charset="0"/>
                <a:ea typeface="Calibri" panose="020F0502020204030204" pitchFamily="34" charset="0"/>
                <a:cs typeface="Arial" panose="020B0604020202020204" pitchFamily="34" charset="0"/>
              </a:rPr>
              <a:t>24</a:t>
            </a:r>
            <a:r>
              <a:rPr lang="en-GB" sz="2300" dirty="0">
                <a:effectLst/>
                <a:latin typeface="Arial" panose="020B0604020202020204" pitchFamily="34" charset="0"/>
                <a:ea typeface="Calibri" panose="020F0502020204030204" pitchFamily="34" charset="0"/>
                <a:cs typeface="Arial" panose="020B0604020202020204" pitchFamily="34" charset="0"/>
              </a:rPr>
              <a:t>(1). [Viewed 23 November 2023]. Available from: </a:t>
            </a:r>
            <a:r>
              <a:rPr lang="en-GB" sz="2300" dirty="0" err="1">
                <a:effectLst/>
                <a:latin typeface="Arial" panose="020B0604020202020204" pitchFamily="34" charset="0"/>
                <a:ea typeface="Calibri" panose="020F0502020204030204" pitchFamily="34" charset="0"/>
                <a:cs typeface="Arial" panose="020B0604020202020204" pitchFamily="34" charset="0"/>
              </a:rPr>
              <a:t>doi</a:t>
            </a:r>
            <a:r>
              <a:rPr lang="en-GB" sz="2300" dirty="0">
                <a:effectLst/>
                <a:latin typeface="Arial" panose="020B0604020202020204" pitchFamily="34" charset="0"/>
                <a:ea typeface="Calibri" panose="020F0502020204030204" pitchFamily="34" charset="0"/>
                <a:cs typeface="Arial" panose="020B0604020202020204" pitchFamily="34" charset="0"/>
              </a:rPr>
              <a:t>: 10.1186/s12875-023-02062-0</a:t>
            </a:r>
            <a:endParaRPr lang="en-GB" sz="2300" u="sng" dirty="0">
              <a:solidFill>
                <a:srgbClr val="0563C1"/>
              </a:solidFill>
              <a:effectLst/>
              <a:latin typeface="Arial" panose="020B0604020202020204" pitchFamily="34" charset="0"/>
              <a:ea typeface="Calibri" panose="020F0502020204030204" pitchFamily="34" charset="0"/>
              <a:cs typeface="Arial" panose="020B0604020202020204" pitchFamily="34" charset="0"/>
            </a:endParaRPr>
          </a:p>
          <a:p>
            <a:r>
              <a:rPr lang="en-GB" sz="2300" dirty="0" err="1">
                <a:effectLst/>
                <a:latin typeface="Arial" panose="020B0604020202020204" pitchFamily="34" charset="0"/>
                <a:ea typeface="Calibri" panose="020F0502020204030204" pitchFamily="34" charset="0"/>
                <a:cs typeface="Arial" panose="020B0604020202020204" pitchFamily="34" charset="0"/>
              </a:rPr>
              <a:t>Malikhao</a:t>
            </a:r>
            <a:r>
              <a:rPr lang="en-GB" sz="2300" dirty="0">
                <a:effectLst/>
                <a:latin typeface="Arial" panose="020B0604020202020204" pitchFamily="34" charset="0"/>
                <a:ea typeface="Calibri" panose="020F0502020204030204" pitchFamily="34" charset="0"/>
                <a:cs typeface="Arial" panose="020B0604020202020204" pitchFamily="34" charset="0"/>
              </a:rPr>
              <a:t>, P., (2020). Health communication: approaches, strategies, and ways to sustainability on health or health for all. In: </a:t>
            </a:r>
            <a:r>
              <a:rPr lang="en-GB" sz="2300" i="1" dirty="0">
                <a:effectLst/>
                <a:latin typeface="Arial" panose="020B0604020202020204" pitchFamily="34" charset="0"/>
                <a:ea typeface="Calibri" panose="020F0502020204030204" pitchFamily="34" charset="0"/>
                <a:cs typeface="Arial" panose="020B0604020202020204" pitchFamily="34" charset="0"/>
              </a:rPr>
              <a:t>Handbook of communication for development and social change</a:t>
            </a:r>
            <a:r>
              <a:rPr lang="en-GB" sz="2300" dirty="0">
                <a:effectLst/>
                <a:latin typeface="Arial" panose="020B0604020202020204" pitchFamily="34" charset="0"/>
                <a:ea typeface="Calibri" panose="020F0502020204030204" pitchFamily="34" charset="0"/>
                <a:cs typeface="Arial" panose="020B0604020202020204" pitchFamily="34" charset="0"/>
              </a:rPr>
              <a:t> [online]. Singapore: Springer Singapore. pp. 1015–1037. [Viewed 23 November 2023]. Available from: </a:t>
            </a:r>
            <a:r>
              <a:rPr lang="en-GB" sz="2300" dirty="0" err="1">
                <a:effectLst/>
                <a:latin typeface="Arial" panose="020B0604020202020204" pitchFamily="34" charset="0"/>
                <a:ea typeface="Calibri" panose="020F0502020204030204" pitchFamily="34" charset="0"/>
                <a:cs typeface="Arial" panose="020B0604020202020204" pitchFamily="34" charset="0"/>
              </a:rPr>
              <a:t>doi</a:t>
            </a:r>
            <a:r>
              <a:rPr lang="en-GB" sz="2300" dirty="0">
                <a:effectLst/>
                <a:latin typeface="Arial" panose="020B0604020202020204" pitchFamily="34" charset="0"/>
                <a:ea typeface="Calibri" panose="020F0502020204030204" pitchFamily="34" charset="0"/>
                <a:cs typeface="Arial" panose="020B0604020202020204" pitchFamily="34" charset="0"/>
              </a:rPr>
              <a:t>: 10.1007/978-981-15-2014-3_137</a:t>
            </a:r>
          </a:p>
          <a:p>
            <a:r>
              <a:rPr lang="en-US" sz="2300" dirty="0">
                <a:effectLst/>
                <a:latin typeface="Arial" panose="020B0604020202020204" pitchFamily="34" charset="0"/>
                <a:ea typeface="Calibri" panose="020F0502020204030204" pitchFamily="34" charset="0"/>
                <a:cs typeface="Arial" panose="020B0604020202020204" pitchFamily="34" charset="0"/>
              </a:rPr>
              <a:t>NHS North East London, (no date). Barking and </a:t>
            </a:r>
            <a:r>
              <a:rPr lang="en-US" sz="2300" dirty="0" err="1">
                <a:effectLst/>
                <a:latin typeface="Arial" panose="020B0604020202020204" pitchFamily="34" charset="0"/>
                <a:ea typeface="Calibri" panose="020F0502020204030204" pitchFamily="34" charset="0"/>
                <a:cs typeface="Arial" panose="020B0604020202020204" pitchFamily="34" charset="0"/>
              </a:rPr>
              <a:t>dagenham</a:t>
            </a:r>
            <a:r>
              <a:rPr lang="en-US" sz="2300" dirty="0">
                <a:effectLst/>
                <a:latin typeface="Arial" panose="020B0604020202020204" pitchFamily="34" charset="0"/>
                <a:ea typeface="Calibri" panose="020F0502020204030204" pitchFamily="34" charset="0"/>
                <a:cs typeface="Arial" panose="020B0604020202020204" pitchFamily="34" charset="0"/>
              </a:rPr>
              <a:t> [online]. NHS. [Viewed 23 November 2023]. Available from: </a:t>
            </a:r>
            <a:r>
              <a:rPr lang="en-US" sz="2300" dirty="0">
                <a:effectLst/>
                <a:latin typeface="Arial" panose="020B0604020202020204" pitchFamily="34" charset="0"/>
                <a:ea typeface="Calibri" panose="020F0502020204030204" pitchFamily="34" charset="0"/>
                <a:cs typeface="Arial" panose="020B0604020202020204" pitchFamily="34" charset="0"/>
                <a:hlinkClick r:id="rId4"/>
              </a:rPr>
              <a:t>https://northeastlondon.icb.nhs.uk/your-area/barking-dagenham/</a:t>
            </a:r>
            <a:endParaRPr lang="en-US" sz="2300" dirty="0">
              <a:effectLst/>
              <a:latin typeface="Arial" panose="020B0604020202020204" pitchFamily="34" charset="0"/>
              <a:ea typeface="Calibri" panose="020F0502020204030204" pitchFamily="34" charset="0"/>
              <a:cs typeface="Arial" panose="020B0604020202020204" pitchFamily="34" charset="0"/>
            </a:endParaRPr>
          </a:p>
          <a:p>
            <a:r>
              <a:rPr lang="en-US" sz="2300" dirty="0">
                <a:effectLst/>
                <a:latin typeface="Arial" panose="020B0604020202020204" pitchFamily="34" charset="0"/>
                <a:ea typeface="Calibri" panose="020F0502020204030204" pitchFamily="34" charset="0"/>
                <a:cs typeface="Arial" panose="020B0604020202020204" pitchFamily="34" charset="0"/>
              </a:rPr>
              <a:t>Peckham, S. and </a:t>
            </a:r>
            <a:r>
              <a:rPr lang="en-US" sz="2300" dirty="0" err="1">
                <a:effectLst/>
                <a:latin typeface="Arial" panose="020B0604020202020204" pitchFamily="34" charset="0"/>
                <a:ea typeface="Calibri" panose="020F0502020204030204" pitchFamily="34" charset="0"/>
                <a:cs typeface="Arial" panose="020B0604020202020204" pitchFamily="34" charset="0"/>
              </a:rPr>
              <a:t>Godel</a:t>
            </a:r>
            <a:r>
              <a:rPr lang="en-US" sz="2300" dirty="0">
                <a:effectLst/>
                <a:latin typeface="Arial" panose="020B0604020202020204" pitchFamily="34" charset="0"/>
                <a:ea typeface="Calibri" panose="020F0502020204030204" pitchFamily="34" charset="0"/>
                <a:cs typeface="Arial" panose="020B0604020202020204" pitchFamily="34" charset="0"/>
              </a:rPr>
              <a:t>, D. M., (2023). Community development and health [online]. Socialist Health Association. [Viewed 23 November 2023]. Available from: https://sochealth.co.uk/national-health-service/public-health-and-wellbeing/community-development-and-health/</a:t>
            </a:r>
            <a:endParaRPr lang="en-GB" sz="2300" dirty="0">
              <a:effectLst/>
              <a:latin typeface="Arial" panose="020B0604020202020204" pitchFamily="34" charset="0"/>
              <a:ea typeface="Calibri" panose="020F0502020204030204" pitchFamily="34" charset="0"/>
              <a:cs typeface="Arial" panose="020B0604020202020204" pitchFamily="34" charset="0"/>
            </a:endParaRPr>
          </a:p>
          <a:p>
            <a:endParaRPr lang="en-GB" sz="2300" dirty="0">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1320388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purl.org/dc/elements/1.1/"/>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303dbf9b-b85b-46a0-94f1-894078c07ec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11</TotalTime>
  <Words>1576</Words>
  <Application>Microsoft Office PowerPoint</Application>
  <PresentationFormat>On-screen Show (4:3)</PresentationFormat>
  <Paragraphs>66</Paragraphs>
  <Slides>12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Myriad Pro</vt:lpstr>
      <vt:lpstr>Open Sans</vt:lpstr>
      <vt:lpstr>Times New Roman</vt:lpstr>
      <vt:lpstr>20140311PresentationUWTSDTemplate</vt:lpstr>
      <vt:lpstr>Component 1</vt:lpstr>
      <vt:lpstr>Introduction</vt:lpstr>
      <vt:lpstr>Background</vt:lpstr>
      <vt:lpstr>Health Summary</vt:lpstr>
      <vt:lpstr>Stakeholders involved in the program</vt:lpstr>
      <vt:lpstr>Use of digital media and technologies for community development</vt:lpstr>
      <vt:lpstr>legislation and policy impact the support and growth of  a community</vt:lpstr>
      <vt:lpstr>PowerPoint Presentation</vt:lpstr>
      <vt:lpstr>Barriers/obstacles to community development</vt:lpstr>
      <vt:lpstr>Recommendations</vt:lpstr>
      <vt:lpstr>Conclusion </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Harriet Akpojotor</cp:lastModifiedBy>
  <cp:revision>176</cp:revision>
  <dcterms:created xsi:type="dcterms:W3CDTF">2015-04-14T15:21:28Z</dcterms:created>
  <dcterms:modified xsi:type="dcterms:W3CDTF">2023-11-24T09:37:06Z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