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 id="2147483740" r:id="rId10"/>
  </p:sldMasterIdLst>
  <p:notesMasterIdLst>
    <p:notesMasterId r:id="rId57"/>
  </p:notesMasterIdLst>
  <p:sldIdLst>
    <p:sldId id="259" r:id="rId11"/>
    <p:sldId id="385" r:id="rId12"/>
    <p:sldId id="386" r:id="rId13"/>
    <p:sldId id="400" r:id="rId14"/>
    <p:sldId id="402" r:id="rId15"/>
    <p:sldId id="356" r:id="rId16"/>
    <p:sldId id="358" r:id="rId17"/>
    <p:sldId id="264" r:id="rId18"/>
    <p:sldId id="359" r:id="rId19"/>
    <p:sldId id="362" r:id="rId20"/>
    <p:sldId id="375" r:id="rId21"/>
    <p:sldId id="381" r:id="rId22"/>
    <p:sldId id="403" r:id="rId23"/>
    <p:sldId id="376" r:id="rId24"/>
    <p:sldId id="405" r:id="rId25"/>
    <p:sldId id="377" r:id="rId26"/>
    <p:sldId id="406" r:id="rId27"/>
    <p:sldId id="363" r:id="rId28"/>
    <p:sldId id="407" r:id="rId29"/>
    <p:sldId id="365" r:id="rId30"/>
    <p:sldId id="384" r:id="rId31"/>
    <p:sldId id="408" r:id="rId32"/>
    <p:sldId id="401" r:id="rId33"/>
    <p:sldId id="360" r:id="rId34"/>
    <p:sldId id="260" r:id="rId35"/>
    <p:sldId id="346" r:id="rId36"/>
    <p:sldId id="351" r:id="rId37"/>
    <p:sldId id="383" r:id="rId38"/>
    <p:sldId id="350" r:id="rId39"/>
    <p:sldId id="347" r:id="rId40"/>
    <p:sldId id="349" r:id="rId41"/>
    <p:sldId id="409" r:id="rId42"/>
    <p:sldId id="348" r:id="rId43"/>
    <p:sldId id="352" r:id="rId44"/>
    <p:sldId id="353" r:id="rId45"/>
    <p:sldId id="354" r:id="rId46"/>
    <p:sldId id="345" r:id="rId47"/>
    <p:sldId id="404" r:id="rId48"/>
    <p:sldId id="361" r:id="rId49"/>
    <p:sldId id="379" r:id="rId50"/>
    <p:sldId id="371" r:id="rId51"/>
    <p:sldId id="380" r:id="rId52"/>
    <p:sldId id="373" r:id="rId53"/>
    <p:sldId id="368" r:id="rId54"/>
    <p:sldId id="273" r:id="rId55"/>
    <p:sldId id="256" r:id="rId5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0E37B0C-66B3-802D-F926-EA0DB4A606E2}" name="Laila Surani" initials="LS" userId="S::Laila.Surani@rcl.ac.uk::3529d798-6938-4920-9d5f-8f827843031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354AAD-AA50-4DE3-BD45-496DFCAB4075}" v="34" dt="2026-06-03T19:04:59.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95033" autoAdjust="0"/>
  </p:normalViewPr>
  <p:slideViewPr>
    <p:cSldViewPr snapToGrid="0" snapToObjects="1">
      <p:cViewPr varScale="1">
        <p:scale>
          <a:sx n="78" d="100"/>
          <a:sy n="78" d="100"/>
        </p:scale>
        <p:origin x="71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63" Type="http://schemas.microsoft.com/office/2015/10/relationships/revisionInfo" Target="revisionInfo.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presProps" Target="presProps.xml"/><Relationship Id="rId5" Type="http://schemas.openxmlformats.org/officeDocument/2006/relationships/slideMaster" Target="slideMasters/slideMaster3.xml"/><Relationship Id="rId61" Type="http://schemas.openxmlformats.org/officeDocument/2006/relationships/tableStyles" Target="tableStyles.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microsoft.com/office/2018/10/relationships/authors" Target="authors.xml"/><Relationship Id="rId8" Type="http://schemas.openxmlformats.org/officeDocument/2006/relationships/slideMaster" Target="slideMasters/slideMaster6.xml"/><Relationship Id="rId51" Type="http://schemas.openxmlformats.org/officeDocument/2006/relationships/slide" Target="slides/slide41.xml"/><Relationship Id="rId3" Type="http://schemas.openxmlformats.org/officeDocument/2006/relationships/slideMaster" Target="slideMasters/slideMaster1.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notesMaster" Target="notesMasters/notesMaster1.xml"/><Relationship Id="rId10" Type="http://schemas.openxmlformats.org/officeDocument/2006/relationships/slideMaster" Target="slideMasters/slideMaster8.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undo custSel addSld delSld modSld">
      <pc:chgData name="laila surani" userId="0c89b7dc58ba05c7" providerId="LiveId" clId="{633D0E4D-177C-4605-947F-312036DBBE28}" dt="2026-06-03T19:04:59.335" v="220" actId="20577"/>
      <pc:docMkLst>
        <pc:docMk/>
      </pc:docMkLst>
      <pc:sldChg chg="modSp mod">
        <pc:chgData name="laila surani" userId="0c89b7dc58ba05c7" providerId="LiveId" clId="{633D0E4D-177C-4605-947F-312036DBBE28}" dt="2026-06-03T18:49:58.069" v="124" actId="20577"/>
        <pc:sldMkLst>
          <pc:docMk/>
          <pc:sldMk cId="1119127300" sldId="264"/>
        </pc:sldMkLst>
        <pc:graphicFrameChg chg="mod modGraphic">
          <ac:chgData name="laila surani" userId="0c89b7dc58ba05c7" providerId="LiveId" clId="{633D0E4D-177C-4605-947F-312036DBBE28}" dt="2026-06-03T18:49:58.069" v="124" actId="20577"/>
          <ac:graphicFrameMkLst>
            <pc:docMk/>
            <pc:sldMk cId="1119127300" sldId="264"/>
            <ac:graphicFrameMk id="7" creationId="{69296099-D357-FA7D-927A-E20C701D714D}"/>
          </ac:graphicFrameMkLst>
        </pc:graphicFrameChg>
      </pc:sldChg>
      <pc:sldChg chg="addSp modSp mod">
        <pc:chgData name="laila surani" userId="0c89b7dc58ba05c7" providerId="LiveId" clId="{633D0E4D-177C-4605-947F-312036DBBE28}" dt="2026-06-03T19:01:49.690" v="203" actId="1076"/>
        <pc:sldMkLst>
          <pc:docMk/>
          <pc:sldMk cId="206160082" sldId="348"/>
        </pc:sldMkLst>
        <pc:spChg chg="mod">
          <ac:chgData name="laila surani" userId="0c89b7dc58ba05c7" providerId="LiveId" clId="{633D0E4D-177C-4605-947F-312036DBBE28}" dt="2026-06-03T19:00:31.277" v="188" actId="6549"/>
          <ac:spMkLst>
            <pc:docMk/>
            <pc:sldMk cId="206160082" sldId="348"/>
            <ac:spMk id="4" creationId="{29E2C43B-BE91-431C-9B11-E4731CC3D6B7}"/>
          </ac:spMkLst>
        </pc:spChg>
        <pc:graphicFrameChg chg="add mod modGraphic">
          <ac:chgData name="laila surani" userId="0c89b7dc58ba05c7" providerId="LiveId" clId="{633D0E4D-177C-4605-947F-312036DBBE28}" dt="2026-06-03T19:01:49.690" v="203" actId="1076"/>
          <ac:graphicFrameMkLst>
            <pc:docMk/>
            <pc:sldMk cId="206160082" sldId="348"/>
            <ac:graphicFrameMk id="5" creationId="{8A4BC689-D58C-5C63-F03C-F816D634417D}"/>
          </ac:graphicFrameMkLst>
        </pc:graphicFrameChg>
        <pc:picChg chg="mod">
          <ac:chgData name="laila surani" userId="0c89b7dc58ba05c7" providerId="LiveId" clId="{633D0E4D-177C-4605-947F-312036DBBE28}" dt="2026-06-03T19:01:45.297" v="202" actId="1076"/>
          <ac:picMkLst>
            <pc:docMk/>
            <pc:sldMk cId="206160082" sldId="348"/>
            <ac:picMk id="3" creationId="{00E826F4-7AB0-059B-A73D-ECDE4C340BA7}"/>
          </ac:picMkLst>
        </pc:picChg>
      </pc:sldChg>
      <pc:sldChg chg="modSp mod modAnim">
        <pc:chgData name="laila surani" userId="0c89b7dc58ba05c7" providerId="LiveId" clId="{633D0E4D-177C-4605-947F-312036DBBE28}" dt="2026-06-03T18:56:25.506" v="181" actId="5793"/>
        <pc:sldMkLst>
          <pc:docMk/>
          <pc:sldMk cId="439547793" sldId="349"/>
        </pc:sldMkLst>
        <pc:spChg chg="mod">
          <ac:chgData name="laila surani" userId="0c89b7dc58ba05c7" providerId="LiveId" clId="{633D0E4D-177C-4605-947F-312036DBBE28}" dt="2026-06-03T18:56:25.506" v="181" actId="5793"/>
          <ac:spMkLst>
            <pc:docMk/>
            <pc:sldMk cId="439547793" sldId="349"/>
            <ac:spMk id="15" creationId="{74310E3D-12CD-475D-B07A-4F42C2DC15D3}"/>
          </ac:spMkLst>
        </pc:spChg>
      </pc:sldChg>
      <pc:sldChg chg="modSp modAnim">
        <pc:chgData name="laila surani" userId="0c89b7dc58ba05c7" providerId="LiveId" clId="{633D0E4D-177C-4605-947F-312036DBBE28}" dt="2026-06-03T19:03:29.737" v="206" actId="6549"/>
        <pc:sldMkLst>
          <pc:docMk/>
          <pc:sldMk cId="4294546690" sldId="352"/>
        </pc:sldMkLst>
        <pc:spChg chg="mod">
          <ac:chgData name="laila surani" userId="0c89b7dc58ba05c7" providerId="LiveId" clId="{633D0E4D-177C-4605-947F-312036DBBE28}" dt="2026-06-03T19:03:29.737" v="206" actId="6549"/>
          <ac:spMkLst>
            <pc:docMk/>
            <pc:sldMk cId="4294546690" sldId="352"/>
            <ac:spMk id="7" creationId="{B712701F-CE1F-4D3E-82B5-53DDEF91006C}"/>
          </ac:spMkLst>
        </pc:spChg>
      </pc:sldChg>
      <pc:sldChg chg="modSp">
        <pc:chgData name="laila surani" userId="0c89b7dc58ba05c7" providerId="LiveId" clId="{633D0E4D-177C-4605-947F-312036DBBE28}" dt="2026-06-03T19:04:59.335" v="220" actId="20577"/>
        <pc:sldMkLst>
          <pc:docMk/>
          <pc:sldMk cId="3372496354" sldId="354"/>
        </pc:sldMkLst>
        <pc:spChg chg="mod">
          <ac:chgData name="laila surani" userId="0c89b7dc58ba05c7" providerId="LiveId" clId="{633D0E4D-177C-4605-947F-312036DBBE28}" dt="2026-06-03T19:04:42.766" v="211" actId="20577"/>
          <ac:spMkLst>
            <pc:docMk/>
            <pc:sldMk cId="3372496354" sldId="354"/>
            <ac:spMk id="3" creationId="{ACD18B31-9443-4AD0-B007-343029376DE3}"/>
          </ac:spMkLst>
        </pc:spChg>
        <pc:spChg chg="mod">
          <ac:chgData name="laila surani" userId="0c89b7dc58ba05c7" providerId="LiveId" clId="{633D0E4D-177C-4605-947F-312036DBBE28}" dt="2026-06-03T19:04:59.335" v="220" actId="20577"/>
          <ac:spMkLst>
            <pc:docMk/>
            <pc:sldMk cId="3372496354" sldId="354"/>
            <ac:spMk id="6" creationId="{C8E700A1-234D-4451-B2AF-DAA830567918}"/>
          </ac:spMkLst>
        </pc:spChg>
      </pc:sldChg>
      <pc:sldChg chg="addSp modSp new mod">
        <pc:chgData name="laila surani" userId="0c89b7dc58ba05c7" providerId="LiveId" clId="{633D0E4D-177C-4605-947F-312036DBBE28}" dt="2026-06-03T18:58:14.453" v="187" actId="1076"/>
        <pc:sldMkLst>
          <pc:docMk/>
          <pc:sldMk cId="3054850083" sldId="409"/>
        </pc:sldMkLst>
        <pc:spChg chg="mod">
          <ac:chgData name="laila surani" userId="0c89b7dc58ba05c7" providerId="LiveId" clId="{633D0E4D-177C-4605-947F-312036DBBE28}" dt="2026-06-03T18:54:46.128" v="147" actId="27636"/>
          <ac:spMkLst>
            <pc:docMk/>
            <pc:sldMk cId="3054850083" sldId="409"/>
            <ac:spMk id="2" creationId="{3DE4F45E-2857-ACFE-66ED-D0BA43227BD3}"/>
          </ac:spMkLst>
        </pc:spChg>
        <pc:spChg chg="mod">
          <ac:chgData name="laila surani" userId="0c89b7dc58ba05c7" providerId="LiveId" clId="{633D0E4D-177C-4605-947F-312036DBBE28}" dt="2026-06-03T18:56:34.952" v="182" actId="14100"/>
          <ac:spMkLst>
            <pc:docMk/>
            <pc:sldMk cId="3054850083" sldId="409"/>
            <ac:spMk id="3" creationId="{A3AB3268-EA29-591F-0518-0E045EC608DF}"/>
          </ac:spMkLst>
        </pc:spChg>
        <pc:picChg chg="add mod modCrop">
          <ac:chgData name="laila surani" userId="0c89b7dc58ba05c7" providerId="LiveId" clId="{633D0E4D-177C-4605-947F-312036DBBE28}" dt="2026-06-03T18:58:14.453" v="187" actId="1076"/>
          <ac:picMkLst>
            <pc:docMk/>
            <pc:sldMk cId="3054850083" sldId="409"/>
            <ac:picMk id="5" creationId="{0C37C3C4-F366-19FC-87B4-11E5454873A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78B388-1030-48BC-94B6-B65E4831ED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C6E0637-E7F9-4D5E-A399-716598AB0AB2}">
      <dgm:prSet/>
      <dgm:spPr/>
      <dgm:t>
        <a:bodyPr/>
        <a:lstStyle/>
        <a:p>
          <a:r>
            <a:rPr lang="en-GB" dirty="0"/>
            <a:t>We will explore the evolution of health technology and informatics within the UK health and social care systems. </a:t>
          </a:r>
        </a:p>
      </dgm:t>
    </dgm:pt>
    <dgm:pt modelId="{0623B1C0-A629-4988-B686-0F718A6F56AD}" type="parTrans" cxnId="{5B80E00F-9607-443B-A5E9-7A5001BF22FC}">
      <dgm:prSet/>
      <dgm:spPr/>
      <dgm:t>
        <a:bodyPr/>
        <a:lstStyle/>
        <a:p>
          <a:endParaRPr lang="en-GB"/>
        </a:p>
      </dgm:t>
    </dgm:pt>
    <dgm:pt modelId="{037A0D45-BAF2-4FBF-BA8F-8D511CC5CDE7}" type="sibTrans" cxnId="{5B80E00F-9607-443B-A5E9-7A5001BF22FC}">
      <dgm:prSet/>
      <dgm:spPr/>
      <dgm:t>
        <a:bodyPr/>
        <a:lstStyle/>
        <a:p>
          <a:endParaRPr lang="en-GB"/>
        </a:p>
      </dgm:t>
    </dgm:pt>
    <dgm:pt modelId="{557DA824-FC2D-4915-A767-17BA8430A9FE}" type="pres">
      <dgm:prSet presAssocID="{9E78B388-1030-48BC-94B6-B65E4831EDB5}" presName="diagram" presStyleCnt="0">
        <dgm:presLayoutVars>
          <dgm:dir/>
          <dgm:resizeHandles val="exact"/>
        </dgm:presLayoutVars>
      </dgm:prSet>
      <dgm:spPr/>
    </dgm:pt>
    <dgm:pt modelId="{585D8A85-5216-4223-A25C-D9544A372CFB}" type="pres">
      <dgm:prSet presAssocID="{6C6E0637-E7F9-4D5E-A399-716598AB0AB2}" presName="node" presStyleLbl="node1" presStyleIdx="0" presStyleCnt="1" custScaleX="220010" custScaleY="74933">
        <dgm:presLayoutVars>
          <dgm:bulletEnabled val="1"/>
        </dgm:presLayoutVars>
      </dgm:prSet>
      <dgm:spPr/>
    </dgm:pt>
  </dgm:ptLst>
  <dgm:cxnLst>
    <dgm:cxn modelId="{FB64B802-0270-405B-B2C6-A569BFC8AE05}" type="presOf" srcId="{6C6E0637-E7F9-4D5E-A399-716598AB0AB2}" destId="{585D8A85-5216-4223-A25C-D9544A372CFB}" srcOrd="0" destOrd="0" presId="urn:microsoft.com/office/officeart/2005/8/layout/default"/>
    <dgm:cxn modelId="{5B80E00F-9607-443B-A5E9-7A5001BF22FC}" srcId="{9E78B388-1030-48BC-94B6-B65E4831EDB5}" destId="{6C6E0637-E7F9-4D5E-A399-716598AB0AB2}" srcOrd="0" destOrd="0" parTransId="{0623B1C0-A629-4988-B686-0F718A6F56AD}" sibTransId="{037A0D45-BAF2-4FBF-BA8F-8D511CC5CDE7}"/>
    <dgm:cxn modelId="{34C791B8-1FD8-43FC-8632-971378A747C9}" type="presOf" srcId="{9E78B388-1030-48BC-94B6-B65E4831EDB5}" destId="{557DA824-FC2D-4915-A767-17BA8430A9FE}" srcOrd="0" destOrd="0" presId="urn:microsoft.com/office/officeart/2005/8/layout/default"/>
    <dgm:cxn modelId="{8A6438C7-DB46-4FC4-921E-6DBB22786136}" type="presParOf" srcId="{557DA824-FC2D-4915-A767-17BA8430A9FE}" destId="{585D8A85-5216-4223-A25C-D9544A372CFB}"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D8A85-5216-4223-A25C-D9544A372CFB}">
      <dsp:nvSpPr>
        <dsp:cNvPr id="0" name=""/>
        <dsp:cNvSpPr/>
      </dsp:nvSpPr>
      <dsp:spPr>
        <a:xfrm>
          <a:off x="705374" y="12"/>
          <a:ext cx="7845963" cy="16033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We will explore the evolution of health technology and informatics within the UK health and social care systems. </a:t>
          </a:r>
        </a:p>
      </dsp:txBody>
      <dsp:txXfrm>
        <a:off x="705374" y="12"/>
        <a:ext cx="7845963" cy="160334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6/3/2026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nhs.uk/nhs-history"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digital.nhs.uk/about-nhs-digital"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ing.com/ck/a?!&amp;&amp;p=63d74c81295ff880JmltdHM9MTcyODA4NjQwMCZpZ3VpZD0wYjU3OGM2My1kNTRjLTY1ODQtMTI5YS05ODRhZDQwZTY0NDYmaW5zaWQ9NTcxNw&amp;ptn=3&amp;ver=2&amp;hsh=3&amp;fclid=0b578c63-d54c-6584-129a-984ad40e6446&amp;psq=what+is+oxevision&amp;u=a1aHR0cHM6Ly93d3cub3hlaGVhbHRoLmNvbS9veGV2aXNpb24&amp;ntb=1"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www.bing.com/ck/a?!&amp;&amp;p=bb82f8bec2020db5JmltdHM9MTcyODA4NjQwMCZpZ3VpZD0wYjU3OGM2My1kNTRjLTY1ODQtMTI5YS05ODRhZDQwZTY0NDYmaW5zaWQ9NTcyMA&amp;ptn=3&amp;ver=2&amp;hsh=3&amp;fclid=0b578c63-d54c-6584-129a-984ad40e6446&amp;psq=what+is+oxevision&amp;u=a1aHR0cHM6Ly93d3cub3hlaGVhbHRoLmNvbS9mYXE&amp;ntb=1" TargetMode="External"/><Relationship Id="rId5" Type="http://schemas.openxmlformats.org/officeDocument/2006/relationships/hyperlink" Target="https://www.bing.com/ck/a?!&amp;&amp;p=d897bb929fbfca74JmltdHM9MTcyODA4NjQwMCZpZ3VpZD0wYjU3OGM2My1kNTRjLTY1ODQtMTI5YS05ODRhZDQwZTY0NDYmaW5zaWQ9NTcxOQ&amp;ptn=3&amp;ver=2&amp;hsh=3&amp;fclid=0b578c63-d54c-6584-129a-984ad40e6446&amp;psq=what+is+oxevision&amp;u=a1aHR0cHM6Ly93d3cub3hlaGVhbHRoLmNvbS9mYXE&amp;ntb=1" TargetMode="External"/><Relationship Id="rId4" Type="http://schemas.openxmlformats.org/officeDocument/2006/relationships/hyperlink" Target="https://www.bing.com/ck/a?!&amp;&amp;p=ad7e3f8c1d645689JmltdHM9MTcyODA4NjQwMCZpZ3VpZD0wYjU3OGM2My1kNTRjLTY1ODQtMTI5YS05ODRhZDQwZTY0NDYmaW5zaWQ9NTcxOA&amp;ptn=3&amp;ver=2&amp;hsh=3&amp;fclid=0b578c63-d54c-6584-129a-984ad40e6446&amp;psq=what+is+oxevision&amp;u=a1aHR0cHM6Ly93d3cub3hlaGVhbHRoLmNvbS9veGV2aXNpb24&amp;ntb=1"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dirty="0"/>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dirty="0"/>
          </a:p>
        </p:txBody>
      </p:sp>
    </p:spTree>
    <p:extLst>
      <p:ext uri="{BB962C8B-B14F-4D97-AF65-F5344CB8AC3E}">
        <p14:creationId xmlns:p14="http://schemas.microsoft.com/office/powerpoint/2010/main" val="3550043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7</a:t>
            </a:fld>
            <a:endParaRPr lang="en-GB" dirty="0"/>
          </a:p>
        </p:txBody>
      </p:sp>
    </p:spTree>
    <p:extLst>
      <p:ext uri="{BB962C8B-B14F-4D97-AF65-F5344CB8AC3E}">
        <p14:creationId xmlns:p14="http://schemas.microsoft.com/office/powerpoint/2010/main" val="329696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details will be shared in the assignment briefs and time to develop each piece of work will be provided in class when completing class activities. </a:t>
            </a:r>
          </a:p>
        </p:txBody>
      </p:sp>
      <p:sp>
        <p:nvSpPr>
          <p:cNvPr id="4" name="Slide Number Placeholder 3"/>
          <p:cNvSpPr>
            <a:spLocks noGrp="1"/>
          </p:cNvSpPr>
          <p:nvPr>
            <p:ph type="sldNum" sz="quarter" idx="5"/>
          </p:nvPr>
        </p:nvSpPr>
        <p:spPr/>
        <p:txBody>
          <a:bodyPr/>
          <a:lstStyle/>
          <a:p>
            <a:fld id="{3D4C67B5-F292-4576-8BF8-36D135D4AF60}" type="slidenum">
              <a:t>8</a:t>
            </a:fld>
            <a:endParaRPr lang="en-US" dirty="0"/>
          </a:p>
        </p:txBody>
      </p:sp>
    </p:spTree>
    <p:extLst>
      <p:ext uri="{BB962C8B-B14F-4D97-AF65-F5344CB8AC3E}">
        <p14:creationId xmlns:p14="http://schemas.microsoft.com/office/powerpoint/2010/main" val="3618868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dirty="0"/>
          </a:p>
        </p:txBody>
      </p:sp>
    </p:spTree>
    <p:extLst>
      <p:ext uri="{BB962C8B-B14F-4D97-AF65-F5344CB8AC3E}">
        <p14:creationId xmlns:p14="http://schemas.microsoft.com/office/powerpoint/2010/main" val="2283246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5766" indent="-185766">
              <a:buFontTx/>
              <a:buChar char="-"/>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dirty="0"/>
          </a:p>
        </p:txBody>
      </p:sp>
    </p:spTree>
    <p:extLst>
      <p:ext uri="{BB962C8B-B14F-4D97-AF65-F5344CB8AC3E}">
        <p14:creationId xmlns:p14="http://schemas.microsoft.com/office/powerpoint/2010/main" val="4149357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Combustion: fire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dirty="0"/>
          </a:p>
        </p:txBody>
      </p:sp>
    </p:spTree>
    <p:extLst>
      <p:ext uri="{BB962C8B-B14F-4D97-AF65-F5344CB8AC3E}">
        <p14:creationId xmlns:p14="http://schemas.microsoft.com/office/powerpoint/2010/main" val="3010283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t>Notes taken from the LinkedIn Learning Course signposted on the Moodle Page. </a:t>
            </a:r>
          </a:p>
          <a:p>
            <a:endParaRPr lang="en-GB" dirty="0"/>
          </a:p>
          <a:p>
            <a:endParaRPr lang="en-GB" dirty="0"/>
          </a:p>
          <a:p>
            <a:r>
              <a:rPr lang="en-GB" dirty="0"/>
              <a:t>The third Industrial Revolution</a:t>
            </a:r>
          </a:p>
          <a:p>
            <a:r>
              <a:rPr lang="en-GB" dirty="0"/>
              <a:t>- In 1947, the transistor was invented. Many point to this moment as the trigger of a Third Industrial Revolution, or Industry 3.0. The breakthrough was the ability for a transistor to use semiconducting material to manage the flow of electrons passing through it. This gave way to a completely new world of innovation. Early on, transistors enabled small radios and low-cost calculators, Them both military and space ambitions in the United States, accelerated rapid transistor innovation in the 1950s. Later, when the semiconductor material used was largely silicon, miniaturization of the transistors into tiny silicon chips enabled the development of modern computers. Low-cost mass production of silicon chips enabled the development of computers as we know them today. Unlike the First and Second Industrial Revolutions, which mechanized manual processes, the Third Revolution is characterized by digitalization. This is the process by which computers process information. It wasn't long before these computers began to be connected together. Computer networks were born. This meant that data and other resources, such as printers, could be shared. In the early 1990s, a way to easily link and share documents emerge called the World Wide Web. Now, with a computer and a telephone connection, millions could access an abundance of information that knew few barriers. The World Wide Web would find its home on a new, open, global network called the internet. Almost immediately, individuals and businesses began creating a wide range of applications. By the early 2000s, a new phase of the web had begun that would become known as Web 2.0. This was defined by the use of interactive experiences between the user and the system, rather than just the provision of static webpages. Soon, the web became a multi-trillion dollar global platform that removed the constraints of geography and time. The web and the internet coupled with new devices and hyperconnectivity have gone on to revolutionize so much of how we work, live, and play today. The Third Industrial Revolution. the Information Age, has certainly been transformational, and this is while still several billion have yet to get online. With 5 billion connected, adding between 2 and 3 billion more people to the internet over the next few years will no doubt be consequential. While this revolution has been largely defined by the creation of an online and digitally transforming planet, it also provides the conditions for a deeper integration between the digital and physical world. The opportunities created by this so-called cyber-physical intersection is the basis for the foundations of a Fourth Industrial Revolution, also referred to as Industry 4.0.</a:t>
            </a:r>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dirty="0"/>
          </a:p>
        </p:txBody>
      </p:sp>
    </p:spTree>
    <p:extLst>
      <p:ext uri="{BB962C8B-B14F-4D97-AF65-F5344CB8AC3E}">
        <p14:creationId xmlns:p14="http://schemas.microsoft.com/office/powerpoint/2010/main" val="1526529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t>Industry 4.0 is also known as the 4</a:t>
            </a:r>
            <a:r>
              <a:rPr lang="en-GB" baseline="30000" dirty="0"/>
              <a:t>th</a:t>
            </a:r>
            <a:r>
              <a:rPr lang="en-GB" dirty="0"/>
              <a:t> Industrial Revolution (4IR) in some literature. </a:t>
            </a:r>
          </a:p>
          <a:p>
            <a:pPr defTabSz="990752">
              <a:defRPr/>
            </a:pPr>
            <a:endParaRPr lang="en-GB" dirty="0"/>
          </a:p>
          <a:p>
            <a:pPr defTabSz="990752">
              <a:defRPr/>
            </a:pPr>
            <a:r>
              <a:rPr lang="en-GB" dirty="0"/>
              <a:t>Notes taken from the LinkedIn Learning Course signposted on the Moodle Page. </a:t>
            </a:r>
          </a:p>
          <a:p>
            <a:endParaRPr lang="en-GB" dirty="0"/>
          </a:p>
          <a:p>
            <a:endParaRPr lang="en-GB" dirty="0"/>
          </a:p>
          <a:p>
            <a:r>
              <a:rPr lang="en-GB" dirty="0"/>
              <a:t>The fourth Industrial Revolution</a:t>
            </a:r>
          </a:p>
          <a:p>
            <a:r>
              <a:rPr lang="en-GB" dirty="0"/>
              <a:t>- In describing the third Industrial Revolution, it's clear that this period is far from over. In fact, it seems like innovation in digitalization is becoming even more transformative. Consider, for example, the new features of your favourite app or the digital tools that are being introduced to your industry. Faster processing cloud services and improved software are driving change at a staggering rate. But as we experience digitalization in our work, home, cities and more, it's becoming apparent that a new pattern of technological and societal change is upon us. In many ways, the change builds on top of the third Industrial Revolution, and in doing so, provides a platform for remarkable disruption. As I'll now describe, this period, which has just become more defined in just the last few years, is being called the fourth Industrial Revolution, or by the term, Industry 4.0. Unlike the third Industrial Revolution, which was largely a period of digital transformation, the fourth Industrial Revolution combines and innovates the digital with the physical, the interception of bits and atoms, so to speak, to form cyber physical systems. Some even suggest there's a growing intersection of the biological sciences too. Scientific leaps in physics, chemistry, and biology will certainly play a larger role as this revolution progresses. These cyber physical systems, such as the Internet of Things and a new era of smart industrial production called Industry 4.0, which I discuss in a later video, are emerging too at a time when the world is experiencing a number of macro transitions. These include shifts in demographics, economics, supply chain, consumer expectations and </a:t>
            </a:r>
            <a:r>
              <a:rPr lang="en-GB" dirty="0" err="1"/>
              <a:t>behaviors</a:t>
            </a:r>
            <a:r>
              <a:rPr lang="en-GB" dirty="0"/>
              <a:t>, and new approaches to work. In addition, the combination of all these technological and societal shifts together with greater scope, impact and rate of change are indicative of a revolutionary time. This course is all about these changes and what they may mean to you and your organization. The fourth Industrial Revolution is synonymous with Industry 4.0, the emergence of a next generation of manufacturing and other industrial segments. The use of the Internet of Things, artificial intelligence, robotics, data and analytics for example, are all components of a new Industrial Revolution, and they are being used to produce higher quality products in smart factories. It's also enabling a reinvention of what we can build and how we build it. That said, we need to recognize though, that the fourth Industrial Revolution, while embodying Industry 4.0, stretches beyond industrial production into almost every aspect of life, the way we live, work, and play. In this way, we can better appreciate its vast impact on our world. It's still early in the fourth Industrial Revolution and a good definition is elusive. We could see through the early evidence though, that the implications will be significant. It will be time for thinking big and taking bolder risks. It will also be a time for disruption that results in industries being destroyed and new ones being created. What work we do, how we do it and even our role in the world as humans will be challenged. For example, what are the implications for all of us of a near future that includes automation and artificial intelligence at scale? Perhaps one of the most important outcomes of understanding the fourth Industrial Revolution is to understand our role in the world.</a:t>
            </a:r>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extLst>
      <p:ext uri="{BB962C8B-B14F-4D97-AF65-F5344CB8AC3E}">
        <p14:creationId xmlns:p14="http://schemas.microsoft.com/office/powerpoint/2010/main" val="3843224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24</a:t>
            </a:fld>
            <a:endParaRPr lang="en-GB"/>
          </a:p>
        </p:txBody>
      </p:sp>
    </p:spTree>
    <p:extLst>
      <p:ext uri="{BB962C8B-B14F-4D97-AF65-F5344CB8AC3E}">
        <p14:creationId xmlns:p14="http://schemas.microsoft.com/office/powerpoint/2010/main" val="1821923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explore the evolution of health technology and informatics within the UK health and social care systems. We'll trace the developments from early innovations to the latest advancements and consider how these changes have impacted patient care and healthcare delivery.</a:t>
            </a:r>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extLst>
      <p:ext uri="{BB962C8B-B14F-4D97-AF65-F5344CB8AC3E}">
        <p14:creationId xmlns:p14="http://schemas.microsoft.com/office/powerpoint/2010/main" val="976978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26</a:t>
            </a:fld>
            <a:endParaRPr lang="en-GB"/>
          </a:p>
        </p:txBody>
      </p:sp>
    </p:spTree>
    <p:extLst>
      <p:ext uri="{BB962C8B-B14F-4D97-AF65-F5344CB8AC3E}">
        <p14:creationId xmlns:p14="http://schemas.microsoft.com/office/powerpoint/2010/main" val="3684625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technology and informatics refer to the use of digital tools and data management systems to enhance healthcare delivery. This presentation will cover key milestones in the development of these technologies in the UK, highlighting significant innovations and their implications for the healthcare system.</a:t>
            </a:r>
          </a:p>
          <a:p>
            <a:r>
              <a:rPr lang="en-GB" dirty="0"/>
              <a:t>Bynum, W.F. (2008) </a:t>
            </a:r>
            <a:r>
              <a:rPr lang="en-GB" i="1" dirty="0"/>
              <a:t>The history of medicine: A very short introduction</a:t>
            </a:r>
            <a:r>
              <a:rPr lang="en-GB" dirty="0"/>
              <a:t>. Oxford University Press.</a:t>
            </a:r>
          </a:p>
        </p:txBody>
      </p:sp>
      <p:sp>
        <p:nvSpPr>
          <p:cNvPr id="4" name="Slide Number Placeholder 3"/>
          <p:cNvSpPr>
            <a:spLocks noGrp="1"/>
          </p:cNvSpPr>
          <p:nvPr>
            <p:ph type="sldNum" sz="quarter" idx="5"/>
          </p:nvPr>
        </p:nvSpPr>
        <p:spPr/>
        <p:txBody>
          <a:bodyPr/>
          <a:lstStyle/>
          <a:p>
            <a:fld id="{3D4C67B5-F292-4576-8BF8-36D135D4AF60}" type="slidenum">
              <a:rPr lang="en-GB" smtClean="0"/>
              <a:t>27</a:t>
            </a:fld>
            <a:endParaRPr lang="en-GB"/>
          </a:p>
        </p:txBody>
      </p:sp>
    </p:spTree>
    <p:extLst>
      <p:ext uri="{BB962C8B-B14F-4D97-AF65-F5344CB8AC3E}">
        <p14:creationId xmlns:p14="http://schemas.microsoft.com/office/powerpoint/2010/main" val="7856676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999 emergency telephone service was first introduced in the UK on June 30, 1937. However, the dedicated ambulance service that responded specifically to emergency calls through the 999 system began to take shape more significantly in the years following World War II. By the 1970s, the ambulance service had become more organised and professionalised, with better training and equipment to provide emergency medical care.</a:t>
            </a:r>
          </a:p>
          <a:p>
            <a:endParaRPr lang="en-GB" dirty="0"/>
          </a:p>
          <a:p>
            <a:r>
              <a:rPr lang="en-GB" dirty="0"/>
              <a:t>The main reason for establishing the 999 service was to ensure a prompt response to emergencies. Before 999, there was no standardised way for the public to contact emergency services, leading to delays in receiving critical assistance.</a:t>
            </a:r>
          </a:p>
          <a:p>
            <a:endParaRPr lang="en-GB" dirty="0"/>
          </a:p>
          <a:p>
            <a:r>
              <a:rPr lang="en-GB" dirty="0"/>
              <a:t>The catalyst for creating the 999 service was a tragic fire in a house on Wimpole Street, London, in 1935, where five women died. During this incident, a neighbour tried to call the fire brigade but was delayed because he couldn't connect directly with emergency services. This highlighted the need for a rapid and direct line to emergency responders.</a:t>
            </a:r>
          </a:p>
        </p:txBody>
      </p:sp>
      <p:sp>
        <p:nvSpPr>
          <p:cNvPr id="4" name="Slide Number Placeholder 3"/>
          <p:cNvSpPr>
            <a:spLocks noGrp="1"/>
          </p:cNvSpPr>
          <p:nvPr>
            <p:ph type="sldNum" sz="quarter" idx="5"/>
          </p:nvPr>
        </p:nvSpPr>
        <p:spPr/>
        <p:txBody>
          <a:bodyPr/>
          <a:lstStyle/>
          <a:p>
            <a:fld id="{3D4C67B5-F292-4576-8BF8-36D135D4AF60}" type="slidenum">
              <a:rPr lang="en-GB" smtClean="0"/>
              <a:t>29</a:t>
            </a:fld>
            <a:endParaRPr lang="en-GB"/>
          </a:p>
        </p:txBody>
      </p:sp>
    </p:spTree>
    <p:extLst>
      <p:ext uri="{BB962C8B-B14F-4D97-AF65-F5344CB8AC3E}">
        <p14:creationId xmlns:p14="http://schemas.microsoft.com/office/powerpoint/2010/main" val="1073479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(2020) </a:t>
            </a:r>
            <a:r>
              <a:rPr lang="en-GB" i="1" dirty="0"/>
              <a:t>The history of the NHS</a:t>
            </a:r>
            <a:r>
              <a:rPr lang="en-GB" dirty="0"/>
              <a:t>. [online] Available at: </a:t>
            </a:r>
            <a:r>
              <a:rPr lang="en-GB" dirty="0">
                <a:hlinkClick r:id="rId3"/>
              </a:rPr>
              <a:t>https://www.nhs.uk/nhs-history</a:t>
            </a:r>
            <a:r>
              <a:rPr lang="en-GB" dirty="0"/>
              <a:t> (Accessed: 28 August 2024).</a:t>
            </a:r>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extLst>
      <p:ext uri="{BB962C8B-B14F-4D97-AF65-F5344CB8AC3E}">
        <p14:creationId xmlns:p14="http://schemas.microsoft.com/office/powerpoint/2010/main" val="4055953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introduction of CT scanners in 1972 and MRI scanners in 1983 into the NHS was driven by the need for better diagnostic tools that could provide detailed images of the body's internal structures, thus improving the accuracy of diagnoses and enhancing patient care.</a:t>
            </a:r>
          </a:p>
          <a:p>
            <a:endParaRPr lang="en-GB" dirty="0"/>
          </a:p>
          <a:p>
            <a:r>
              <a:rPr lang="en-GB" dirty="0"/>
              <a:t>The first clinical use of a CT (Computed Tomography) scanner in the NHS was in 1972. The very first CT scanner, also known as a CAT (Computed Axial Tomography) scanner, was installed at Atkinson Morley Hospital in Wimbledon, London, which was part of St George’s Hospital. This installation marked the first use of a CT scanner in clinical practice anywhere in the world.</a:t>
            </a:r>
          </a:p>
          <a:p>
            <a:endParaRPr lang="en-GB" dirty="0"/>
          </a:p>
          <a:p>
            <a:r>
              <a:rPr lang="en-GB" dirty="0"/>
              <a:t>CT scanners were introduced to provide a revolutionary new way of visualizing the inside of the human body. Unlike traditional X-rays, which only provide 2D images, CT scans produce cross-sectional images that allow for a detailed view of the body’s internal structures. This capability is particularly valuable for diagnosing brain injuries, </a:t>
            </a:r>
            <a:r>
              <a:rPr lang="en-GB" dirty="0" err="1"/>
              <a:t>tumors</a:t>
            </a:r>
            <a:r>
              <a:rPr lang="en-GB" dirty="0"/>
              <a:t>, and other abnormalities that are difficult to detect with standard X-rays. The introduction of CT scanning technology vastly improved the ability to diagnose conditions more accurately and quickly.</a:t>
            </a:r>
          </a:p>
          <a:p>
            <a:endParaRPr lang="en-GB" dirty="0"/>
          </a:p>
          <a:p>
            <a:r>
              <a:rPr lang="en-GB" dirty="0"/>
              <a:t>The first MRI (Magnetic Resonance Imaging) scanner was installed in the NHS in 1983. It was installed at the Hammersmith Hospital in London, and the first MRI scans were performed there shortly after installation.</a:t>
            </a:r>
          </a:p>
          <a:p>
            <a:endParaRPr lang="en-GB" dirty="0"/>
          </a:p>
          <a:p>
            <a:r>
              <a:rPr lang="en-GB" dirty="0"/>
              <a:t>MRI technology was introduced due to its ability to produce highly detailed images of the body's soft tissues without the use of ionizing radiation (unlike X-rays or CT scans). MRI scans are particularly useful for imaging the brain, spinal cord, muscles, joints, and internal organs. The technology provides exceptional contrast between different soft tissues, making it invaluable for diagnosing a wide range of conditions, such as neurological disorders, musculoskeletal injuries, and cardiovascular diseases.</a:t>
            </a:r>
          </a:p>
          <a:p>
            <a:endParaRPr lang="en-GB" dirty="0"/>
          </a:p>
          <a:p>
            <a:r>
              <a:rPr lang="en-GB" dirty="0" err="1"/>
              <a:t>Shortliffe</a:t>
            </a:r>
            <a:r>
              <a:rPr lang="en-GB" dirty="0"/>
              <a:t>, E.H., and Cimino, J.J. (2014) </a:t>
            </a:r>
            <a:r>
              <a:rPr lang="en-GB" i="1" dirty="0"/>
              <a:t>Biomedical Informatics: Computer Applications in Health Care and Biomedicine</a:t>
            </a:r>
            <a:r>
              <a:rPr lang="en-GB" dirty="0"/>
              <a:t>. Springer.</a:t>
            </a:r>
          </a:p>
        </p:txBody>
      </p:sp>
      <p:sp>
        <p:nvSpPr>
          <p:cNvPr id="4" name="Slide Number Placeholder 3"/>
          <p:cNvSpPr>
            <a:spLocks noGrp="1"/>
          </p:cNvSpPr>
          <p:nvPr>
            <p:ph type="sldNum" sz="quarter" idx="5"/>
          </p:nvPr>
        </p:nvSpPr>
        <p:spPr/>
        <p:txBody>
          <a:bodyPr/>
          <a:lstStyle/>
          <a:p>
            <a:fld id="{3D4C67B5-F292-4576-8BF8-36D135D4AF60}" type="slidenum">
              <a:rPr lang="en-GB" smtClean="0"/>
              <a:t>31</a:t>
            </a:fld>
            <a:endParaRPr lang="en-GB"/>
          </a:p>
        </p:txBody>
      </p:sp>
    </p:spTree>
    <p:extLst>
      <p:ext uri="{BB962C8B-B14F-4D97-AF65-F5344CB8AC3E}">
        <p14:creationId xmlns:p14="http://schemas.microsoft.com/office/powerpoint/2010/main" val="6928429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1980s, health informatics began to gain traction with the development of early care management systems. Assistive technologies, such as mobility aids and communication devices, became more widespread, improving the quality of life for many patients.</a:t>
            </a:r>
          </a:p>
          <a:p>
            <a:endParaRPr lang="en-GB" dirty="0"/>
          </a:p>
          <a:p>
            <a:r>
              <a:rPr lang="en-GB" dirty="0"/>
              <a:t>The 1980s were a formative decade for health informatics in the NHS, characterized by the introduction of early electronic systems and a growing recognition of the potential of digital technologies to improve healthcare delivery. Although many of these innovations were in their infancy, they set the stage for the more widespread adoption and integration of advanced health informatics systems in the following decades.</a:t>
            </a:r>
          </a:p>
          <a:p>
            <a:endParaRPr lang="en-GB" dirty="0"/>
          </a:p>
          <a:p>
            <a:r>
              <a:rPr lang="en-GB" dirty="0"/>
              <a:t>General practitioners (GPs) began to adopt computer systems to manage patient records more efficiently. These systems enabled GPs to maintain patient histories, prescriptions, and referral information electronically.</a:t>
            </a:r>
          </a:p>
          <a:p>
            <a:endParaRPr lang="en-GB" dirty="0"/>
          </a:p>
          <a:p>
            <a:r>
              <a:rPr lang="en-GB" dirty="0"/>
              <a:t>The use of computers in general practice helped improve administrative efficiency by reducing paperwork and streamlining routine tasks such as appointment scheduling and repeat prescriptions.</a:t>
            </a:r>
          </a:p>
          <a:p>
            <a:endParaRPr lang="en-GB" dirty="0"/>
          </a:p>
          <a:p>
            <a:r>
              <a:rPr lang="en-GB" dirty="0"/>
              <a:t>In the late 1980s, the NHS began to see the introduction of basic clinical decision support systems (CDSS). These tools provided healthcare professionals with computer-based assistance for making clinical decisions, particularly in drug prescribing and managing chronic conditions.</a:t>
            </a:r>
          </a:p>
          <a:p>
            <a:endParaRPr lang="en-GB" dirty="0"/>
          </a:p>
          <a:p>
            <a:r>
              <a:rPr lang="en-GB" dirty="0" err="1"/>
              <a:t>Coiera</a:t>
            </a:r>
            <a:r>
              <a:rPr lang="en-GB" dirty="0"/>
              <a:t>, E. (2003) </a:t>
            </a:r>
            <a:r>
              <a:rPr lang="en-GB" i="1" dirty="0"/>
              <a:t>Guide to Health Informatics</a:t>
            </a:r>
            <a:r>
              <a:rPr lang="en-GB" dirty="0"/>
              <a:t>. Arnold.</a:t>
            </a:r>
          </a:p>
        </p:txBody>
      </p:sp>
      <p:sp>
        <p:nvSpPr>
          <p:cNvPr id="4" name="Slide Number Placeholder 3"/>
          <p:cNvSpPr>
            <a:spLocks noGrp="1"/>
          </p:cNvSpPr>
          <p:nvPr>
            <p:ph type="sldNum" sz="quarter" idx="5"/>
          </p:nvPr>
        </p:nvSpPr>
        <p:spPr/>
        <p:txBody>
          <a:bodyPr/>
          <a:lstStyle/>
          <a:p>
            <a:fld id="{3D4C67B5-F292-4576-8BF8-36D135D4AF60}" type="slidenum">
              <a:rPr lang="en-GB" smtClean="0"/>
              <a:t>33</a:t>
            </a:fld>
            <a:endParaRPr lang="en-GB"/>
          </a:p>
        </p:txBody>
      </p:sp>
    </p:spTree>
    <p:extLst>
      <p:ext uri="{BB962C8B-B14F-4D97-AF65-F5344CB8AC3E}">
        <p14:creationId xmlns:p14="http://schemas.microsoft.com/office/powerpoint/2010/main" val="39159697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Gillies, D., and Pollock, A.M. (2009) </a:t>
            </a:r>
            <a:r>
              <a:rPr lang="en-GB" i="1" dirty="0"/>
              <a:t>The NHS National Programme for IT: A Good Idea Gone Wrong</a:t>
            </a:r>
            <a:r>
              <a:rPr lang="en-GB" dirty="0"/>
              <a:t>. </a:t>
            </a:r>
            <a:r>
              <a:rPr lang="en-GB" i="1" dirty="0"/>
              <a:t>British Medical Journal</a:t>
            </a:r>
            <a:r>
              <a:rPr lang="en-GB" dirty="0"/>
              <a:t>, 338, b85</a:t>
            </a:r>
          </a:p>
        </p:txBody>
      </p:sp>
      <p:sp>
        <p:nvSpPr>
          <p:cNvPr id="4" name="Slide Number Placeholder 3"/>
          <p:cNvSpPr>
            <a:spLocks noGrp="1"/>
          </p:cNvSpPr>
          <p:nvPr>
            <p:ph type="sldNum" sz="quarter" idx="5"/>
          </p:nvPr>
        </p:nvSpPr>
        <p:spPr/>
        <p:txBody>
          <a:bodyPr/>
          <a:lstStyle/>
          <a:p>
            <a:fld id="{3D4C67B5-F292-4576-8BF8-36D135D4AF60}" type="slidenum">
              <a:rPr lang="en-GB" smtClean="0"/>
              <a:t>34</a:t>
            </a:fld>
            <a:endParaRPr lang="en-GB"/>
          </a:p>
        </p:txBody>
      </p:sp>
    </p:spTree>
    <p:extLst>
      <p:ext uri="{BB962C8B-B14F-4D97-AF65-F5344CB8AC3E}">
        <p14:creationId xmlns:p14="http://schemas.microsoft.com/office/powerpoint/2010/main" val="1137215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Digital was created to serve as the central organization responsible for collecting, analysing, and sharing health and social care data across England. By centralising these functions, the NHS aimed to improve data quality and accessibility, enabling better decision-making at both clinical and administrative levels.</a:t>
            </a:r>
          </a:p>
          <a:p>
            <a:endParaRPr lang="en-GB" dirty="0"/>
          </a:p>
          <a:p>
            <a:r>
              <a:rPr lang="en-GB" dirty="0"/>
              <a:t>The establishment of NHS Digital was part of a broader effort to modernize the NHS's IT infrastructure. This included the development and management of national IT systems and services, such as electronic patient records, data-sharing platforms, and digital health services. The goal was to ensure a more integrated and efficient healthcare system.</a:t>
            </a:r>
          </a:p>
          <a:p>
            <a:endParaRPr lang="en-GB" dirty="0"/>
          </a:p>
          <a:p>
            <a:r>
              <a:rPr lang="en-GB" dirty="0"/>
              <a:t>The use of telecare in the UK can be traced back to the </a:t>
            </a:r>
            <a:r>
              <a:rPr lang="en-GB" b="0" dirty="0"/>
              <a:t>1990s</a:t>
            </a:r>
            <a:r>
              <a:rPr lang="en-GB" dirty="0"/>
              <a:t> when basic technology, such as personal alarms and pendant alarms for the elderly, was first implemented. These devices were designed to support independent living by enabling users to call for help in emergencies.</a:t>
            </a:r>
          </a:p>
          <a:p>
            <a:endParaRPr lang="en-GB" dirty="0"/>
          </a:p>
          <a:p>
            <a:r>
              <a:rPr lang="en-GB" dirty="0"/>
              <a:t>In the </a:t>
            </a:r>
            <a:r>
              <a:rPr lang="en-GB" b="0" dirty="0"/>
              <a:t>early 2000s, </a:t>
            </a:r>
            <a:r>
              <a:rPr lang="en-GB" dirty="0"/>
              <a:t>telecare services expanded to include more sophisticated devices like fall detectors, bed occupancy sensors, and smoke detectors that could automatically alert carers or monitoring centres. The UK government and local authorities started to recognize the potential of telecare to support aging populations and individuals with long-term health conditions, promoting independent living while reducing the strain on social services.</a:t>
            </a:r>
          </a:p>
          <a:p>
            <a:endParaRPr lang="en-GB" dirty="0"/>
          </a:p>
          <a:p>
            <a:r>
              <a:rPr lang="en-GB" dirty="0"/>
              <a:t>By the </a:t>
            </a:r>
            <a:r>
              <a:rPr lang="en-GB" b="0" dirty="0"/>
              <a:t>2010s, </a:t>
            </a:r>
            <a:r>
              <a:rPr lang="en-GB" dirty="0"/>
              <a:t>telecare had become a more established part of social care services in the UK. Many local authorities integrated telecare into their care packages, offering a range of devices and monitoring services to help individuals live independently for longer periods.</a:t>
            </a:r>
          </a:p>
          <a:p>
            <a:endParaRPr lang="en-GB" dirty="0"/>
          </a:p>
          <a:p>
            <a:r>
              <a:rPr lang="en-GB" dirty="0"/>
              <a:t>The </a:t>
            </a:r>
            <a:r>
              <a:rPr lang="en-GB" b="0" dirty="0"/>
              <a:t>2000s</a:t>
            </a:r>
            <a:r>
              <a:rPr lang="en-GB" dirty="0"/>
              <a:t> saw a growth in telehealth pilot projects, especially for managing chronic diseases such as diabetes, chronic obstructive pulmonary disease (COPD), and heart failure. These pilots used remote monitoring technology to track patients’ vital signs (e.g., blood pressure, blood glucose levels) and transmit data to healthcare professionals for ongoing management.</a:t>
            </a:r>
          </a:p>
          <a:p>
            <a:endParaRPr lang="en-GB" dirty="0"/>
          </a:p>
          <a:p>
            <a:r>
              <a:rPr lang="en-GB" dirty="0"/>
              <a:t>NHS Digital (2021) </a:t>
            </a:r>
            <a:r>
              <a:rPr lang="en-GB" i="1" dirty="0"/>
              <a:t>NHS Digital Overview</a:t>
            </a:r>
            <a:r>
              <a:rPr lang="en-GB" dirty="0"/>
              <a:t>. [online] Available at: </a:t>
            </a:r>
            <a:r>
              <a:rPr lang="en-GB" dirty="0">
                <a:hlinkClick r:id="rId3"/>
              </a:rPr>
              <a:t>https://digital.nhs.uk/about-nhs-digital</a:t>
            </a:r>
            <a:r>
              <a:rPr lang="en-GB" dirty="0"/>
              <a:t> (Accessed: 28 August 2024).</a:t>
            </a:r>
          </a:p>
        </p:txBody>
      </p:sp>
      <p:sp>
        <p:nvSpPr>
          <p:cNvPr id="4" name="Slide Number Placeholder 3"/>
          <p:cNvSpPr>
            <a:spLocks noGrp="1"/>
          </p:cNvSpPr>
          <p:nvPr>
            <p:ph type="sldNum" sz="quarter" idx="5"/>
          </p:nvPr>
        </p:nvSpPr>
        <p:spPr/>
        <p:txBody>
          <a:bodyPr/>
          <a:lstStyle/>
          <a:p>
            <a:fld id="{3D4C67B5-F292-4576-8BF8-36D135D4AF60}" type="slidenum">
              <a:rPr lang="en-GB" smtClean="0"/>
              <a:t>35</a:t>
            </a:fld>
            <a:endParaRPr lang="en-GB"/>
          </a:p>
        </p:txBody>
      </p:sp>
    </p:spTree>
    <p:extLst>
      <p:ext uri="{BB962C8B-B14F-4D97-AF65-F5344CB8AC3E}">
        <p14:creationId xmlns:p14="http://schemas.microsoft.com/office/powerpoint/2010/main" val="963167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2010s, the NHS and social care system in England moved towards greater integration of services through the establishment of Integrated Care Systems. ICSs aimed to improve patient outcomes, enhance efficiency, and provide more holistic care by fostering collaboration between healthcare providers, local authorities, and social care organizations. Despite challenges, the shift towards ICSs marked a significant step towards a more integrated and patient-centred approach to health and social care in the UK.</a:t>
            </a:r>
          </a:p>
          <a:p>
            <a:endParaRPr lang="en-GB" dirty="0"/>
          </a:p>
          <a:p>
            <a:r>
              <a:rPr lang="en-GB" dirty="0"/>
              <a:t>The 2010s were characterised by the expansion of Integrated Care Systems (ICS), which aimed to enhance coordination between different healthcare providers. The rise of mobile health apps allowed patients to track their health metrics and access healthcare services more conveniently.</a:t>
            </a:r>
          </a:p>
          <a:p>
            <a:endParaRPr lang="en-GB" dirty="0"/>
          </a:p>
          <a:p>
            <a:r>
              <a:rPr lang="en-GB" b="1" dirty="0"/>
              <a:t>Collaborative Working:</a:t>
            </a:r>
            <a:r>
              <a:rPr lang="en-GB" dirty="0"/>
              <a:t> ICSs encouraged collaborative working across different healthcare settings (primary, secondary, and community care) and with social care providers. This collaboration aimed to provide more coordinated and holistic care, particularly for patients with complex needs, such as the elderly and those with multiple long-term conditions.</a:t>
            </a:r>
          </a:p>
          <a:p>
            <a:r>
              <a:rPr lang="en-GB" b="1" dirty="0"/>
              <a:t>Integrated Care Pathways:</a:t>
            </a:r>
            <a:r>
              <a:rPr lang="en-GB" dirty="0"/>
              <a:t> ICSs worked on developing integrated care pathways that spanned multiple services and settings, ensuring that patients received continuous and coordinated care across different stages of their health journey. This included smoother transitions between hospital care and community-based services.</a:t>
            </a:r>
          </a:p>
          <a:p>
            <a:r>
              <a:rPr lang="en-GB" b="1" dirty="0"/>
              <a:t>Shared Resources and Budgets:</a:t>
            </a:r>
            <a:r>
              <a:rPr lang="en-GB" dirty="0"/>
              <a:t> Some ICSs piloted shared financial arrangements and pooled budgets between the NHS and local authorities to facilitate joint planning and decision-making. This helped reduce duplication of services and directed funds toward areas of greatest need.</a:t>
            </a:r>
          </a:p>
          <a:p>
            <a:r>
              <a:rPr lang="en-GB" b="1" dirty="0"/>
              <a:t>Focus on Preventative Care and Population Health:</a:t>
            </a:r>
            <a:r>
              <a:rPr lang="en-GB" dirty="0"/>
              <a:t> ICSs placed a strong emphasis on preventative care, promoting health and well-being, and addressing the broader determinants of health. By focusing on population health management, ICSs aimed to reduce the demand for acute care services and manage health more proactively.</a:t>
            </a:r>
          </a:p>
          <a:p>
            <a:r>
              <a:rPr lang="en-GB" b="1" dirty="0"/>
              <a:t>Technology and Digital Integration:</a:t>
            </a:r>
            <a:r>
              <a:rPr lang="en-GB" dirty="0"/>
              <a:t> The 2010s saw increasing use of digital technologies to support integrated care. ICSs leveraged health information exchanges, shared electronic patient records, and telehealth services to improve communication between different providers and enhance care coordination.</a:t>
            </a:r>
          </a:p>
          <a:p>
            <a:endParaRPr lang="en-GB" dirty="0"/>
          </a:p>
          <a:p>
            <a:endParaRPr lang="en-GB" dirty="0"/>
          </a:p>
          <a:p>
            <a:r>
              <a:rPr lang="en-GB" dirty="0"/>
              <a:t>Throughout the 2010s, the NHS increasingly utilized mobile health apps as part of its efforts to enhance patient engagement, improve access to care, support the self-management of chronic conditions, and drive digital transformation. These apps played a significant role in the NHS's strategy to modernize healthcare delivery, improve efficiency, and meet the needs of a digital-savvy population.</a:t>
            </a:r>
          </a:p>
          <a:p>
            <a:endParaRPr lang="en-GB" dirty="0"/>
          </a:p>
          <a:p>
            <a:r>
              <a:rPr lang="en-GB" dirty="0"/>
              <a:t>In the early 2010s, mobile health apps began to emerge as a new tool for healthcare management. The NHS started experimenting with various apps designed to provide information, facilitate communication between patients and providers, and promote health and wellness. These apps were mainly informational, offering guidance on conditions, symptoms, and self-care tips. The NHS piloted several mobile health apps to test their effectiveness in managing chronic conditions and supporting patients. One of the notable projects was the launch of the </a:t>
            </a:r>
            <a:r>
              <a:rPr lang="en-GB" b="0" dirty="0"/>
              <a:t>"</a:t>
            </a:r>
            <a:r>
              <a:rPr lang="en-GB" b="0" dirty="0" err="1"/>
              <a:t>MyHealth</a:t>
            </a:r>
            <a:r>
              <a:rPr lang="en-GB" b="0" dirty="0"/>
              <a:t>" </a:t>
            </a:r>
            <a:r>
              <a:rPr lang="en-GB" dirty="0"/>
              <a:t>app by NHS Direct in 2012, which provided health advice and symptom checkers.</a:t>
            </a:r>
          </a:p>
          <a:p>
            <a:endParaRPr lang="en-GB" dirty="0"/>
          </a:p>
          <a:p>
            <a:r>
              <a:rPr lang="en-GB" dirty="0"/>
              <a:t>By the mid-2010s, mobile health apps began to integrate more closely with NHS services. The NHS encouraged the use of apps for remote monitoring of chronic conditions, booking appointments, accessing medical records, and managing medications. Apps like </a:t>
            </a:r>
            <a:r>
              <a:rPr lang="en-GB" b="1" dirty="0"/>
              <a:t>"</a:t>
            </a:r>
            <a:r>
              <a:rPr lang="en-GB" b="0" dirty="0"/>
              <a:t>Patient Access</a:t>
            </a:r>
            <a:r>
              <a:rPr lang="en-GB" b="1" dirty="0"/>
              <a:t>"</a:t>
            </a:r>
            <a:r>
              <a:rPr lang="en-GB" dirty="0"/>
              <a:t> allowed users to book GP appointments, request repeat prescriptions, and view their medical records directly from their smartphones.</a:t>
            </a:r>
          </a:p>
          <a:p>
            <a:endParaRPr lang="en-GB" dirty="0"/>
          </a:p>
          <a:p>
            <a:r>
              <a:rPr lang="en-GB" dirty="0"/>
              <a:t>Majeed, A., and </a:t>
            </a:r>
            <a:r>
              <a:rPr lang="en-GB" dirty="0" err="1"/>
              <a:t>Coster</a:t>
            </a:r>
            <a:r>
              <a:rPr lang="en-GB" dirty="0"/>
              <a:t>, J. (2018) </a:t>
            </a:r>
            <a:r>
              <a:rPr lang="en-GB" i="1" dirty="0"/>
              <a:t>The role of mobile health apps in healthcare</a:t>
            </a:r>
            <a:r>
              <a:rPr lang="en-GB" dirty="0"/>
              <a:t>. </a:t>
            </a:r>
            <a:r>
              <a:rPr lang="en-GB" i="1" dirty="0"/>
              <a:t>BMJ Innovations</a:t>
            </a:r>
            <a:r>
              <a:rPr lang="en-GB" dirty="0"/>
              <a:t>, 4(1), pp. 12-18.</a:t>
            </a:r>
          </a:p>
        </p:txBody>
      </p:sp>
      <p:sp>
        <p:nvSpPr>
          <p:cNvPr id="4" name="Slide Number Placeholder 3"/>
          <p:cNvSpPr>
            <a:spLocks noGrp="1"/>
          </p:cNvSpPr>
          <p:nvPr>
            <p:ph type="sldNum" sz="quarter" idx="5"/>
          </p:nvPr>
        </p:nvSpPr>
        <p:spPr/>
        <p:txBody>
          <a:bodyPr/>
          <a:lstStyle/>
          <a:p>
            <a:fld id="{3D4C67B5-F292-4576-8BF8-36D135D4AF60}" type="slidenum">
              <a:rPr lang="en-GB" smtClean="0"/>
              <a:t>36</a:t>
            </a:fld>
            <a:endParaRPr lang="en-GB"/>
          </a:p>
        </p:txBody>
      </p:sp>
    </p:spTree>
    <p:extLst>
      <p:ext uri="{BB962C8B-B14F-4D97-AF65-F5344CB8AC3E}">
        <p14:creationId xmlns:p14="http://schemas.microsoft.com/office/powerpoint/2010/main" val="29904063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SourceSansPro"/>
              </a:rPr>
              <a:t>A blockchain is a distributed database </a:t>
            </a:r>
            <a:r>
              <a:rPr lang="en-GB" b="0" i="0" dirty="0" err="1">
                <a:solidFill>
                  <a:srgbClr val="111111"/>
                </a:solidFill>
                <a:effectLst/>
                <a:latin typeface="SourceSansPro"/>
              </a:rPr>
              <a:t>oshared</a:t>
            </a:r>
            <a:r>
              <a:rPr lang="en-GB" b="0" i="0" dirty="0">
                <a:solidFill>
                  <a:srgbClr val="111111"/>
                </a:solidFill>
                <a:effectLst/>
                <a:latin typeface="SourceSansPro"/>
              </a:rPr>
              <a:t> across a computer network’s.</a:t>
            </a: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37</a:t>
            </a:fld>
            <a:endParaRPr lang="en-GB"/>
          </a:p>
        </p:txBody>
      </p:sp>
    </p:spTree>
    <p:extLst>
      <p:ext uri="{BB962C8B-B14F-4D97-AF65-F5344CB8AC3E}">
        <p14:creationId xmlns:p14="http://schemas.microsoft.com/office/powerpoint/2010/main" val="3284287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https://www.ukri.org/news/13-million-for-22-ai-for-health-research-projects/</a:t>
            </a:r>
          </a:p>
          <a:p>
            <a:endParaRPr lang="en-GB" dirty="0"/>
          </a:p>
          <a:p>
            <a:pPr algn="l"/>
            <a:r>
              <a:rPr lang="en-GB" b="0" i="0" dirty="0">
                <a:solidFill>
                  <a:srgbClr val="505050"/>
                </a:solidFill>
                <a:effectLst/>
                <a:latin typeface="Roboto" panose="02000000000000000000" pitchFamily="2" charset="0"/>
              </a:rPr>
              <a:t>Projects aim to transform health using artificial intelligence (AI) to assist and refine diagnostics and procedures.</a:t>
            </a:r>
          </a:p>
          <a:p>
            <a:pPr algn="l"/>
            <a:r>
              <a:rPr lang="en-GB" b="0" i="0" dirty="0">
                <a:solidFill>
                  <a:srgbClr val="505050"/>
                </a:solidFill>
                <a:effectLst/>
                <a:latin typeface="Roboto" panose="02000000000000000000" pitchFamily="2" charset="0"/>
              </a:rPr>
              <a:t>Today, August 10, the Secretary of State for Science and Technology, Michelle Donelan, announced 22 projects that will explore how to develop and use AI in health.</a:t>
            </a:r>
          </a:p>
          <a:p>
            <a:pPr algn="l"/>
            <a:r>
              <a:rPr lang="en-GB" b="0" i="0" dirty="0">
                <a:solidFill>
                  <a:srgbClr val="505050"/>
                </a:solidFill>
                <a:effectLst/>
                <a:latin typeface="Roboto" panose="02000000000000000000" pitchFamily="2" charset="0"/>
              </a:rPr>
              <a:t>The announcement comes on the same day that the government appointed two leading experts to spearhead preparations for the UK to host the first major international summit on the safe use of AI.</a:t>
            </a:r>
          </a:p>
          <a:p>
            <a:pPr algn="l"/>
            <a:r>
              <a:rPr lang="en-GB" b="0" i="0" dirty="0">
                <a:solidFill>
                  <a:srgbClr val="505050"/>
                </a:solidFill>
                <a:effectLst/>
                <a:latin typeface="Roboto" panose="02000000000000000000" pitchFamily="2" charset="0"/>
              </a:rPr>
              <a:t>Matt Clifford and Jonathan Black will be charged with rallying leading AI nations, companies and experts, ahead of the event in the UK this autumn.</a:t>
            </a:r>
          </a:p>
          <a:p>
            <a:pPr algn="l"/>
            <a:r>
              <a:rPr lang="en-GB" b="0" i="0" dirty="0">
                <a:solidFill>
                  <a:srgbClr val="505050"/>
                </a:solidFill>
                <a:effectLst/>
                <a:latin typeface="Roboto" panose="02000000000000000000" pitchFamily="2" charset="0"/>
              </a:rPr>
              <a:t>Matt is the CEO of Entrepreneur First and Chair of the Advanced Research and Invention Agency. Jonathan is a Heywood Fellow at the Blavatnik School of Government at the University of Oxford and former UK G7 and G20 Sherpa and Deputy National Security Adviser.</a:t>
            </a:r>
          </a:p>
          <a:p>
            <a:pPr algn="l"/>
            <a:r>
              <a:rPr lang="en-GB" b="1" i="0" dirty="0">
                <a:solidFill>
                  <a:srgbClr val="2E2D62"/>
                </a:solidFill>
                <a:effectLst/>
                <a:latin typeface="Roboto" panose="02000000000000000000" pitchFamily="2" charset="0"/>
              </a:rPr>
              <a:t>Funding from the £250m UKRI Technology Missions Fund</a:t>
            </a:r>
          </a:p>
          <a:p>
            <a:pPr algn="l"/>
            <a:r>
              <a:rPr lang="en-GB" b="0" i="0" dirty="0">
                <a:solidFill>
                  <a:srgbClr val="505050"/>
                </a:solidFill>
                <a:effectLst/>
                <a:latin typeface="Roboto" panose="02000000000000000000" pitchFamily="2" charset="0"/>
              </a:rPr>
              <a:t>The projects will involve universities stretching from Edinburgh to Surrey.</a:t>
            </a:r>
          </a:p>
          <a:p>
            <a:pPr algn="l"/>
            <a:r>
              <a:rPr lang="en-GB" b="0" i="0" dirty="0">
                <a:solidFill>
                  <a:srgbClr val="505050"/>
                </a:solidFill>
                <a:effectLst/>
                <a:latin typeface="Roboto" panose="02000000000000000000" pitchFamily="2" charset="0"/>
              </a:rPr>
              <a:t>They will be supported by £13 million from UK Research and Innovation’s (UKRI) Technology Missions Fund, previously announced in the Science and Technology Framework, to support AI innovation to accelerate health research.</a:t>
            </a:r>
          </a:p>
          <a:p>
            <a:pPr algn="l"/>
            <a:r>
              <a:rPr lang="en-GB" b="1" i="0" dirty="0">
                <a:solidFill>
                  <a:srgbClr val="2E2D62"/>
                </a:solidFill>
                <a:effectLst/>
                <a:latin typeface="Roboto" panose="02000000000000000000" pitchFamily="2" charset="0"/>
              </a:rPr>
              <a:t>Unveiling projects during visit to UCL</a:t>
            </a:r>
          </a:p>
          <a:p>
            <a:pPr algn="l"/>
            <a:r>
              <a:rPr lang="en-GB" b="0" i="0" dirty="0">
                <a:solidFill>
                  <a:srgbClr val="505050"/>
                </a:solidFill>
                <a:effectLst/>
                <a:latin typeface="Roboto" panose="02000000000000000000" pitchFamily="2" charset="0"/>
              </a:rPr>
              <a:t>This includes more than £500,000 for University College London’s (UCL) Centre for Interventional and Surgical Sciences.</a:t>
            </a:r>
          </a:p>
          <a:p>
            <a:pPr algn="l"/>
            <a:r>
              <a:rPr lang="en-GB" b="0" i="0" dirty="0">
                <a:solidFill>
                  <a:srgbClr val="505050"/>
                </a:solidFill>
                <a:effectLst/>
                <a:latin typeface="Roboto" panose="02000000000000000000" pitchFamily="2" charset="0"/>
              </a:rPr>
              <a:t>The Secretary of State visited it yesterday to observe the early development of technology that could revolutionise surgery for one of the most common types of brain tumour.</a:t>
            </a:r>
          </a:p>
          <a:p>
            <a:pPr algn="l"/>
            <a:r>
              <a:rPr lang="en-GB" b="0" i="0" dirty="0">
                <a:solidFill>
                  <a:srgbClr val="505050"/>
                </a:solidFill>
                <a:effectLst/>
                <a:latin typeface="Roboto" panose="02000000000000000000" pitchFamily="2" charset="0"/>
              </a:rPr>
              <a:t>The project will develop a real-time AI ‘assisted decision support framework’ to improve surgical outcomes, including avoiding complications following surgery and shortening recovery time for patients.</a:t>
            </a:r>
          </a:p>
          <a:p>
            <a:pPr algn="l"/>
            <a:r>
              <a:rPr lang="en-GB" b="1" i="0" dirty="0">
                <a:solidFill>
                  <a:srgbClr val="2E2D62"/>
                </a:solidFill>
                <a:effectLst/>
                <a:latin typeface="Roboto" panose="02000000000000000000" pitchFamily="2" charset="0"/>
              </a:rPr>
              <a:t>Funded projects</a:t>
            </a:r>
          </a:p>
          <a:p>
            <a:pPr algn="l"/>
            <a:r>
              <a:rPr lang="en-GB" b="0" i="0" dirty="0">
                <a:solidFill>
                  <a:srgbClr val="505050"/>
                </a:solidFill>
                <a:effectLst/>
                <a:latin typeface="Roboto" panose="02000000000000000000" pitchFamily="2" charset="0"/>
              </a:rPr>
              <a:t>Other funded projects include those led by:</a:t>
            </a:r>
          </a:p>
          <a:p>
            <a:pPr algn="l">
              <a:buFont typeface="Arial" panose="020B0604020202020204" pitchFamily="34" charset="0"/>
              <a:buChar char="•"/>
            </a:pPr>
            <a:r>
              <a:rPr lang="en-GB" b="0" i="0" dirty="0">
                <a:solidFill>
                  <a:srgbClr val="505050"/>
                </a:solidFill>
                <a:effectLst/>
                <a:latin typeface="Roboto" panose="02000000000000000000" pitchFamily="2" charset="0"/>
              </a:rPr>
              <a:t>University of Sheffield: £463,000 to carry out an external validation of an approach that could lead to much wider, effective treatment of chronic nerve pain. This affects one in 10 adults over 30 to better detect early signs of inflammatory arthritis that could mean earlier, more effective treatment</a:t>
            </a:r>
          </a:p>
          <a:p>
            <a:pPr algn="l">
              <a:buFont typeface="Arial" panose="020B0604020202020204" pitchFamily="34" charset="0"/>
              <a:buChar char="•"/>
            </a:pPr>
            <a:r>
              <a:rPr lang="en-GB" b="0" i="0" dirty="0">
                <a:solidFill>
                  <a:srgbClr val="505050"/>
                </a:solidFill>
                <a:effectLst/>
                <a:latin typeface="Roboto" panose="02000000000000000000" pitchFamily="2" charset="0"/>
              </a:rPr>
              <a:t>University of Oxford: £640,000 to accelerate research into a foundation AI model for clinical risk prediction that could determine the likelihood of future health problems based on an individual’s existing conditions</a:t>
            </a:r>
          </a:p>
          <a:p>
            <a:pPr algn="l">
              <a:buFont typeface="Arial" panose="020B0604020202020204" pitchFamily="34" charset="0"/>
              <a:buChar char="•"/>
            </a:pPr>
            <a:r>
              <a:rPr lang="en-GB" b="0" i="0" dirty="0">
                <a:solidFill>
                  <a:srgbClr val="505050"/>
                </a:solidFill>
                <a:effectLst/>
                <a:latin typeface="Roboto" panose="02000000000000000000" pitchFamily="2" charset="0"/>
              </a:rPr>
              <a:t>Heriot-Watt University in Edinburgh: £644,000 to develop a system that assists trainee surgeons to practice laparoscopy procedures, commonly known as keyhole surgery, with real-time feedback on their movements</a:t>
            </a:r>
          </a:p>
          <a:p>
            <a:pPr algn="l">
              <a:buFont typeface="Arial" panose="020B0604020202020204" pitchFamily="34" charset="0"/>
              <a:buChar char="•"/>
            </a:pPr>
            <a:r>
              <a:rPr lang="en-GB" b="0" i="0" dirty="0">
                <a:solidFill>
                  <a:srgbClr val="505050"/>
                </a:solidFill>
                <a:effectLst/>
                <a:latin typeface="Roboto" panose="02000000000000000000" pitchFamily="2" charset="0"/>
              </a:rPr>
              <a:t>University of Surrey: £456,000 will see them work closely with radiologists to develop AI that improves the mammogram analysis process. This could allow radiologists to join the clinical force earlier in their careers, boosting the numbers of cancer specialists</a:t>
            </a:r>
          </a:p>
          <a:p>
            <a:pPr algn="l"/>
            <a:r>
              <a:rPr lang="en-GB" b="1" i="0" dirty="0">
                <a:solidFill>
                  <a:srgbClr val="2E2D62"/>
                </a:solidFill>
                <a:effectLst/>
                <a:latin typeface="Roboto" panose="02000000000000000000" pitchFamily="2" charset="0"/>
              </a:rPr>
              <a:t>Home of safe innovation</a:t>
            </a:r>
          </a:p>
          <a:p>
            <a:pPr algn="l"/>
            <a:r>
              <a:rPr lang="en-GB" b="0" i="0" dirty="0">
                <a:solidFill>
                  <a:srgbClr val="505050"/>
                </a:solidFill>
                <a:effectLst/>
                <a:latin typeface="Roboto" panose="02000000000000000000" pitchFamily="2" charset="0"/>
              </a:rPr>
              <a:t>Technology Secretary Donelan said:</a:t>
            </a:r>
          </a:p>
          <a:p>
            <a:pPr algn="l"/>
            <a:r>
              <a:rPr lang="en-GB" b="0" i="0" dirty="0">
                <a:solidFill>
                  <a:srgbClr val="505050"/>
                </a:solidFill>
                <a:effectLst/>
                <a:latin typeface="Roboto" panose="02000000000000000000" pitchFamily="2" charset="0"/>
              </a:rPr>
              <a:t>The UK has a proud history of demonstrating diplomatic leadership on the most important issues of the day and Matt and Jonathan’s experience and expertise means that they are perfectly placed to lay the groundwork ahead of talks this year on safe and responsible AI.</a:t>
            </a:r>
          </a:p>
          <a:p>
            <a:pPr algn="l"/>
            <a:r>
              <a:rPr lang="en-GB" b="0" i="0" dirty="0">
                <a:solidFill>
                  <a:srgbClr val="505050"/>
                </a:solidFill>
                <a:effectLst/>
                <a:latin typeface="Roboto" panose="02000000000000000000" pitchFamily="2" charset="0"/>
              </a:rPr>
              <a:t>We’re already a leading nation when it comes to artificial intelligence – and this summit will help cement our position as the home of safe innovation.</a:t>
            </a:r>
          </a:p>
          <a:p>
            <a:pPr algn="l"/>
            <a:r>
              <a:rPr lang="en-GB" b="0" i="0" dirty="0">
                <a:solidFill>
                  <a:srgbClr val="505050"/>
                </a:solidFill>
                <a:effectLst/>
                <a:latin typeface="Roboto" panose="02000000000000000000" pitchFamily="2" charset="0"/>
              </a:rPr>
              <a:t>By leading on the international stage, we will improve lives at home. AI will revolutionise the way we live, including our healthcare system. That’s why we’re backing the UK’s fantastic innovators to save lives by boosting the frontline of our NHS and tackling the major health challenges of our time.</a:t>
            </a:r>
          </a:p>
          <a:p>
            <a:pPr algn="l"/>
            <a:r>
              <a:rPr lang="en-GB" b="1" i="0" dirty="0">
                <a:solidFill>
                  <a:srgbClr val="2E2D62"/>
                </a:solidFill>
                <a:effectLst/>
                <a:latin typeface="Roboto" panose="02000000000000000000" pitchFamily="2" charset="0"/>
              </a:rPr>
              <a:t>Improving health diagnostics and outcomes</a:t>
            </a:r>
          </a:p>
          <a:p>
            <a:pPr algn="l"/>
            <a:r>
              <a:rPr lang="en-GB" b="0" i="0" dirty="0">
                <a:solidFill>
                  <a:srgbClr val="505050"/>
                </a:solidFill>
                <a:effectLst/>
                <a:latin typeface="Roboto" panose="02000000000000000000" pitchFamily="2" charset="0"/>
              </a:rPr>
              <a:t>Dr Kedar Pandya, Executive Director, Cross-Council Programmes at UKRI, said:</a:t>
            </a:r>
          </a:p>
          <a:p>
            <a:pPr algn="l"/>
            <a:r>
              <a:rPr lang="en-GB" b="0" i="0" dirty="0">
                <a:solidFill>
                  <a:srgbClr val="505050"/>
                </a:solidFill>
                <a:effectLst/>
                <a:latin typeface="Roboto" panose="02000000000000000000" pitchFamily="2" charset="0"/>
              </a:rPr>
              <a:t>The potential for AI to accelerate and improve all aspects of our health is vast.</a:t>
            </a:r>
          </a:p>
          <a:p>
            <a:pPr algn="l"/>
            <a:r>
              <a:rPr lang="en-GB" b="0" i="0" dirty="0">
                <a:solidFill>
                  <a:srgbClr val="505050"/>
                </a:solidFill>
                <a:effectLst/>
                <a:latin typeface="Roboto" panose="02000000000000000000" pitchFamily="2" charset="0"/>
              </a:rPr>
              <a:t>The UK is in a strong position in this field but with a range of challenges across many aspects of society, including the healthcare system, novel solutions are needed. That is why UKRI is investing in these projects in order to advance our research and improve health diagnostics and outcomes.</a:t>
            </a:r>
          </a:p>
          <a:p>
            <a:pPr algn="l"/>
            <a:r>
              <a:rPr lang="en-GB" b="1" i="0" dirty="0">
                <a:solidFill>
                  <a:srgbClr val="2E2D62"/>
                </a:solidFill>
                <a:effectLst/>
                <a:latin typeface="Roboto" panose="02000000000000000000" pitchFamily="2" charset="0"/>
              </a:rPr>
              <a:t>Further information</a:t>
            </a:r>
          </a:p>
          <a:p>
            <a:pPr algn="l"/>
            <a:r>
              <a:rPr lang="en-GB" b="1" i="0" dirty="0">
                <a:solidFill>
                  <a:srgbClr val="2E2D62"/>
                </a:solidFill>
                <a:effectLst/>
                <a:latin typeface="Roboto" panose="02000000000000000000" pitchFamily="2" charset="0"/>
              </a:rPr>
              <a:t>Full list of projects</a:t>
            </a:r>
          </a:p>
          <a:p>
            <a:pPr algn="l"/>
            <a:r>
              <a:rPr lang="en-GB" b="1" i="0" dirty="0">
                <a:solidFill>
                  <a:srgbClr val="2E2D62"/>
                </a:solidFill>
                <a:effectLst/>
                <a:latin typeface="Roboto" panose="02000000000000000000" pitchFamily="2" charset="0"/>
              </a:rPr>
              <a:t>Advancing machine learning to achieve real-world early detection and personalised disease outcome prediction of inflammatory arthritis</a:t>
            </a:r>
          </a:p>
          <a:p>
            <a:pPr algn="l"/>
            <a:r>
              <a:rPr lang="en-GB" b="0" i="0" dirty="0">
                <a:solidFill>
                  <a:srgbClr val="505050"/>
                </a:solidFill>
                <a:effectLst/>
                <a:latin typeface="Roboto" panose="02000000000000000000" pitchFamily="2" charset="0"/>
              </a:rPr>
              <a:t>Professor </a:t>
            </a:r>
            <a:r>
              <a:rPr lang="en-GB" b="0" i="0" dirty="0" err="1">
                <a:solidFill>
                  <a:srgbClr val="505050"/>
                </a:solidFill>
                <a:effectLst/>
                <a:latin typeface="Roboto" panose="02000000000000000000" pitchFamily="2" charset="0"/>
              </a:rPr>
              <a:t>Weizi</a:t>
            </a:r>
            <a:r>
              <a:rPr lang="en-GB" b="0" i="0" dirty="0">
                <a:solidFill>
                  <a:srgbClr val="505050"/>
                </a:solidFill>
                <a:effectLst/>
                <a:latin typeface="Roboto" panose="02000000000000000000" pitchFamily="2" charset="0"/>
              </a:rPr>
              <a:t> Li, University of Reading</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uses AI to improve detection and personalised disease outcome prediction of inflammatory arthritis.</a:t>
            </a:r>
          </a:p>
          <a:p>
            <a:pPr algn="l"/>
            <a:r>
              <a:rPr lang="en-GB" b="1" i="0" dirty="0">
                <a:solidFill>
                  <a:srgbClr val="2E2D62"/>
                </a:solidFill>
                <a:effectLst/>
                <a:latin typeface="Roboto" panose="02000000000000000000" pitchFamily="2" charset="0"/>
              </a:rPr>
              <a:t>INDICATE: AI-enabled data curation, quality and fact-checking for medical documents</a:t>
            </a:r>
          </a:p>
          <a:p>
            <a:pPr algn="l"/>
            <a:r>
              <a:rPr lang="en-GB" b="0" i="0" dirty="0">
                <a:solidFill>
                  <a:srgbClr val="505050"/>
                </a:solidFill>
                <a:effectLst/>
                <a:latin typeface="Roboto" panose="02000000000000000000" pitchFamily="2" charset="0"/>
              </a:rPr>
              <a:t>Dr James Kinross, Imperial College London</a:t>
            </a:r>
          </a:p>
          <a:p>
            <a:pPr algn="l"/>
            <a:r>
              <a:rPr lang="en-GB" b="0" i="0" dirty="0">
                <a:solidFill>
                  <a:srgbClr val="505050"/>
                </a:solidFill>
                <a:effectLst/>
                <a:latin typeface="Roboto" panose="02000000000000000000" pitchFamily="2" charset="0"/>
              </a:rPr>
              <a:t>Grant: £567,000</a:t>
            </a:r>
          </a:p>
          <a:p>
            <a:pPr algn="l"/>
            <a:r>
              <a:rPr lang="en-GB" b="0" i="0" dirty="0">
                <a:solidFill>
                  <a:srgbClr val="505050"/>
                </a:solidFill>
                <a:effectLst/>
                <a:latin typeface="Roboto" panose="02000000000000000000" pitchFamily="2" charset="0"/>
              </a:rPr>
              <a:t>The project uses AI for real time analysis of healthcare </a:t>
            </a:r>
            <a:r>
              <a:rPr lang="en-GB" b="0" i="0" dirty="0" err="1">
                <a:solidFill>
                  <a:srgbClr val="505050"/>
                </a:solidFill>
                <a:effectLst/>
                <a:latin typeface="Roboto" panose="02000000000000000000" pitchFamily="2" charset="0"/>
              </a:rPr>
              <a:t>infodemics</a:t>
            </a:r>
            <a:r>
              <a:rPr lang="en-GB" b="0" i="0" dirty="0">
                <a:solidFill>
                  <a:srgbClr val="505050"/>
                </a:solidFill>
                <a:effectLst/>
                <a:latin typeface="Roboto" panose="02000000000000000000" pitchFamily="2" charset="0"/>
              </a:rPr>
              <a:t> to autonomously create clinical guidance and identify misinformation.</a:t>
            </a:r>
          </a:p>
          <a:p>
            <a:pPr algn="l"/>
            <a:r>
              <a:rPr lang="en-GB" b="1" i="0" dirty="0">
                <a:solidFill>
                  <a:srgbClr val="2E2D62"/>
                </a:solidFill>
                <a:effectLst/>
                <a:latin typeface="Roboto" panose="02000000000000000000" pitchFamily="2" charset="0"/>
              </a:rPr>
              <a:t>Autonomous and intelligent laparoscopy trainer with real-time feedback</a:t>
            </a:r>
          </a:p>
          <a:p>
            <a:pPr algn="l"/>
            <a:r>
              <a:rPr lang="en-GB" b="0" i="0" dirty="0">
                <a:solidFill>
                  <a:srgbClr val="505050"/>
                </a:solidFill>
                <a:effectLst/>
                <a:latin typeface="Roboto" panose="02000000000000000000" pitchFamily="2" charset="0"/>
              </a:rPr>
              <a:t>Dr Mustafa </a:t>
            </a:r>
            <a:r>
              <a:rPr lang="en-GB" b="0" i="0" dirty="0" err="1">
                <a:solidFill>
                  <a:srgbClr val="505050"/>
                </a:solidFill>
                <a:effectLst/>
                <a:latin typeface="Roboto" panose="02000000000000000000" pitchFamily="2" charset="0"/>
              </a:rPr>
              <a:t>Suphi</a:t>
            </a:r>
            <a:r>
              <a:rPr lang="en-GB" b="0" i="0" dirty="0">
                <a:solidFill>
                  <a:srgbClr val="505050"/>
                </a:solidFill>
                <a:effectLst/>
                <a:latin typeface="Roboto" panose="02000000000000000000" pitchFamily="2" charset="0"/>
              </a:rPr>
              <a:t> Erden, Heriot-Watt University</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is developing an AI-based self-training platform for laparoscopic surgery.</a:t>
            </a:r>
          </a:p>
          <a:p>
            <a:pPr algn="l"/>
            <a:r>
              <a:rPr lang="en-GB" b="1" i="0" dirty="0">
                <a:solidFill>
                  <a:srgbClr val="2E2D62"/>
                </a:solidFill>
                <a:effectLst/>
                <a:latin typeface="Roboto" panose="02000000000000000000" pitchFamily="2" charset="0"/>
              </a:rPr>
              <a:t>AI for personalised respiratory health and pollution (AI-Respire)</a:t>
            </a:r>
          </a:p>
          <a:p>
            <a:pPr algn="l"/>
            <a:r>
              <a:rPr lang="en-GB" b="0" i="0" dirty="0">
                <a:solidFill>
                  <a:srgbClr val="505050"/>
                </a:solidFill>
                <a:effectLst/>
                <a:latin typeface="Roboto" panose="02000000000000000000" pitchFamily="2" charset="0"/>
              </a:rPr>
              <a:t>Professor Kian Fan Chung, Imperial College London</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uses AI to develop a predictive tool for the impact of pollution on health.</a:t>
            </a:r>
          </a:p>
          <a:p>
            <a:pPr algn="l"/>
            <a:r>
              <a:rPr lang="en-GB" b="1" i="0" dirty="0">
                <a:solidFill>
                  <a:srgbClr val="2E2D62"/>
                </a:solidFill>
                <a:effectLst/>
                <a:latin typeface="Roboto" panose="02000000000000000000" pitchFamily="2" charset="0"/>
              </a:rPr>
              <a:t>Privacy-preserving artificial intelligence for fibrosis progression prediction for patients with neovascular AMD</a:t>
            </a:r>
          </a:p>
          <a:p>
            <a:pPr algn="l"/>
            <a:r>
              <a:rPr lang="en-GB" b="0" i="0" dirty="0">
                <a:solidFill>
                  <a:srgbClr val="505050"/>
                </a:solidFill>
                <a:effectLst/>
                <a:latin typeface="Roboto" panose="02000000000000000000" pitchFamily="2" charset="0"/>
              </a:rPr>
              <a:t>Professor Daniel </a:t>
            </a:r>
            <a:r>
              <a:rPr lang="en-GB" b="0" i="0" dirty="0" err="1">
                <a:solidFill>
                  <a:srgbClr val="505050"/>
                </a:solidFill>
                <a:effectLst/>
                <a:latin typeface="Roboto" panose="02000000000000000000" pitchFamily="2" charset="0"/>
              </a:rPr>
              <a:t>Rueckert</a:t>
            </a:r>
            <a:r>
              <a:rPr lang="en-GB" b="0" i="0" dirty="0">
                <a:solidFill>
                  <a:srgbClr val="505050"/>
                </a:solidFill>
                <a:effectLst/>
                <a:latin typeface="Roboto" panose="02000000000000000000" pitchFamily="2" charset="0"/>
              </a:rPr>
              <a:t>, Imperial College London</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is developing privacy-preserving AI for the diagnosis and treatment of age-related macular degeneration.</a:t>
            </a:r>
          </a:p>
          <a:p>
            <a:pPr algn="l"/>
            <a:r>
              <a:rPr lang="en-GB" b="1" i="0" dirty="0">
                <a:solidFill>
                  <a:srgbClr val="2E2D62"/>
                </a:solidFill>
                <a:effectLst/>
                <a:latin typeface="Roboto" panose="02000000000000000000" pitchFamily="2" charset="0"/>
              </a:rPr>
              <a:t>Clinical prediction foundation models for individuals with multiple long-term conditions</a:t>
            </a:r>
          </a:p>
          <a:p>
            <a:pPr algn="l"/>
            <a:r>
              <a:rPr lang="en-GB" b="0" i="0" dirty="0">
                <a:solidFill>
                  <a:srgbClr val="505050"/>
                </a:solidFill>
                <a:effectLst/>
                <a:latin typeface="Roboto" panose="02000000000000000000" pitchFamily="2" charset="0"/>
              </a:rPr>
              <a:t>Professor Christopher </a:t>
            </a:r>
            <a:r>
              <a:rPr lang="en-GB" b="0" i="0" dirty="0" err="1">
                <a:solidFill>
                  <a:srgbClr val="505050"/>
                </a:solidFill>
                <a:effectLst/>
                <a:latin typeface="Roboto" panose="02000000000000000000" pitchFamily="2" charset="0"/>
              </a:rPr>
              <a:t>Yau</a:t>
            </a:r>
            <a:r>
              <a:rPr lang="en-GB" b="0" i="0" dirty="0">
                <a:solidFill>
                  <a:srgbClr val="505050"/>
                </a:solidFill>
                <a:effectLst/>
                <a:latin typeface="Roboto" panose="02000000000000000000" pitchFamily="2" charset="0"/>
              </a:rPr>
              <a:t>, University of Oxford</a:t>
            </a:r>
          </a:p>
          <a:p>
            <a:pPr algn="l"/>
            <a:r>
              <a:rPr lang="en-GB" b="0" i="0" dirty="0">
                <a:solidFill>
                  <a:srgbClr val="505050"/>
                </a:solidFill>
                <a:effectLst/>
                <a:latin typeface="Roboto" panose="02000000000000000000" pitchFamily="2" charset="0"/>
              </a:rPr>
              <a:t>Grant: £596,000</a:t>
            </a:r>
          </a:p>
          <a:p>
            <a:pPr algn="l"/>
            <a:r>
              <a:rPr lang="en-GB" b="0" i="0" dirty="0">
                <a:solidFill>
                  <a:srgbClr val="505050"/>
                </a:solidFill>
                <a:effectLst/>
                <a:latin typeface="Roboto" panose="02000000000000000000" pitchFamily="2" charset="0"/>
              </a:rPr>
              <a:t>The project uses foundation AI models to develop clinical risk prediction models for multiple long-term conditions.</a:t>
            </a:r>
          </a:p>
          <a:p>
            <a:pPr algn="l"/>
            <a:r>
              <a:rPr lang="en-GB" b="1" i="0" dirty="0">
                <a:solidFill>
                  <a:srgbClr val="2E2D62"/>
                </a:solidFill>
                <a:effectLst/>
                <a:latin typeface="Roboto" panose="02000000000000000000" pitchFamily="2" charset="0"/>
              </a:rPr>
              <a:t>Artificial intelligence methods applied to genomic data for improved health (AGENDA)</a:t>
            </a:r>
          </a:p>
          <a:p>
            <a:pPr algn="l"/>
            <a:r>
              <a:rPr lang="en-GB" b="0" i="0" dirty="0">
                <a:solidFill>
                  <a:srgbClr val="505050"/>
                </a:solidFill>
                <a:effectLst/>
                <a:latin typeface="Roboto" panose="02000000000000000000" pitchFamily="2" charset="0"/>
              </a:rPr>
              <a:t>Professor Sarah Ennis, University of Southampton</a:t>
            </a:r>
          </a:p>
          <a:p>
            <a:pPr algn="l"/>
            <a:r>
              <a:rPr lang="en-GB" b="0" i="0" dirty="0">
                <a:solidFill>
                  <a:srgbClr val="505050"/>
                </a:solidFill>
                <a:effectLst/>
                <a:latin typeface="Roboto" panose="02000000000000000000" pitchFamily="2" charset="0"/>
              </a:rPr>
              <a:t>Grant: £596,000</a:t>
            </a:r>
          </a:p>
          <a:p>
            <a:pPr algn="l"/>
            <a:r>
              <a:rPr lang="en-GB" b="0" i="0" dirty="0">
                <a:solidFill>
                  <a:srgbClr val="505050"/>
                </a:solidFill>
                <a:effectLst/>
                <a:latin typeface="Roboto" panose="02000000000000000000" pitchFamily="2" charset="0"/>
              </a:rPr>
              <a:t>The project uses AI to determine clinical impact of newly discovered variations in the genome.</a:t>
            </a:r>
          </a:p>
          <a:p>
            <a:pPr algn="l"/>
            <a:r>
              <a:rPr lang="en-GB" b="1" i="0" dirty="0">
                <a:solidFill>
                  <a:srgbClr val="2E2D62"/>
                </a:solidFill>
                <a:effectLst/>
                <a:latin typeface="Roboto" panose="02000000000000000000" pitchFamily="2" charset="0"/>
              </a:rPr>
              <a:t>From 2 million to 20 million: scaling and validating a foundation model for ophthalmology</a:t>
            </a:r>
          </a:p>
          <a:p>
            <a:pPr algn="l"/>
            <a:r>
              <a:rPr lang="en-GB" b="0" i="0" dirty="0">
                <a:solidFill>
                  <a:srgbClr val="505050"/>
                </a:solidFill>
                <a:effectLst/>
                <a:latin typeface="Roboto" panose="02000000000000000000" pitchFamily="2" charset="0"/>
              </a:rPr>
              <a:t>Dr Pearse Keane, UCL</a:t>
            </a:r>
          </a:p>
          <a:p>
            <a:pPr algn="l"/>
            <a:r>
              <a:rPr lang="en-GB" b="0" i="0" dirty="0">
                <a:solidFill>
                  <a:srgbClr val="505050"/>
                </a:solidFill>
                <a:effectLst/>
                <a:latin typeface="Roboto" panose="02000000000000000000" pitchFamily="2" charset="0"/>
              </a:rPr>
              <a:t>Grant: £453,000</a:t>
            </a:r>
          </a:p>
          <a:p>
            <a:pPr algn="l"/>
            <a:r>
              <a:rPr lang="en-GB" b="0" i="0" dirty="0">
                <a:solidFill>
                  <a:srgbClr val="505050"/>
                </a:solidFill>
                <a:effectLst/>
                <a:latin typeface="Roboto" panose="02000000000000000000" pitchFamily="2" charset="0"/>
              </a:rPr>
              <a:t>The project uses foundation AI models for ophthalmic imaging and diagnosing retinal diseases.</a:t>
            </a:r>
          </a:p>
          <a:p>
            <a:pPr algn="l"/>
            <a:r>
              <a:rPr lang="en-GB" b="1" i="0" dirty="0">
                <a:solidFill>
                  <a:srgbClr val="2E2D62"/>
                </a:solidFill>
                <a:effectLst/>
                <a:latin typeface="Roboto" panose="02000000000000000000" pitchFamily="2" charset="0"/>
              </a:rPr>
              <a:t>AI-based diagnosis for improving classification of bone and soft tissue tumours across the UK</a:t>
            </a:r>
          </a:p>
          <a:p>
            <a:pPr algn="l"/>
            <a:r>
              <a:rPr lang="en-GB" b="0" i="0" dirty="0">
                <a:solidFill>
                  <a:srgbClr val="505050"/>
                </a:solidFill>
                <a:effectLst/>
                <a:latin typeface="Roboto" panose="02000000000000000000" pitchFamily="2" charset="0"/>
              </a:rPr>
              <a:t>Dr Charles-Antoine Collins-Fekete, UCL</a:t>
            </a:r>
          </a:p>
          <a:p>
            <a:pPr algn="l"/>
            <a:r>
              <a:rPr lang="en-GB" b="0" i="0" dirty="0">
                <a:solidFill>
                  <a:srgbClr val="505050"/>
                </a:solidFill>
                <a:effectLst/>
                <a:latin typeface="Roboto" panose="02000000000000000000" pitchFamily="2" charset="0"/>
              </a:rPr>
              <a:t>Grant: £593,000</a:t>
            </a:r>
          </a:p>
          <a:p>
            <a:pPr algn="l"/>
            <a:r>
              <a:rPr lang="en-GB" b="0" i="0" dirty="0">
                <a:solidFill>
                  <a:srgbClr val="505050"/>
                </a:solidFill>
                <a:effectLst/>
                <a:latin typeface="Roboto" panose="02000000000000000000" pitchFamily="2" charset="0"/>
              </a:rPr>
              <a:t>The project uses AI to develop novel cancer diagnosis techniques using soft tissue tumours as a use case</a:t>
            </a:r>
          </a:p>
          <a:p>
            <a:pPr algn="l"/>
            <a:r>
              <a:rPr lang="en-GB" b="1" i="0" dirty="0">
                <a:solidFill>
                  <a:srgbClr val="2E2D62"/>
                </a:solidFill>
                <a:effectLst/>
                <a:latin typeface="Roboto" panose="02000000000000000000" pitchFamily="2" charset="0"/>
              </a:rPr>
              <a:t>RELOAD: </a:t>
            </a:r>
            <a:r>
              <a:rPr lang="en-GB" b="1" i="0" dirty="0" err="1">
                <a:solidFill>
                  <a:srgbClr val="2E2D62"/>
                </a:solidFill>
                <a:effectLst/>
                <a:latin typeface="Roboto" panose="02000000000000000000" pitchFamily="2" charset="0"/>
              </a:rPr>
              <a:t>REspiratory</a:t>
            </a:r>
            <a:r>
              <a:rPr lang="en-GB" b="1" i="0" dirty="0">
                <a:solidFill>
                  <a:srgbClr val="2E2D62"/>
                </a:solidFill>
                <a:effectLst/>
                <a:latin typeface="Roboto" panose="02000000000000000000" pitchFamily="2" charset="0"/>
              </a:rPr>
              <a:t> disease progression through </a:t>
            </a:r>
            <a:r>
              <a:rPr lang="en-GB" b="1" i="0" dirty="0" err="1">
                <a:solidFill>
                  <a:srgbClr val="2E2D62"/>
                </a:solidFill>
                <a:effectLst/>
                <a:latin typeface="Roboto" panose="02000000000000000000" pitchFamily="2" charset="0"/>
              </a:rPr>
              <a:t>LOngitudinal</a:t>
            </a:r>
            <a:r>
              <a:rPr lang="en-GB" b="1" i="0" dirty="0">
                <a:solidFill>
                  <a:srgbClr val="2E2D62"/>
                </a:solidFill>
                <a:effectLst/>
                <a:latin typeface="Roboto" panose="02000000000000000000" pitchFamily="2" charset="0"/>
              </a:rPr>
              <a:t> Audio Data machine learning</a:t>
            </a:r>
          </a:p>
          <a:p>
            <a:pPr algn="l"/>
            <a:r>
              <a:rPr lang="en-GB" b="0" i="0" dirty="0">
                <a:solidFill>
                  <a:srgbClr val="505050"/>
                </a:solidFill>
                <a:effectLst/>
                <a:latin typeface="Roboto" panose="02000000000000000000" pitchFamily="2" charset="0"/>
              </a:rPr>
              <a:t>Professor Cecilia </a:t>
            </a:r>
            <a:r>
              <a:rPr lang="en-GB" b="0" i="0" dirty="0" err="1">
                <a:solidFill>
                  <a:srgbClr val="505050"/>
                </a:solidFill>
                <a:effectLst/>
                <a:latin typeface="Roboto" panose="02000000000000000000" pitchFamily="2" charset="0"/>
              </a:rPr>
              <a:t>Mascolo</a:t>
            </a:r>
            <a:r>
              <a:rPr lang="en-GB" b="0" i="0" dirty="0">
                <a:solidFill>
                  <a:srgbClr val="505050"/>
                </a:solidFill>
                <a:effectLst/>
                <a:latin typeface="Roboto" panose="02000000000000000000" pitchFamily="2" charset="0"/>
              </a:rPr>
              <a:t>, University of Cambridge</a:t>
            </a:r>
          </a:p>
          <a:p>
            <a:pPr algn="l"/>
            <a:r>
              <a:rPr lang="en-GB" b="0" i="0" dirty="0">
                <a:solidFill>
                  <a:srgbClr val="505050"/>
                </a:solidFill>
                <a:effectLst/>
                <a:latin typeface="Roboto" panose="02000000000000000000" pitchFamily="2" charset="0"/>
              </a:rPr>
              <a:t>Grant: £590,000</a:t>
            </a:r>
          </a:p>
          <a:p>
            <a:pPr algn="l"/>
            <a:r>
              <a:rPr lang="en-GB" b="0" i="0" dirty="0">
                <a:solidFill>
                  <a:srgbClr val="505050"/>
                </a:solidFill>
                <a:effectLst/>
                <a:latin typeface="Roboto" panose="02000000000000000000" pitchFamily="2" charset="0"/>
              </a:rPr>
              <a:t>The project uses AI to analyse breathing and speech to identify patient at risk of developing severe respiratory tract infections.</a:t>
            </a:r>
          </a:p>
          <a:p>
            <a:pPr algn="l"/>
            <a:r>
              <a:rPr lang="en-GB" b="1" i="0" dirty="0">
                <a:solidFill>
                  <a:srgbClr val="2E2D62"/>
                </a:solidFill>
                <a:effectLst/>
                <a:latin typeface="Roboto" panose="02000000000000000000" pitchFamily="2" charset="0"/>
              </a:rPr>
              <a:t>Optimisation of natural language processing for real-time structured clinical data capture in electronic health records</a:t>
            </a:r>
          </a:p>
          <a:p>
            <a:pPr algn="l"/>
            <a:r>
              <a:rPr lang="en-GB" b="0" i="0" dirty="0">
                <a:solidFill>
                  <a:srgbClr val="505050"/>
                </a:solidFill>
                <a:effectLst/>
                <a:latin typeface="Roboto" panose="02000000000000000000" pitchFamily="2" charset="0"/>
              </a:rPr>
              <a:t>Dr Anoop Shah, UCL</a:t>
            </a:r>
          </a:p>
          <a:p>
            <a:pPr algn="l"/>
            <a:r>
              <a:rPr lang="en-GB" b="0" i="0" dirty="0">
                <a:solidFill>
                  <a:srgbClr val="505050"/>
                </a:solidFill>
                <a:effectLst/>
                <a:latin typeface="Roboto" panose="02000000000000000000" pitchFamily="2" charset="0"/>
              </a:rPr>
              <a:t>Grant: £592,000</a:t>
            </a:r>
          </a:p>
          <a:p>
            <a:pPr algn="l"/>
            <a:r>
              <a:rPr lang="en-GB" b="0" i="0" dirty="0">
                <a:solidFill>
                  <a:srgbClr val="505050"/>
                </a:solidFill>
                <a:effectLst/>
                <a:latin typeface="Roboto" panose="02000000000000000000" pitchFamily="2" charset="0"/>
              </a:rPr>
              <a:t>The project uses AI to improve the recording of structured clinical data at the point of care.</a:t>
            </a:r>
          </a:p>
          <a:p>
            <a:pPr algn="l"/>
            <a:r>
              <a:rPr lang="en-GB" b="1" i="0" dirty="0">
                <a:solidFill>
                  <a:srgbClr val="2E2D62"/>
                </a:solidFill>
                <a:effectLst/>
                <a:latin typeface="Roboto" panose="02000000000000000000" pitchFamily="2" charset="0"/>
              </a:rPr>
              <a:t>AI-enabled targeting of public health interventions through dynamic characterisation of the environment</a:t>
            </a:r>
          </a:p>
          <a:p>
            <a:pPr algn="l"/>
            <a:r>
              <a:rPr lang="en-GB" b="0" i="0" dirty="0">
                <a:solidFill>
                  <a:srgbClr val="505050"/>
                </a:solidFill>
                <a:effectLst/>
                <a:latin typeface="Roboto" panose="02000000000000000000" pitchFamily="2" charset="0"/>
              </a:rPr>
              <a:t>Dr Soren Brage, University of Cambridge</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uses AI to determine how location and environment factors affect behaviours towards diet and physical activity.</a:t>
            </a:r>
          </a:p>
          <a:p>
            <a:pPr algn="l"/>
            <a:r>
              <a:rPr lang="en-GB" b="1" i="0" dirty="0">
                <a:solidFill>
                  <a:srgbClr val="2E2D62"/>
                </a:solidFill>
                <a:effectLst/>
                <a:latin typeface="Roboto" panose="02000000000000000000" pitchFamily="2" charset="0"/>
              </a:rPr>
              <a:t>AID-</a:t>
            </a:r>
            <a:r>
              <a:rPr lang="en-GB" b="1" i="0" dirty="0" err="1">
                <a:solidFill>
                  <a:srgbClr val="2E2D62"/>
                </a:solidFill>
                <a:effectLst/>
                <a:latin typeface="Roboto" panose="02000000000000000000" pitchFamily="2" charset="0"/>
              </a:rPr>
              <a:t>PitSurg</a:t>
            </a:r>
            <a:r>
              <a:rPr lang="en-GB" b="1" i="0" dirty="0">
                <a:solidFill>
                  <a:srgbClr val="2E2D62"/>
                </a:solidFill>
                <a:effectLst/>
                <a:latin typeface="Roboto" panose="02000000000000000000" pitchFamily="2" charset="0"/>
              </a:rPr>
              <a:t>: AI-enabled Decision support in Pituitary Surgery to reduce complications</a:t>
            </a:r>
          </a:p>
          <a:p>
            <a:pPr algn="l"/>
            <a:r>
              <a:rPr lang="en-GB" b="0" i="0" dirty="0">
                <a:solidFill>
                  <a:srgbClr val="505050"/>
                </a:solidFill>
                <a:effectLst/>
                <a:latin typeface="Roboto" panose="02000000000000000000" pitchFamily="2" charset="0"/>
              </a:rPr>
              <a:t>Professor Dr Sophia </a:t>
            </a:r>
            <a:r>
              <a:rPr lang="en-GB" b="0" i="0" dirty="0" err="1">
                <a:solidFill>
                  <a:srgbClr val="505050"/>
                </a:solidFill>
                <a:effectLst/>
                <a:latin typeface="Roboto" panose="02000000000000000000" pitchFamily="2" charset="0"/>
              </a:rPr>
              <a:t>Bano</a:t>
            </a:r>
            <a:r>
              <a:rPr lang="en-GB" b="0" i="0" dirty="0">
                <a:solidFill>
                  <a:srgbClr val="505050"/>
                </a:solidFill>
                <a:effectLst/>
                <a:latin typeface="Roboto" panose="02000000000000000000" pitchFamily="2" charset="0"/>
              </a:rPr>
              <a:t>, UCL</a:t>
            </a:r>
          </a:p>
          <a:p>
            <a:pPr algn="l"/>
            <a:r>
              <a:rPr lang="en-GB" b="0" i="0" dirty="0">
                <a:solidFill>
                  <a:srgbClr val="505050"/>
                </a:solidFill>
                <a:effectLst/>
                <a:latin typeface="Roboto" panose="02000000000000000000" pitchFamily="2" charset="0"/>
              </a:rPr>
              <a:t>Grant: £540,000</a:t>
            </a:r>
          </a:p>
          <a:p>
            <a:pPr algn="l"/>
            <a:r>
              <a:rPr lang="en-GB" b="0" i="0" dirty="0">
                <a:solidFill>
                  <a:srgbClr val="505050"/>
                </a:solidFill>
                <a:effectLst/>
                <a:latin typeface="Roboto" panose="02000000000000000000" pitchFamily="2" charset="0"/>
              </a:rPr>
              <a:t>The project is developing an AI-assisted decision support framework to improve surgical outcomes.</a:t>
            </a:r>
          </a:p>
          <a:p>
            <a:pPr algn="l"/>
            <a:r>
              <a:rPr lang="en-GB" b="1" i="0" dirty="0">
                <a:solidFill>
                  <a:srgbClr val="2E2D62"/>
                </a:solidFill>
                <a:effectLst/>
                <a:latin typeface="Roboto" panose="02000000000000000000" pitchFamily="2" charset="0"/>
              </a:rPr>
              <a:t>Artificial Intelligence for Pollen and Spore Detection, Forecasting and Human Health (AIPS)</a:t>
            </a:r>
          </a:p>
          <a:p>
            <a:pPr algn="l"/>
            <a:r>
              <a:rPr lang="en-GB" b="0" i="0" dirty="0">
                <a:solidFill>
                  <a:srgbClr val="505050"/>
                </a:solidFill>
                <a:effectLst/>
                <a:latin typeface="Roboto" panose="02000000000000000000" pitchFamily="2" charset="0"/>
              </a:rPr>
              <a:t>Professor Francis Pope, University of Birmingham</a:t>
            </a:r>
          </a:p>
          <a:p>
            <a:pPr algn="l"/>
            <a:r>
              <a:rPr lang="en-GB" b="0" i="0" dirty="0">
                <a:solidFill>
                  <a:srgbClr val="505050"/>
                </a:solidFill>
                <a:effectLst/>
                <a:latin typeface="Roboto" panose="02000000000000000000" pitchFamily="2" charset="0"/>
              </a:rPr>
              <a:t>Grant: £513,000</a:t>
            </a:r>
          </a:p>
          <a:p>
            <a:pPr algn="l"/>
            <a:r>
              <a:rPr lang="en-GB" b="0" i="0" dirty="0">
                <a:solidFill>
                  <a:srgbClr val="505050"/>
                </a:solidFill>
                <a:effectLst/>
                <a:latin typeface="Roboto" panose="02000000000000000000" pitchFamily="2" charset="0"/>
              </a:rPr>
              <a:t>The project combines IoT sensors and AI to detect and forecast allergenic and toxic bioaerosols.</a:t>
            </a:r>
          </a:p>
          <a:p>
            <a:pPr algn="l"/>
            <a:r>
              <a:rPr lang="en-GB" b="1" i="0" dirty="0">
                <a:solidFill>
                  <a:srgbClr val="2E2D62"/>
                </a:solidFill>
                <a:effectLst/>
                <a:latin typeface="Roboto" panose="02000000000000000000" pitchFamily="2" charset="0"/>
              </a:rPr>
              <a:t>A novel artificial intelligence powered neuroimaging biomarker for chronic pain</a:t>
            </a:r>
          </a:p>
          <a:p>
            <a:pPr algn="l"/>
            <a:r>
              <a:rPr lang="en-GB" b="0" i="0" dirty="0">
                <a:solidFill>
                  <a:srgbClr val="505050"/>
                </a:solidFill>
                <a:effectLst/>
                <a:latin typeface="Roboto" panose="02000000000000000000" pitchFamily="2" charset="0"/>
              </a:rPr>
              <a:t>Dr Dinesh </a:t>
            </a:r>
            <a:r>
              <a:rPr lang="en-GB" b="0" i="0" dirty="0" err="1">
                <a:solidFill>
                  <a:srgbClr val="505050"/>
                </a:solidFill>
                <a:effectLst/>
                <a:latin typeface="Roboto" panose="02000000000000000000" pitchFamily="2" charset="0"/>
              </a:rPr>
              <a:t>Selvarajah</a:t>
            </a:r>
            <a:r>
              <a:rPr lang="en-GB" b="0" i="0" dirty="0">
                <a:solidFill>
                  <a:srgbClr val="505050"/>
                </a:solidFill>
                <a:effectLst/>
                <a:latin typeface="Roboto" panose="02000000000000000000" pitchFamily="2" charset="0"/>
              </a:rPr>
              <a:t>, The University of Sheffield</a:t>
            </a:r>
          </a:p>
          <a:p>
            <a:pPr algn="l"/>
            <a:r>
              <a:rPr lang="en-GB" b="0" i="0" dirty="0">
                <a:solidFill>
                  <a:srgbClr val="505050"/>
                </a:solidFill>
                <a:effectLst/>
                <a:latin typeface="Roboto" panose="02000000000000000000" pitchFamily="2" charset="0"/>
              </a:rPr>
              <a:t>Grant: £431,000</a:t>
            </a:r>
          </a:p>
          <a:p>
            <a:pPr algn="l"/>
            <a:r>
              <a:rPr lang="en-GB" b="0" i="0" dirty="0">
                <a:solidFill>
                  <a:srgbClr val="505050"/>
                </a:solidFill>
                <a:effectLst/>
                <a:latin typeface="Roboto" panose="02000000000000000000" pitchFamily="2" charset="0"/>
              </a:rPr>
              <a:t>The project uses AI to identify new biomarkers and developing therapeutics for neuropathic pain.</a:t>
            </a:r>
          </a:p>
          <a:p>
            <a:pPr algn="l"/>
            <a:r>
              <a:rPr lang="en-GB" b="1" i="0" dirty="0">
                <a:solidFill>
                  <a:srgbClr val="2E2D62"/>
                </a:solidFill>
                <a:effectLst/>
                <a:latin typeface="Roboto" panose="02000000000000000000" pitchFamily="2" charset="0"/>
              </a:rPr>
              <a:t>Infection-AID: AI assisted genomic profiling to inform the diagnosis, personalised treatment and control of infections</a:t>
            </a:r>
          </a:p>
          <a:p>
            <a:pPr algn="l"/>
            <a:r>
              <a:rPr lang="en-GB" b="0" i="0" dirty="0">
                <a:solidFill>
                  <a:srgbClr val="505050"/>
                </a:solidFill>
                <a:effectLst/>
                <a:latin typeface="Roboto" panose="02000000000000000000" pitchFamily="2" charset="0"/>
              </a:rPr>
              <a:t>Professor </a:t>
            </a:r>
            <a:r>
              <a:rPr lang="en-GB" b="0" i="0" dirty="0" err="1">
                <a:solidFill>
                  <a:srgbClr val="505050"/>
                </a:solidFill>
                <a:effectLst/>
                <a:latin typeface="Roboto" panose="02000000000000000000" pitchFamily="2" charset="0"/>
              </a:rPr>
              <a:t>Taane</a:t>
            </a:r>
            <a:r>
              <a:rPr lang="en-GB" b="0" i="0" dirty="0">
                <a:solidFill>
                  <a:srgbClr val="505050"/>
                </a:solidFill>
                <a:effectLst/>
                <a:latin typeface="Roboto" panose="02000000000000000000" pitchFamily="2" charset="0"/>
              </a:rPr>
              <a:t> Clark, London School of Hygiene and Tropic Medicine</a:t>
            </a:r>
          </a:p>
          <a:p>
            <a:pPr algn="l"/>
            <a:r>
              <a:rPr lang="en-GB" b="0" i="0" dirty="0">
                <a:solidFill>
                  <a:srgbClr val="505050"/>
                </a:solidFill>
                <a:effectLst/>
                <a:latin typeface="Roboto" panose="02000000000000000000" pitchFamily="2" charset="0"/>
              </a:rPr>
              <a:t>Grant: £502,000</a:t>
            </a:r>
          </a:p>
          <a:p>
            <a:pPr algn="l"/>
            <a:r>
              <a:rPr lang="en-GB" b="0" i="0" dirty="0">
                <a:solidFill>
                  <a:srgbClr val="505050"/>
                </a:solidFill>
                <a:effectLst/>
                <a:latin typeface="Roboto" panose="02000000000000000000" pitchFamily="2" charset="0"/>
              </a:rPr>
              <a:t>The project uses AI to reveal drug resistance mutations and transmission patterns in infectious diseases.</a:t>
            </a:r>
          </a:p>
          <a:p>
            <a:pPr algn="l"/>
            <a:r>
              <a:rPr lang="en-GB" b="1" i="0" dirty="0">
                <a:solidFill>
                  <a:srgbClr val="2E2D62"/>
                </a:solidFill>
                <a:effectLst/>
                <a:latin typeface="Roboto" panose="02000000000000000000" pitchFamily="2" charset="0"/>
              </a:rPr>
              <a:t>Leveraging universal fractal geometry to develop new AI for neuroimaging</a:t>
            </a:r>
          </a:p>
          <a:p>
            <a:pPr algn="l"/>
            <a:r>
              <a:rPr lang="en-GB" b="0" i="0" dirty="0">
                <a:solidFill>
                  <a:srgbClr val="505050"/>
                </a:solidFill>
                <a:effectLst/>
                <a:latin typeface="Roboto" panose="02000000000000000000" pitchFamily="2" charset="0"/>
              </a:rPr>
              <a:t>Dr </a:t>
            </a:r>
            <a:r>
              <a:rPr lang="en-GB" b="0" i="0" dirty="0" err="1">
                <a:solidFill>
                  <a:srgbClr val="505050"/>
                </a:solidFill>
                <a:effectLst/>
                <a:latin typeface="Roboto" panose="02000000000000000000" pitchFamily="2" charset="0"/>
              </a:rPr>
              <a:t>Yujiang</a:t>
            </a:r>
            <a:r>
              <a:rPr lang="en-GB" b="0" i="0" dirty="0">
                <a:solidFill>
                  <a:srgbClr val="505050"/>
                </a:solidFill>
                <a:effectLst/>
                <a:latin typeface="Roboto" panose="02000000000000000000" pitchFamily="2" charset="0"/>
              </a:rPr>
              <a:t> Wang, Newcastle University</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develops novel AI-based non-invasive neuroimaging.</a:t>
            </a:r>
          </a:p>
          <a:p>
            <a:pPr algn="l"/>
            <a:r>
              <a:rPr lang="en-GB" b="1" i="0" dirty="0">
                <a:solidFill>
                  <a:srgbClr val="2E2D62"/>
                </a:solidFill>
                <a:effectLst/>
                <a:latin typeface="Roboto" panose="02000000000000000000" pitchFamily="2" charset="0"/>
              </a:rPr>
              <a:t>Self-learning AI-based digital twins for accelerating clinical care in respiratory emergency admissions (SLAIDER)</a:t>
            </a:r>
          </a:p>
          <a:p>
            <a:pPr algn="l"/>
            <a:r>
              <a:rPr lang="en-GB" b="0" i="0" dirty="0">
                <a:solidFill>
                  <a:srgbClr val="505050"/>
                </a:solidFill>
                <a:effectLst/>
                <a:latin typeface="Roboto" panose="02000000000000000000" pitchFamily="2" charset="0"/>
              </a:rPr>
              <a:t>Professor Lu Lui, University of Leicester</a:t>
            </a:r>
          </a:p>
          <a:p>
            <a:pPr algn="l"/>
            <a:r>
              <a:rPr lang="en-GB" b="0" i="0" dirty="0">
                <a:solidFill>
                  <a:srgbClr val="505050"/>
                </a:solidFill>
                <a:effectLst/>
                <a:latin typeface="Roboto" panose="02000000000000000000" pitchFamily="2" charset="0"/>
              </a:rPr>
              <a:t>Grant: £600,000</a:t>
            </a:r>
          </a:p>
          <a:p>
            <a:pPr algn="l"/>
            <a:r>
              <a:rPr lang="en-GB" b="0" i="0" dirty="0">
                <a:solidFill>
                  <a:srgbClr val="505050"/>
                </a:solidFill>
                <a:effectLst/>
                <a:latin typeface="Roboto" panose="02000000000000000000" pitchFamily="2" charset="0"/>
              </a:rPr>
              <a:t>The project develops a digital twin for enhancing clinical care in respiratory emergency conditions.</a:t>
            </a:r>
          </a:p>
          <a:p>
            <a:pPr algn="l"/>
            <a:r>
              <a:rPr lang="en-GB" b="1" i="0" dirty="0">
                <a:solidFill>
                  <a:srgbClr val="2E2D62"/>
                </a:solidFill>
                <a:effectLst/>
                <a:latin typeface="Roboto" panose="02000000000000000000" pitchFamily="2" charset="0"/>
              </a:rPr>
              <a:t>Efficient AI tools for equitable handling of missing values in population-wide e-health records to advance prevention of chronic diseases</a:t>
            </a:r>
          </a:p>
          <a:p>
            <a:pPr algn="l"/>
            <a:r>
              <a:rPr lang="en-GB" b="0" i="0" dirty="0">
                <a:solidFill>
                  <a:srgbClr val="505050"/>
                </a:solidFill>
                <a:effectLst/>
                <a:latin typeface="Roboto" panose="02000000000000000000" pitchFamily="2" charset="0"/>
              </a:rPr>
              <a:t>Dr Angela Wood, University of Cambridge</a:t>
            </a:r>
          </a:p>
          <a:p>
            <a:pPr algn="l"/>
            <a:r>
              <a:rPr lang="en-GB" b="0" i="0" dirty="0">
                <a:solidFill>
                  <a:srgbClr val="505050"/>
                </a:solidFill>
                <a:effectLst/>
                <a:latin typeface="Roboto" panose="02000000000000000000" pitchFamily="2" charset="0"/>
              </a:rPr>
              <a:t>Grant: £599,000</a:t>
            </a:r>
          </a:p>
          <a:p>
            <a:pPr algn="l"/>
            <a:r>
              <a:rPr lang="en-GB" b="0" i="0" dirty="0">
                <a:solidFill>
                  <a:srgbClr val="505050"/>
                </a:solidFill>
                <a:effectLst/>
                <a:latin typeface="Roboto" panose="02000000000000000000" pitchFamily="2" charset="0"/>
              </a:rPr>
              <a:t>The project uses AI to handle missing data in electronic health records multiple long-term conditions risk prediction.</a:t>
            </a:r>
          </a:p>
          <a:p>
            <a:pPr algn="l"/>
            <a:r>
              <a:rPr lang="en-GB" b="1" i="0" dirty="0">
                <a:solidFill>
                  <a:srgbClr val="2E2D62"/>
                </a:solidFill>
                <a:effectLst/>
                <a:latin typeface="Roboto" panose="02000000000000000000" pitchFamily="2" charset="0"/>
              </a:rPr>
              <a:t>Sample Size guidance for developing and validating reliable and fair AI </a:t>
            </a:r>
            <a:r>
              <a:rPr lang="en-GB" b="1" i="0" dirty="0" err="1">
                <a:solidFill>
                  <a:srgbClr val="2E2D62"/>
                </a:solidFill>
                <a:effectLst/>
                <a:latin typeface="Roboto" panose="02000000000000000000" pitchFamily="2" charset="0"/>
              </a:rPr>
              <a:t>PREDICTion</a:t>
            </a:r>
            <a:r>
              <a:rPr lang="en-GB" b="1" i="0" dirty="0">
                <a:solidFill>
                  <a:srgbClr val="2E2D62"/>
                </a:solidFill>
                <a:effectLst/>
                <a:latin typeface="Roboto" panose="02000000000000000000" pitchFamily="2" charset="0"/>
              </a:rPr>
              <a:t> models in healthcare (SS-PREDICT)</a:t>
            </a:r>
          </a:p>
          <a:p>
            <a:pPr algn="l"/>
            <a:r>
              <a:rPr lang="en-GB" b="0" i="0" dirty="0">
                <a:solidFill>
                  <a:srgbClr val="505050"/>
                </a:solidFill>
                <a:effectLst/>
                <a:latin typeface="Roboto" panose="02000000000000000000" pitchFamily="2" charset="0"/>
              </a:rPr>
              <a:t>Professor Richard Riley, University of Birmingham</a:t>
            </a:r>
          </a:p>
          <a:p>
            <a:pPr algn="l"/>
            <a:r>
              <a:rPr lang="en-GB" b="0" i="0" dirty="0">
                <a:solidFill>
                  <a:srgbClr val="505050"/>
                </a:solidFill>
                <a:effectLst/>
                <a:latin typeface="Roboto" panose="02000000000000000000" pitchFamily="2" charset="0"/>
              </a:rPr>
              <a:t>Grant: £526,000</a:t>
            </a:r>
          </a:p>
          <a:p>
            <a:pPr algn="l"/>
            <a:r>
              <a:rPr lang="en-GB" b="0" i="0" dirty="0">
                <a:solidFill>
                  <a:srgbClr val="505050"/>
                </a:solidFill>
                <a:effectLst/>
                <a:latin typeface="Roboto" panose="02000000000000000000" pitchFamily="2" charset="0"/>
              </a:rPr>
              <a:t>The project develops new guidance and methods to generate reliable and fair AI prediction models for use in healthcare.</a:t>
            </a:r>
          </a:p>
          <a:p>
            <a:pPr algn="l"/>
            <a:r>
              <a:rPr lang="en-GB" b="1" i="0" dirty="0">
                <a:solidFill>
                  <a:srgbClr val="2E2D62"/>
                </a:solidFill>
                <a:effectLst/>
                <a:latin typeface="Roboto" panose="02000000000000000000" pitchFamily="2" charset="0"/>
              </a:rPr>
              <a:t>People-</a:t>
            </a:r>
            <a:r>
              <a:rPr lang="en-GB" b="1" i="0" dirty="0" err="1">
                <a:solidFill>
                  <a:srgbClr val="2E2D62"/>
                </a:solidFill>
                <a:effectLst/>
                <a:latin typeface="Roboto" panose="02000000000000000000" pitchFamily="2" charset="0"/>
              </a:rPr>
              <a:t>centered</a:t>
            </a:r>
            <a:r>
              <a:rPr lang="en-GB" b="1" i="0" dirty="0">
                <a:solidFill>
                  <a:srgbClr val="2E2D62"/>
                </a:solidFill>
                <a:effectLst/>
                <a:latin typeface="Roboto" panose="02000000000000000000" pitchFamily="2" charset="0"/>
              </a:rPr>
              <a:t> mammogram analysis</a:t>
            </a:r>
          </a:p>
          <a:p>
            <a:pPr algn="l"/>
            <a:r>
              <a:rPr lang="en-GB" b="0" i="0" dirty="0">
                <a:solidFill>
                  <a:srgbClr val="505050"/>
                </a:solidFill>
                <a:effectLst/>
                <a:latin typeface="Roboto" panose="02000000000000000000" pitchFamily="2" charset="0"/>
              </a:rPr>
              <a:t>Professor Gustavo Carneiro, University of Surrey</a:t>
            </a:r>
          </a:p>
          <a:p>
            <a:pPr algn="l"/>
            <a:r>
              <a:rPr lang="en-GB" b="0" i="0" dirty="0">
                <a:solidFill>
                  <a:srgbClr val="505050"/>
                </a:solidFill>
                <a:effectLst/>
                <a:latin typeface="Roboto" panose="02000000000000000000" pitchFamily="2" charset="0"/>
              </a:rPr>
              <a:t>Grant: £425,000</a:t>
            </a:r>
          </a:p>
          <a:p>
            <a:pPr algn="l"/>
            <a:r>
              <a:rPr lang="en-GB" b="0" i="0" dirty="0">
                <a:solidFill>
                  <a:srgbClr val="505050"/>
                </a:solidFill>
                <a:effectLst/>
                <a:latin typeface="Roboto" panose="02000000000000000000" pitchFamily="2" charset="0"/>
              </a:rPr>
              <a:t>The project is developing AI models for mammogram analysis with focus on co-creation with radiologists.</a:t>
            </a:r>
          </a:p>
          <a:p>
            <a:pPr algn="l"/>
            <a:r>
              <a:rPr lang="en-GB" b="1" i="0" dirty="0">
                <a:solidFill>
                  <a:srgbClr val="2E2D62"/>
                </a:solidFill>
                <a:effectLst/>
                <a:latin typeface="Roboto" panose="02000000000000000000" pitchFamily="2" charset="0"/>
              </a:rPr>
              <a:t>IDERT: Intelligent Deimmunization for Enzyme Replacement Therapies</a:t>
            </a:r>
          </a:p>
          <a:p>
            <a:pPr algn="l"/>
            <a:r>
              <a:rPr lang="en-GB" b="0" i="0" dirty="0">
                <a:solidFill>
                  <a:srgbClr val="505050"/>
                </a:solidFill>
                <a:effectLst/>
                <a:latin typeface="Roboto" panose="02000000000000000000" pitchFamily="2" charset="0"/>
              </a:rPr>
              <a:t>Dr Giovanni </a:t>
            </a:r>
            <a:r>
              <a:rPr lang="en-GB" b="0" i="0" dirty="0" err="1">
                <a:solidFill>
                  <a:srgbClr val="505050"/>
                </a:solidFill>
                <a:effectLst/>
                <a:latin typeface="Roboto" panose="02000000000000000000" pitchFamily="2" charset="0"/>
              </a:rPr>
              <a:t>Stracquadanio</a:t>
            </a:r>
            <a:r>
              <a:rPr lang="en-GB" b="0" i="0" dirty="0">
                <a:solidFill>
                  <a:srgbClr val="505050"/>
                </a:solidFill>
                <a:effectLst/>
                <a:latin typeface="Roboto" panose="02000000000000000000" pitchFamily="2" charset="0"/>
              </a:rPr>
              <a:t>, The University of Edinburgh</a:t>
            </a:r>
          </a:p>
          <a:p>
            <a:pPr algn="l"/>
            <a:r>
              <a:rPr lang="en-GB" b="0" i="0" dirty="0">
                <a:solidFill>
                  <a:srgbClr val="505050"/>
                </a:solidFill>
                <a:effectLst/>
                <a:latin typeface="Roboto" panose="02000000000000000000" pitchFamily="2" charset="0"/>
              </a:rPr>
              <a:t>Grant: £599,000</a:t>
            </a:r>
          </a:p>
          <a:p>
            <a:pPr algn="l"/>
            <a:r>
              <a:rPr lang="en-GB" b="0" i="0" dirty="0">
                <a:solidFill>
                  <a:srgbClr val="505050"/>
                </a:solidFill>
                <a:effectLst/>
                <a:latin typeface="Roboto" panose="02000000000000000000" pitchFamily="2" charset="0"/>
              </a:rPr>
              <a:t>The project uses AI to design new therapies for rare inherited diseases.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39</a:t>
            </a:fld>
            <a:endParaRPr lang="en-GB"/>
          </a:p>
        </p:txBody>
      </p:sp>
    </p:spTree>
    <p:extLst>
      <p:ext uri="{BB962C8B-B14F-4D97-AF65-F5344CB8AC3E}">
        <p14:creationId xmlns:p14="http://schemas.microsoft.com/office/powerpoint/2010/main" val="5617826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err="1">
                <a:solidFill>
                  <a:srgbClr val="4007A2"/>
                </a:solidFill>
                <a:effectLst/>
                <a:latin typeface="-apple-system"/>
                <a:hlinkClick r:id="rId3"/>
              </a:rPr>
              <a:t>Oxevision</a:t>
            </a:r>
            <a:r>
              <a:rPr lang="en-GB" b="0" i="0" dirty="0">
                <a:solidFill>
                  <a:srgbClr val="4007A2"/>
                </a:solidFill>
                <a:effectLst/>
                <a:latin typeface="-apple-system"/>
                <a:hlinkClick r:id="rId3"/>
              </a:rPr>
              <a:t> is a </a:t>
            </a:r>
            <a:r>
              <a:rPr lang="en-GB" b="1" i="0" dirty="0">
                <a:solidFill>
                  <a:srgbClr val="4007A2"/>
                </a:solidFill>
                <a:effectLst/>
                <a:latin typeface="-apple-system"/>
                <a:hlinkClick r:id="rId3"/>
              </a:rPr>
              <a:t>vision-based patient monitoring and digital rounding system</a:t>
            </a:r>
            <a:r>
              <a:rPr lang="en-GB" b="0" i="0" dirty="0">
                <a:solidFill>
                  <a:srgbClr val="4007A2"/>
                </a:solidFill>
                <a:effectLst/>
                <a:latin typeface="-apple-system"/>
                <a:hlinkClick r:id="rId3"/>
              </a:rPr>
              <a:t> developed specifically for </a:t>
            </a:r>
            <a:r>
              <a:rPr lang="en-GB" b="1" i="0" dirty="0" err="1">
                <a:solidFill>
                  <a:srgbClr val="4007A2"/>
                </a:solidFill>
                <a:effectLst/>
                <a:latin typeface="-apple-system"/>
                <a:hlinkClick r:id="rId3"/>
              </a:rPr>
              <a:t>behavioral</a:t>
            </a:r>
            <a:r>
              <a:rPr lang="en-GB" b="1" i="0" dirty="0">
                <a:solidFill>
                  <a:srgbClr val="4007A2"/>
                </a:solidFill>
                <a:effectLst/>
                <a:latin typeface="-apple-system"/>
                <a:hlinkClick r:id="rId3"/>
              </a:rPr>
              <a:t> health inpatient units</a:t>
            </a:r>
            <a:r>
              <a:rPr lang="en-GB" b="1" i="0" u="none" strike="noStrike" baseline="30000" dirty="0">
                <a:solidFill>
                  <a:srgbClr val="123BB6"/>
                </a:solidFill>
                <a:effectLst/>
                <a:latin typeface="-apple-system"/>
                <a:hlinkClick r:id="rId4"/>
              </a:rPr>
              <a:t>1</a:t>
            </a:r>
            <a:r>
              <a:rPr lang="en-GB" b="0" i="0" dirty="0">
                <a:solidFill>
                  <a:srgbClr val="111111"/>
                </a:solidFill>
                <a:effectLst/>
                <a:latin typeface="-apple-system"/>
              </a:rPr>
              <a:t>. </a:t>
            </a:r>
            <a:r>
              <a:rPr lang="en-GB" b="0" i="0" u="none" strike="noStrike" dirty="0">
                <a:solidFill>
                  <a:srgbClr val="4007A2"/>
                </a:solidFill>
                <a:effectLst/>
                <a:latin typeface="-apple-system"/>
                <a:hlinkClick r:id="rId5"/>
              </a:rPr>
              <a:t>It includes a regulated medical device that uses an infrared-sensitive camera to visually confirm a patient's safety and measure their vital signs (pulse rate and breathing rate) without disturbing their sleep</a:t>
            </a:r>
            <a:r>
              <a:rPr lang="en-GB" b="1" i="0" u="none" strike="noStrike" baseline="30000" dirty="0">
                <a:solidFill>
                  <a:srgbClr val="123BB6"/>
                </a:solidFill>
                <a:effectLst/>
                <a:latin typeface="-apple-system"/>
                <a:hlinkClick r:id="rId6"/>
              </a:rPr>
              <a:t>2</a:t>
            </a:r>
            <a:r>
              <a:rPr lang="en-GB" b="0" i="0" dirty="0">
                <a:solidFill>
                  <a:srgbClr val="111111"/>
                </a:solidFill>
                <a:effectLst/>
                <a:latin typeface="-apple-system"/>
              </a:rPr>
              <a:t>.</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41</a:t>
            </a:fld>
            <a:endParaRPr lang="en-GB"/>
          </a:p>
        </p:txBody>
      </p:sp>
    </p:spTree>
    <p:extLst>
      <p:ext uri="{BB962C8B-B14F-4D97-AF65-F5344CB8AC3E}">
        <p14:creationId xmlns:p14="http://schemas.microsoft.com/office/powerpoint/2010/main" val="1562117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43</a:t>
            </a:fld>
            <a:endParaRPr lang="en-GB"/>
          </a:p>
        </p:txBody>
      </p:sp>
    </p:spTree>
    <p:extLst>
      <p:ext uri="{BB962C8B-B14F-4D97-AF65-F5344CB8AC3E}">
        <p14:creationId xmlns:p14="http://schemas.microsoft.com/office/powerpoint/2010/main" val="27216077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44</a:t>
            </a:fld>
            <a:endParaRPr lang="en-GB"/>
          </a:p>
        </p:txBody>
      </p:sp>
    </p:spTree>
    <p:extLst>
      <p:ext uri="{BB962C8B-B14F-4D97-AF65-F5344CB8AC3E}">
        <p14:creationId xmlns:p14="http://schemas.microsoft.com/office/powerpoint/2010/main" val="39798576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UWTSD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45</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46</a:t>
            </a:fld>
            <a:endParaRPr lang="en-GB"/>
          </a:p>
        </p:txBody>
      </p:sp>
    </p:spTree>
    <p:extLst>
      <p:ext uri="{BB962C8B-B14F-4D97-AF65-F5344CB8AC3E}">
        <p14:creationId xmlns:p14="http://schemas.microsoft.com/office/powerpoint/2010/main" val="378790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Master" Target="../slideMasters/slideMaster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18093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83556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28535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91335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18730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41196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793307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08839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95673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69715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02081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274638"/>
            <a:ext cx="109728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609600" y="1600201"/>
            <a:ext cx="109728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609600" y="5791200"/>
            <a:ext cx="109728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19622296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8.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29.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8784105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35.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4.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iMHQZPXLbyg"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6mBO2vqLv38"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48.svg"/></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3.xml"/><Relationship Id="rId1" Type="http://schemas.openxmlformats.org/officeDocument/2006/relationships/slideLayout" Target="../slideLayouts/slideLayout21.xml"/><Relationship Id="rId4" Type="http://schemas.openxmlformats.org/officeDocument/2006/relationships/image" Target="../media/image50.pn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47.svg"/><Relationship Id="rId4" Type="http://schemas.openxmlformats.org/officeDocument/2006/relationships/image" Target="../media/image54.svg"/></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1.png"/></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nxSvv4icdS0" TargetMode="Externa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www.ukri.org/news/13-million-for-22-ai-for-health-research-projects/" TargetMode="External"/><Relationship Id="rId2" Type="http://schemas.openxmlformats.org/officeDocument/2006/relationships/notesSlide" Target="../notesSlides/notesSlide22.xml"/><Relationship Id="rId1" Type="http://schemas.openxmlformats.org/officeDocument/2006/relationships/slideLayout" Target="../slideLayouts/slideLayout15.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4.xml"/><Relationship Id="rId1" Type="http://schemas.openxmlformats.org/officeDocument/2006/relationships/video" Target="https://www.youtube.com/embed/Nj7XwVbX9ck?start=24&amp;feature=oembed" TargetMode="External"/><Relationship Id="rId5" Type="http://schemas.openxmlformats.org/officeDocument/2006/relationships/image" Target="../media/image66.jpeg"/><Relationship Id="rId4" Type="http://schemas.openxmlformats.org/officeDocument/2006/relationships/image" Target="../media/image65.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6.xml"/><Relationship Id="rId1" Type="http://schemas.openxmlformats.org/officeDocument/2006/relationships/slideLayout" Target="../slideLayouts/slideLayout17.xml"/><Relationship Id="rId5" Type="http://schemas.openxmlformats.org/officeDocument/2006/relationships/image" Target="../media/image68.jpeg"/><Relationship Id="rId4" Type="http://schemas.openxmlformats.org/officeDocument/2006/relationships/hyperlink" Target="https://moodle.uwtsd.ac.uk/course/view.php?id=11455"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4800" b="1" dirty="0">
                <a:solidFill>
                  <a:schemeClr val="bg1"/>
                </a:solidFill>
                <a:ea typeface="Calibri"/>
                <a:cs typeface="Calibri"/>
              </a:rPr>
              <a:t>BMHP6026_LON </a:t>
            </a:r>
            <a:endParaRPr lang="en-US" sz="4800" b="1" dirty="0">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b="1" dirty="0">
                <a:solidFill>
                  <a:schemeClr val="bg1"/>
                </a:solidFill>
                <a:ea typeface="Calibri"/>
                <a:cs typeface="Calibri"/>
              </a:rPr>
              <a:t>Week 1</a:t>
            </a:r>
          </a:p>
          <a:p>
            <a:pPr marL="0" indent="0" algn="ctr">
              <a:buNone/>
            </a:pPr>
            <a:r>
              <a:rPr lang="en-GB" sz="3200" b="1" i="0" kern="1200" dirty="0">
                <a:solidFill>
                  <a:schemeClr val="bg1"/>
                </a:solidFill>
                <a:effectLst/>
                <a:latin typeface="+mn-lt"/>
                <a:ea typeface="+mn-ea"/>
                <a:cs typeface="+mn-cs"/>
              </a:rPr>
              <a:t>Introduction to the module </a:t>
            </a:r>
          </a:p>
          <a:p>
            <a:pPr marL="0" indent="0" algn="ctr">
              <a:buNone/>
            </a:pPr>
            <a:r>
              <a:rPr lang="en-GB" sz="3200" b="1" i="0" kern="1200" dirty="0">
                <a:solidFill>
                  <a:schemeClr val="bg1"/>
                </a:solidFill>
                <a:effectLst/>
                <a:latin typeface="+mn-lt"/>
                <a:ea typeface="+mn-ea"/>
                <a:cs typeface="+mn-cs"/>
              </a:rPr>
              <a:t>and digital innovation in health and social care</a:t>
            </a: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F22A8E7-0678-6BEC-2963-3B7991828792}"/>
              </a:ext>
            </a:extLst>
          </p:cNvPr>
          <p:cNvSpPr>
            <a:spLocks noGrp="1"/>
          </p:cNvSpPr>
          <p:nvPr>
            <p:ph type="title"/>
          </p:nvPr>
        </p:nvSpPr>
        <p:spPr>
          <a:xfrm>
            <a:off x="1703389" y="147639"/>
            <a:ext cx="6016625" cy="833090"/>
          </a:xfrm>
        </p:spPr>
        <p:txBody>
          <a:bodyPr/>
          <a:lstStyle/>
          <a:p>
            <a:r>
              <a:rPr lang="en-US" altLang="en-US" b="1" dirty="0"/>
              <a:t>GROUND RULES </a:t>
            </a:r>
            <a:endParaRPr lang="en-GB" altLang="en-US" b="1" dirty="0"/>
          </a:p>
        </p:txBody>
      </p:sp>
      <p:sp>
        <p:nvSpPr>
          <p:cNvPr id="9219" name="Content Placeholder 2">
            <a:extLst>
              <a:ext uri="{FF2B5EF4-FFF2-40B4-BE49-F238E27FC236}">
                <a16:creationId xmlns:a16="http://schemas.microsoft.com/office/drawing/2014/main" id="{354E3F95-1BB6-3677-7C2F-E364A1286311}"/>
              </a:ext>
            </a:extLst>
          </p:cNvPr>
          <p:cNvSpPr>
            <a:spLocks noGrp="1"/>
          </p:cNvSpPr>
          <p:nvPr>
            <p:ph idx="1"/>
          </p:nvPr>
        </p:nvSpPr>
        <p:spPr>
          <a:xfrm>
            <a:off x="1679575" y="1625600"/>
            <a:ext cx="5480050" cy="3455988"/>
          </a:xfrm>
        </p:spPr>
        <p:txBody>
          <a:bodyPr>
            <a:normAutofit fontScale="92500" lnSpcReduction="10000"/>
          </a:bodyPr>
          <a:lstStyle/>
          <a:p>
            <a:pPr>
              <a:defRPr/>
            </a:pPr>
            <a:r>
              <a:rPr lang="en-US" altLang="en-US" b="1" dirty="0">
                <a:latin typeface="Arial" panose="020B0604020202020204" pitchFamily="34" charset="0"/>
                <a:cs typeface="Arial" panose="020B0604020202020204" pitchFamily="34" charset="0"/>
              </a:rPr>
              <a:t>Attendance &amp; Punctuality</a:t>
            </a:r>
          </a:p>
          <a:p>
            <a:pPr marL="0" indent="0">
              <a:buNone/>
              <a:defRPr/>
            </a:pPr>
            <a:r>
              <a:rPr lang="en-US" altLang="en-US" b="1" dirty="0">
                <a:latin typeface="Arial" panose="020B0604020202020204" pitchFamily="34" charset="0"/>
                <a:cs typeface="Arial" panose="020B0604020202020204" pitchFamily="34" charset="0"/>
              </a:rPr>
              <a:t>Class timings 9:00 am till 1:15 pm </a:t>
            </a:r>
          </a:p>
          <a:p>
            <a:pPr>
              <a:defRPr/>
            </a:pPr>
            <a:r>
              <a:rPr lang="en-US" altLang="en-US" b="1" dirty="0">
                <a:latin typeface="Arial" panose="020B0604020202020204" pitchFamily="34" charset="0"/>
                <a:cs typeface="Arial" panose="020B0604020202020204" pitchFamily="34" charset="0"/>
              </a:rPr>
              <a:t>No Mobile Phones</a:t>
            </a:r>
          </a:p>
          <a:p>
            <a:pPr>
              <a:defRPr/>
            </a:pPr>
            <a:r>
              <a:rPr lang="en-US" altLang="en-US" b="1" dirty="0">
                <a:latin typeface="Arial" panose="020B0604020202020204" pitchFamily="34" charset="0"/>
                <a:cs typeface="Arial" panose="020B0604020202020204" pitchFamily="34" charset="0"/>
              </a:rPr>
              <a:t>Mutual Respect</a:t>
            </a:r>
          </a:p>
          <a:p>
            <a:pPr>
              <a:defRPr/>
            </a:pPr>
            <a:r>
              <a:rPr lang="en-US" altLang="en-US" b="1" dirty="0">
                <a:latin typeface="Arial" panose="020B0604020202020204" pitchFamily="34" charset="0"/>
                <a:cs typeface="Arial" panose="020B0604020202020204" pitchFamily="34" charset="0"/>
              </a:rPr>
              <a:t>Confidentiality</a:t>
            </a:r>
          </a:p>
          <a:p>
            <a:pPr>
              <a:defRPr/>
            </a:pPr>
            <a:r>
              <a:rPr lang="en-US" altLang="en-US" b="1" dirty="0">
                <a:latin typeface="Arial" panose="020B0604020202020204" pitchFamily="34" charset="0"/>
                <a:cs typeface="Arial" panose="020B0604020202020204" pitchFamily="34" charset="0"/>
              </a:rPr>
              <a:t>Do not eat in Class </a:t>
            </a:r>
          </a:p>
          <a:p>
            <a:pPr>
              <a:defRPr/>
            </a:pPr>
            <a:endParaRPr lang="en-US" altLang="en-US" b="1" dirty="0">
              <a:latin typeface="Arial" panose="020B0604020202020204" pitchFamily="34" charset="0"/>
              <a:cs typeface="Arial" panose="020B0604020202020204" pitchFamily="34" charset="0"/>
            </a:endParaRPr>
          </a:p>
          <a:p>
            <a:pPr>
              <a:defRPr/>
            </a:pPr>
            <a:endParaRPr lang="en-US" altLang="en-US" dirty="0"/>
          </a:p>
          <a:p>
            <a:pPr>
              <a:defRPr/>
            </a:pPr>
            <a:endParaRPr lang="en-US" altLang="en-US" dirty="0"/>
          </a:p>
          <a:p>
            <a:pPr>
              <a:defRPr/>
            </a:pPr>
            <a:endParaRPr lang="en-GB" altLang="en-US" dirty="0"/>
          </a:p>
        </p:txBody>
      </p:sp>
      <p:pic>
        <p:nvPicPr>
          <p:cNvPr id="9221" name="Picture 6">
            <a:extLst>
              <a:ext uri="{FF2B5EF4-FFF2-40B4-BE49-F238E27FC236}">
                <a16:creationId xmlns:a16="http://schemas.microsoft.com/office/drawing/2014/main" id="{3CF1F16B-DEF4-EA7E-8B23-F08CA8C597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248" y="4585"/>
            <a:ext cx="2320920" cy="3099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AD0C5-4A74-0D23-354F-B1518E78D552}"/>
              </a:ext>
            </a:extLst>
          </p:cNvPr>
          <p:cNvSpPr>
            <a:spLocks noGrp="1"/>
          </p:cNvSpPr>
          <p:nvPr>
            <p:ph type="title"/>
          </p:nvPr>
        </p:nvSpPr>
        <p:spPr>
          <a:xfrm>
            <a:off x="2827317" y="404664"/>
            <a:ext cx="6537366" cy="857250"/>
          </a:xfrm>
        </p:spPr>
        <p:txBody>
          <a:bodyPr>
            <a:noAutofit/>
          </a:bodyPr>
          <a:lstStyle/>
          <a:p>
            <a:r>
              <a:rPr lang="en-GB" sz="3600" b="1" dirty="0"/>
              <a:t>Student Code of Conduct</a:t>
            </a:r>
          </a:p>
        </p:txBody>
      </p:sp>
      <p:sp>
        <p:nvSpPr>
          <p:cNvPr id="3" name="Content Placeholder 2">
            <a:extLst>
              <a:ext uri="{FF2B5EF4-FFF2-40B4-BE49-F238E27FC236}">
                <a16:creationId xmlns:a16="http://schemas.microsoft.com/office/drawing/2014/main" id="{5AA716C9-E3F7-9689-7710-B93EB4B6D94D}"/>
              </a:ext>
            </a:extLst>
          </p:cNvPr>
          <p:cNvSpPr>
            <a:spLocks noGrp="1"/>
          </p:cNvSpPr>
          <p:nvPr>
            <p:ph idx="1"/>
          </p:nvPr>
        </p:nvSpPr>
        <p:spPr/>
        <p:txBody>
          <a:bodyPr>
            <a:normAutofit/>
          </a:bodyPr>
          <a:lstStyle/>
          <a:p>
            <a:pPr algn="just"/>
            <a:r>
              <a:rPr lang="en-GB" sz="2800" dirty="0"/>
              <a:t>It is expected that you act </a:t>
            </a:r>
            <a:r>
              <a:rPr lang="en-GB" sz="2800" b="1" dirty="0"/>
              <a:t>responsibly</a:t>
            </a:r>
            <a:r>
              <a:rPr lang="en-GB" sz="2800" dirty="0"/>
              <a:t> and </a:t>
            </a:r>
            <a:r>
              <a:rPr lang="en-GB" sz="2800" b="1" dirty="0"/>
              <a:t>politely</a:t>
            </a:r>
            <a:r>
              <a:rPr lang="en-GB" sz="2800" dirty="0"/>
              <a:t> towards others.</a:t>
            </a:r>
          </a:p>
          <a:p>
            <a:pPr marL="0" indent="0" algn="just">
              <a:buNone/>
            </a:pPr>
            <a:r>
              <a:rPr lang="en-GB" sz="2800" dirty="0"/>
              <a:t> </a:t>
            </a:r>
          </a:p>
          <a:p>
            <a:pPr algn="just"/>
            <a:r>
              <a:rPr lang="en-GB" sz="2800" dirty="0"/>
              <a:t>You should </a:t>
            </a:r>
            <a:r>
              <a:rPr lang="en-GB" sz="2800" b="1" dirty="0"/>
              <a:t>recognise</a:t>
            </a:r>
            <a:r>
              <a:rPr lang="en-GB" sz="2800" dirty="0"/>
              <a:t> the </a:t>
            </a:r>
            <a:r>
              <a:rPr lang="en-GB" sz="2800" b="1" dirty="0"/>
              <a:t>importance and value of equality and diversity </a:t>
            </a:r>
            <a:r>
              <a:rPr lang="en-GB" sz="2800" dirty="0"/>
              <a:t>in the University community by treating all members of the University with </a:t>
            </a:r>
            <a:r>
              <a:rPr lang="en-GB" sz="2800" b="1" dirty="0"/>
              <a:t>dignity and respect </a:t>
            </a:r>
            <a:r>
              <a:rPr lang="en-GB" sz="2800" dirty="0"/>
              <a:t>both in person and through alternative means.</a:t>
            </a:r>
          </a:p>
          <a:p>
            <a:pPr algn="just"/>
            <a:endParaRPr lang="en-GB" dirty="0"/>
          </a:p>
        </p:txBody>
      </p:sp>
    </p:spTree>
    <p:extLst>
      <p:ext uri="{BB962C8B-B14F-4D97-AF65-F5344CB8AC3E}">
        <p14:creationId xmlns:p14="http://schemas.microsoft.com/office/powerpoint/2010/main" val="1953657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0516-7D50-2A86-B2A2-C8A4024D9BDA}"/>
              </a:ext>
            </a:extLst>
          </p:cNvPr>
          <p:cNvSpPr>
            <a:spLocks noGrp="1"/>
          </p:cNvSpPr>
          <p:nvPr>
            <p:ph type="title"/>
          </p:nvPr>
        </p:nvSpPr>
        <p:spPr>
          <a:xfrm>
            <a:off x="1981200" y="116632"/>
            <a:ext cx="8229600" cy="706090"/>
          </a:xfrm>
        </p:spPr>
        <p:txBody>
          <a:bodyPr>
            <a:normAutofit/>
          </a:bodyPr>
          <a:lstStyle/>
          <a:p>
            <a:r>
              <a:rPr lang="en-GB" sz="3600" b="1" dirty="0">
                <a:solidFill>
                  <a:prstClr val="black"/>
                </a:solidFill>
                <a:latin typeface="Myriad Pro"/>
              </a:rPr>
              <a:t>Student Code of Conduct</a:t>
            </a:r>
            <a:endParaRPr lang="en-GB" sz="3600" b="1" dirty="0"/>
          </a:p>
        </p:txBody>
      </p:sp>
      <p:sp>
        <p:nvSpPr>
          <p:cNvPr id="3" name="Content Placeholder 2">
            <a:extLst>
              <a:ext uri="{FF2B5EF4-FFF2-40B4-BE49-F238E27FC236}">
                <a16:creationId xmlns:a16="http://schemas.microsoft.com/office/drawing/2014/main" id="{8BB13080-6CDA-1EE6-26D7-48DE71D34045}"/>
              </a:ext>
            </a:extLst>
          </p:cNvPr>
          <p:cNvSpPr>
            <a:spLocks noGrp="1"/>
          </p:cNvSpPr>
          <p:nvPr>
            <p:ph idx="1"/>
          </p:nvPr>
        </p:nvSpPr>
        <p:spPr>
          <a:xfrm>
            <a:off x="1981200" y="822722"/>
            <a:ext cx="8229600" cy="3917032"/>
          </a:xfrm>
        </p:spPr>
        <p:txBody>
          <a:bodyPr>
            <a:noAutofit/>
          </a:bodyPr>
          <a:lstStyle/>
          <a:p>
            <a:r>
              <a:rPr lang="en-GB" sz="2800" dirty="0"/>
              <a:t>You should </a:t>
            </a:r>
            <a:r>
              <a:rPr lang="en-GB" sz="2800" b="1" dirty="0"/>
              <a:t>conduct yourself</a:t>
            </a:r>
            <a:r>
              <a:rPr lang="en-GB" sz="2800" dirty="0"/>
              <a:t> in a manner that </a:t>
            </a:r>
            <a:r>
              <a:rPr lang="en-GB" sz="2800" b="1" dirty="0"/>
              <a:t>does not harm or does not have the potential to harm others</a:t>
            </a:r>
          </a:p>
          <a:p>
            <a:endParaRPr lang="en-GB" sz="2800" b="1" dirty="0"/>
          </a:p>
          <a:p>
            <a:r>
              <a:rPr lang="en-GB" sz="2800" b="1" dirty="0"/>
              <a:t>Respecting</a:t>
            </a:r>
            <a:r>
              <a:rPr lang="en-GB" sz="2800" dirty="0"/>
              <a:t> the </a:t>
            </a:r>
            <a:r>
              <a:rPr lang="en-GB" sz="2800" b="1" dirty="0"/>
              <a:t>right</a:t>
            </a:r>
            <a:r>
              <a:rPr lang="en-GB" sz="2800" dirty="0"/>
              <a:t> of others to hold opinions that are different to your own. The University </a:t>
            </a:r>
            <a:r>
              <a:rPr lang="en-GB" sz="2800" b="1" dirty="0"/>
              <a:t>encourages respectful discourse and discussion</a:t>
            </a:r>
            <a:r>
              <a:rPr lang="en-GB" sz="2800" dirty="0"/>
              <a:t>. Where there are </a:t>
            </a:r>
            <a:r>
              <a:rPr lang="en-GB" sz="2800" b="1" dirty="0"/>
              <a:t>disagreements or debate, it is expected that students use appropriate language at all times.</a:t>
            </a:r>
          </a:p>
        </p:txBody>
      </p:sp>
    </p:spTree>
    <p:extLst>
      <p:ext uri="{BB962C8B-B14F-4D97-AF65-F5344CB8AC3E}">
        <p14:creationId xmlns:p14="http://schemas.microsoft.com/office/powerpoint/2010/main" val="2842472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4AE3C-7BC6-296F-29E9-319D7A7F1EE5}"/>
              </a:ext>
            </a:extLst>
          </p:cNvPr>
          <p:cNvSpPr>
            <a:spLocks noGrp="1"/>
          </p:cNvSpPr>
          <p:nvPr>
            <p:ph type="title"/>
          </p:nvPr>
        </p:nvSpPr>
        <p:spPr/>
        <p:txBody>
          <a:bodyPr/>
          <a:lstStyle/>
          <a:p>
            <a:endParaRPr lang="en-GB" dirty="0"/>
          </a:p>
        </p:txBody>
      </p:sp>
      <p:pic>
        <p:nvPicPr>
          <p:cNvPr id="5" name="Content Placeholder 4" descr="A screenshot of a computer&#10;&#10;AI-generated content may be incorrect.">
            <a:extLst>
              <a:ext uri="{FF2B5EF4-FFF2-40B4-BE49-F238E27FC236}">
                <a16:creationId xmlns:a16="http://schemas.microsoft.com/office/drawing/2014/main" id="{E4CC0B39-AC76-8779-0BA0-61C76716C704}"/>
              </a:ext>
            </a:extLst>
          </p:cNvPr>
          <p:cNvPicPr>
            <a:picLocks noGrp="1" noChangeAspect="1"/>
          </p:cNvPicPr>
          <p:nvPr>
            <p:ph idx="1"/>
          </p:nvPr>
        </p:nvPicPr>
        <p:blipFill>
          <a:blip r:embed="rId2"/>
          <a:srcRect l="11007" t="28371" r="26839" b="20046"/>
          <a:stretch/>
        </p:blipFill>
        <p:spPr>
          <a:xfrm>
            <a:off x="797382" y="274638"/>
            <a:ext cx="10597235" cy="4947111"/>
          </a:xfrm>
        </p:spPr>
      </p:pic>
    </p:spTree>
    <p:extLst>
      <p:ext uri="{BB962C8B-B14F-4D97-AF65-F5344CB8AC3E}">
        <p14:creationId xmlns:p14="http://schemas.microsoft.com/office/powerpoint/2010/main" val="2535627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359401-B25E-40C4-92F5-4FB5F8F8102C}"/>
              </a:ext>
            </a:extLst>
          </p:cNvPr>
          <p:cNvSpPr>
            <a:spLocks noGrp="1"/>
          </p:cNvSpPr>
          <p:nvPr>
            <p:ph type="title"/>
          </p:nvPr>
        </p:nvSpPr>
        <p:spPr/>
        <p:txBody>
          <a:bodyPr/>
          <a:lstStyle/>
          <a:p>
            <a:r>
              <a:rPr lang="en-GB" dirty="0"/>
              <a:t>During the session… </a:t>
            </a:r>
          </a:p>
        </p:txBody>
      </p:sp>
      <p:sp>
        <p:nvSpPr>
          <p:cNvPr id="8" name="Arrow: Right 7">
            <a:extLst>
              <a:ext uri="{FF2B5EF4-FFF2-40B4-BE49-F238E27FC236}">
                <a16:creationId xmlns:a16="http://schemas.microsoft.com/office/drawing/2014/main" id="{3FAA8DD6-2BCE-4AF1-863D-F5F8470616B5}"/>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9" name="Freeform: Shape 8">
            <a:extLst>
              <a:ext uri="{FF2B5EF4-FFF2-40B4-BE49-F238E27FC236}">
                <a16:creationId xmlns:a16="http://schemas.microsoft.com/office/drawing/2014/main" id="{321A1203-97AF-44ED-B22E-EDCAB3EAECB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Introduction to the module</a:t>
            </a:r>
          </a:p>
        </p:txBody>
      </p:sp>
      <p:sp>
        <p:nvSpPr>
          <p:cNvPr id="10" name="Freeform: Shape 9">
            <a:extLst>
              <a:ext uri="{FF2B5EF4-FFF2-40B4-BE49-F238E27FC236}">
                <a16:creationId xmlns:a16="http://schemas.microsoft.com/office/drawing/2014/main" id="{B462EE01-F5FB-47E0-A9EB-3820D1E58C95}"/>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 of Industry 4.0</a:t>
            </a:r>
          </a:p>
        </p:txBody>
      </p:sp>
      <p:sp>
        <p:nvSpPr>
          <p:cNvPr id="11" name="Freeform: Shape 10">
            <a:extLst>
              <a:ext uri="{FF2B5EF4-FFF2-40B4-BE49-F238E27FC236}">
                <a16:creationId xmlns:a16="http://schemas.microsoft.com/office/drawing/2014/main" id="{FD3AFA39-B8DC-4A8F-B381-9F0F4960FF5B}"/>
              </a:ext>
            </a:extLst>
          </p:cNvPr>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Introduction to digital innovation in health and care</a:t>
            </a:r>
          </a:p>
        </p:txBody>
      </p:sp>
    </p:spTree>
    <p:extLst>
      <p:ext uri="{BB962C8B-B14F-4D97-AF65-F5344CB8AC3E}">
        <p14:creationId xmlns:p14="http://schemas.microsoft.com/office/powerpoint/2010/main" val="163724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BDC8-9177-4699-B64F-56BE8D51746D}"/>
              </a:ext>
            </a:extLst>
          </p:cNvPr>
          <p:cNvSpPr>
            <a:spLocks noGrp="1"/>
          </p:cNvSpPr>
          <p:nvPr>
            <p:ph type="title"/>
          </p:nvPr>
        </p:nvSpPr>
        <p:spPr>
          <a:xfrm>
            <a:off x="355076" y="96769"/>
            <a:ext cx="11481847" cy="581961"/>
          </a:xfrm>
        </p:spPr>
        <p:txBody>
          <a:bodyPr>
            <a:normAutofit fontScale="90000"/>
          </a:bodyPr>
          <a:lstStyle/>
          <a:p>
            <a:pPr algn="ctr"/>
            <a:r>
              <a:rPr lang="en-GB" b="1" dirty="0"/>
              <a:t>Welcome to BMHP6026_LON</a:t>
            </a:r>
          </a:p>
        </p:txBody>
      </p:sp>
      <p:sp>
        <p:nvSpPr>
          <p:cNvPr id="3" name="Content Placeholder 2">
            <a:extLst>
              <a:ext uri="{FF2B5EF4-FFF2-40B4-BE49-F238E27FC236}">
                <a16:creationId xmlns:a16="http://schemas.microsoft.com/office/drawing/2014/main" id="{4465072D-4C00-4BC1-9B4E-31F9EC5B62E6}"/>
              </a:ext>
            </a:extLst>
          </p:cNvPr>
          <p:cNvSpPr>
            <a:spLocks noGrp="1"/>
          </p:cNvSpPr>
          <p:nvPr>
            <p:ph idx="1"/>
          </p:nvPr>
        </p:nvSpPr>
        <p:spPr>
          <a:xfrm>
            <a:off x="290507" y="830125"/>
            <a:ext cx="11481847" cy="1494044"/>
          </a:xfrm>
          <a:ln w="57150"/>
        </p:spPr>
        <p:style>
          <a:lnRef idx="2">
            <a:schemeClr val="accent5"/>
          </a:lnRef>
          <a:fillRef idx="1">
            <a:schemeClr val="lt1"/>
          </a:fillRef>
          <a:effectRef idx="0">
            <a:schemeClr val="accent5"/>
          </a:effectRef>
          <a:fontRef idx="minor">
            <a:schemeClr val="dk1"/>
          </a:fontRef>
        </p:style>
        <p:txBody>
          <a:bodyPr>
            <a:normAutofit fontScale="92500"/>
          </a:bodyPr>
          <a:lstStyle/>
          <a:p>
            <a:pPr marL="0" indent="0">
              <a:buNone/>
            </a:pPr>
            <a:r>
              <a:rPr lang="en-GB" b="1" dirty="0"/>
              <a:t>Module Aim</a:t>
            </a:r>
            <a:r>
              <a:rPr lang="en-GB" dirty="0"/>
              <a:t>: </a:t>
            </a:r>
          </a:p>
          <a:p>
            <a:r>
              <a:rPr lang="en-GB" b="1" dirty="0"/>
              <a:t>To evaluate the impact and implications of the digital transformation of services within health and care for professionals, service users and providers.</a:t>
            </a:r>
          </a:p>
          <a:p>
            <a:pPr marL="0" indent="0">
              <a:buNone/>
            </a:pPr>
            <a:endParaRPr lang="en-GB" dirty="0"/>
          </a:p>
        </p:txBody>
      </p:sp>
      <p:sp>
        <p:nvSpPr>
          <p:cNvPr id="4" name="TextBox 3">
            <a:extLst>
              <a:ext uri="{FF2B5EF4-FFF2-40B4-BE49-F238E27FC236}">
                <a16:creationId xmlns:a16="http://schemas.microsoft.com/office/drawing/2014/main" id="{A8EB674A-490E-43A8-B7C4-13968EB438E5}"/>
              </a:ext>
            </a:extLst>
          </p:cNvPr>
          <p:cNvSpPr txBox="1"/>
          <p:nvPr/>
        </p:nvSpPr>
        <p:spPr>
          <a:xfrm>
            <a:off x="324362" y="2792373"/>
            <a:ext cx="11414135" cy="2369880"/>
          </a:xfrm>
          <a:prstGeom prst="rect">
            <a:avLst/>
          </a:prstGeom>
          <a:noFill/>
          <a:ln w="57150">
            <a:solidFill>
              <a:schemeClr val="accent6"/>
            </a:solidFill>
          </a:ln>
        </p:spPr>
        <p:txBody>
          <a:bodyPr wrap="square" rtlCol="0">
            <a:spAutoFit/>
          </a:bodyPr>
          <a:lstStyle/>
          <a:p>
            <a:pPr marL="0" indent="0">
              <a:buNone/>
            </a:pPr>
            <a:r>
              <a:rPr lang="en-GB" sz="2800" b="1" dirty="0"/>
              <a:t>Learning Outcomes</a:t>
            </a:r>
            <a:r>
              <a:rPr lang="en-GB" sz="2800" dirty="0"/>
              <a:t>: </a:t>
            </a:r>
          </a:p>
          <a:p>
            <a:r>
              <a:rPr lang="en-GB" sz="2400" b="1" dirty="0"/>
              <a:t>Upon successful completion of this module, you should be able to: </a:t>
            </a:r>
          </a:p>
          <a:p>
            <a:pPr marL="342900" indent="-342900">
              <a:buFont typeface="Arial" panose="020B0604020202020204" pitchFamily="34" charset="0"/>
              <a:buChar char="•"/>
            </a:pPr>
            <a:r>
              <a:rPr lang="en-GB" sz="2400" b="1" dirty="0"/>
              <a:t>Evaluate modern digital transformations for professionals and service users within the health and care. </a:t>
            </a:r>
          </a:p>
          <a:p>
            <a:pPr marL="342900" indent="-342900">
              <a:buFont typeface="Arial" panose="020B0604020202020204" pitchFamily="34" charset="0"/>
              <a:buChar char="•"/>
            </a:pPr>
            <a:r>
              <a:rPr lang="en-GB" sz="2400" b="1" dirty="0"/>
              <a:t>Investigate innovation digital technologies and devices and the impact upon communities and populations. </a:t>
            </a:r>
          </a:p>
        </p:txBody>
      </p:sp>
    </p:spTree>
    <p:extLst>
      <p:ext uri="{BB962C8B-B14F-4D97-AF65-F5344CB8AC3E}">
        <p14:creationId xmlns:p14="http://schemas.microsoft.com/office/powerpoint/2010/main" val="3294919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078C-2F6D-1D62-EAEE-964535345975}"/>
              </a:ext>
            </a:extLst>
          </p:cNvPr>
          <p:cNvSpPr>
            <a:spLocks noGrp="1"/>
          </p:cNvSpPr>
          <p:nvPr>
            <p:ph type="title"/>
          </p:nvPr>
        </p:nvSpPr>
        <p:spPr>
          <a:xfrm>
            <a:off x="355076" y="184757"/>
            <a:ext cx="11481847" cy="360738"/>
          </a:xfrm>
        </p:spPr>
        <p:txBody>
          <a:bodyPr>
            <a:normAutofit fontScale="90000"/>
          </a:bodyPr>
          <a:lstStyle/>
          <a:p>
            <a:pPr algn="ctr"/>
            <a:r>
              <a:rPr lang="en-US" b="1" dirty="0">
                <a:cs typeface="Calibri Light"/>
              </a:rPr>
              <a:t>Assessments </a:t>
            </a:r>
            <a:endParaRPr lang="en-US" b="1" dirty="0"/>
          </a:p>
        </p:txBody>
      </p:sp>
      <p:graphicFrame>
        <p:nvGraphicFramePr>
          <p:cNvPr id="7" name="Content Placeholder 6">
            <a:extLst>
              <a:ext uri="{FF2B5EF4-FFF2-40B4-BE49-F238E27FC236}">
                <a16:creationId xmlns:a16="http://schemas.microsoft.com/office/drawing/2014/main" id="{69296099-D357-FA7D-927A-E20C701D714D}"/>
              </a:ext>
            </a:extLst>
          </p:cNvPr>
          <p:cNvGraphicFramePr>
            <a:graphicFrameLocks noGrp="1"/>
          </p:cNvGraphicFramePr>
          <p:nvPr>
            <p:ph idx="1"/>
            <p:extLst>
              <p:ext uri="{D42A27DB-BD31-4B8C-83A1-F6EECF244321}">
                <p14:modId xmlns:p14="http://schemas.microsoft.com/office/powerpoint/2010/main" val="3677840620"/>
              </p:ext>
            </p:extLst>
          </p:nvPr>
        </p:nvGraphicFramePr>
        <p:xfrm>
          <a:off x="829559" y="776286"/>
          <a:ext cx="9945278" cy="2962503"/>
        </p:xfrm>
        <a:graphic>
          <a:graphicData uri="http://schemas.openxmlformats.org/drawingml/2006/table">
            <a:tbl>
              <a:tblPr firstRow="1" bandRow="1">
                <a:tableStyleId>{5C22544A-7EE6-4342-B048-85BDC9FD1C3A}</a:tableStyleId>
              </a:tblPr>
              <a:tblGrid>
                <a:gridCol w="2295674">
                  <a:extLst>
                    <a:ext uri="{9D8B030D-6E8A-4147-A177-3AD203B41FA5}">
                      <a16:colId xmlns:a16="http://schemas.microsoft.com/office/drawing/2014/main" val="2785058992"/>
                    </a:ext>
                  </a:extLst>
                </a:gridCol>
                <a:gridCol w="5729672">
                  <a:extLst>
                    <a:ext uri="{9D8B030D-6E8A-4147-A177-3AD203B41FA5}">
                      <a16:colId xmlns:a16="http://schemas.microsoft.com/office/drawing/2014/main" val="1837184759"/>
                    </a:ext>
                  </a:extLst>
                </a:gridCol>
                <a:gridCol w="1919932">
                  <a:extLst>
                    <a:ext uri="{9D8B030D-6E8A-4147-A177-3AD203B41FA5}">
                      <a16:colId xmlns:a16="http://schemas.microsoft.com/office/drawing/2014/main" val="3488011420"/>
                    </a:ext>
                  </a:extLst>
                </a:gridCol>
              </a:tblGrid>
              <a:tr h="541237">
                <a:tc>
                  <a:txBody>
                    <a:bodyPr/>
                    <a:lstStyle/>
                    <a:p>
                      <a:r>
                        <a:rPr lang="en-US" sz="2400" dirty="0"/>
                        <a:t>Component </a:t>
                      </a:r>
                    </a:p>
                  </a:txBody>
                  <a:tcPr/>
                </a:tc>
                <a:tc>
                  <a:txBody>
                    <a:bodyPr/>
                    <a:lstStyle/>
                    <a:p>
                      <a:r>
                        <a:rPr lang="en-US" sz="2400" dirty="0"/>
                        <a:t>Task Overview </a:t>
                      </a:r>
                    </a:p>
                  </a:txBody>
                  <a:tcPr/>
                </a:tc>
                <a:tc>
                  <a:txBody>
                    <a:bodyPr/>
                    <a:lstStyle/>
                    <a:p>
                      <a:r>
                        <a:rPr lang="en-US" sz="2400" dirty="0"/>
                        <a:t>% of module </a:t>
                      </a:r>
                    </a:p>
                  </a:txBody>
                  <a:tcPr/>
                </a:tc>
                <a:extLst>
                  <a:ext uri="{0D108BD9-81ED-4DB2-BD59-A6C34878D82A}">
                    <a16:rowId xmlns:a16="http://schemas.microsoft.com/office/drawing/2014/main" val="2163532786"/>
                  </a:ext>
                </a:extLst>
              </a:tr>
              <a:tr h="1204766">
                <a:tc>
                  <a:txBody>
                    <a:bodyPr/>
                    <a:lstStyle/>
                    <a:p>
                      <a:r>
                        <a:rPr lang="en-US" sz="2400" dirty="0"/>
                        <a:t>Component 1 </a:t>
                      </a:r>
                    </a:p>
                  </a:txBody>
                  <a:tcPr/>
                </a:tc>
                <a:tc>
                  <a:txBody>
                    <a:bodyPr/>
                    <a:lstStyle/>
                    <a:p>
                      <a:r>
                        <a:rPr lang="en-US" sz="2400" dirty="0"/>
                        <a:t>Written Report– 2000</a:t>
                      </a:r>
                    </a:p>
                    <a:p>
                      <a:endParaRPr lang="en-US" sz="2400" dirty="0"/>
                    </a:p>
                    <a:p>
                      <a:r>
                        <a:rPr lang="en-GB" sz="2400" dirty="0"/>
                        <a:t>Monday 20 July 2026</a:t>
                      </a:r>
                      <a:endParaRPr lang="en-US" sz="2400" dirty="0"/>
                    </a:p>
                  </a:txBody>
                  <a:tcPr/>
                </a:tc>
                <a:tc>
                  <a:txBody>
                    <a:bodyPr/>
                    <a:lstStyle/>
                    <a:p>
                      <a:r>
                        <a:rPr lang="en-US" sz="2400" dirty="0"/>
                        <a:t>50</a:t>
                      </a:r>
                    </a:p>
                  </a:txBody>
                  <a:tcPr/>
                </a:tc>
                <a:extLst>
                  <a:ext uri="{0D108BD9-81ED-4DB2-BD59-A6C34878D82A}">
                    <a16:rowId xmlns:a16="http://schemas.microsoft.com/office/drawing/2014/main" val="1607984822"/>
                  </a:ext>
                </a:extLst>
              </a:tr>
              <a:tr h="1216500">
                <a:tc>
                  <a:txBody>
                    <a:bodyPr/>
                    <a:lstStyle/>
                    <a:p>
                      <a:r>
                        <a:rPr lang="en-US" sz="2400" dirty="0"/>
                        <a:t>Component 2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Viva (Oral Presentation)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Slides Due - Friday 7 August 2026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In-Class Presentations 10 August 2026 </a:t>
                      </a:r>
                    </a:p>
                  </a:txBody>
                  <a:tcPr/>
                </a:tc>
                <a:tc>
                  <a:txBody>
                    <a:bodyPr/>
                    <a:lstStyle/>
                    <a:p>
                      <a:r>
                        <a:rPr lang="en-US" sz="2400" dirty="0"/>
                        <a:t>50</a:t>
                      </a:r>
                    </a:p>
                  </a:txBody>
                  <a:tcPr/>
                </a:tc>
                <a:extLst>
                  <a:ext uri="{0D108BD9-81ED-4DB2-BD59-A6C34878D82A}">
                    <a16:rowId xmlns:a16="http://schemas.microsoft.com/office/drawing/2014/main" val="3212612341"/>
                  </a:ext>
                </a:extLst>
              </a:tr>
            </a:tbl>
          </a:graphicData>
        </a:graphic>
      </p:graphicFrame>
      <p:sp>
        <p:nvSpPr>
          <p:cNvPr id="8" name="TextBox 7">
            <a:extLst>
              <a:ext uri="{FF2B5EF4-FFF2-40B4-BE49-F238E27FC236}">
                <a16:creationId xmlns:a16="http://schemas.microsoft.com/office/drawing/2014/main" id="{6337D216-E181-4B73-4A03-E7FB7331A24C}"/>
              </a:ext>
            </a:extLst>
          </p:cNvPr>
          <p:cNvSpPr txBox="1"/>
          <p:nvPr/>
        </p:nvSpPr>
        <p:spPr>
          <a:xfrm>
            <a:off x="711838" y="4821148"/>
            <a:ext cx="107683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There will be time allocated within class to develop each piece of work, you must show your lecturer progress during class sessions. </a:t>
            </a:r>
            <a:endParaRPr lang="en-US" sz="2400" dirty="0">
              <a:ea typeface="Calibri"/>
              <a:cs typeface="Calibri"/>
            </a:endParaRPr>
          </a:p>
        </p:txBody>
      </p:sp>
    </p:spTree>
    <p:extLst>
      <p:ext uri="{BB962C8B-B14F-4D97-AF65-F5344CB8AC3E}">
        <p14:creationId xmlns:p14="http://schemas.microsoft.com/office/powerpoint/2010/main" val="1119127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48A87-5599-41E5-88BE-760EA49FC3BE}"/>
              </a:ext>
            </a:extLst>
          </p:cNvPr>
          <p:cNvSpPr>
            <a:spLocks noGrp="1"/>
          </p:cNvSpPr>
          <p:nvPr>
            <p:ph type="title"/>
          </p:nvPr>
        </p:nvSpPr>
        <p:spPr>
          <a:xfrm>
            <a:off x="301657" y="1264791"/>
            <a:ext cx="11594969" cy="455008"/>
          </a:xfrm>
        </p:spPr>
        <p:txBody>
          <a:bodyPr>
            <a:normAutofit fontScale="90000"/>
          </a:bodyPr>
          <a:lstStyle/>
          <a:p>
            <a:pPr algn="ctr"/>
            <a:r>
              <a:rPr lang="en-GB" sz="4000" b="1" dirty="0"/>
              <a:t>Navigating our Module Moodle Page </a:t>
            </a:r>
          </a:p>
        </p:txBody>
      </p:sp>
      <p:grpSp>
        <p:nvGrpSpPr>
          <p:cNvPr id="13" name="Group 12">
            <a:extLst>
              <a:ext uri="{FF2B5EF4-FFF2-40B4-BE49-F238E27FC236}">
                <a16:creationId xmlns:a16="http://schemas.microsoft.com/office/drawing/2014/main" id="{6D9B487B-4616-4CA6-AE89-6381184CEAD2}"/>
              </a:ext>
            </a:extLst>
          </p:cNvPr>
          <p:cNvGrpSpPr/>
          <p:nvPr/>
        </p:nvGrpSpPr>
        <p:grpSpPr>
          <a:xfrm>
            <a:off x="500476" y="2101457"/>
            <a:ext cx="11191047" cy="830997"/>
            <a:chOff x="575227" y="2940077"/>
            <a:chExt cx="11191047" cy="830997"/>
          </a:xfrm>
        </p:grpSpPr>
        <p:pic>
          <p:nvPicPr>
            <p:cNvPr id="5" name="Picture 4">
              <a:extLst>
                <a:ext uri="{FF2B5EF4-FFF2-40B4-BE49-F238E27FC236}">
                  <a16:creationId xmlns:a16="http://schemas.microsoft.com/office/drawing/2014/main" id="{3A383845-9470-4772-982A-C88502F15DD4}"/>
                </a:ext>
              </a:extLst>
            </p:cNvPr>
            <p:cNvPicPr>
              <a:picLocks noChangeAspect="1"/>
            </p:cNvPicPr>
            <p:nvPr/>
          </p:nvPicPr>
          <p:blipFill>
            <a:blip r:embed="rId3"/>
            <a:stretch>
              <a:fillRect/>
            </a:stretch>
          </p:blipFill>
          <p:spPr>
            <a:xfrm>
              <a:off x="575227" y="2943284"/>
              <a:ext cx="1879738" cy="785067"/>
            </a:xfrm>
            <a:prstGeom prst="rect">
              <a:avLst/>
            </a:prstGeom>
          </p:spPr>
        </p:pic>
        <p:sp>
          <p:nvSpPr>
            <p:cNvPr id="6" name="TextBox 5">
              <a:extLst>
                <a:ext uri="{FF2B5EF4-FFF2-40B4-BE49-F238E27FC236}">
                  <a16:creationId xmlns:a16="http://schemas.microsoft.com/office/drawing/2014/main" id="{D32A9731-5833-4F81-A282-B839F550C77B}"/>
                </a:ext>
              </a:extLst>
            </p:cNvPr>
            <p:cNvSpPr txBox="1"/>
            <p:nvPr/>
          </p:nvSpPr>
          <p:spPr>
            <a:xfrm>
              <a:off x="4262230" y="2940077"/>
              <a:ext cx="7504044" cy="830997"/>
            </a:xfrm>
            <a:prstGeom prst="rect">
              <a:avLst/>
            </a:prstGeom>
            <a:noFill/>
          </p:spPr>
          <p:txBody>
            <a:bodyPr wrap="square" rtlCol="0">
              <a:spAutoFit/>
            </a:bodyPr>
            <a:lstStyle/>
            <a:p>
              <a:r>
                <a:rPr lang="en-GB" sz="2400" dirty="0"/>
                <a:t>The Panopto tile at the top of the page will show you the links to all available lecture recording for this module</a:t>
              </a:r>
              <a:r>
                <a:rPr lang="en-GB" dirty="0"/>
                <a:t>. </a:t>
              </a:r>
            </a:p>
          </p:txBody>
        </p:sp>
      </p:grpSp>
      <p:grpSp>
        <p:nvGrpSpPr>
          <p:cNvPr id="14" name="Group 13">
            <a:extLst>
              <a:ext uri="{FF2B5EF4-FFF2-40B4-BE49-F238E27FC236}">
                <a16:creationId xmlns:a16="http://schemas.microsoft.com/office/drawing/2014/main" id="{9E0D4FA8-C440-4D44-A4D4-1640D210FB44}"/>
              </a:ext>
            </a:extLst>
          </p:cNvPr>
          <p:cNvGrpSpPr/>
          <p:nvPr/>
        </p:nvGrpSpPr>
        <p:grpSpPr>
          <a:xfrm>
            <a:off x="192326" y="3166383"/>
            <a:ext cx="11573948" cy="1382491"/>
            <a:chOff x="192326" y="3877502"/>
            <a:chExt cx="11573948" cy="1382491"/>
          </a:xfrm>
        </p:grpSpPr>
        <p:pic>
          <p:nvPicPr>
            <p:cNvPr id="8" name="Picture 7">
              <a:extLst>
                <a:ext uri="{FF2B5EF4-FFF2-40B4-BE49-F238E27FC236}">
                  <a16:creationId xmlns:a16="http://schemas.microsoft.com/office/drawing/2014/main" id="{00C3D228-4CD5-4AB1-97DF-8777F4BCADC4}"/>
                </a:ext>
              </a:extLst>
            </p:cNvPr>
            <p:cNvPicPr>
              <a:picLocks noChangeAspect="1"/>
            </p:cNvPicPr>
            <p:nvPr/>
          </p:nvPicPr>
          <p:blipFill>
            <a:blip r:embed="rId4"/>
            <a:stretch>
              <a:fillRect/>
            </a:stretch>
          </p:blipFill>
          <p:spPr>
            <a:xfrm>
              <a:off x="192326" y="3877502"/>
              <a:ext cx="2823921" cy="893281"/>
            </a:xfrm>
            <a:prstGeom prst="rect">
              <a:avLst/>
            </a:prstGeom>
          </p:spPr>
        </p:pic>
        <p:sp>
          <p:nvSpPr>
            <p:cNvPr id="9" name="TextBox 8">
              <a:extLst>
                <a:ext uri="{FF2B5EF4-FFF2-40B4-BE49-F238E27FC236}">
                  <a16:creationId xmlns:a16="http://schemas.microsoft.com/office/drawing/2014/main" id="{9E407916-5AE9-47A2-9EA5-5A5F90919A5E}"/>
                </a:ext>
              </a:extLst>
            </p:cNvPr>
            <p:cNvSpPr txBox="1"/>
            <p:nvPr/>
          </p:nvSpPr>
          <p:spPr>
            <a:xfrm>
              <a:off x="4262230" y="4059664"/>
              <a:ext cx="7504044" cy="1200329"/>
            </a:xfrm>
            <a:prstGeom prst="rect">
              <a:avLst/>
            </a:prstGeom>
            <a:noFill/>
          </p:spPr>
          <p:txBody>
            <a:bodyPr wrap="square" rtlCol="0">
              <a:spAutoFit/>
            </a:bodyPr>
            <a:lstStyle/>
            <a:p>
              <a:r>
                <a:rPr lang="en-GB" sz="2400" dirty="0"/>
                <a:t>Each week, you will find the ‘lecture materials’ this will include the slides and resources used in your class sessions</a:t>
              </a:r>
              <a:r>
                <a:rPr lang="en-GB" dirty="0"/>
                <a:t>. </a:t>
              </a:r>
            </a:p>
          </p:txBody>
        </p:sp>
      </p:grpSp>
      <p:grpSp>
        <p:nvGrpSpPr>
          <p:cNvPr id="15" name="Group 14">
            <a:extLst>
              <a:ext uri="{FF2B5EF4-FFF2-40B4-BE49-F238E27FC236}">
                <a16:creationId xmlns:a16="http://schemas.microsoft.com/office/drawing/2014/main" id="{4A10484C-39A9-472F-B05D-67F78811F329}"/>
              </a:ext>
            </a:extLst>
          </p:cNvPr>
          <p:cNvGrpSpPr/>
          <p:nvPr/>
        </p:nvGrpSpPr>
        <p:grpSpPr>
          <a:xfrm>
            <a:off x="376031" y="4944637"/>
            <a:ext cx="11212994" cy="1200329"/>
            <a:chOff x="376031" y="5287537"/>
            <a:chExt cx="11212994" cy="1200329"/>
          </a:xfrm>
        </p:grpSpPr>
        <p:pic>
          <p:nvPicPr>
            <p:cNvPr id="11" name="Picture 10">
              <a:extLst>
                <a:ext uri="{FF2B5EF4-FFF2-40B4-BE49-F238E27FC236}">
                  <a16:creationId xmlns:a16="http://schemas.microsoft.com/office/drawing/2014/main" id="{79E7DD9B-2656-4699-899B-3B24CE9C0C9A}"/>
                </a:ext>
              </a:extLst>
            </p:cNvPr>
            <p:cNvPicPr>
              <a:picLocks noChangeAspect="1"/>
            </p:cNvPicPr>
            <p:nvPr/>
          </p:nvPicPr>
          <p:blipFill>
            <a:blip r:embed="rId5"/>
            <a:stretch>
              <a:fillRect/>
            </a:stretch>
          </p:blipFill>
          <p:spPr>
            <a:xfrm>
              <a:off x="376031" y="5287537"/>
              <a:ext cx="3886200" cy="685800"/>
            </a:xfrm>
            <a:prstGeom prst="rect">
              <a:avLst/>
            </a:prstGeom>
          </p:spPr>
        </p:pic>
        <p:sp>
          <p:nvSpPr>
            <p:cNvPr id="12" name="TextBox 11">
              <a:extLst>
                <a:ext uri="{FF2B5EF4-FFF2-40B4-BE49-F238E27FC236}">
                  <a16:creationId xmlns:a16="http://schemas.microsoft.com/office/drawing/2014/main" id="{4D42D934-8B00-47DE-A7D8-323BA820362C}"/>
                </a:ext>
              </a:extLst>
            </p:cNvPr>
            <p:cNvSpPr txBox="1"/>
            <p:nvPr/>
          </p:nvSpPr>
          <p:spPr>
            <a:xfrm>
              <a:off x="4262230" y="5287537"/>
              <a:ext cx="7326795" cy="1200329"/>
            </a:xfrm>
            <a:prstGeom prst="rect">
              <a:avLst/>
            </a:prstGeom>
            <a:noFill/>
          </p:spPr>
          <p:txBody>
            <a:bodyPr wrap="square" rtlCol="0">
              <a:spAutoFit/>
            </a:bodyPr>
            <a:lstStyle/>
            <a:p>
              <a:r>
                <a:rPr lang="en-GB" sz="2400" dirty="0"/>
                <a:t>Each week, you will find additional resources for your independent studies, you will need to be proactive with your reading and note taking. </a:t>
              </a:r>
            </a:p>
          </p:txBody>
        </p:sp>
      </p:grpSp>
    </p:spTree>
    <p:extLst>
      <p:ext uri="{BB962C8B-B14F-4D97-AF65-F5344CB8AC3E}">
        <p14:creationId xmlns:p14="http://schemas.microsoft.com/office/powerpoint/2010/main" val="2062777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A9EFDD-9CF0-4183-BBC0-1AC0D5267AB8}"/>
              </a:ext>
            </a:extLst>
          </p:cNvPr>
          <p:cNvSpPr>
            <a:spLocks noGrp="1"/>
          </p:cNvSpPr>
          <p:nvPr>
            <p:ph type="title"/>
          </p:nvPr>
        </p:nvSpPr>
        <p:spPr>
          <a:xfrm>
            <a:off x="1543459" y="381674"/>
            <a:ext cx="8550970" cy="1325563"/>
          </a:xfrm>
        </p:spPr>
        <p:txBody>
          <a:bodyPr>
            <a:normAutofit/>
          </a:bodyPr>
          <a:lstStyle/>
          <a:p>
            <a:pPr algn="ctr"/>
            <a:r>
              <a:rPr lang="en-GB" sz="4000" b="1" dirty="0"/>
              <a:t>Introduction to Industry 4.0 revolution </a:t>
            </a:r>
          </a:p>
        </p:txBody>
      </p:sp>
      <p:pic>
        <p:nvPicPr>
          <p:cNvPr id="7" name="Picture 6">
            <a:extLst>
              <a:ext uri="{FF2B5EF4-FFF2-40B4-BE49-F238E27FC236}">
                <a16:creationId xmlns:a16="http://schemas.microsoft.com/office/drawing/2014/main" id="{C901644D-A2B2-4B6E-B4BA-2B9C62DC3537}"/>
              </a:ext>
            </a:extLst>
          </p:cNvPr>
          <p:cNvPicPr>
            <a:picLocks noChangeAspect="1"/>
          </p:cNvPicPr>
          <p:nvPr/>
        </p:nvPicPr>
        <p:blipFill>
          <a:blip r:embed="rId3"/>
          <a:stretch>
            <a:fillRect/>
          </a:stretch>
        </p:blipFill>
        <p:spPr>
          <a:xfrm>
            <a:off x="2264441" y="1707237"/>
            <a:ext cx="7247204" cy="3792142"/>
          </a:xfrm>
          <a:prstGeom prst="rect">
            <a:avLst/>
          </a:prstGeom>
        </p:spPr>
      </p:pic>
    </p:spTree>
    <p:extLst>
      <p:ext uri="{BB962C8B-B14F-4D97-AF65-F5344CB8AC3E}">
        <p14:creationId xmlns:p14="http://schemas.microsoft.com/office/powerpoint/2010/main" val="4132863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E4AC-E044-1406-8482-6192B410897E}"/>
              </a:ext>
            </a:extLst>
          </p:cNvPr>
          <p:cNvSpPr>
            <a:spLocks noGrp="1"/>
          </p:cNvSpPr>
          <p:nvPr>
            <p:ph type="title"/>
          </p:nvPr>
        </p:nvSpPr>
        <p:spPr>
          <a:xfrm>
            <a:off x="301657" y="1420926"/>
            <a:ext cx="11594969" cy="671825"/>
          </a:xfrm>
        </p:spPr>
        <p:txBody>
          <a:bodyPr>
            <a:normAutofit fontScale="90000"/>
          </a:bodyPr>
          <a:lstStyle/>
          <a:p>
            <a:pPr algn="ctr"/>
            <a:r>
              <a:rPr lang="en-GB" b="1" dirty="0"/>
              <a:t>Pair Discussion</a:t>
            </a:r>
          </a:p>
        </p:txBody>
      </p:sp>
      <p:sp>
        <p:nvSpPr>
          <p:cNvPr id="3" name="Content Placeholder 2">
            <a:extLst>
              <a:ext uri="{FF2B5EF4-FFF2-40B4-BE49-F238E27FC236}">
                <a16:creationId xmlns:a16="http://schemas.microsoft.com/office/drawing/2014/main" id="{B8B2FD55-CF86-6D09-13F8-DA9DB0D213C4}"/>
              </a:ext>
            </a:extLst>
          </p:cNvPr>
          <p:cNvSpPr>
            <a:spLocks noGrp="1"/>
          </p:cNvSpPr>
          <p:nvPr>
            <p:ph idx="1"/>
          </p:nvPr>
        </p:nvSpPr>
        <p:spPr>
          <a:xfrm>
            <a:off x="301657" y="2570342"/>
            <a:ext cx="11594969" cy="3651349"/>
          </a:xfrm>
        </p:spPr>
        <p:txBody>
          <a:bodyPr>
            <a:normAutofit/>
          </a:bodyPr>
          <a:lstStyle/>
          <a:p>
            <a:pPr marL="0" indent="0">
              <a:buNone/>
            </a:pPr>
            <a:r>
              <a:rPr lang="en-GB" sz="4000" dirty="0"/>
              <a:t>What is industrial revolution mean?</a:t>
            </a:r>
          </a:p>
        </p:txBody>
      </p:sp>
    </p:spTree>
    <p:extLst>
      <p:ext uri="{BB962C8B-B14F-4D97-AF65-F5344CB8AC3E}">
        <p14:creationId xmlns:p14="http://schemas.microsoft.com/office/powerpoint/2010/main" val="4061012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431FED-3069-4184-B84B-74AA96079C60}"/>
              </a:ext>
            </a:extLst>
          </p:cNvPr>
          <p:cNvPicPr>
            <a:picLocks noChangeAspect="1"/>
          </p:cNvPicPr>
          <p:nvPr/>
        </p:nvPicPr>
        <p:blipFill>
          <a:blip r:embed="rId2"/>
          <a:stretch>
            <a:fillRect/>
          </a:stretch>
        </p:blipFill>
        <p:spPr>
          <a:xfrm>
            <a:off x="3224981" y="1893803"/>
            <a:ext cx="1750142" cy="454882"/>
          </a:xfrm>
          <a:prstGeom prst="rect">
            <a:avLst/>
          </a:prstGeom>
        </p:spPr>
      </p:pic>
      <p:pic>
        <p:nvPicPr>
          <p:cNvPr id="3" name="Picture 2">
            <a:extLst>
              <a:ext uri="{FF2B5EF4-FFF2-40B4-BE49-F238E27FC236}">
                <a16:creationId xmlns:a16="http://schemas.microsoft.com/office/drawing/2014/main" id="{30317290-7C60-60FD-59E3-81F8B3D22C21}"/>
              </a:ext>
            </a:extLst>
          </p:cNvPr>
          <p:cNvPicPr>
            <a:picLocks noChangeAspect="1"/>
          </p:cNvPicPr>
          <p:nvPr/>
        </p:nvPicPr>
        <p:blipFill>
          <a:blip r:embed="rId3"/>
          <a:stretch>
            <a:fillRect/>
          </a:stretch>
        </p:blipFill>
        <p:spPr>
          <a:xfrm>
            <a:off x="4858883" y="1868568"/>
            <a:ext cx="1711794" cy="520597"/>
          </a:xfrm>
          <a:prstGeom prst="rect">
            <a:avLst/>
          </a:prstGeom>
        </p:spPr>
      </p:pic>
      <p:pic>
        <p:nvPicPr>
          <p:cNvPr id="5" name="Picture 4">
            <a:extLst>
              <a:ext uri="{FF2B5EF4-FFF2-40B4-BE49-F238E27FC236}">
                <a16:creationId xmlns:a16="http://schemas.microsoft.com/office/drawing/2014/main" id="{4B7338C6-B233-68A4-CFED-E121C4C75823}"/>
              </a:ext>
            </a:extLst>
          </p:cNvPr>
          <p:cNvPicPr>
            <a:picLocks noChangeAspect="1"/>
          </p:cNvPicPr>
          <p:nvPr/>
        </p:nvPicPr>
        <p:blipFill>
          <a:blip r:embed="rId4"/>
          <a:stretch>
            <a:fillRect/>
          </a:stretch>
        </p:blipFill>
        <p:spPr>
          <a:xfrm>
            <a:off x="6654631" y="1626403"/>
            <a:ext cx="1486102" cy="484329"/>
          </a:xfrm>
          <a:prstGeom prst="rect">
            <a:avLst/>
          </a:prstGeom>
        </p:spPr>
      </p:pic>
      <p:pic>
        <p:nvPicPr>
          <p:cNvPr id="6" name="Picture 5">
            <a:extLst>
              <a:ext uri="{FF2B5EF4-FFF2-40B4-BE49-F238E27FC236}">
                <a16:creationId xmlns:a16="http://schemas.microsoft.com/office/drawing/2014/main" id="{FEAC2889-8C0B-4B95-5DC4-950D5F213CEC}"/>
              </a:ext>
            </a:extLst>
          </p:cNvPr>
          <p:cNvPicPr>
            <a:picLocks noChangeAspect="1"/>
          </p:cNvPicPr>
          <p:nvPr/>
        </p:nvPicPr>
        <p:blipFill>
          <a:blip r:embed="rId5"/>
          <a:stretch>
            <a:fillRect/>
          </a:stretch>
        </p:blipFill>
        <p:spPr>
          <a:xfrm>
            <a:off x="8326972" y="1384238"/>
            <a:ext cx="1222930" cy="484329"/>
          </a:xfrm>
          <a:prstGeom prst="rect">
            <a:avLst/>
          </a:prstGeom>
        </p:spPr>
      </p:pic>
      <p:pic>
        <p:nvPicPr>
          <p:cNvPr id="9" name="Content Placeholder 8">
            <a:extLst>
              <a:ext uri="{FF2B5EF4-FFF2-40B4-BE49-F238E27FC236}">
                <a16:creationId xmlns:a16="http://schemas.microsoft.com/office/drawing/2014/main" id="{5EF6EC8A-82EF-8F13-3368-9B0877F22183}"/>
              </a:ext>
            </a:extLst>
          </p:cNvPr>
          <p:cNvPicPr>
            <a:picLocks noGrp="1" noChangeAspect="1"/>
          </p:cNvPicPr>
          <p:nvPr>
            <p:ph idx="1"/>
          </p:nvPr>
        </p:nvPicPr>
        <p:blipFill>
          <a:blip r:embed="rId6"/>
          <a:stretch>
            <a:fillRect/>
          </a:stretch>
        </p:blipFill>
        <p:spPr>
          <a:xfrm>
            <a:off x="2694960" y="66037"/>
            <a:ext cx="7751433" cy="5748950"/>
          </a:xfrm>
          <a:prstGeom prst="rect">
            <a:avLst/>
          </a:prstGeom>
        </p:spPr>
      </p:pic>
      <p:pic>
        <p:nvPicPr>
          <p:cNvPr id="10" name="Content Placeholder 8">
            <a:extLst>
              <a:ext uri="{FF2B5EF4-FFF2-40B4-BE49-F238E27FC236}">
                <a16:creationId xmlns:a16="http://schemas.microsoft.com/office/drawing/2014/main" id="{E1927660-DB74-4F2A-7DC1-3DE16FFB825C}"/>
              </a:ext>
            </a:extLst>
          </p:cNvPr>
          <p:cNvPicPr>
            <a:picLocks noChangeAspect="1"/>
          </p:cNvPicPr>
          <p:nvPr/>
        </p:nvPicPr>
        <p:blipFill>
          <a:blip r:embed="rId6"/>
          <a:stretch>
            <a:fillRect/>
          </a:stretch>
        </p:blipFill>
        <p:spPr>
          <a:xfrm>
            <a:off x="2847360" y="218437"/>
            <a:ext cx="7751433" cy="5748950"/>
          </a:xfrm>
          <a:prstGeom prst="rect">
            <a:avLst/>
          </a:prstGeom>
        </p:spPr>
      </p:pic>
    </p:spTree>
    <p:extLst>
      <p:ext uri="{BB962C8B-B14F-4D97-AF65-F5344CB8AC3E}">
        <p14:creationId xmlns:p14="http://schemas.microsoft.com/office/powerpoint/2010/main" val="488187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43A8A-4A30-B3BE-CCB7-8E1452642B26}"/>
              </a:ext>
            </a:extLst>
          </p:cNvPr>
          <p:cNvSpPr>
            <a:spLocks noGrp="1"/>
          </p:cNvSpPr>
          <p:nvPr>
            <p:ph type="title"/>
          </p:nvPr>
        </p:nvSpPr>
        <p:spPr/>
        <p:txBody>
          <a:bodyPr/>
          <a:lstStyle/>
          <a:p>
            <a:r>
              <a:rPr lang="en-GB" dirty="0"/>
              <a:t>Lets watch and understand</a:t>
            </a:r>
          </a:p>
        </p:txBody>
      </p:sp>
      <p:sp>
        <p:nvSpPr>
          <p:cNvPr id="3" name="Content Placeholder 2">
            <a:extLst>
              <a:ext uri="{FF2B5EF4-FFF2-40B4-BE49-F238E27FC236}">
                <a16:creationId xmlns:a16="http://schemas.microsoft.com/office/drawing/2014/main" id="{CD16ACD6-6F80-5AAB-A466-8DAD13BE8043}"/>
              </a:ext>
            </a:extLst>
          </p:cNvPr>
          <p:cNvSpPr>
            <a:spLocks noGrp="1"/>
          </p:cNvSpPr>
          <p:nvPr>
            <p:ph idx="1"/>
          </p:nvPr>
        </p:nvSpPr>
        <p:spPr/>
        <p:txBody>
          <a:bodyPr/>
          <a:lstStyle/>
          <a:p>
            <a:pPr marL="0" indent="0">
              <a:buNone/>
            </a:pPr>
            <a:r>
              <a:rPr lang="en-GB" dirty="0">
                <a:hlinkClick r:id="rId2"/>
              </a:rPr>
              <a:t>Industry 1.0 to 4.0 – Brief History of the Industrial Revolution</a:t>
            </a:r>
            <a:endParaRPr lang="en-GB" dirty="0"/>
          </a:p>
        </p:txBody>
      </p:sp>
    </p:spTree>
    <p:extLst>
      <p:ext uri="{BB962C8B-B14F-4D97-AF65-F5344CB8AC3E}">
        <p14:creationId xmlns:p14="http://schemas.microsoft.com/office/powerpoint/2010/main" val="3893708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BA6F6-453D-F019-D9A8-4BEACF8451BB}"/>
              </a:ext>
            </a:extLst>
          </p:cNvPr>
          <p:cNvSpPr>
            <a:spLocks noGrp="1"/>
          </p:cNvSpPr>
          <p:nvPr>
            <p:ph type="title"/>
          </p:nvPr>
        </p:nvSpPr>
        <p:spPr>
          <a:xfrm>
            <a:off x="2101391" y="1225419"/>
            <a:ext cx="8730007" cy="414030"/>
          </a:xfrm>
        </p:spPr>
        <p:txBody>
          <a:bodyPr vert="horz" lIns="91440" tIns="45720" rIns="91440" bIns="45720" rtlCol="0" anchor="t">
            <a:normAutofit fontScale="90000"/>
          </a:bodyPr>
          <a:lstStyle/>
          <a:p>
            <a:pPr algn="ctr"/>
            <a:r>
              <a:rPr lang="en-US" sz="4000" b="1" kern="1200" dirty="0">
                <a:solidFill>
                  <a:schemeClr val="tx1"/>
                </a:solidFill>
                <a:latin typeface="+mj-lt"/>
                <a:ea typeface="+mj-ea"/>
                <a:cs typeface="+mj-cs"/>
              </a:rPr>
              <a:t>Industry 1.0 – Mechanization </a:t>
            </a:r>
          </a:p>
        </p:txBody>
      </p:sp>
      <p:pic>
        <p:nvPicPr>
          <p:cNvPr id="4" name="Content Placeholder 3">
            <a:extLst>
              <a:ext uri="{FF2B5EF4-FFF2-40B4-BE49-F238E27FC236}">
                <a16:creationId xmlns:a16="http://schemas.microsoft.com/office/drawing/2014/main" id="{7189A515-35C7-093E-6809-5BF655687DCA}"/>
              </a:ext>
            </a:extLst>
          </p:cNvPr>
          <p:cNvPicPr>
            <a:picLocks noGrp="1" noChangeAspect="1"/>
          </p:cNvPicPr>
          <p:nvPr>
            <p:ph idx="1"/>
          </p:nvPr>
        </p:nvPicPr>
        <p:blipFill>
          <a:blip r:embed="rId2"/>
          <a:stretch>
            <a:fillRect/>
          </a:stretch>
        </p:blipFill>
        <p:spPr>
          <a:xfrm>
            <a:off x="5882514" y="2091936"/>
            <a:ext cx="4948883" cy="4090104"/>
          </a:xfrm>
          <a:prstGeom prst="rect">
            <a:avLst/>
          </a:prstGeom>
        </p:spPr>
      </p:pic>
      <p:grpSp>
        <p:nvGrpSpPr>
          <p:cNvPr id="9" name="Group 8">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06B7B623-227C-4B6B-0536-DA21D0AFEBF9}"/>
              </a:ext>
            </a:extLst>
          </p:cNvPr>
          <p:cNvPicPr>
            <a:picLocks noChangeAspect="1"/>
          </p:cNvPicPr>
          <p:nvPr/>
        </p:nvPicPr>
        <p:blipFill>
          <a:blip r:embed="rId3"/>
          <a:stretch>
            <a:fillRect/>
          </a:stretch>
        </p:blipFill>
        <p:spPr>
          <a:xfrm>
            <a:off x="296105" y="1838227"/>
            <a:ext cx="4511565" cy="4775275"/>
          </a:xfrm>
          <a:prstGeom prst="rect">
            <a:avLst/>
          </a:prstGeom>
        </p:spPr>
      </p:pic>
    </p:spTree>
    <p:extLst>
      <p:ext uri="{BB962C8B-B14F-4D97-AF65-F5344CB8AC3E}">
        <p14:creationId xmlns:p14="http://schemas.microsoft.com/office/powerpoint/2010/main" val="1754845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54BB66-89EB-4705-A488-D84720EF0616}"/>
              </a:ext>
            </a:extLst>
          </p:cNvPr>
          <p:cNvSpPr>
            <a:spLocks noGrp="1"/>
          </p:cNvSpPr>
          <p:nvPr>
            <p:ph idx="1"/>
          </p:nvPr>
        </p:nvSpPr>
        <p:spPr>
          <a:xfrm>
            <a:off x="301657" y="1594338"/>
            <a:ext cx="11594969" cy="4938437"/>
          </a:xfrm>
        </p:spPr>
        <p:txBody>
          <a:bodyPr/>
          <a:lstStyle/>
          <a:p>
            <a:pPr marL="0" indent="0">
              <a:buNone/>
            </a:pPr>
            <a:r>
              <a:rPr lang="en-GB" b="1" dirty="0"/>
              <a:t>Health &amp; Social Care examples</a:t>
            </a:r>
            <a:endParaRPr lang="en-GB" dirty="0"/>
          </a:p>
          <a:p>
            <a:r>
              <a:rPr lang="en-GB" dirty="0"/>
              <a:t>Manual patient lifting and caregiving (no assistive devices)</a:t>
            </a:r>
          </a:p>
          <a:p>
            <a:r>
              <a:rPr lang="en-GB" dirty="0"/>
              <a:t>Early hospitals relying on </a:t>
            </a:r>
            <a:r>
              <a:rPr lang="en-GB" b="1" dirty="0"/>
              <a:t>handwritten records</a:t>
            </a:r>
            <a:endParaRPr lang="en-GB" dirty="0"/>
          </a:p>
          <a:p>
            <a:r>
              <a:rPr lang="en-GB" dirty="0"/>
              <a:t>Home-based care by family or community members</a:t>
            </a:r>
          </a:p>
          <a:p>
            <a:r>
              <a:rPr lang="en-GB" dirty="0"/>
              <a:t>Basic surgical instruments (non-powered)</a:t>
            </a:r>
          </a:p>
          <a:p>
            <a:endParaRPr lang="en-GB" dirty="0"/>
          </a:p>
        </p:txBody>
      </p:sp>
    </p:spTree>
    <p:extLst>
      <p:ext uri="{BB962C8B-B14F-4D97-AF65-F5344CB8AC3E}">
        <p14:creationId xmlns:p14="http://schemas.microsoft.com/office/powerpoint/2010/main" val="1861898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1477-CD5A-42A8-FCE6-83C51762D10E}"/>
              </a:ext>
            </a:extLst>
          </p:cNvPr>
          <p:cNvSpPr>
            <a:spLocks noGrp="1"/>
          </p:cNvSpPr>
          <p:nvPr>
            <p:ph type="title"/>
          </p:nvPr>
        </p:nvSpPr>
        <p:spPr>
          <a:xfrm>
            <a:off x="358219" y="365126"/>
            <a:ext cx="11481847" cy="511568"/>
          </a:xfrm>
        </p:spPr>
        <p:txBody>
          <a:bodyPr>
            <a:normAutofit fontScale="90000"/>
          </a:bodyPr>
          <a:lstStyle/>
          <a:p>
            <a:pPr algn="ctr"/>
            <a:r>
              <a:rPr lang="en-GB" b="1" dirty="0"/>
              <a:t>Industry 2.0 - Electrification</a:t>
            </a:r>
            <a:br>
              <a:rPr lang="en-GB" b="1" dirty="0"/>
            </a:br>
            <a:endParaRPr lang="en-GB" b="1" dirty="0"/>
          </a:p>
        </p:txBody>
      </p:sp>
      <p:pic>
        <p:nvPicPr>
          <p:cNvPr id="4" name="Content Placeholder 3">
            <a:extLst>
              <a:ext uri="{FF2B5EF4-FFF2-40B4-BE49-F238E27FC236}">
                <a16:creationId xmlns:a16="http://schemas.microsoft.com/office/drawing/2014/main" id="{8E24AEED-1066-A1A9-C301-BB30D5C6F618}"/>
              </a:ext>
            </a:extLst>
          </p:cNvPr>
          <p:cNvPicPr>
            <a:picLocks noGrp="1" noChangeAspect="1"/>
          </p:cNvPicPr>
          <p:nvPr>
            <p:ph idx="1"/>
          </p:nvPr>
        </p:nvPicPr>
        <p:blipFill>
          <a:blip r:embed="rId3"/>
          <a:stretch>
            <a:fillRect/>
          </a:stretch>
        </p:blipFill>
        <p:spPr>
          <a:xfrm>
            <a:off x="351934" y="705751"/>
            <a:ext cx="4893873" cy="5063275"/>
          </a:xfrm>
          <a:prstGeom prst="rect">
            <a:avLst/>
          </a:prstGeom>
        </p:spPr>
      </p:pic>
      <p:pic>
        <p:nvPicPr>
          <p:cNvPr id="6" name="Picture 5">
            <a:extLst>
              <a:ext uri="{FF2B5EF4-FFF2-40B4-BE49-F238E27FC236}">
                <a16:creationId xmlns:a16="http://schemas.microsoft.com/office/drawing/2014/main" id="{75AA06FD-2A2D-8CA1-AA74-70245154364A}"/>
              </a:ext>
            </a:extLst>
          </p:cNvPr>
          <p:cNvPicPr>
            <a:picLocks noChangeAspect="1"/>
          </p:cNvPicPr>
          <p:nvPr/>
        </p:nvPicPr>
        <p:blipFill>
          <a:blip r:embed="rId4"/>
          <a:stretch>
            <a:fillRect/>
          </a:stretch>
        </p:blipFill>
        <p:spPr>
          <a:xfrm>
            <a:off x="7304966" y="1702400"/>
            <a:ext cx="3170195" cy="2951957"/>
          </a:xfrm>
          <a:prstGeom prst="rect">
            <a:avLst/>
          </a:prstGeom>
        </p:spPr>
      </p:pic>
      <p:sp>
        <p:nvSpPr>
          <p:cNvPr id="3" name="Rectangle 2">
            <a:extLst>
              <a:ext uri="{FF2B5EF4-FFF2-40B4-BE49-F238E27FC236}">
                <a16:creationId xmlns:a16="http://schemas.microsoft.com/office/drawing/2014/main" id="{CCE3C1CC-4907-AF71-9128-211C85BA57B2}"/>
              </a:ext>
            </a:extLst>
          </p:cNvPr>
          <p:cNvSpPr/>
          <p:nvPr/>
        </p:nvSpPr>
        <p:spPr>
          <a:xfrm>
            <a:off x="899886" y="2778574"/>
            <a:ext cx="2061029" cy="3628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Fire</a:t>
            </a:r>
          </a:p>
        </p:txBody>
      </p:sp>
    </p:spTree>
    <p:extLst>
      <p:ext uri="{BB962C8B-B14F-4D97-AF65-F5344CB8AC3E}">
        <p14:creationId xmlns:p14="http://schemas.microsoft.com/office/powerpoint/2010/main" val="1930108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A637-78F0-99D5-F4CD-E01D6C8722B9}"/>
              </a:ext>
            </a:extLst>
          </p:cNvPr>
          <p:cNvSpPr>
            <a:spLocks noGrp="1"/>
          </p:cNvSpPr>
          <p:nvPr>
            <p:ph type="title"/>
          </p:nvPr>
        </p:nvSpPr>
        <p:spPr/>
        <p:txBody>
          <a:bodyPr/>
          <a:lstStyle/>
          <a:p>
            <a:r>
              <a:rPr lang="en-GB" b="1" dirty="0"/>
              <a:t>Electrification in Health and social care</a:t>
            </a:r>
          </a:p>
        </p:txBody>
      </p:sp>
      <p:sp>
        <p:nvSpPr>
          <p:cNvPr id="5" name="Rectangle 2">
            <a:extLst>
              <a:ext uri="{FF2B5EF4-FFF2-40B4-BE49-F238E27FC236}">
                <a16:creationId xmlns:a16="http://schemas.microsoft.com/office/drawing/2014/main" id="{0B5BED9A-C52B-7197-D735-CFE6D52C4FCE}"/>
              </a:ext>
            </a:extLst>
          </p:cNvPr>
          <p:cNvSpPr>
            <a:spLocks noGrp="1" noChangeArrowheads="1"/>
          </p:cNvSpPr>
          <p:nvPr>
            <p:ph idx="1"/>
          </p:nvPr>
        </p:nvSpPr>
        <p:spPr bwMode="auto">
          <a:xfrm>
            <a:off x="301657" y="3098751"/>
            <a:ext cx="1058334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Electrically powered medical equipment (X-ray machines, </a:t>
            </a:r>
            <a:r>
              <a:rPr kumimoji="0" lang="en-US" altLang="en-US" sz="2400" b="0" i="0" u="none" strike="noStrike" cap="none" normalizeH="0" baseline="0" dirty="0" err="1">
                <a:ln>
                  <a:noFill/>
                </a:ln>
                <a:solidFill>
                  <a:schemeClr val="tx1"/>
                </a:solidFill>
                <a:effectLst/>
                <a:latin typeface="Arial" panose="020B0604020202020204" pitchFamily="34" charset="0"/>
              </a:rPr>
              <a:t>sterilisation</a:t>
            </a:r>
            <a:r>
              <a:rPr kumimoji="0" lang="en-US" altLang="en-US" sz="2400" b="0" i="0" u="none" strike="noStrike" cap="none" normalizeH="0" baseline="0" dirty="0">
                <a:ln>
                  <a:noFill/>
                </a:ln>
                <a:solidFill>
                  <a:schemeClr val="tx1"/>
                </a:solidFill>
                <a:effectLst/>
                <a:latin typeface="Arial" panose="020B0604020202020204" pitchFamily="34" charset="0"/>
              </a:rPr>
              <a:t> units)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Development of </a:t>
            </a:r>
            <a:r>
              <a:rPr kumimoji="0" lang="en-US" altLang="en-US" sz="2400" b="1" i="0" u="none" strike="noStrike" cap="none" normalizeH="0" baseline="0" dirty="0">
                <a:ln>
                  <a:noFill/>
                </a:ln>
                <a:solidFill>
                  <a:schemeClr val="tx1"/>
                </a:solidFill>
                <a:effectLst/>
                <a:latin typeface="Arial" panose="020B0604020202020204" pitchFamily="34" charset="0"/>
              </a:rPr>
              <a:t>hospitals as institutions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Mass production of medicines (e.g. antibiotics like penicillin)</a:t>
            </a:r>
          </a:p>
        </p:txBody>
      </p:sp>
    </p:spTree>
    <p:extLst>
      <p:ext uri="{BB962C8B-B14F-4D97-AF65-F5344CB8AC3E}">
        <p14:creationId xmlns:p14="http://schemas.microsoft.com/office/powerpoint/2010/main" val="1462353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85D1-B511-4775-8C3E-843A3CA01DDF}"/>
              </a:ext>
            </a:extLst>
          </p:cNvPr>
          <p:cNvSpPr>
            <a:spLocks noGrp="1"/>
          </p:cNvSpPr>
          <p:nvPr>
            <p:ph type="title"/>
          </p:nvPr>
        </p:nvSpPr>
        <p:spPr>
          <a:xfrm>
            <a:off x="47220" y="1260174"/>
            <a:ext cx="11594969" cy="425544"/>
          </a:xfrm>
        </p:spPr>
        <p:txBody>
          <a:bodyPr>
            <a:normAutofit fontScale="90000"/>
          </a:bodyPr>
          <a:lstStyle/>
          <a:p>
            <a:pPr algn="ctr"/>
            <a:r>
              <a:rPr lang="en-GB" sz="3200" b="1" dirty="0"/>
              <a:t>Industry 3.0 -</a:t>
            </a:r>
            <a:r>
              <a:rPr lang="en-GB" sz="3200" b="1" kern="1200" dirty="0"/>
              <a:t> Digitalisation</a:t>
            </a:r>
            <a:endParaRPr lang="en-GB" sz="3200" b="1" dirty="0"/>
          </a:p>
        </p:txBody>
      </p:sp>
      <p:sp>
        <p:nvSpPr>
          <p:cNvPr id="13" name="Freeform: Shape 12">
            <a:extLst>
              <a:ext uri="{FF2B5EF4-FFF2-40B4-BE49-F238E27FC236}">
                <a16:creationId xmlns:a16="http://schemas.microsoft.com/office/drawing/2014/main" id="{BCB4641A-021E-4B6C-B037-B6CCF006F231}"/>
              </a:ext>
            </a:extLst>
          </p:cNvPr>
          <p:cNvSpPr/>
          <p:nvPr/>
        </p:nvSpPr>
        <p:spPr>
          <a:xfrm>
            <a:off x="3863662" y="1927032"/>
            <a:ext cx="8126613" cy="914400"/>
          </a:xfrm>
          <a:custGeom>
            <a:avLst/>
            <a:gdLst>
              <a:gd name="connsiteX0" fmla="*/ 0 w 7247295"/>
              <a:gd name="connsiteY0" fmla="*/ 98816 h 790529"/>
              <a:gd name="connsiteX1" fmla="*/ 6852031 w 7247295"/>
              <a:gd name="connsiteY1" fmla="*/ 98816 h 790529"/>
              <a:gd name="connsiteX2" fmla="*/ 6852031 w 7247295"/>
              <a:gd name="connsiteY2" fmla="*/ 0 h 790529"/>
              <a:gd name="connsiteX3" fmla="*/ 7247295 w 7247295"/>
              <a:gd name="connsiteY3" fmla="*/ 395265 h 790529"/>
              <a:gd name="connsiteX4" fmla="*/ 6852031 w 7247295"/>
              <a:gd name="connsiteY4" fmla="*/ 790529 h 790529"/>
              <a:gd name="connsiteX5" fmla="*/ 6852031 w 7247295"/>
              <a:gd name="connsiteY5" fmla="*/ 691713 h 790529"/>
              <a:gd name="connsiteX6" fmla="*/ 0 w 7247295"/>
              <a:gd name="connsiteY6" fmla="*/ 691713 h 790529"/>
              <a:gd name="connsiteX7" fmla="*/ 0 w 7247295"/>
              <a:gd name="connsiteY7" fmla="*/ 98816 h 79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295" h="790529">
                <a:moveTo>
                  <a:pt x="0" y="98816"/>
                </a:moveTo>
                <a:lnTo>
                  <a:pt x="6852031" y="98816"/>
                </a:lnTo>
                <a:lnTo>
                  <a:pt x="6852031" y="0"/>
                </a:lnTo>
                <a:lnTo>
                  <a:pt x="7247295" y="395265"/>
                </a:lnTo>
                <a:lnTo>
                  <a:pt x="6852031" y="790529"/>
                </a:lnTo>
                <a:lnTo>
                  <a:pt x="6852031" y="691713"/>
                </a:lnTo>
                <a:lnTo>
                  <a:pt x="0" y="691713"/>
                </a:lnTo>
                <a:lnTo>
                  <a:pt x="0" y="9881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08976" rIns="306608" bIns="10897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The invention of the transistor marked the start of the Third Industrial Revolution (Industry 3.0), leading to innovations in small radios, calculators, and later, modern computers</a:t>
            </a:r>
          </a:p>
        </p:txBody>
      </p:sp>
      <p:sp>
        <p:nvSpPr>
          <p:cNvPr id="14" name="Freeform: Shape 13">
            <a:extLst>
              <a:ext uri="{FF2B5EF4-FFF2-40B4-BE49-F238E27FC236}">
                <a16:creationId xmlns:a16="http://schemas.microsoft.com/office/drawing/2014/main" id="{C0E67A82-BCC9-4611-A57A-A220BCF934ED}"/>
              </a:ext>
            </a:extLst>
          </p:cNvPr>
          <p:cNvSpPr/>
          <p:nvPr/>
        </p:nvSpPr>
        <p:spPr>
          <a:xfrm>
            <a:off x="172867" y="1986011"/>
            <a:ext cx="3661937" cy="716325"/>
          </a:xfrm>
          <a:custGeom>
            <a:avLst/>
            <a:gdLst>
              <a:gd name="connsiteX0" fmla="*/ 0 w 4038661"/>
              <a:gd name="connsiteY0" fmla="*/ 119390 h 716325"/>
              <a:gd name="connsiteX1" fmla="*/ 119390 w 4038661"/>
              <a:gd name="connsiteY1" fmla="*/ 0 h 716325"/>
              <a:gd name="connsiteX2" fmla="*/ 3919271 w 4038661"/>
              <a:gd name="connsiteY2" fmla="*/ 0 h 716325"/>
              <a:gd name="connsiteX3" fmla="*/ 4038661 w 4038661"/>
              <a:gd name="connsiteY3" fmla="*/ 119390 h 716325"/>
              <a:gd name="connsiteX4" fmla="*/ 4038661 w 4038661"/>
              <a:gd name="connsiteY4" fmla="*/ 596935 h 716325"/>
              <a:gd name="connsiteX5" fmla="*/ 3919271 w 4038661"/>
              <a:gd name="connsiteY5" fmla="*/ 716325 h 716325"/>
              <a:gd name="connsiteX6" fmla="*/ 119390 w 4038661"/>
              <a:gd name="connsiteY6" fmla="*/ 716325 h 716325"/>
              <a:gd name="connsiteX7" fmla="*/ 0 w 4038661"/>
              <a:gd name="connsiteY7" fmla="*/ 596935 h 716325"/>
              <a:gd name="connsiteX8" fmla="*/ 0 w 4038661"/>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38661" h="716325">
                <a:moveTo>
                  <a:pt x="0" y="119390"/>
                </a:moveTo>
                <a:cubicBezTo>
                  <a:pt x="0" y="53453"/>
                  <a:pt x="53453" y="0"/>
                  <a:pt x="119390" y="0"/>
                </a:cubicBezTo>
                <a:lnTo>
                  <a:pt x="3919271" y="0"/>
                </a:lnTo>
                <a:cubicBezTo>
                  <a:pt x="3985208" y="0"/>
                  <a:pt x="4038661" y="53453"/>
                  <a:pt x="4038661" y="119390"/>
                </a:cubicBezTo>
                <a:lnTo>
                  <a:pt x="4038661" y="596935"/>
                </a:lnTo>
                <a:cubicBezTo>
                  <a:pt x="4038661" y="662872"/>
                  <a:pt x="3985208" y="716325"/>
                  <a:pt x="3919271"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ct val="0"/>
              </a:spcBef>
              <a:spcAft>
                <a:spcPct val="35000"/>
              </a:spcAft>
              <a:buNone/>
            </a:pPr>
            <a:r>
              <a:rPr lang="en-GB" sz="2100" kern="1200" dirty="0"/>
              <a:t>Invention of the Transistor (1947)</a:t>
            </a:r>
          </a:p>
        </p:txBody>
      </p:sp>
      <p:sp>
        <p:nvSpPr>
          <p:cNvPr id="15" name="Freeform: Shape 14">
            <a:extLst>
              <a:ext uri="{FF2B5EF4-FFF2-40B4-BE49-F238E27FC236}">
                <a16:creationId xmlns:a16="http://schemas.microsoft.com/office/drawing/2014/main" id="{6C7B9C5C-8401-4FE5-9EC2-38D5AA06D553}"/>
              </a:ext>
            </a:extLst>
          </p:cNvPr>
          <p:cNvSpPr/>
          <p:nvPr/>
        </p:nvSpPr>
        <p:spPr>
          <a:xfrm>
            <a:off x="3863662" y="2755034"/>
            <a:ext cx="8126612" cy="889334"/>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ct val="0"/>
              </a:spcBef>
              <a:spcAft>
                <a:spcPct val="15000"/>
              </a:spcAft>
              <a:buChar char="•"/>
            </a:pPr>
            <a:r>
              <a:rPr lang="en-GB" sz="1600" kern="1200" dirty="0"/>
              <a:t>Industry 3.0 is defined by digitalisation, where computers process information, leading to the creation of computer networks and the sharing of data and resources.</a:t>
            </a:r>
          </a:p>
        </p:txBody>
      </p:sp>
      <p:sp>
        <p:nvSpPr>
          <p:cNvPr id="16" name="Freeform: Shape 15">
            <a:extLst>
              <a:ext uri="{FF2B5EF4-FFF2-40B4-BE49-F238E27FC236}">
                <a16:creationId xmlns:a16="http://schemas.microsoft.com/office/drawing/2014/main" id="{84EB7A77-98DA-49D5-8057-735E9DFDA66A}"/>
              </a:ext>
            </a:extLst>
          </p:cNvPr>
          <p:cNvSpPr/>
          <p:nvPr/>
        </p:nvSpPr>
        <p:spPr>
          <a:xfrm>
            <a:off x="172867" y="2853589"/>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ct val="0"/>
              </a:spcBef>
              <a:spcAft>
                <a:spcPct val="35000"/>
              </a:spcAft>
              <a:buNone/>
            </a:pPr>
            <a:r>
              <a:rPr lang="en-GB" sz="2100" kern="1200" dirty="0"/>
              <a:t>Digitalization and Computer Networks</a:t>
            </a:r>
          </a:p>
        </p:txBody>
      </p:sp>
      <p:sp>
        <p:nvSpPr>
          <p:cNvPr id="17" name="Freeform: Shape 16">
            <a:extLst>
              <a:ext uri="{FF2B5EF4-FFF2-40B4-BE49-F238E27FC236}">
                <a16:creationId xmlns:a16="http://schemas.microsoft.com/office/drawing/2014/main" id="{2018E595-973D-479C-A414-34FBB7BA815E}"/>
              </a:ext>
            </a:extLst>
          </p:cNvPr>
          <p:cNvSpPr/>
          <p:nvPr/>
        </p:nvSpPr>
        <p:spPr>
          <a:xfrm>
            <a:off x="3863661" y="3590753"/>
            <a:ext cx="8155471" cy="88161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ct val="0"/>
              </a:spcBef>
              <a:spcAft>
                <a:spcPct val="15000"/>
              </a:spcAft>
              <a:buChar char="•"/>
            </a:pPr>
            <a:r>
              <a:rPr lang="en-GB" sz="1600" kern="1200" dirty="0"/>
              <a:t>The World Wide Web emerged in the early 1990s, enabling widespread access to information and leading to the development of the global internet, which transformed communication and information sharing.</a:t>
            </a:r>
          </a:p>
        </p:txBody>
      </p:sp>
      <p:sp>
        <p:nvSpPr>
          <p:cNvPr id="18" name="Freeform: Shape 17">
            <a:extLst>
              <a:ext uri="{FF2B5EF4-FFF2-40B4-BE49-F238E27FC236}">
                <a16:creationId xmlns:a16="http://schemas.microsoft.com/office/drawing/2014/main" id="{CDD02BCD-C9E8-44B6-B3CD-AC0B5AF81D0A}"/>
              </a:ext>
            </a:extLst>
          </p:cNvPr>
          <p:cNvSpPr/>
          <p:nvPr/>
        </p:nvSpPr>
        <p:spPr>
          <a:xfrm>
            <a:off x="172867" y="3641547"/>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ct val="0"/>
              </a:spcBef>
              <a:spcAft>
                <a:spcPct val="35000"/>
              </a:spcAft>
              <a:buNone/>
            </a:pPr>
            <a:r>
              <a:rPr lang="en-GB" sz="2100" b="1" kern="1200" dirty="0"/>
              <a:t>Development of the World Wide Web</a:t>
            </a:r>
            <a:endParaRPr lang="en-GB" sz="2100" kern="1200" dirty="0"/>
          </a:p>
        </p:txBody>
      </p:sp>
      <p:sp>
        <p:nvSpPr>
          <p:cNvPr id="21" name="Freeform: Shape 20">
            <a:extLst>
              <a:ext uri="{FF2B5EF4-FFF2-40B4-BE49-F238E27FC236}">
                <a16:creationId xmlns:a16="http://schemas.microsoft.com/office/drawing/2014/main" id="{0A0F6F1B-27AC-42DC-B302-55645EE9ECA5}"/>
              </a:ext>
            </a:extLst>
          </p:cNvPr>
          <p:cNvSpPr/>
          <p:nvPr/>
        </p:nvSpPr>
        <p:spPr>
          <a:xfrm>
            <a:off x="3921378" y="4459546"/>
            <a:ext cx="8126613" cy="83994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ct val="0"/>
              </a:spcBef>
              <a:spcAft>
                <a:spcPct val="15000"/>
              </a:spcAft>
              <a:buChar char="•"/>
            </a:pPr>
            <a:r>
              <a:rPr lang="en-GB" sz="1600" kern="1200" dirty="0"/>
              <a:t>The internet, coupled with new devices, transformed many aspects of life, work, and play,</a:t>
            </a:r>
          </a:p>
        </p:txBody>
      </p:sp>
      <p:sp>
        <p:nvSpPr>
          <p:cNvPr id="22" name="Freeform: Shape 21">
            <a:extLst>
              <a:ext uri="{FF2B5EF4-FFF2-40B4-BE49-F238E27FC236}">
                <a16:creationId xmlns:a16="http://schemas.microsoft.com/office/drawing/2014/main" id="{BF29EA42-B621-461F-975F-93115639D577}"/>
              </a:ext>
            </a:extLst>
          </p:cNvPr>
          <p:cNvSpPr/>
          <p:nvPr/>
        </p:nvSpPr>
        <p:spPr>
          <a:xfrm>
            <a:off x="144009" y="4522570"/>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ct val="0"/>
              </a:spcBef>
              <a:spcAft>
                <a:spcPct val="35000"/>
              </a:spcAft>
              <a:buNone/>
            </a:pPr>
            <a:r>
              <a:rPr lang="en-GB" sz="2100" b="1" kern="1200" dirty="0"/>
              <a:t>Impact of the Internet on Society</a:t>
            </a:r>
            <a:endParaRPr lang="en-GB" sz="2100" kern="1200" dirty="0"/>
          </a:p>
        </p:txBody>
      </p:sp>
      <p:sp>
        <p:nvSpPr>
          <p:cNvPr id="23" name="Freeform: Shape 22">
            <a:extLst>
              <a:ext uri="{FF2B5EF4-FFF2-40B4-BE49-F238E27FC236}">
                <a16:creationId xmlns:a16="http://schemas.microsoft.com/office/drawing/2014/main" id="{386A4154-BD64-49EE-A499-22143C36CC81}"/>
              </a:ext>
            </a:extLst>
          </p:cNvPr>
          <p:cNvSpPr/>
          <p:nvPr/>
        </p:nvSpPr>
        <p:spPr>
          <a:xfrm>
            <a:off x="3921378" y="5456539"/>
            <a:ext cx="8126613" cy="524168"/>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ct val="0"/>
              </a:spcBef>
              <a:spcAft>
                <a:spcPct val="15000"/>
              </a:spcAft>
              <a:buChar char="•"/>
            </a:pPr>
            <a:r>
              <a:rPr lang="en-GB" sz="1600" kern="1200" dirty="0"/>
              <a:t> The Third Industrial Revolution laid the groundwork for Industry 4.0</a:t>
            </a:r>
          </a:p>
        </p:txBody>
      </p:sp>
      <p:sp>
        <p:nvSpPr>
          <p:cNvPr id="24" name="Freeform: Shape 23">
            <a:extLst>
              <a:ext uri="{FF2B5EF4-FFF2-40B4-BE49-F238E27FC236}">
                <a16:creationId xmlns:a16="http://schemas.microsoft.com/office/drawing/2014/main" id="{8A7C4EF0-0CDA-4FBA-8090-9A8D9D7DDA13}"/>
              </a:ext>
            </a:extLst>
          </p:cNvPr>
          <p:cNvSpPr/>
          <p:nvPr/>
        </p:nvSpPr>
        <p:spPr>
          <a:xfrm>
            <a:off x="172867" y="5428770"/>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ct val="0"/>
              </a:spcBef>
              <a:spcAft>
                <a:spcPct val="35000"/>
              </a:spcAft>
              <a:buNone/>
            </a:pPr>
            <a:r>
              <a:rPr lang="en-GB" sz="2100" kern="1200" dirty="0"/>
              <a:t>Transition to Industry 4.0</a:t>
            </a:r>
          </a:p>
        </p:txBody>
      </p:sp>
    </p:spTree>
    <p:extLst>
      <p:ext uri="{BB962C8B-B14F-4D97-AF65-F5344CB8AC3E}">
        <p14:creationId xmlns:p14="http://schemas.microsoft.com/office/powerpoint/2010/main" val="1864102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5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fade">
                                      <p:cBhvr>
                                        <p:cTn id="34" dur="500"/>
                                        <p:tgtEl>
                                          <p:spTgt spid="21"/>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fade">
                                      <p:cBhvr>
                                        <p:cTn id="39" dur="500"/>
                                        <p:tgtEl>
                                          <p:spTgt spid="2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fade">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21" grpId="0" animBg="1"/>
      <p:bldP spid="22" grpId="0" animBg="1"/>
      <p:bldP spid="23" grpId="0" animBg="1"/>
      <p:bldP spid="2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5A206-BDDA-1C61-2FB9-B89E6DBA8F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845DD9-33A7-62BB-815F-8640F194456D}"/>
              </a:ext>
            </a:extLst>
          </p:cNvPr>
          <p:cNvSpPr>
            <a:spLocks noGrp="1"/>
          </p:cNvSpPr>
          <p:nvPr>
            <p:ph idx="1"/>
          </p:nvPr>
        </p:nvSpPr>
        <p:spPr/>
        <p:txBody>
          <a:bodyPr/>
          <a:lstStyle/>
          <a:p>
            <a:pPr marL="0" indent="0">
              <a:buNone/>
            </a:pPr>
            <a:r>
              <a:rPr lang="en-GB" b="1" dirty="0"/>
              <a:t>Health &amp; Social Care examples</a:t>
            </a:r>
            <a:endParaRPr lang="en-GB" dirty="0"/>
          </a:p>
          <a:p>
            <a:r>
              <a:rPr lang="en-GB" dirty="0"/>
              <a:t>Electronic Health Records (EHRs)</a:t>
            </a:r>
          </a:p>
          <a:p>
            <a:r>
              <a:rPr lang="en-GB" dirty="0"/>
              <a:t>Computerised diagnostic imaging (CT, MRI)</a:t>
            </a:r>
          </a:p>
          <a:p>
            <a:r>
              <a:rPr lang="en-GB" dirty="0"/>
              <a:t>Assistive technologies (powered wheelchairs, hearing aids)</a:t>
            </a:r>
          </a:p>
          <a:p>
            <a:endParaRPr lang="en-GB" dirty="0"/>
          </a:p>
        </p:txBody>
      </p:sp>
    </p:spTree>
    <p:extLst>
      <p:ext uri="{BB962C8B-B14F-4D97-AF65-F5344CB8AC3E}">
        <p14:creationId xmlns:p14="http://schemas.microsoft.com/office/powerpoint/2010/main" val="1133978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itle 24">
            <a:extLst>
              <a:ext uri="{FF2B5EF4-FFF2-40B4-BE49-F238E27FC236}">
                <a16:creationId xmlns:a16="http://schemas.microsoft.com/office/drawing/2014/main" id="{8E4F7DE9-DD83-4BD4-86E3-7D937F797A3F}"/>
              </a:ext>
            </a:extLst>
          </p:cNvPr>
          <p:cNvSpPr>
            <a:spLocks noGrp="1"/>
          </p:cNvSpPr>
          <p:nvPr>
            <p:ph type="title"/>
          </p:nvPr>
        </p:nvSpPr>
        <p:spPr>
          <a:xfrm>
            <a:off x="1970389" y="50502"/>
            <a:ext cx="9124960" cy="597842"/>
          </a:xfrm>
        </p:spPr>
        <p:txBody>
          <a:bodyPr vert="horz" lIns="91440" tIns="45720" rIns="91440" bIns="45720" rtlCol="0" anchor="ctr">
            <a:normAutofit/>
          </a:bodyPr>
          <a:lstStyle/>
          <a:p>
            <a:pPr algn="ctr"/>
            <a:r>
              <a:rPr lang="en-US" sz="3200" b="1" kern="1200" dirty="0">
                <a:solidFill>
                  <a:schemeClr val="tx1"/>
                </a:solidFill>
                <a:latin typeface="+mj-lt"/>
                <a:ea typeface="+mj-ea"/>
                <a:cs typeface="+mj-cs"/>
              </a:rPr>
              <a:t>Industry 4.0  Cyber-physical systems</a:t>
            </a:r>
          </a:p>
        </p:txBody>
      </p:sp>
      <p:sp>
        <p:nvSpPr>
          <p:cNvPr id="29" name="Freeform: Shape 28">
            <a:extLst>
              <a:ext uri="{FF2B5EF4-FFF2-40B4-BE49-F238E27FC236}">
                <a16:creationId xmlns:a16="http://schemas.microsoft.com/office/drawing/2014/main" id="{26542E06-F540-43B0-86F6-A79D407C6477}"/>
              </a:ext>
            </a:extLst>
          </p:cNvPr>
          <p:cNvSpPr/>
          <p:nvPr/>
        </p:nvSpPr>
        <p:spPr>
          <a:xfrm>
            <a:off x="838200" y="4791263"/>
            <a:ext cx="6630174" cy="1360044"/>
          </a:xfrm>
          <a:custGeom>
            <a:avLst/>
            <a:gdLst>
              <a:gd name="connsiteX0" fmla="*/ 0 w 6630174"/>
              <a:gd name="connsiteY0" fmla="*/ 0 h 1360044"/>
              <a:gd name="connsiteX1" fmla="*/ 6630174 w 6630174"/>
              <a:gd name="connsiteY1" fmla="*/ 0 h 1360044"/>
              <a:gd name="connsiteX2" fmla="*/ 6630174 w 6630174"/>
              <a:gd name="connsiteY2" fmla="*/ 1360044 h 1360044"/>
              <a:gd name="connsiteX3" fmla="*/ 0 w 6630174"/>
              <a:gd name="connsiteY3" fmla="*/ 1360044 h 1360044"/>
              <a:gd name="connsiteX4" fmla="*/ 0 w 6630174"/>
              <a:gd name="connsiteY4" fmla="*/ 0 h 1360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1360044">
                <a:moveTo>
                  <a:pt x="0" y="0"/>
                </a:moveTo>
                <a:lnTo>
                  <a:pt x="6630174" y="0"/>
                </a:lnTo>
                <a:lnTo>
                  <a:pt x="6630174" y="1360044"/>
                </a:lnTo>
                <a:lnTo>
                  <a:pt x="0" y="1360044"/>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84912" tIns="184912" rIns="184912" bIns="810532" numCol="1" spcCol="1270" anchor="ctr" anchorCtr="0">
            <a:noAutofit/>
          </a:bodyPr>
          <a:lstStyle/>
          <a:p>
            <a:pPr marL="0" lvl="0" indent="0" algn="ctr" defTabSz="1155700">
              <a:lnSpc>
                <a:spcPct val="90000"/>
              </a:lnSpc>
              <a:spcBef>
                <a:spcPct val="0"/>
              </a:spcBef>
              <a:spcAft>
                <a:spcPct val="35000"/>
              </a:spcAft>
              <a:buNone/>
            </a:pPr>
            <a:r>
              <a:rPr lang="en-GB" sz="2600" b="1" kern="1200" dirty="0"/>
              <a:t>Cyber-Physical Systems</a:t>
            </a:r>
            <a:endParaRPr lang="en-GB" sz="2600" kern="1200" dirty="0"/>
          </a:p>
        </p:txBody>
      </p:sp>
      <p:sp>
        <p:nvSpPr>
          <p:cNvPr id="30" name="Freeform: Shape 29">
            <a:extLst>
              <a:ext uri="{FF2B5EF4-FFF2-40B4-BE49-F238E27FC236}">
                <a16:creationId xmlns:a16="http://schemas.microsoft.com/office/drawing/2014/main" id="{4DAA92BB-67CC-436C-806C-EBCCAD3B2987}"/>
              </a:ext>
            </a:extLst>
          </p:cNvPr>
          <p:cNvSpPr/>
          <p:nvPr/>
        </p:nvSpPr>
        <p:spPr>
          <a:xfrm>
            <a:off x="838200" y="5471284"/>
            <a:ext cx="6752208" cy="1208379"/>
          </a:xfrm>
          <a:custGeom>
            <a:avLst/>
            <a:gdLst>
              <a:gd name="connsiteX0" fmla="*/ 0 w 6630174"/>
              <a:gd name="connsiteY0" fmla="*/ 0 h 625620"/>
              <a:gd name="connsiteX1" fmla="*/ 6630174 w 6630174"/>
              <a:gd name="connsiteY1" fmla="*/ 0 h 625620"/>
              <a:gd name="connsiteX2" fmla="*/ 6630174 w 6630174"/>
              <a:gd name="connsiteY2" fmla="*/ 625620 h 625620"/>
              <a:gd name="connsiteX3" fmla="*/ 0 w 6630174"/>
              <a:gd name="connsiteY3" fmla="*/ 625620 h 625620"/>
              <a:gd name="connsiteX4" fmla="*/ 0 w 6630174"/>
              <a:gd name="connsiteY4" fmla="*/ 0 h 625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620">
                <a:moveTo>
                  <a:pt x="0" y="0"/>
                </a:moveTo>
                <a:lnTo>
                  <a:pt x="6630174" y="0"/>
                </a:lnTo>
                <a:lnTo>
                  <a:pt x="6630174" y="625620"/>
                </a:lnTo>
                <a:lnTo>
                  <a:pt x="0" y="625620"/>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pPr>
            <a:r>
              <a:rPr lang="en-GB" sz="1400" kern="1200" dirty="0"/>
              <a:t>The Fourth Industrial Revolution is characterised by the integration of digital and physical systems, leading to the development of cyber-physical systems such as the Internet of Things (IoT</a:t>
            </a:r>
            <a:r>
              <a:rPr lang="en-GB" sz="1400" dirty="0"/>
              <a:t> The </a:t>
            </a:r>
            <a:r>
              <a:rPr lang="en-GB" sz="1400" b="1" dirty="0"/>
              <a:t>Internet of Things (IoT)</a:t>
            </a:r>
            <a:r>
              <a:rPr lang="en-GB" sz="1400" dirty="0"/>
              <a:t> </a:t>
            </a:r>
            <a:r>
              <a:rPr lang="en-GB" sz="1200" i="1" dirty="0"/>
              <a:t>refers to a network of physical devices, vehicles, appliances, and other objects fixed with sensors, software, and network connectivity, enabling them to collect and exchange data</a:t>
            </a:r>
            <a:r>
              <a:rPr lang="en-GB" sz="1400" kern="1200" dirty="0"/>
              <a:t>) and smart industrial production. (smart machines , smart factories)</a:t>
            </a:r>
          </a:p>
        </p:txBody>
      </p:sp>
      <p:sp>
        <p:nvSpPr>
          <p:cNvPr id="32" name="Freeform: Shape 31">
            <a:extLst>
              <a:ext uri="{FF2B5EF4-FFF2-40B4-BE49-F238E27FC236}">
                <a16:creationId xmlns:a16="http://schemas.microsoft.com/office/drawing/2014/main" id="{F83548A1-9A14-49EE-A9BD-797982B0118C}"/>
              </a:ext>
            </a:extLst>
          </p:cNvPr>
          <p:cNvSpPr/>
          <p:nvPr/>
        </p:nvSpPr>
        <p:spPr>
          <a:xfrm>
            <a:off x="762692" y="2865345"/>
            <a:ext cx="6630175" cy="2091750"/>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3379271"/>
              <a:satOff val="-8710"/>
              <a:lumOff val="-5883"/>
              <a:alphaOff val="0"/>
            </a:schemeClr>
          </a:fillRef>
          <a:effectRef idx="0">
            <a:schemeClr val="accent5">
              <a:hueOff val="-3379271"/>
              <a:satOff val="-8710"/>
              <a:lumOff val="-5883"/>
              <a:alphaOff val="0"/>
            </a:schemeClr>
          </a:effectRef>
          <a:fontRef idx="minor">
            <a:schemeClr val="lt1"/>
          </a:fontRef>
        </p:style>
        <p:txBody>
          <a:bodyPr spcFirstLastPara="0" vert="horz" wrap="square" lIns="184913" tIns="184912" rIns="184912" bIns="1542459" numCol="1" spcCol="1270" anchor="ctr" anchorCtr="0">
            <a:noAutofit/>
          </a:bodyPr>
          <a:lstStyle/>
          <a:p>
            <a:pPr marL="0" lvl="0" indent="0" algn="ctr" defTabSz="1155700">
              <a:lnSpc>
                <a:spcPct val="90000"/>
              </a:lnSpc>
              <a:spcBef>
                <a:spcPct val="0"/>
              </a:spcBef>
              <a:spcAft>
                <a:spcPct val="35000"/>
              </a:spcAft>
              <a:buNone/>
            </a:pPr>
            <a:r>
              <a:rPr lang="en-GB" sz="2600" kern="1200" dirty="0"/>
              <a:t>Transition to the Fourth Industrial Revolution</a:t>
            </a:r>
          </a:p>
        </p:txBody>
      </p:sp>
      <p:sp>
        <p:nvSpPr>
          <p:cNvPr id="33" name="Freeform: Shape 32">
            <a:extLst>
              <a:ext uri="{FF2B5EF4-FFF2-40B4-BE49-F238E27FC236}">
                <a16:creationId xmlns:a16="http://schemas.microsoft.com/office/drawing/2014/main" id="{AAF3BD06-E3D4-4AD9-BD43-93C9E1C94B55}"/>
              </a:ext>
            </a:extLst>
          </p:cNvPr>
          <p:cNvSpPr/>
          <p:nvPr/>
        </p:nvSpPr>
        <p:spPr>
          <a:xfrm>
            <a:off x="838200" y="3367224"/>
            <a:ext cx="6844990" cy="835990"/>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3369881"/>
              <a:satOff val="-11416"/>
              <a:lumOff val="-1464"/>
              <a:alphaOff val="0"/>
            </a:schemeClr>
          </a:fillRef>
          <a:effectRef idx="0">
            <a:schemeClr val="accent5">
              <a:tint val="40000"/>
              <a:alpha val="90000"/>
              <a:hueOff val="-3369881"/>
              <a:satOff val="-11416"/>
              <a:lumOff val="-1464"/>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kern="1200" dirty="0"/>
              <a:t>A new phase of technological and societal change, known as the Fourth Industrial Revolution or Industry 4.0, is emerging, building on the foundations of the Third Industrial Revolution.</a:t>
            </a:r>
          </a:p>
        </p:txBody>
      </p:sp>
      <p:sp>
        <p:nvSpPr>
          <p:cNvPr id="34" name="Freeform: Shape 33">
            <a:extLst>
              <a:ext uri="{FF2B5EF4-FFF2-40B4-BE49-F238E27FC236}">
                <a16:creationId xmlns:a16="http://schemas.microsoft.com/office/drawing/2014/main" id="{6E8B036E-67C9-439F-B3F2-B043A411BC4B}"/>
              </a:ext>
            </a:extLst>
          </p:cNvPr>
          <p:cNvSpPr/>
          <p:nvPr/>
        </p:nvSpPr>
        <p:spPr>
          <a:xfrm>
            <a:off x="709964" y="648344"/>
            <a:ext cx="6630174" cy="2091751"/>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184912" tIns="184913" rIns="184912" bIns="1542459" numCol="1" spcCol="1270" anchor="ctr" anchorCtr="0">
            <a:noAutofit/>
          </a:bodyPr>
          <a:lstStyle/>
          <a:p>
            <a:pPr marL="0" lvl="0" indent="0" algn="ctr" defTabSz="1155700">
              <a:lnSpc>
                <a:spcPct val="90000"/>
              </a:lnSpc>
              <a:spcBef>
                <a:spcPct val="0"/>
              </a:spcBef>
              <a:spcAft>
                <a:spcPct val="35000"/>
              </a:spcAft>
              <a:buNone/>
            </a:pPr>
            <a:r>
              <a:rPr lang="en-GB" sz="2600" b="1" kern="1200" dirty="0"/>
              <a:t>Ongoing Third Industrial Revolution</a:t>
            </a:r>
            <a:endParaRPr lang="en-GB" sz="2600" kern="1200" dirty="0"/>
          </a:p>
        </p:txBody>
      </p:sp>
      <p:sp>
        <p:nvSpPr>
          <p:cNvPr id="35" name="Freeform: Shape 34">
            <a:extLst>
              <a:ext uri="{FF2B5EF4-FFF2-40B4-BE49-F238E27FC236}">
                <a16:creationId xmlns:a16="http://schemas.microsoft.com/office/drawing/2014/main" id="{839730F9-C4EB-48A0-A7C6-23B4C17C8E7D}"/>
              </a:ext>
            </a:extLst>
          </p:cNvPr>
          <p:cNvSpPr/>
          <p:nvPr/>
        </p:nvSpPr>
        <p:spPr>
          <a:xfrm>
            <a:off x="774082" y="1275473"/>
            <a:ext cx="6630174" cy="625433"/>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6739762"/>
              <a:satOff val="-22832"/>
              <a:lumOff val="-2928"/>
              <a:alphaOff val="0"/>
            </a:schemeClr>
          </a:fillRef>
          <a:effectRef idx="0">
            <a:schemeClr val="accent5">
              <a:tint val="40000"/>
              <a:alpha val="90000"/>
              <a:hueOff val="-6739762"/>
              <a:satOff val="-22832"/>
              <a:lumOff val="-2928"/>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2000" dirty="0"/>
              <a:t>D</a:t>
            </a:r>
            <a:r>
              <a:rPr lang="en-GB" sz="2000" kern="1200" dirty="0"/>
              <a:t>igitalisation becoming increasingly transformative through faster processing, cloud services, and improved software.</a:t>
            </a:r>
          </a:p>
        </p:txBody>
      </p:sp>
      <p:pic>
        <p:nvPicPr>
          <p:cNvPr id="2" name="Picture 1">
            <a:extLst>
              <a:ext uri="{FF2B5EF4-FFF2-40B4-BE49-F238E27FC236}">
                <a16:creationId xmlns:a16="http://schemas.microsoft.com/office/drawing/2014/main" id="{0E96814E-31E9-5B8B-0D31-1B6D2E859C0D}"/>
              </a:ext>
            </a:extLst>
          </p:cNvPr>
          <p:cNvPicPr>
            <a:picLocks noChangeAspect="1"/>
          </p:cNvPicPr>
          <p:nvPr/>
        </p:nvPicPr>
        <p:blipFill>
          <a:blip r:embed="rId3"/>
          <a:stretch>
            <a:fillRect/>
          </a:stretch>
        </p:blipFill>
        <p:spPr>
          <a:xfrm>
            <a:off x="8003676" y="1830529"/>
            <a:ext cx="4124430" cy="3265578"/>
          </a:xfrm>
          <a:prstGeom prst="rect">
            <a:avLst/>
          </a:prstGeom>
        </p:spPr>
      </p:pic>
    </p:spTree>
    <p:extLst>
      <p:ext uri="{BB962C8B-B14F-4D97-AF65-F5344CB8AC3E}">
        <p14:creationId xmlns:p14="http://schemas.microsoft.com/office/powerpoint/2010/main" val="119028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500"/>
                                        <p:tgtEl>
                                          <p:spTgt spid="3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500"/>
                                        <p:tgtEl>
                                          <p:spTgt spid="3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3"/>
                                        </p:tgtEl>
                                        <p:attrNameLst>
                                          <p:attrName>style.visibility</p:attrName>
                                        </p:attrNameLst>
                                      </p:cBhvr>
                                      <p:to>
                                        <p:strVal val="visible"/>
                                      </p:to>
                                    </p:set>
                                    <p:animEffect transition="in" filter="fade">
                                      <p:cBhvr>
                                        <p:cTn id="18" dur="500"/>
                                        <p:tgtEl>
                                          <p:spTgt spid="3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fade">
                                      <p:cBhvr>
                                        <p:cTn id="23" dur="500"/>
                                        <p:tgtEl>
                                          <p:spTgt spid="2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2" grpId="0" animBg="1"/>
      <p:bldP spid="33" grpId="0" animBg="1"/>
      <p:bldP spid="34" grpId="0" animBg="1"/>
      <p:bldP spid="3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242773C-7E52-2DB6-42DB-D83EEB9A4A70}"/>
              </a:ext>
            </a:extLst>
          </p:cNvPr>
          <p:cNvSpPr>
            <a:spLocks noGrp="1"/>
          </p:cNvSpPr>
          <p:nvPr>
            <p:ph type="title"/>
          </p:nvPr>
        </p:nvSpPr>
        <p:spPr>
          <a:xfrm>
            <a:off x="358219" y="365125"/>
            <a:ext cx="11481847" cy="1325563"/>
          </a:xfrm>
        </p:spPr>
        <p:txBody>
          <a:bodyPr/>
          <a:lstStyle/>
          <a:p>
            <a:pPr algn="ctr"/>
            <a:r>
              <a:rPr lang="en-US" b="1" dirty="0"/>
              <a:t>INTERNET OF THINGS</a:t>
            </a:r>
          </a:p>
        </p:txBody>
      </p:sp>
      <p:sp>
        <p:nvSpPr>
          <p:cNvPr id="6" name="TextBox 5">
            <a:extLst>
              <a:ext uri="{FF2B5EF4-FFF2-40B4-BE49-F238E27FC236}">
                <a16:creationId xmlns:a16="http://schemas.microsoft.com/office/drawing/2014/main" id="{680216E5-7B32-7925-A384-8B1E3A46E2CD}"/>
              </a:ext>
            </a:extLst>
          </p:cNvPr>
          <p:cNvSpPr txBox="1"/>
          <p:nvPr/>
        </p:nvSpPr>
        <p:spPr>
          <a:xfrm>
            <a:off x="3048000" y="3246792"/>
            <a:ext cx="6096000" cy="646331"/>
          </a:xfrm>
          <a:prstGeom prst="rect">
            <a:avLst/>
          </a:prstGeom>
          <a:noFill/>
        </p:spPr>
        <p:txBody>
          <a:bodyPr wrap="square">
            <a:spAutoFit/>
          </a:bodyPr>
          <a:lstStyle/>
          <a:p>
            <a:r>
              <a:rPr lang="en-GB" dirty="0">
                <a:hlinkClick r:id="rId2"/>
              </a:rPr>
              <a:t>https://www.youtube.com/watch?v=6mBO2vqLv38</a:t>
            </a:r>
            <a:endParaRPr lang="en-GB" dirty="0"/>
          </a:p>
          <a:p>
            <a:endParaRPr lang="en-GB" dirty="0"/>
          </a:p>
        </p:txBody>
      </p:sp>
    </p:spTree>
    <p:extLst>
      <p:ext uri="{BB962C8B-B14F-4D97-AF65-F5344CB8AC3E}">
        <p14:creationId xmlns:p14="http://schemas.microsoft.com/office/powerpoint/2010/main" val="3419486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734A27-ADF7-64FF-D8F5-C400004D7980}"/>
              </a:ext>
            </a:extLst>
          </p:cNvPr>
          <p:cNvSpPr>
            <a:spLocks noGrp="1"/>
          </p:cNvSpPr>
          <p:nvPr>
            <p:ph idx="1"/>
          </p:nvPr>
        </p:nvSpPr>
        <p:spPr>
          <a:xfrm>
            <a:off x="160980" y="1791180"/>
            <a:ext cx="11594969" cy="3651349"/>
          </a:xfrm>
        </p:spPr>
        <p:txBody>
          <a:bodyPr/>
          <a:lstStyle/>
          <a:p>
            <a:pPr marL="0" indent="0">
              <a:buNone/>
            </a:pPr>
            <a:r>
              <a:rPr lang="en-GB" b="1" dirty="0"/>
              <a:t>Health &amp; Social Care examples</a:t>
            </a:r>
            <a:endParaRPr lang="en-GB" dirty="0"/>
          </a:p>
          <a:p>
            <a:r>
              <a:rPr lang="en-GB" dirty="0"/>
              <a:t>AI-based diagnostics (e.g. radiology, ECG interpretation)</a:t>
            </a:r>
          </a:p>
          <a:p>
            <a:r>
              <a:rPr lang="en-GB" dirty="0"/>
              <a:t>Wearable devices (heart rate, falls detection, glucose monitors)</a:t>
            </a:r>
          </a:p>
          <a:p>
            <a:r>
              <a:rPr lang="en-GB" dirty="0"/>
              <a:t>Smart homes for older adults (motion sensors, voice assistants)</a:t>
            </a:r>
          </a:p>
          <a:p>
            <a:r>
              <a:rPr lang="en-GB" dirty="0"/>
              <a:t>Remote monitoring &amp; virtual consultations</a:t>
            </a:r>
          </a:p>
          <a:p>
            <a:r>
              <a:rPr lang="en-GB" dirty="0"/>
              <a:t>Robotics in rehabilitation and social care support</a:t>
            </a:r>
          </a:p>
          <a:p>
            <a:pPr marL="0" indent="0">
              <a:buNone/>
            </a:pPr>
            <a:endParaRPr lang="en-GB" dirty="0"/>
          </a:p>
        </p:txBody>
      </p:sp>
    </p:spTree>
    <p:extLst>
      <p:ext uri="{BB962C8B-B14F-4D97-AF65-F5344CB8AC3E}">
        <p14:creationId xmlns:p14="http://schemas.microsoft.com/office/powerpoint/2010/main" val="1624714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67D2-6A4C-AFE5-26EA-A14FF25C48F8}"/>
              </a:ext>
            </a:extLst>
          </p:cNvPr>
          <p:cNvSpPr>
            <a:spLocks noGrp="1"/>
          </p:cNvSpPr>
          <p:nvPr>
            <p:ph type="title"/>
          </p:nvPr>
        </p:nvSpPr>
        <p:spPr/>
        <p:txBody>
          <a:bodyPr/>
          <a:lstStyle/>
          <a:p>
            <a:r>
              <a:rPr lang="en-GB" b="1" dirty="0">
                <a:solidFill>
                  <a:srgbClr val="0E101A"/>
                </a:solidFill>
                <a:effectLst/>
              </a:rPr>
              <a:t>So, what impact can you think of on health and social care?</a:t>
            </a:r>
            <a:endParaRPr lang="en-GB" b="1" dirty="0"/>
          </a:p>
        </p:txBody>
      </p:sp>
      <p:sp>
        <p:nvSpPr>
          <p:cNvPr id="3" name="Content Placeholder 2">
            <a:extLst>
              <a:ext uri="{FF2B5EF4-FFF2-40B4-BE49-F238E27FC236}">
                <a16:creationId xmlns:a16="http://schemas.microsoft.com/office/drawing/2014/main" id="{47EC0B7D-865E-A52F-B4E2-4F45AE080F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45419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7BEF9D5-37CA-4FEC-A79C-3C03F6F837A9}"/>
              </a:ext>
            </a:extLst>
          </p:cNvPr>
          <p:cNvSpPr txBox="1">
            <a:spLocks/>
          </p:cNvSpPr>
          <p:nvPr/>
        </p:nvSpPr>
        <p:spPr>
          <a:xfrm>
            <a:off x="3250096" y="1289465"/>
            <a:ext cx="7772399" cy="38590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t>Technological Innovation: </a:t>
            </a:r>
          </a:p>
          <a:p>
            <a:pPr algn="ctr"/>
            <a:r>
              <a:rPr lang="en-GB" sz="5400" b="1" dirty="0"/>
              <a:t>A Historical Overview</a:t>
            </a:r>
          </a:p>
        </p:txBody>
      </p:sp>
    </p:spTree>
    <p:extLst>
      <p:ext uri="{BB962C8B-B14F-4D97-AF65-F5344CB8AC3E}">
        <p14:creationId xmlns:p14="http://schemas.microsoft.com/office/powerpoint/2010/main" val="173808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2832652" y="365125"/>
            <a:ext cx="8903718" cy="1325563"/>
          </a:xfrm>
        </p:spPr>
        <p:txBody>
          <a:bodyPr>
            <a:normAutofit/>
          </a:bodyPr>
          <a:lstStyle/>
          <a:p>
            <a:pPr marL="0" indent="0">
              <a:buNone/>
            </a:pPr>
            <a:r>
              <a:rPr lang="en-GB" sz="3600" b="1" dirty="0"/>
              <a:t>Technological Innovation: A Historical Overview</a:t>
            </a:r>
          </a:p>
        </p:txBody>
      </p:sp>
      <p:graphicFrame>
        <p:nvGraphicFramePr>
          <p:cNvPr id="4" name="Content Placeholder 3">
            <a:extLst>
              <a:ext uri="{FF2B5EF4-FFF2-40B4-BE49-F238E27FC236}">
                <a16:creationId xmlns:a16="http://schemas.microsoft.com/office/drawing/2014/main" id="{D1F1A435-E0C4-2335-BE46-71B7D0B71844}"/>
              </a:ext>
            </a:extLst>
          </p:cNvPr>
          <p:cNvGraphicFramePr>
            <a:graphicFrameLocks noGrp="1"/>
          </p:cNvGraphicFramePr>
          <p:nvPr>
            <p:ph idx="1"/>
            <p:extLst>
              <p:ext uri="{D42A27DB-BD31-4B8C-83A1-F6EECF244321}">
                <p14:modId xmlns:p14="http://schemas.microsoft.com/office/powerpoint/2010/main" val="923126272"/>
              </p:ext>
            </p:extLst>
          </p:nvPr>
        </p:nvGraphicFramePr>
        <p:xfrm>
          <a:off x="1467644" y="1626022"/>
          <a:ext cx="9256713" cy="160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96CE50D-52A9-4C96-9B5D-692AB9A87B9E}"/>
              </a:ext>
            </a:extLst>
          </p:cNvPr>
          <p:cNvSpPr txBox="1"/>
          <p:nvPr/>
        </p:nvSpPr>
        <p:spPr>
          <a:xfrm>
            <a:off x="6366933" y="5291639"/>
            <a:ext cx="4504267" cy="369332"/>
          </a:xfrm>
          <a:prstGeom prst="rect">
            <a:avLst/>
          </a:prstGeom>
          <a:noFill/>
        </p:spPr>
        <p:txBody>
          <a:bodyPr wrap="square">
            <a:spAutoFit/>
          </a:bodyPr>
          <a:lstStyle/>
          <a:p>
            <a:r>
              <a:rPr lang="en-GB" dirty="0"/>
              <a:t>.</a:t>
            </a:r>
          </a:p>
        </p:txBody>
      </p:sp>
      <p:sp>
        <p:nvSpPr>
          <p:cNvPr id="5" name="Oval 4">
            <a:extLst>
              <a:ext uri="{FF2B5EF4-FFF2-40B4-BE49-F238E27FC236}">
                <a16:creationId xmlns:a16="http://schemas.microsoft.com/office/drawing/2014/main" id="{1EED7F2C-65E8-425A-A891-0AE7D26B53BB}"/>
              </a:ext>
            </a:extLst>
          </p:cNvPr>
          <p:cNvSpPr/>
          <p:nvPr/>
        </p:nvSpPr>
        <p:spPr>
          <a:xfrm>
            <a:off x="7776624" y="3568860"/>
            <a:ext cx="2890010" cy="2890545"/>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23312639-F2A7-4AF7-A78D-576A08C5B010}"/>
              </a:ext>
            </a:extLst>
          </p:cNvPr>
          <p:cNvSpPr/>
          <p:nvPr/>
        </p:nvSpPr>
        <p:spPr>
          <a:xfrm>
            <a:off x="7872581"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ct val="0"/>
              </a:spcBef>
              <a:spcAft>
                <a:spcPct val="35000"/>
              </a:spcAft>
              <a:buNone/>
            </a:pPr>
            <a:r>
              <a:rPr lang="en-GB" sz="2400" kern="1200" dirty="0"/>
              <a:t>Impact on patient care and healthcare delivery</a:t>
            </a:r>
          </a:p>
        </p:txBody>
      </p:sp>
      <p:sp>
        <p:nvSpPr>
          <p:cNvPr id="7" name="Teardrop 6">
            <a:extLst>
              <a:ext uri="{FF2B5EF4-FFF2-40B4-BE49-F238E27FC236}">
                <a16:creationId xmlns:a16="http://schemas.microsoft.com/office/drawing/2014/main" id="{9A72BA55-4069-407B-BCA1-AF7CC43D8819}"/>
              </a:ext>
            </a:extLst>
          </p:cNvPr>
          <p:cNvSpPr/>
          <p:nvPr/>
        </p:nvSpPr>
        <p:spPr>
          <a:xfrm rot="2700000">
            <a:off x="4764655" y="3526854"/>
            <a:ext cx="2883049" cy="2883049"/>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4BA593FE-FF21-4025-B4F9-849759B8C06F}"/>
              </a:ext>
            </a:extLst>
          </p:cNvPr>
          <p:cNvSpPr/>
          <p:nvPr/>
        </p:nvSpPr>
        <p:spPr>
          <a:xfrm>
            <a:off x="4885673"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ct val="0"/>
              </a:spcBef>
              <a:spcAft>
                <a:spcPct val="35000"/>
              </a:spcAft>
              <a:buNone/>
            </a:pPr>
            <a:r>
              <a:rPr lang="en-GB" sz="2400" kern="1200" dirty="0"/>
              <a:t>Latest advancements</a:t>
            </a:r>
          </a:p>
        </p:txBody>
      </p:sp>
      <p:sp>
        <p:nvSpPr>
          <p:cNvPr id="11" name="Teardrop 10">
            <a:extLst>
              <a:ext uri="{FF2B5EF4-FFF2-40B4-BE49-F238E27FC236}">
                <a16:creationId xmlns:a16="http://schemas.microsoft.com/office/drawing/2014/main" id="{2E1C6262-5B5E-4557-A2E9-A0424CCBA033}"/>
              </a:ext>
            </a:extLst>
          </p:cNvPr>
          <p:cNvSpPr/>
          <p:nvPr/>
        </p:nvSpPr>
        <p:spPr>
          <a:xfrm rot="2700000">
            <a:off x="1806287" y="3572354"/>
            <a:ext cx="2883049" cy="2883049"/>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A28C2682-7171-43D8-8CBB-504B827FF577}"/>
              </a:ext>
            </a:extLst>
          </p:cNvPr>
          <p:cNvSpPr/>
          <p:nvPr/>
        </p:nvSpPr>
        <p:spPr>
          <a:xfrm>
            <a:off x="1898764"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ct val="0"/>
              </a:spcBef>
              <a:spcAft>
                <a:spcPct val="35000"/>
              </a:spcAft>
              <a:buNone/>
            </a:pPr>
            <a:r>
              <a:rPr lang="en-GB" sz="2400" kern="1200" dirty="0"/>
              <a:t>Early innovations</a:t>
            </a:r>
          </a:p>
        </p:txBody>
      </p:sp>
    </p:spTree>
    <p:extLst>
      <p:ext uri="{BB962C8B-B14F-4D97-AF65-F5344CB8AC3E}">
        <p14:creationId xmlns:p14="http://schemas.microsoft.com/office/powerpoint/2010/main" val="487237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8ECFD7-5688-441A-B34A-C56A09A8A417}"/>
              </a:ext>
            </a:extLst>
          </p:cNvPr>
          <p:cNvSpPr>
            <a:spLocks noGrp="1"/>
          </p:cNvSpPr>
          <p:nvPr>
            <p:ph type="title"/>
          </p:nvPr>
        </p:nvSpPr>
        <p:spPr>
          <a:xfrm>
            <a:off x="358219" y="96980"/>
            <a:ext cx="11481847" cy="718957"/>
          </a:xfrm>
        </p:spPr>
        <p:txBody>
          <a:bodyPr anchor="ctr">
            <a:normAutofit/>
          </a:bodyPr>
          <a:lstStyle/>
          <a:p>
            <a:pPr algn="ctr"/>
            <a:r>
              <a:rPr lang="en-GB" sz="4000" b="1" dirty="0"/>
              <a:t>Health Technology and Informatics</a:t>
            </a:r>
          </a:p>
        </p:txBody>
      </p:sp>
      <p:sp>
        <p:nvSpPr>
          <p:cNvPr id="5" name="Rectangle 4" descr="Doctor">
            <a:extLst>
              <a:ext uri="{FF2B5EF4-FFF2-40B4-BE49-F238E27FC236}">
                <a16:creationId xmlns:a16="http://schemas.microsoft.com/office/drawing/2014/main" id="{6EC2F253-AB4D-496C-BB01-FDF3484E42B1}"/>
              </a:ext>
            </a:extLst>
          </p:cNvPr>
          <p:cNvSpPr/>
          <p:nvPr/>
        </p:nvSpPr>
        <p:spPr>
          <a:xfrm>
            <a:off x="484772" y="1356616"/>
            <a:ext cx="590029" cy="59002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5CF72E56-1454-4DA6-BFED-3D45F73E8E6D}"/>
              </a:ext>
            </a:extLst>
          </p:cNvPr>
          <p:cNvSpPr/>
          <p:nvPr/>
        </p:nvSpPr>
        <p:spPr>
          <a:xfrm>
            <a:off x="1597281" y="1115241"/>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6" tIns="113536" rIns="113536" bIns="113536" numCol="1" spcCol="1270" anchor="ctr" anchorCtr="0">
            <a:noAutofit/>
          </a:bodyPr>
          <a:lstStyle/>
          <a:p>
            <a:pPr marL="0" lvl="0" indent="0" algn="l" defTabSz="933450">
              <a:lnSpc>
                <a:spcPct val="90000"/>
              </a:lnSpc>
              <a:spcBef>
                <a:spcPct val="0"/>
              </a:spcBef>
              <a:spcAft>
                <a:spcPct val="35000"/>
              </a:spcAft>
              <a:buNone/>
            </a:pPr>
            <a:r>
              <a:rPr lang="en-GB" sz="2800" b="1" kern="1200" dirty="0"/>
              <a:t>Health technology </a:t>
            </a:r>
            <a:r>
              <a:rPr lang="en-GB" sz="2800" kern="1200" dirty="0"/>
              <a:t>and </a:t>
            </a:r>
            <a:r>
              <a:rPr lang="en-GB" sz="2800" b="1" kern="1200" dirty="0"/>
              <a:t>informatics </a:t>
            </a:r>
            <a:r>
              <a:rPr lang="en-GB" sz="2800" kern="1200" dirty="0"/>
              <a:t>refer to the use of </a:t>
            </a:r>
            <a:r>
              <a:rPr lang="en-GB" sz="2800" b="1" kern="1200" dirty="0"/>
              <a:t>digital tools and data management systems </a:t>
            </a:r>
            <a:r>
              <a:rPr lang="en-GB" sz="2800" kern="1200" dirty="0"/>
              <a:t>to enhance healthcare delivery. </a:t>
            </a:r>
            <a:endParaRPr lang="en-US" sz="2800" kern="1200" dirty="0"/>
          </a:p>
        </p:txBody>
      </p:sp>
      <p:sp>
        <p:nvSpPr>
          <p:cNvPr id="8" name="Rectangle 7" descr="Stethoscope">
            <a:extLst>
              <a:ext uri="{FF2B5EF4-FFF2-40B4-BE49-F238E27FC236}">
                <a16:creationId xmlns:a16="http://schemas.microsoft.com/office/drawing/2014/main" id="{91A39C98-2208-404F-BB82-1C9EFB0DA57A}"/>
              </a:ext>
            </a:extLst>
          </p:cNvPr>
          <p:cNvSpPr/>
          <p:nvPr/>
        </p:nvSpPr>
        <p:spPr>
          <a:xfrm>
            <a:off x="484772" y="3291481"/>
            <a:ext cx="590029" cy="59002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627A212C-CB5B-4A27-BA1A-338D54D7E871}"/>
              </a:ext>
            </a:extLst>
          </p:cNvPr>
          <p:cNvSpPr/>
          <p:nvPr/>
        </p:nvSpPr>
        <p:spPr>
          <a:xfrm>
            <a:off x="1597280" y="2940386"/>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6" tIns="113536" rIns="113536" bIns="113536" numCol="1" spcCol="1270" anchor="ctr" anchorCtr="0">
            <a:noAutofit/>
          </a:bodyPr>
          <a:lstStyle/>
          <a:p>
            <a:pPr marL="0" lvl="0" indent="0" algn="l" defTabSz="933450">
              <a:lnSpc>
                <a:spcPct val="90000"/>
              </a:lnSpc>
              <a:spcBef>
                <a:spcPct val="0"/>
              </a:spcBef>
              <a:spcAft>
                <a:spcPct val="35000"/>
              </a:spcAft>
              <a:buNone/>
            </a:pPr>
            <a:r>
              <a:rPr lang="en-GB" sz="2800" kern="1200" dirty="0"/>
              <a:t>There have been key </a:t>
            </a:r>
            <a:r>
              <a:rPr lang="en-GB" sz="2800" b="1" kern="1200" dirty="0"/>
              <a:t>milestones</a:t>
            </a:r>
            <a:r>
              <a:rPr lang="en-GB" sz="2800" kern="1200" dirty="0"/>
              <a:t> in the development of these </a:t>
            </a:r>
            <a:r>
              <a:rPr lang="en-GB" sz="2800" b="1" kern="1200" dirty="0"/>
              <a:t>technologies in the UK</a:t>
            </a:r>
            <a:r>
              <a:rPr lang="en-GB" sz="2800" kern="1200" dirty="0"/>
              <a:t>, with significant innovations leading to profound implications for the NHS and social care system .</a:t>
            </a:r>
            <a:endParaRPr lang="en-US" sz="2800" kern="1200" dirty="0"/>
          </a:p>
        </p:txBody>
      </p:sp>
    </p:spTree>
    <p:extLst>
      <p:ext uri="{BB962C8B-B14F-4D97-AF65-F5344CB8AC3E}">
        <p14:creationId xmlns:p14="http://schemas.microsoft.com/office/powerpoint/2010/main" val="370942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5461E-545C-4A7A-BF51-27B72813B8C4}"/>
              </a:ext>
            </a:extLst>
          </p:cNvPr>
          <p:cNvSpPr>
            <a:spLocks noGrp="1"/>
          </p:cNvSpPr>
          <p:nvPr>
            <p:ph type="title"/>
          </p:nvPr>
        </p:nvSpPr>
        <p:spPr>
          <a:xfrm>
            <a:off x="3318235" y="233149"/>
            <a:ext cx="7956222" cy="1325563"/>
          </a:xfrm>
        </p:spPr>
        <p:txBody>
          <a:bodyPr anchor="ctr">
            <a:normAutofit/>
          </a:bodyPr>
          <a:lstStyle/>
          <a:p>
            <a:r>
              <a:rPr lang="en-GB" b="1" dirty="0"/>
              <a:t>Early Developments (Pre-1948)</a:t>
            </a:r>
          </a:p>
        </p:txBody>
      </p:sp>
      <p:sp>
        <p:nvSpPr>
          <p:cNvPr id="5" name="Freeform: Shape 4">
            <a:extLst>
              <a:ext uri="{FF2B5EF4-FFF2-40B4-BE49-F238E27FC236}">
                <a16:creationId xmlns:a16="http://schemas.microsoft.com/office/drawing/2014/main" id="{2E04D6D4-581D-4D4C-A712-07A192B90250}"/>
              </a:ext>
            </a:extLst>
          </p:cNvPr>
          <p:cNvSpPr/>
          <p:nvPr/>
        </p:nvSpPr>
        <p:spPr>
          <a:xfrm>
            <a:off x="3780148" y="2062604"/>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ct val="0"/>
              </a:spcBef>
              <a:spcAft>
                <a:spcPct val="35000"/>
              </a:spcAft>
              <a:buNone/>
            </a:pPr>
            <a:r>
              <a:rPr lang="en-GB" sz="2900" kern="1200" dirty="0"/>
              <a:t>Before the establishment of the NHS, healthcare technology was relatively ancient. </a:t>
            </a:r>
            <a:endParaRPr lang="en-US" sz="2900" kern="1200" dirty="0"/>
          </a:p>
        </p:txBody>
      </p:sp>
      <p:sp>
        <p:nvSpPr>
          <p:cNvPr id="8" name="Freeform: Shape 7">
            <a:extLst>
              <a:ext uri="{FF2B5EF4-FFF2-40B4-BE49-F238E27FC236}">
                <a16:creationId xmlns:a16="http://schemas.microsoft.com/office/drawing/2014/main" id="{27A4F073-14AA-43A9-A313-E328D4047A5E}"/>
              </a:ext>
            </a:extLst>
          </p:cNvPr>
          <p:cNvSpPr/>
          <p:nvPr/>
        </p:nvSpPr>
        <p:spPr>
          <a:xfrm>
            <a:off x="3780148" y="4201010"/>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ct val="0"/>
              </a:spcBef>
              <a:spcAft>
                <a:spcPct val="35000"/>
              </a:spcAft>
              <a:buNone/>
            </a:pPr>
            <a:r>
              <a:rPr lang="en-GB" sz="2900" kern="1200" dirty="0"/>
              <a:t>Innovations included basic diagnostic tools like the stethoscope and early imaging technologies such as X-rays. These early developments laid the groundwork for modern medical technology.</a:t>
            </a:r>
            <a:endParaRPr lang="en-US" sz="2900" kern="1200" dirty="0"/>
          </a:p>
        </p:txBody>
      </p:sp>
      <p:pic>
        <p:nvPicPr>
          <p:cNvPr id="4" name="Picture 3">
            <a:extLst>
              <a:ext uri="{FF2B5EF4-FFF2-40B4-BE49-F238E27FC236}">
                <a16:creationId xmlns:a16="http://schemas.microsoft.com/office/drawing/2014/main" id="{4EC005AB-9D4D-4038-96B7-1945195225D9}"/>
              </a:ext>
            </a:extLst>
          </p:cNvPr>
          <p:cNvPicPr>
            <a:picLocks noChangeAspect="1"/>
          </p:cNvPicPr>
          <p:nvPr/>
        </p:nvPicPr>
        <p:blipFill>
          <a:blip r:embed="rId3"/>
          <a:stretch>
            <a:fillRect/>
          </a:stretch>
        </p:blipFill>
        <p:spPr>
          <a:xfrm>
            <a:off x="1905949" y="1803839"/>
            <a:ext cx="1412286" cy="2118429"/>
          </a:xfrm>
          <a:prstGeom prst="rect">
            <a:avLst/>
          </a:prstGeom>
        </p:spPr>
      </p:pic>
      <p:pic>
        <p:nvPicPr>
          <p:cNvPr id="6" name="Picture 5">
            <a:extLst>
              <a:ext uri="{FF2B5EF4-FFF2-40B4-BE49-F238E27FC236}">
                <a16:creationId xmlns:a16="http://schemas.microsoft.com/office/drawing/2014/main" id="{F6D8490F-C6AF-488D-90F6-E9F7317B2C88}"/>
              </a:ext>
            </a:extLst>
          </p:cNvPr>
          <p:cNvPicPr>
            <a:picLocks noChangeAspect="1"/>
          </p:cNvPicPr>
          <p:nvPr/>
        </p:nvPicPr>
        <p:blipFill>
          <a:blip r:embed="rId4"/>
          <a:stretch>
            <a:fillRect/>
          </a:stretch>
        </p:blipFill>
        <p:spPr>
          <a:xfrm>
            <a:off x="1801391" y="4167395"/>
            <a:ext cx="1834716" cy="2309433"/>
          </a:xfrm>
          <a:prstGeom prst="rect">
            <a:avLst/>
          </a:prstGeom>
        </p:spPr>
      </p:pic>
    </p:spTree>
    <p:extLst>
      <p:ext uri="{BB962C8B-B14F-4D97-AF65-F5344CB8AC3E}">
        <p14:creationId xmlns:p14="http://schemas.microsoft.com/office/powerpoint/2010/main" val="59572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4599-37EF-1650-3572-D268EFE08CDE}"/>
              </a:ext>
            </a:extLst>
          </p:cNvPr>
          <p:cNvSpPr>
            <a:spLocks noGrp="1"/>
          </p:cNvSpPr>
          <p:nvPr>
            <p:ph type="title"/>
          </p:nvPr>
        </p:nvSpPr>
        <p:spPr>
          <a:xfrm>
            <a:off x="2621908" y="364490"/>
            <a:ext cx="7956222" cy="1325563"/>
          </a:xfrm>
        </p:spPr>
        <p:txBody>
          <a:bodyPr/>
          <a:lstStyle/>
          <a:p>
            <a:pPr algn="ctr"/>
            <a:r>
              <a:rPr lang="en-GB" dirty="0"/>
              <a:t>Xray Machine</a:t>
            </a:r>
          </a:p>
        </p:txBody>
      </p:sp>
      <p:pic>
        <p:nvPicPr>
          <p:cNvPr id="5" name="Content Placeholder 4">
            <a:extLst>
              <a:ext uri="{FF2B5EF4-FFF2-40B4-BE49-F238E27FC236}">
                <a16:creationId xmlns:a16="http://schemas.microsoft.com/office/drawing/2014/main" id="{F4A79BAF-9C0D-D1BA-6B53-887F4BF2BAAB}"/>
              </a:ext>
            </a:extLst>
          </p:cNvPr>
          <p:cNvPicPr>
            <a:picLocks noGrp="1" noChangeAspect="1"/>
          </p:cNvPicPr>
          <p:nvPr>
            <p:ph idx="1"/>
          </p:nvPr>
        </p:nvPicPr>
        <p:blipFill>
          <a:blip r:embed="rId2"/>
          <a:stretch>
            <a:fillRect/>
          </a:stretch>
        </p:blipFill>
        <p:spPr>
          <a:xfrm>
            <a:off x="5560998" y="2127975"/>
            <a:ext cx="3897327" cy="2649741"/>
          </a:xfrm>
          <a:prstGeom prst="rect">
            <a:avLst/>
          </a:prstGeom>
        </p:spPr>
      </p:pic>
      <p:pic>
        <p:nvPicPr>
          <p:cNvPr id="4" name="Picture 3">
            <a:extLst>
              <a:ext uri="{FF2B5EF4-FFF2-40B4-BE49-F238E27FC236}">
                <a16:creationId xmlns:a16="http://schemas.microsoft.com/office/drawing/2014/main" id="{A621E8E6-DE27-ACD2-5986-DDB28DF678E7}"/>
              </a:ext>
            </a:extLst>
          </p:cNvPr>
          <p:cNvPicPr>
            <a:picLocks noChangeAspect="1"/>
          </p:cNvPicPr>
          <p:nvPr/>
        </p:nvPicPr>
        <p:blipFill>
          <a:blip r:embed="rId3"/>
          <a:stretch>
            <a:fillRect/>
          </a:stretch>
        </p:blipFill>
        <p:spPr>
          <a:xfrm>
            <a:off x="1546860" y="2080350"/>
            <a:ext cx="3538946" cy="2697367"/>
          </a:xfrm>
          <a:prstGeom prst="rect">
            <a:avLst/>
          </a:prstGeom>
        </p:spPr>
      </p:pic>
      <p:sp>
        <p:nvSpPr>
          <p:cNvPr id="6" name="TextBox 5">
            <a:extLst>
              <a:ext uri="{FF2B5EF4-FFF2-40B4-BE49-F238E27FC236}">
                <a16:creationId xmlns:a16="http://schemas.microsoft.com/office/drawing/2014/main" id="{57EC89F1-11CE-33F9-A8F1-87908587FDA5}"/>
              </a:ext>
            </a:extLst>
          </p:cNvPr>
          <p:cNvSpPr txBox="1"/>
          <p:nvPr/>
        </p:nvSpPr>
        <p:spPr>
          <a:xfrm>
            <a:off x="2046514" y="5077097"/>
            <a:ext cx="1663337" cy="374469"/>
          </a:xfrm>
          <a:prstGeom prst="rect">
            <a:avLst/>
          </a:prstGeom>
          <a:noFill/>
        </p:spPr>
        <p:txBody>
          <a:bodyPr wrap="square" rtlCol="0">
            <a:spAutoFit/>
          </a:bodyPr>
          <a:lstStyle/>
          <a:p>
            <a:r>
              <a:rPr lang="en-GB" dirty="0"/>
              <a:t>Pre 1948 </a:t>
            </a:r>
          </a:p>
        </p:txBody>
      </p:sp>
      <p:sp>
        <p:nvSpPr>
          <p:cNvPr id="7" name="TextBox 6">
            <a:extLst>
              <a:ext uri="{FF2B5EF4-FFF2-40B4-BE49-F238E27FC236}">
                <a16:creationId xmlns:a16="http://schemas.microsoft.com/office/drawing/2014/main" id="{58EAD39A-B71E-2573-B41D-B45662DF7118}"/>
              </a:ext>
            </a:extLst>
          </p:cNvPr>
          <p:cNvSpPr txBox="1"/>
          <p:nvPr/>
        </p:nvSpPr>
        <p:spPr>
          <a:xfrm>
            <a:off x="6666414" y="5027768"/>
            <a:ext cx="2251163" cy="369332"/>
          </a:xfrm>
          <a:prstGeom prst="rect">
            <a:avLst/>
          </a:prstGeom>
          <a:noFill/>
        </p:spPr>
        <p:txBody>
          <a:bodyPr wrap="square" rtlCol="0">
            <a:spAutoFit/>
          </a:bodyPr>
          <a:lstStyle/>
          <a:p>
            <a:r>
              <a:rPr lang="en-GB" dirty="0"/>
              <a:t>Today’s portable </a:t>
            </a:r>
          </a:p>
        </p:txBody>
      </p:sp>
    </p:spTree>
    <p:extLst>
      <p:ext uri="{BB962C8B-B14F-4D97-AF65-F5344CB8AC3E}">
        <p14:creationId xmlns:p14="http://schemas.microsoft.com/office/powerpoint/2010/main" val="2137771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E8990-3B13-4327-9D01-2C6AF87EEDFF}"/>
              </a:ext>
            </a:extLst>
          </p:cNvPr>
          <p:cNvSpPr>
            <a:spLocks noGrp="1"/>
          </p:cNvSpPr>
          <p:nvPr>
            <p:ph type="title"/>
          </p:nvPr>
        </p:nvSpPr>
        <p:spPr>
          <a:xfrm>
            <a:off x="4436083" y="-48503"/>
            <a:ext cx="4123455" cy="1325563"/>
          </a:xfrm>
        </p:spPr>
        <p:txBody>
          <a:bodyPr>
            <a:normAutofit/>
          </a:bodyPr>
          <a:lstStyle/>
          <a:p>
            <a:r>
              <a:rPr lang="en-GB" sz="4000" b="1" dirty="0"/>
              <a:t>999 Service</a:t>
            </a:r>
          </a:p>
        </p:txBody>
      </p:sp>
      <p:sp>
        <p:nvSpPr>
          <p:cNvPr id="3" name="Content Placeholder 2">
            <a:extLst>
              <a:ext uri="{FF2B5EF4-FFF2-40B4-BE49-F238E27FC236}">
                <a16:creationId xmlns:a16="http://schemas.microsoft.com/office/drawing/2014/main" id="{097B1430-0B28-4E8A-A70B-7DC6BD370F0A}"/>
              </a:ext>
            </a:extLst>
          </p:cNvPr>
          <p:cNvSpPr>
            <a:spLocks noGrp="1"/>
          </p:cNvSpPr>
          <p:nvPr>
            <p:ph idx="1"/>
          </p:nvPr>
        </p:nvSpPr>
        <p:spPr>
          <a:xfrm>
            <a:off x="761997" y="1216852"/>
            <a:ext cx="11190739" cy="922181"/>
          </a:xfrm>
        </p:spPr>
        <p:txBody>
          <a:bodyPr>
            <a:normAutofit/>
          </a:bodyPr>
          <a:lstStyle/>
          <a:p>
            <a:pPr marL="0" indent="0">
              <a:buNone/>
            </a:pPr>
            <a:r>
              <a:rPr lang="en-GB" sz="2400" dirty="0"/>
              <a:t>First established in 1937 in response to several preventable deaths that were blamed on people being unable to connect to emergency services. </a:t>
            </a:r>
          </a:p>
          <a:p>
            <a:pPr marL="0" indent="0">
              <a:buNone/>
            </a:pPr>
            <a:endParaRPr lang="en-GB" dirty="0"/>
          </a:p>
        </p:txBody>
      </p:sp>
      <p:sp>
        <p:nvSpPr>
          <p:cNvPr id="7" name="TextBox 6">
            <a:extLst>
              <a:ext uri="{FF2B5EF4-FFF2-40B4-BE49-F238E27FC236}">
                <a16:creationId xmlns:a16="http://schemas.microsoft.com/office/drawing/2014/main" id="{81B11ECA-FE0D-4253-8266-9963E02EA5E1}"/>
              </a:ext>
            </a:extLst>
          </p:cNvPr>
          <p:cNvSpPr txBox="1"/>
          <p:nvPr/>
        </p:nvSpPr>
        <p:spPr>
          <a:xfrm>
            <a:off x="761997" y="2286383"/>
            <a:ext cx="5158022" cy="3354765"/>
          </a:xfrm>
          <a:prstGeom prst="rect">
            <a:avLst/>
          </a:prstGeom>
          <a:ln w="76200"/>
        </p:spPr>
        <p:style>
          <a:lnRef idx="2">
            <a:schemeClr val="accent1"/>
          </a:lnRef>
          <a:fillRef idx="1">
            <a:schemeClr val="lt1"/>
          </a:fillRef>
          <a:effectRef idx="0">
            <a:schemeClr val="accent1"/>
          </a:effectRef>
          <a:fontRef idx="minor">
            <a:schemeClr val="dk1"/>
          </a:fontRef>
        </p:style>
        <p:txBody>
          <a:bodyPr wrap="square">
            <a:spAutoFit/>
          </a:bodyPr>
          <a:lstStyle/>
          <a:p>
            <a:r>
              <a:rPr lang="en-GB" sz="2400" b="1" dirty="0"/>
              <a:t>Ease of Use</a:t>
            </a:r>
          </a:p>
          <a:p>
            <a:pPr marL="285750" indent="-285750">
              <a:buFont typeface="Arial" panose="020B0604020202020204" pitchFamily="34" charset="0"/>
              <a:buChar char="•"/>
            </a:pPr>
            <a:r>
              <a:rPr lang="en-GB" sz="2400" dirty="0"/>
              <a:t>The number "999" was chosen because it was easy to remember and could be quickly dialled 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 It also avoided being accidentally dialled, unlike some other sequences of numbers.</a:t>
            </a:r>
          </a:p>
          <a:p>
            <a:pPr marL="285750" indent="-285750">
              <a:buFont typeface="Arial" panose="020B0604020202020204" pitchFamily="34" charset="0"/>
              <a:buChar char="•"/>
            </a:pPr>
            <a:endParaRPr lang="en-GB" sz="2000" dirty="0"/>
          </a:p>
        </p:txBody>
      </p:sp>
      <p:sp>
        <p:nvSpPr>
          <p:cNvPr id="9" name="TextBox 8">
            <a:extLst>
              <a:ext uri="{FF2B5EF4-FFF2-40B4-BE49-F238E27FC236}">
                <a16:creationId xmlns:a16="http://schemas.microsoft.com/office/drawing/2014/main" id="{FB97FF13-1FB7-45F5-AAF3-65A79E804375}"/>
              </a:ext>
            </a:extLst>
          </p:cNvPr>
          <p:cNvSpPr txBox="1"/>
          <p:nvPr/>
        </p:nvSpPr>
        <p:spPr>
          <a:xfrm>
            <a:off x="6061872" y="2079353"/>
            <a:ext cx="6032717" cy="3785652"/>
          </a:xfrm>
          <a:prstGeom prst="rect">
            <a:avLst/>
          </a:prstGeom>
          <a:noFill/>
          <a:ln w="76200">
            <a:solidFill>
              <a:schemeClr val="accent1"/>
            </a:solidFill>
          </a:ln>
        </p:spPr>
        <p:txBody>
          <a:bodyPr wrap="square">
            <a:spAutoFit/>
          </a:bodyPr>
          <a:lstStyle/>
          <a:p>
            <a:r>
              <a:rPr lang="en-GB" sz="2400" b="1" dirty="0"/>
              <a:t>Technological Advancements</a:t>
            </a:r>
          </a:p>
          <a:p>
            <a:pPr marL="285750" indent="-285750">
              <a:buFont typeface="Arial" panose="020B0604020202020204" pitchFamily="34" charset="0"/>
              <a:buChar char="•"/>
            </a:pPr>
            <a:r>
              <a:rPr lang="en-GB" sz="2400" dirty="0"/>
              <a:t>Technological advancements in the 1930s made it possible to create a dedicated emergency line.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service was designed so that calls made to 999 would bypass normal switchboards and connect directly to a specialised operator who could then dispatch the appropriate emergency service.</a:t>
            </a:r>
          </a:p>
        </p:txBody>
      </p:sp>
      <p:sp>
        <p:nvSpPr>
          <p:cNvPr id="4" name="TextBox 3">
            <a:extLst>
              <a:ext uri="{FF2B5EF4-FFF2-40B4-BE49-F238E27FC236}">
                <a16:creationId xmlns:a16="http://schemas.microsoft.com/office/drawing/2014/main" id="{71122898-61D9-421C-9BD5-548227F03A51}"/>
              </a:ext>
            </a:extLst>
          </p:cNvPr>
          <p:cNvSpPr txBox="1"/>
          <p:nvPr/>
        </p:nvSpPr>
        <p:spPr>
          <a:xfrm>
            <a:off x="1372587" y="6283377"/>
            <a:ext cx="10346635" cy="400110"/>
          </a:xfrm>
          <a:prstGeom prst="rect">
            <a:avLst/>
          </a:prstGeom>
          <a:solidFill>
            <a:schemeClr val="bg2"/>
          </a:solidFill>
          <a:ln w="28575">
            <a:solidFill>
              <a:srgbClr val="00B0F0"/>
            </a:solidFill>
          </a:ln>
        </p:spPr>
        <p:txBody>
          <a:bodyPr wrap="square" rtlCol="0">
            <a:spAutoFit/>
          </a:bodyPr>
          <a:lstStyle/>
          <a:p>
            <a:r>
              <a:rPr lang="en-GB" sz="2000" dirty="0"/>
              <a:t>The West Midlands 999 Emergency Service takes approx. 4000 calls per day (1 every 20 seconds) </a:t>
            </a:r>
          </a:p>
        </p:txBody>
      </p:sp>
    </p:spTree>
    <p:extLst>
      <p:ext uri="{BB962C8B-B14F-4D97-AF65-F5344CB8AC3E}">
        <p14:creationId xmlns:p14="http://schemas.microsoft.com/office/powerpoint/2010/main" val="3916315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9" grpId="0"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79DEA-C2B2-40F1-892E-206573404389}"/>
              </a:ext>
            </a:extLst>
          </p:cNvPr>
          <p:cNvSpPr>
            <a:spLocks noGrp="1"/>
          </p:cNvSpPr>
          <p:nvPr>
            <p:ph type="title"/>
          </p:nvPr>
        </p:nvSpPr>
        <p:spPr>
          <a:xfrm>
            <a:off x="358219" y="365126"/>
            <a:ext cx="11481847" cy="586982"/>
          </a:xfrm>
        </p:spPr>
        <p:txBody>
          <a:bodyPr anchor="ctr">
            <a:normAutofit fontScale="90000"/>
          </a:bodyPr>
          <a:lstStyle/>
          <a:p>
            <a:pPr algn="ctr"/>
            <a:r>
              <a:rPr lang="en-GB" b="1" dirty="0"/>
              <a:t>Formation of the NHS (1948)</a:t>
            </a:r>
          </a:p>
        </p:txBody>
      </p:sp>
      <p:grpSp>
        <p:nvGrpSpPr>
          <p:cNvPr id="14" name="Group 13">
            <a:extLst>
              <a:ext uri="{FF2B5EF4-FFF2-40B4-BE49-F238E27FC236}">
                <a16:creationId xmlns:a16="http://schemas.microsoft.com/office/drawing/2014/main" id="{AE18C142-1B33-4502-996F-1A5B44EAC209}"/>
              </a:ext>
            </a:extLst>
          </p:cNvPr>
          <p:cNvGrpSpPr/>
          <p:nvPr/>
        </p:nvGrpSpPr>
        <p:grpSpPr>
          <a:xfrm>
            <a:off x="358219" y="1826061"/>
            <a:ext cx="11481847" cy="1021445"/>
            <a:chOff x="358219" y="1826061"/>
            <a:chExt cx="11481847" cy="1021445"/>
          </a:xfrm>
        </p:grpSpPr>
        <p:sp>
          <p:nvSpPr>
            <p:cNvPr id="3" name="Rectangle: Rounded Corners 2">
              <a:extLst>
                <a:ext uri="{FF2B5EF4-FFF2-40B4-BE49-F238E27FC236}">
                  <a16:creationId xmlns:a16="http://schemas.microsoft.com/office/drawing/2014/main" id="{E807EEE8-3106-48EE-BBE9-C2B422E13F15}"/>
                </a:ext>
              </a:extLst>
            </p:cNvPr>
            <p:cNvSpPr/>
            <p:nvPr/>
          </p:nvSpPr>
          <p:spPr>
            <a:xfrm>
              <a:off x="358219" y="1826061"/>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 name="Rectangle 4" descr="Hospital">
              <a:extLst>
                <a:ext uri="{FF2B5EF4-FFF2-40B4-BE49-F238E27FC236}">
                  <a16:creationId xmlns:a16="http://schemas.microsoft.com/office/drawing/2014/main" id="{1EADFA4F-04D6-4EBF-954B-AAF483B5E2FE}"/>
                </a:ext>
              </a:extLst>
            </p:cNvPr>
            <p:cNvSpPr/>
            <p:nvPr/>
          </p:nvSpPr>
          <p:spPr>
            <a:xfrm>
              <a:off x="667206" y="2055886"/>
              <a:ext cx="561795" cy="56179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0142FFAA-CD08-4E26-BFF0-C2AFCC81702F}"/>
                </a:ext>
              </a:extLst>
            </p:cNvPr>
            <p:cNvSpPr/>
            <p:nvPr/>
          </p:nvSpPr>
          <p:spPr>
            <a:xfrm>
              <a:off x="1537989" y="1826061"/>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dirty="0"/>
                <a:t>The NHS was founded in 1948 with the aim of providing universal healthcare to all UK residents. </a:t>
              </a:r>
              <a:endParaRPr lang="en-US" sz="2500" kern="1200" dirty="0"/>
            </a:p>
          </p:txBody>
        </p:sp>
      </p:grpSp>
      <p:grpSp>
        <p:nvGrpSpPr>
          <p:cNvPr id="15" name="Group 14">
            <a:extLst>
              <a:ext uri="{FF2B5EF4-FFF2-40B4-BE49-F238E27FC236}">
                <a16:creationId xmlns:a16="http://schemas.microsoft.com/office/drawing/2014/main" id="{6CF77105-F70A-4209-A086-5FDFBDD317E5}"/>
              </a:ext>
            </a:extLst>
          </p:cNvPr>
          <p:cNvGrpSpPr/>
          <p:nvPr/>
        </p:nvGrpSpPr>
        <p:grpSpPr>
          <a:xfrm>
            <a:off x="358219" y="3102869"/>
            <a:ext cx="11481847" cy="1021445"/>
            <a:chOff x="358219" y="3102869"/>
            <a:chExt cx="11481847" cy="1021445"/>
          </a:xfrm>
        </p:grpSpPr>
        <p:sp>
          <p:nvSpPr>
            <p:cNvPr id="8" name="Rectangle: Rounded Corners 7">
              <a:extLst>
                <a:ext uri="{FF2B5EF4-FFF2-40B4-BE49-F238E27FC236}">
                  <a16:creationId xmlns:a16="http://schemas.microsoft.com/office/drawing/2014/main" id="{5818CEEC-3CD0-4F51-A2FC-664E867B9660}"/>
                </a:ext>
              </a:extLst>
            </p:cNvPr>
            <p:cNvSpPr/>
            <p:nvPr/>
          </p:nvSpPr>
          <p:spPr>
            <a:xfrm>
              <a:off x="358219" y="3102869"/>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Rectangle 8" descr="Gears">
              <a:extLst>
                <a:ext uri="{FF2B5EF4-FFF2-40B4-BE49-F238E27FC236}">
                  <a16:creationId xmlns:a16="http://schemas.microsoft.com/office/drawing/2014/main" id="{E143993E-2E12-4C08-A0ED-21D6477603ED}"/>
                </a:ext>
              </a:extLst>
            </p:cNvPr>
            <p:cNvSpPr/>
            <p:nvPr/>
          </p:nvSpPr>
          <p:spPr>
            <a:xfrm>
              <a:off x="667206" y="3332694"/>
              <a:ext cx="561795" cy="56179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CCA9991B-ECB5-465F-8928-30C3374C0986}"/>
                </a:ext>
              </a:extLst>
            </p:cNvPr>
            <p:cNvSpPr/>
            <p:nvPr/>
          </p:nvSpPr>
          <p:spPr>
            <a:xfrm>
              <a:off x="1537989" y="3102869"/>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dirty="0"/>
                <a:t>Early technology use was limited, focusing on basic diagnostic and record-keeping tools. </a:t>
              </a:r>
              <a:endParaRPr lang="en-US" sz="2500" kern="1200" dirty="0"/>
            </a:p>
          </p:txBody>
        </p:sp>
      </p:grpSp>
      <p:grpSp>
        <p:nvGrpSpPr>
          <p:cNvPr id="16" name="Group 15">
            <a:extLst>
              <a:ext uri="{FF2B5EF4-FFF2-40B4-BE49-F238E27FC236}">
                <a16:creationId xmlns:a16="http://schemas.microsoft.com/office/drawing/2014/main" id="{1923F4C7-90DC-4AEA-829A-34C4C40EF20F}"/>
              </a:ext>
            </a:extLst>
          </p:cNvPr>
          <p:cNvGrpSpPr/>
          <p:nvPr/>
        </p:nvGrpSpPr>
        <p:grpSpPr>
          <a:xfrm>
            <a:off x="358219" y="4379676"/>
            <a:ext cx="11481847" cy="1021445"/>
            <a:chOff x="358219" y="4379676"/>
            <a:chExt cx="11481847" cy="1021445"/>
          </a:xfrm>
        </p:grpSpPr>
        <p:sp>
          <p:nvSpPr>
            <p:cNvPr id="11" name="Rectangle: Rounded Corners 10">
              <a:extLst>
                <a:ext uri="{FF2B5EF4-FFF2-40B4-BE49-F238E27FC236}">
                  <a16:creationId xmlns:a16="http://schemas.microsoft.com/office/drawing/2014/main" id="{C34C9093-D4A6-4BAF-9D78-723E74BDEF13}"/>
                </a:ext>
              </a:extLst>
            </p:cNvPr>
            <p:cNvSpPr/>
            <p:nvPr/>
          </p:nvSpPr>
          <p:spPr>
            <a:xfrm>
              <a:off x="358219" y="4379676"/>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Rectangle 11" descr="Doctor">
              <a:extLst>
                <a:ext uri="{FF2B5EF4-FFF2-40B4-BE49-F238E27FC236}">
                  <a16:creationId xmlns:a16="http://schemas.microsoft.com/office/drawing/2014/main" id="{0CD816BF-1CD6-4276-A4E1-4712FF8D0B75}"/>
                </a:ext>
              </a:extLst>
            </p:cNvPr>
            <p:cNvSpPr/>
            <p:nvPr/>
          </p:nvSpPr>
          <p:spPr>
            <a:xfrm>
              <a:off x="667206" y="4609501"/>
              <a:ext cx="561795" cy="56179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B370D2A3-5560-4425-BB9C-79C105E4A5C1}"/>
                </a:ext>
              </a:extLst>
            </p:cNvPr>
            <p:cNvSpPr/>
            <p:nvPr/>
          </p:nvSpPr>
          <p:spPr>
            <a:xfrm>
              <a:off x="1537989" y="4379676"/>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dirty="0"/>
                <a:t>The NHS marked the beginning of a more structured approach to healthcare delivery in the UK.</a:t>
              </a:r>
              <a:endParaRPr lang="en-US" sz="2500" kern="1200" dirty="0"/>
            </a:p>
          </p:txBody>
        </p:sp>
      </p:grpSp>
    </p:spTree>
    <p:extLst>
      <p:ext uri="{BB962C8B-B14F-4D97-AF65-F5344CB8AC3E}">
        <p14:creationId xmlns:p14="http://schemas.microsoft.com/office/powerpoint/2010/main" val="418816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A96E2-4194-43A2-8023-37628081B57F}"/>
              </a:ext>
            </a:extLst>
          </p:cNvPr>
          <p:cNvSpPr>
            <a:spLocks noGrp="1"/>
          </p:cNvSpPr>
          <p:nvPr>
            <p:ph type="title"/>
          </p:nvPr>
        </p:nvSpPr>
        <p:spPr>
          <a:xfrm>
            <a:off x="763571" y="169911"/>
            <a:ext cx="10879306" cy="701232"/>
          </a:xfrm>
        </p:spPr>
        <p:txBody>
          <a:bodyPr vert="horz" lIns="91440" tIns="45720" rIns="91440" bIns="45720" rtlCol="0" anchor="t">
            <a:normAutofit/>
          </a:bodyPr>
          <a:lstStyle/>
          <a:p>
            <a:pPr algn="ctr"/>
            <a:r>
              <a:rPr lang="en-US" sz="3200" b="1" dirty="0"/>
              <a:t>Growth of Health Technology (1970s)</a:t>
            </a:r>
          </a:p>
        </p:txBody>
      </p:sp>
      <p:cxnSp>
        <p:nvCxnSpPr>
          <p:cNvPr id="14"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74310E3D-12CD-475D-B07A-4F42C2DC15D3}"/>
              </a:ext>
            </a:extLst>
          </p:cNvPr>
          <p:cNvSpPr>
            <a:spLocks noGrp="1"/>
          </p:cNvSpPr>
          <p:nvPr>
            <p:ph idx="1"/>
          </p:nvPr>
        </p:nvSpPr>
        <p:spPr>
          <a:xfrm>
            <a:off x="311037" y="1058577"/>
            <a:ext cx="7613763" cy="4342979"/>
          </a:xfrm>
        </p:spPr>
        <p:txBody>
          <a:bodyPr vert="horz" lIns="91440" tIns="45720" rIns="91440" bIns="45720" rtlCol="0">
            <a:normAutofit fontScale="25000" lnSpcReduction="20000"/>
          </a:bodyPr>
          <a:lstStyle/>
          <a:p>
            <a:pPr marL="0" indent="0">
              <a:buNone/>
            </a:pPr>
            <a:r>
              <a:rPr lang="en-GB" sz="9600" dirty="0"/>
              <a:t>The 1970s saw major advances in diagnostic imaging.</a:t>
            </a:r>
          </a:p>
          <a:p>
            <a:pPr marL="0" indent="0">
              <a:buNone/>
            </a:pPr>
            <a:r>
              <a:rPr lang="en-GB" sz="9600" b="1" dirty="0"/>
              <a:t>X-ray Technology</a:t>
            </a:r>
          </a:p>
          <a:p>
            <a:r>
              <a:rPr lang="en-GB" sz="9600" dirty="0"/>
              <a:t>Widely available across NHS hospitals. </a:t>
            </a:r>
          </a:p>
          <a:p>
            <a:r>
              <a:rPr lang="en-GB" sz="9600" dirty="0"/>
              <a:t>Used for fractures, chest conditions, and disease diagnosis. </a:t>
            </a:r>
          </a:p>
          <a:p>
            <a:pPr marL="0" indent="0">
              <a:buNone/>
            </a:pPr>
            <a:r>
              <a:rPr lang="en-GB" sz="9600" b="1" dirty="0"/>
              <a:t>Computed Tomography (CT) Scanners</a:t>
            </a:r>
          </a:p>
          <a:p>
            <a:r>
              <a:rPr lang="en-GB" sz="9600" dirty="0"/>
              <a:t>The world's first clinical CT scan was performed in London in 1971 at Atkinson Morley's Hospital.</a:t>
            </a:r>
          </a:p>
          <a:p>
            <a:pPr marL="0" indent="0">
              <a:buNone/>
            </a:pPr>
            <a:r>
              <a:rPr lang="en-GB" sz="9600" b="1" dirty="0"/>
              <a:t>Impact:</a:t>
            </a:r>
            <a:endParaRPr lang="en-GB" sz="9600" dirty="0"/>
          </a:p>
          <a:p>
            <a:r>
              <a:rPr lang="en-GB" sz="9600" dirty="0"/>
              <a:t>Improved diagnosis of brain tumours </a:t>
            </a:r>
          </a:p>
          <a:p>
            <a:r>
              <a:rPr lang="en-GB" sz="9600" dirty="0"/>
              <a:t>Reduced need for exploratory surgery </a:t>
            </a:r>
          </a:p>
          <a:p>
            <a:r>
              <a:rPr lang="en-GB" sz="9600" dirty="0"/>
              <a:t>Transformed medical imaging </a:t>
            </a:r>
          </a:p>
          <a:p>
            <a:pPr marL="0" indent="0">
              <a:buNone/>
            </a:pPr>
            <a:br>
              <a:rPr lang="en-GB" sz="9600" dirty="0"/>
            </a:br>
            <a:endParaRPr lang="en-GB" sz="9600" dirty="0"/>
          </a:p>
          <a:p>
            <a:r>
              <a:rPr lang="en-GB" sz="9600" b="1" dirty="0"/>
              <a:t>3</a:t>
            </a:r>
            <a:endParaRPr lang="en-US" dirty="0"/>
          </a:p>
        </p:txBody>
      </p:sp>
      <p:pic>
        <p:nvPicPr>
          <p:cNvPr id="3" name="Picture 2">
            <a:extLst>
              <a:ext uri="{FF2B5EF4-FFF2-40B4-BE49-F238E27FC236}">
                <a16:creationId xmlns:a16="http://schemas.microsoft.com/office/drawing/2014/main" id="{EF97D0F7-780E-60CE-E4D7-C129C8217203}"/>
              </a:ext>
            </a:extLst>
          </p:cNvPr>
          <p:cNvPicPr>
            <a:picLocks noChangeAspect="1"/>
          </p:cNvPicPr>
          <p:nvPr/>
        </p:nvPicPr>
        <p:blipFill>
          <a:blip r:embed="rId3"/>
          <a:stretch>
            <a:fillRect/>
          </a:stretch>
        </p:blipFill>
        <p:spPr>
          <a:xfrm>
            <a:off x="8594206" y="3429000"/>
            <a:ext cx="2672199" cy="2201741"/>
          </a:xfrm>
          <a:prstGeom prst="rect">
            <a:avLst/>
          </a:prstGeom>
        </p:spPr>
      </p:pic>
      <p:pic>
        <p:nvPicPr>
          <p:cNvPr id="4" name="Picture 3">
            <a:extLst>
              <a:ext uri="{FF2B5EF4-FFF2-40B4-BE49-F238E27FC236}">
                <a16:creationId xmlns:a16="http://schemas.microsoft.com/office/drawing/2014/main" id="{D07E5D19-1DDA-3B5B-98FA-0588D1157E1A}"/>
              </a:ext>
            </a:extLst>
          </p:cNvPr>
          <p:cNvPicPr>
            <a:picLocks noChangeAspect="1"/>
          </p:cNvPicPr>
          <p:nvPr/>
        </p:nvPicPr>
        <p:blipFill>
          <a:blip r:embed="rId4"/>
          <a:stretch>
            <a:fillRect/>
          </a:stretch>
        </p:blipFill>
        <p:spPr>
          <a:xfrm>
            <a:off x="8388228" y="871143"/>
            <a:ext cx="2878177" cy="2301327"/>
          </a:xfrm>
          <a:prstGeom prst="rect">
            <a:avLst/>
          </a:prstGeom>
        </p:spPr>
      </p:pic>
    </p:spTree>
    <p:extLst>
      <p:ext uri="{BB962C8B-B14F-4D97-AF65-F5344CB8AC3E}">
        <p14:creationId xmlns:p14="http://schemas.microsoft.com/office/powerpoint/2010/main" val="43954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Effect transition="in" filter="fade">
                                      <p:cBhvr>
                                        <p:cTn id="12" dur="500"/>
                                        <p:tgtEl>
                                          <p:spTgt spid="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xEl>
                                              <p:pRg st="2" end="2"/>
                                            </p:txEl>
                                          </p:spTgt>
                                        </p:tgtEl>
                                        <p:attrNameLst>
                                          <p:attrName>style.visibility</p:attrName>
                                        </p:attrNameLst>
                                      </p:cBhvr>
                                      <p:to>
                                        <p:strVal val="visible"/>
                                      </p:to>
                                    </p:set>
                                    <p:animEffect transition="in" filter="fade">
                                      <p:cBhvr>
                                        <p:cTn id="17" dur="500"/>
                                        <p:tgtEl>
                                          <p:spTgt spid="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xEl>
                                              <p:pRg st="3" end="3"/>
                                            </p:txEl>
                                          </p:spTgt>
                                        </p:tgtEl>
                                        <p:attrNameLst>
                                          <p:attrName>style.visibility</p:attrName>
                                        </p:attrNameLst>
                                      </p:cBhvr>
                                      <p:to>
                                        <p:strVal val="visible"/>
                                      </p:to>
                                    </p:set>
                                    <p:animEffect transition="in" filter="fade">
                                      <p:cBhvr>
                                        <p:cTn id="22" dur="500"/>
                                        <p:tgtEl>
                                          <p:spTgt spid="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animEffect transition="in" filter="fade">
                                      <p:cBhvr>
                                        <p:cTn id="27" dur="500"/>
                                        <p:tgtEl>
                                          <p:spTgt spid="1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5" end="5"/>
                                            </p:txEl>
                                          </p:spTgt>
                                        </p:tgtEl>
                                        <p:attrNameLst>
                                          <p:attrName>style.visibility</p:attrName>
                                        </p:attrNameLst>
                                      </p:cBhvr>
                                      <p:to>
                                        <p:strVal val="visible"/>
                                      </p:to>
                                    </p:set>
                                    <p:animEffect transition="in" filter="fade">
                                      <p:cBhvr>
                                        <p:cTn id="32" dur="500"/>
                                        <p:tgtEl>
                                          <p:spTgt spid="1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
                                            <p:txEl>
                                              <p:pRg st="6" end="6"/>
                                            </p:txEl>
                                          </p:spTgt>
                                        </p:tgtEl>
                                        <p:attrNameLst>
                                          <p:attrName>style.visibility</p:attrName>
                                        </p:attrNameLst>
                                      </p:cBhvr>
                                      <p:to>
                                        <p:strVal val="visible"/>
                                      </p:to>
                                    </p:set>
                                    <p:animEffect transition="in" filter="fade">
                                      <p:cBhvr>
                                        <p:cTn id="37" dur="500"/>
                                        <p:tgtEl>
                                          <p:spTgt spid="1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5">
                                            <p:txEl>
                                              <p:pRg st="7" end="7"/>
                                            </p:txEl>
                                          </p:spTgt>
                                        </p:tgtEl>
                                        <p:attrNameLst>
                                          <p:attrName>style.visibility</p:attrName>
                                        </p:attrNameLst>
                                      </p:cBhvr>
                                      <p:to>
                                        <p:strVal val="visible"/>
                                      </p:to>
                                    </p:set>
                                    <p:animEffect transition="in" filter="fade">
                                      <p:cBhvr>
                                        <p:cTn id="42" dur="500"/>
                                        <p:tgtEl>
                                          <p:spTgt spid="1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5">
                                            <p:txEl>
                                              <p:pRg st="8" end="8"/>
                                            </p:txEl>
                                          </p:spTgt>
                                        </p:tgtEl>
                                        <p:attrNameLst>
                                          <p:attrName>style.visibility</p:attrName>
                                        </p:attrNameLst>
                                      </p:cBhvr>
                                      <p:to>
                                        <p:strVal val="visible"/>
                                      </p:to>
                                    </p:set>
                                    <p:animEffect transition="in" filter="fade">
                                      <p:cBhvr>
                                        <p:cTn id="47" dur="500"/>
                                        <p:tgtEl>
                                          <p:spTgt spid="15">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
                                            <p:txEl>
                                              <p:pRg st="9" end="9"/>
                                            </p:txEl>
                                          </p:spTgt>
                                        </p:tgtEl>
                                        <p:attrNameLst>
                                          <p:attrName>style.visibility</p:attrName>
                                        </p:attrNameLst>
                                      </p:cBhvr>
                                      <p:to>
                                        <p:strVal val="visible"/>
                                      </p:to>
                                    </p:set>
                                    <p:animEffect transition="in" filter="fade">
                                      <p:cBhvr>
                                        <p:cTn id="52" dur="500"/>
                                        <p:tgtEl>
                                          <p:spTgt spid="15">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
                                            <p:txEl>
                                              <p:pRg st="10" end="10"/>
                                            </p:txEl>
                                          </p:spTgt>
                                        </p:tgtEl>
                                        <p:attrNameLst>
                                          <p:attrName>style.visibility</p:attrName>
                                        </p:attrNameLst>
                                      </p:cBhvr>
                                      <p:to>
                                        <p:strVal val="visible"/>
                                      </p:to>
                                    </p:set>
                                    <p:animEffect transition="in" filter="fade">
                                      <p:cBhvr>
                                        <p:cTn id="57" dur="500"/>
                                        <p:tgtEl>
                                          <p:spTgt spid="15">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5">
                                            <p:txEl>
                                              <p:pRg st="11" end="11"/>
                                            </p:txEl>
                                          </p:spTgt>
                                        </p:tgtEl>
                                        <p:attrNameLst>
                                          <p:attrName>style.visibility</p:attrName>
                                        </p:attrNameLst>
                                      </p:cBhvr>
                                      <p:to>
                                        <p:strVal val="visible"/>
                                      </p:to>
                                    </p:set>
                                    <p:animEffect transition="in" filter="fade">
                                      <p:cBhvr>
                                        <p:cTn id="62" dur="500"/>
                                        <p:tgtEl>
                                          <p:spTgt spid="1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F45E-2857-ACFE-66ED-D0BA43227BD3}"/>
              </a:ext>
            </a:extLst>
          </p:cNvPr>
          <p:cNvSpPr>
            <a:spLocks noGrp="1"/>
          </p:cNvSpPr>
          <p:nvPr>
            <p:ph type="title"/>
          </p:nvPr>
        </p:nvSpPr>
        <p:spPr>
          <a:xfrm>
            <a:off x="301657" y="1420926"/>
            <a:ext cx="11594969" cy="427539"/>
          </a:xfrm>
        </p:spPr>
        <p:txBody>
          <a:bodyPr>
            <a:normAutofit fontScale="90000"/>
          </a:bodyPr>
          <a:lstStyle/>
          <a:p>
            <a:r>
              <a:rPr lang="en-GB" dirty="0" err="1"/>
              <a:t>Cont</a:t>
            </a:r>
            <a:r>
              <a:rPr lang="en-GB" dirty="0"/>
              <a:t> </a:t>
            </a:r>
          </a:p>
        </p:txBody>
      </p:sp>
      <p:sp>
        <p:nvSpPr>
          <p:cNvPr id="3" name="Content Placeholder 2">
            <a:extLst>
              <a:ext uri="{FF2B5EF4-FFF2-40B4-BE49-F238E27FC236}">
                <a16:creationId xmlns:a16="http://schemas.microsoft.com/office/drawing/2014/main" id="{A3AB3268-EA29-591F-0518-0E045EC608DF}"/>
              </a:ext>
            </a:extLst>
          </p:cNvPr>
          <p:cNvSpPr>
            <a:spLocks noGrp="1"/>
          </p:cNvSpPr>
          <p:nvPr>
            <p:ph idx="1"/>
          </p:nvPr>
        </p:nvSpPr>
        <p:spPr>
          <a:xfrm>
            <a:off x="154174" y="2173504"/>
            <a:ext cx="7141362" cy="3651349"/>
          </a:xfrm>
        </p:spPr>
        <p:txBody>
          <a:bodyPr>
            <a:normAutofit fontScale="25000" lnSpcReduction="20000"/>
          </a:bodyPr>
          <a:lstStyle/>
          <a:p>
            <a:pPr marL="0" indent="0">
              <a:buNone/>
            </a:pPr>
            <a:r>
              <a:rPr lang="en-GB" sz="9600" b="1" dirty="0"/>
              <a:t>Ultrasound Technology</a:t>
            </a:r>
          </a:p>
          <a:p>
            <a:r>
              <a:rPr lang="en-GB" sz="9600" dirty="0"/>
              <a:t>Pregnancy monitoring </a:t>
            </a:r>
          </a:p>
          <a:p>
            <a:r>
              <a:rPr lang="en-GB" sz="9600" dirty="0"/>
              <a:t>Internal organ assessment </a:t>
            </a:r>
          </a:p>
          <a:p>
            <a:r>
              <a:rPr lang="en-GB" sz="9600" dirty="0"/>
              <a:t>This represented a major advance in antenatal care.</a:t>
            </a:r>
          </a:p>
          <a:p>
            <a:pPr marL="0" indent="0">
              <a:buNone/>
            </a:pPr>
            <a:r>
              <a:rPr lang="en-GB" sz="9600" dirty="0"/>
              <a:t> </a:t>
            </a:r>
            <a:r>
              <a:rPr lang="en-GB" sz="9600" b="1" dirty="0"/>
              <a:t>Cardiac Monitoring Equipment</a:t>
            </a:r>
          </a:p>
          <a:p>
            <a:r>
              <a:rPr lang="en-GB" sz="9600" dirty="0"/>
              <a:t>Electrocardiograms (ECG) </a:t>
            </a:r>
          </a:p>
          <a:p>
            <a:r>
              <a:rPr lang="en-GB" sz="9600" dirty="0"/>
              <a:t>Cardiac monitors </a:t>
            </a:r>
          </a:p>
          <a:p>
            <a:r>
              <a:rPr lang="en-GB" sz="9600" dirty="0"/>
              <a:t>Defibrillators </a:t>
            </a:r>
          </a:p>
          <a:p>
            <a:pPr marL="0" indent="0">
              <a:buNone/>
            </a:pPr>
            <a:r>
              <a:rPr lang="en-GB" sz="9600" b="1" dirty="0"/>
              <a:t>Intensive Care Technology</a:t>
            </a:r>
          </a:p>
          <a:p>
            <a:r>
              <a:rPr lang="en-GB" sz="9600" dirty="0"/>
              <a:t>Mechanical ventilators </a:t>
            </a:r>
          </a:p>
          <a:p>
            <a:r>
              <a:rPr lang="en-GB" sz="9600" dirty="0"/>
              <a:t>Monitoring systems </a:t>
            </a:r>
          </a:p>
          <a:p>
            <a:endParaRPr lang="en-GB" dirty="0"/>
          </a:p>
        </p:txBody>
      </p:sp>
      <p:pic>
        <p:nvPicPr>
          <p:cNvPr id="5" name="Picture 4">
            <a:extLst>
              <a:ext uri="{FF2B5EF4-FFF2-40B4-BE49-F238E27FC236}">
                <a16:creationId xmlns:a16="http://schemas.microsoft.com/office/drawing/2014/main" id="{0C37C3C4-F366-19FC-87B4-11E5454873A7}"/>
              </a:ext>
            </a:extLst>
          </p:cNvPr>
          <p:cNvPicPr>
            <a:picLocks noChangeAspect="1"/>
          </p:cNvPicPr>
          <p:nvPr/>
        </p:nvPicPr>
        <p:blipFill>
          <a:blip r:embed="rId2"/>
          <a:srcRect b="19470"/>
          <a:stretch>
            <a:fillRect/>
          </a:stretch>
        </p:blipFill>
        <p:spPr>
          <a:xfrm>
            <a:off x="7865038" y="2561210"/>
            <a:ext cx="3363401" cy="2671450"/>
          </a:xfrm>
          <a:prstGeom prst="rect">
            <a:avLst/>
          </a:prstGeom>
        </p:spPr>
      </p:pic>
    </p:spTree>
    <p:extLst>
      <p:ext uri="{BB962C8B-B14F-4D97-AF65-F5344CB8AC3E}">
        <p14:creationId xmlns:p14="http://schemas.microsoft.com/office/powerpoint/2010/main" val="30548500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0B16-A121-431A-85FF-25224FA3CC91}"/>
              </a:ext>
            </a:extLst>
          </p:cNvPr>
          <p:cNvSpPr>
            <a:spLocks noGrp="1"/>
          </p:cNvSpPr>
          <p:nvPr>
            <p:ph type="title"/>
          </p:nvPr>
        </p:nvSpPr>
        <p:spPr>
          <a:xfrm>
            <a:off x="2891702" y="1203319"/>
            <a:ext cx="4597747" cy="740724"/>
          </a:xfrm>
        </p:spPr>
        <p:txBody>
          <a:bodyPr vert="horz" lIns="91440" tIns="45720" rIns="91440" bIns="45720" rtlCol="0" anchor="b">
            <a:normAutofit/>
          </a:bodyPr>
          <a:lstStyle/>
          <a:p>
            <a:pPr algn="ctr"/>
            <a:r>
              <a:rPr lang="en-US" sz="4000" b="1" kern="1200" dirty="0">
                <a:solidFill>
                  <a:schemeClr val="tx1"/>
                </a:solidFill>
                <a:latin typeface="+mj-lt"/>
                <a:ea typeface="+mj-ea"/>
                <a:cs typeface="+mj-cs"/>
              </a:rPr>
              <a:t>1980s Innovations</a:t>
            </a:r>
          </a:p>
        </p:txBody>
      </p:sp>
      <p:grpSp>
        <p:nvGrpSpPr>
          <p:cNvPr id="23" name="Group 2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4" name="Rectangle 2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reeform: Shape 3">
            <a:extLst>
              <a:ext uri="{FF2B5EF4-FFF2-40B4-BE49-F238E27FC236}">
                <a16:creationId xmlns:a16="http://schemas.microsoft.com/office/drawing/2014/main" id="{29E2C43B-BE91-431C-9B11-E4731CC3D6B7}"/>
              </a:ext>
            </a:extLst>
          </p:cNvPr>
          <p:cNvSpPr/>
          <p:nvPr/>
        </p:nvSpPr>
        <p:spPr>
          <a:xfrm>
            <a:off x="292327" y="2251131"/>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a:moveTo>
                  <a:pt x="0" y="0"/>
                </a:moveTo>
                <a:lnTo>
                  <a:pt x="5725296" y="0"/>
                </a:lnTo>
                <a:lnTo>
                  <a:pt x="5725296" y="1587600"/>
                </a:lnTo>
                <a:lnTo>
                  <a:pt x="0" y="15876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ct val="0"/>
              </a:spcBef>
              <a:spcAft>
                <a:spcPct val="15000"/>
              </a:spcAft>
              <a:buChar char="•"/>
            </a:pPr>
            <a:endParaRPr lang="en-US" sz="2800" kern="1200" dirty="0"/>
          </a:p>
        </p:txBody>
      </p:sp>
      <p:grpSp>
        <p:nvGrpSpPr>
          <p:cNvPr id="10" name="Group 9">
            <a:extLst>
              <a:ext uri="{FF2B5EF4-FFF2-40B4-BE49-F238E27FC236}">
                <a16:creationId xmlns:a16="http://schemas.microsoft.com/office/drawing/2014/main" id="{1537E0AF-E2B7-4C74-8AF5-529D9FA04CB4}"/>
              </a:ext>
            </a:extLst>
          </p:cNvPr>
          <p:cNvGrpSpPr/>
          <p:nvPr/>
        </p:nvGrpSpPr>
        <p:grpSpPr>
          <a:xfrm>
            <a:off x="370704" y="4477101"/>
            <a:ext cx="5725296" cy="2000880"/>
            <a:chOff x="370704" y="4477101"/>
            <a:chExt cx="5725296" cy="2000880"/>
          </a:xfrm>
        </p:grpSpPr>
        <p:sp>
          <p:nvSpPr>
            <p:cNvPr id="8" name="Freeform: Shape 7">
              <a:extLst>
                <a:ext uri="{FF2B5EF4-FFF2-40B4-BE49-F238E27FC236}">
                  <a16:creationId xmlns:a16="http://schemas.microsoft.com/office/drawing/2014/main" id="{905BBCE4-AF56-4CD9-8022-3D269745EDD4}"/>
                </a:ext>
              </a:extLst>
            </p:cNvPr>
            <p:cNvSpPr/>
            <p:nvPr/>
          </p:nvSpPr>
          <p:spPr>
            <a:xfrm>
              <a:off x="370704" y="4890381"/>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a:moveTo>
                    <a:pt x="0" y="0"/>
                  </a:moveTo>
                  <a:lnTo>
                    <a:pt x="5725296" y="0"/>
                  </a:lnTo>
                  <a:lnTo>
                    <a:pt x="5725296" y="1587600"/>
                  </a:lnTo>
                  <a:lnTo>
                    <a:pt x="0" y="1587600"/>
                  </a:lnTo>
                  <a:lnTo>
                    <a:pt x="0" y="0"/>
                  </a:lnTo>
                  <a:close/>
                </a:path>
              </a:pathLst>
            </a:custGeom>
          </p:spPr>
          <p:style>
            <a:lnRef idx="1">
              <a:schemeClr val="accent3">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Mobility aids and communication devices</a:t>
              </a:r>
              <a:endParaRPr lang="en-US" sz="2800" kern="1200" dirty="0"/>
            </a:p>
          </p:txBody>
        </p:sp>
        <p:sp>
          <p:nvSpPr>
            <p:cNvPr id="9" name="Freeform: Shape 8">
              <a:extLst>
                <a:ext uri="{FF2B5EF4-FFF2-40B4-BE49-F238E27FC236}">
                  <a16:creationId xmlns:a16="http://schemas.microsoft.com/office/drawing/2014/main" id="{97F05953-B57D-4C7E-A40F-C7E3D649182B}"/>
                </a:ext>
              </a:extLst>
            </p:cNvPr>
            <p:cNvSpPr/>
            <p:nvPr/>
          </p:nvSpPr>
          <p:spPr>
            <a:xfrm>
              <a:off x="656968" y="4477101"/>
              <a:ext cx="4007707" cy="826560"/>
            </a:xfrm>
            <a:custGeom>
              <a:avLst/>
              <a:gdLst>
                <a:gd name="connsiteX0" fmla="*/ 0 w 4007707"/>
                <a:gd name="connsiteY0" fmla="*/ 137763 h 826560"/>
                <a:gd name="connsiteX1" fmla="*/ 137763 w 4007707"/>
                <a:gd name="connsiteY1" fmla="*/ 0 h 826560"/>
                <a:gd name="connsiteX2" fmla="*/ 3869944 w 4007707"/>
                <a:gd name="connsiteY2" fmla="*/ 0 h 826560"/>
                <a:gd name="connsiteX3" fmla="*/ 4007707 w 4007707"/>
                <a:gd name="connsiteY3" fmla="*/ 137763 h 826560"/>
                <a:gd name="connsiteX4" fmla="*/ 4007707 w 4007707"/>
                <a:gd name="connsiteY4" fmla="*/ 688797 h 826560"/>
                <a:gd name="connsiteX5" fmla="*/ 3869944 w 4007707"/>
                <a:gd name="connsiteY5" fmla="*/ 826560 h 826560"/>
                <a:gd name="connsiteX6" fmla="*/ 137763 w 4007707"/>
                <a:gd name="connsiteY6" fmla="*/ 826560 h 826560"/>
                <a:gd name="connsiteX7" fmla="*/ 0 w 4007707"/>
                <a:gd name="connsiteY7" fmla="*/ 688797 h 826560"/>
                <a:gd name="connsiteX8" fmla="*/ 0 w 4007707"/>
                <a:gd name="connsiteY8" fmla="*/ 137763 h 826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7707" h="826560">
                  <a:moveTo>
                    <a:pt x="0" y="137763"/>
                  </a:moveTo>
                  <a:cubicBezTo>
                    <a:pt x="0" y="61679"/>
                    <a:pt x="61679" y="0"/>
                    <a:pt x="137763" y="0"/>
                  </a:cubicBezTo>
                  <a:lnTo>
                    <a:pt x="3869944" y="0"/>
                  </a:lnTo>
                  <a:cubicBezTo>
                    <a:pt x="3946028" y="0"/>
                    <a:pt x="4007707" y="61679"/>
                    <a:pt x="4007707" y="137763"/>
                  </a:cubicBezTo>
                  <a:lnTo>
                    <a:pt x="4007707" y="688797"/>
                  </a:lnTo>
                  <a:cubicBezTo>
                    <a:pt x="4007707" y="764881"/>
                    <a:pt x="3946028" y="826560"/>
                    <a:pt x="3869944" y="826560"/>
                  </a:cubicBezTo>
                  <a:lnTo>
                    <a:pt x="137763" y="826560"/>
                  </a:lnTo>
                  <a:cubicBezTo>
                    <a:pt x="61679" y="826560"/>
                    <a:pt x="0" y="764881"/>
                    <a:pt x="0" y="688797"/>
                  </a:cubicBezTo>
                  <a:lnTo>
                    <a:pt x="0" y="137763"/>
                  </a:lnTo>
                  <a:close/>
                </a:path>
              </a:pathLst>
            </a:cu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txBody>
            <a:bodyPr spcFirstLastPara="0" vert="horz" wrap="square" lIns="191831" tIns="40349" rIns="191831" bIns="40349" numCol="1" spcCol="1270" anchor="ctr" anchorCtr="0">
              <a:noAutofit/>
            </a:bodyPr>
            <a:lstStyle/>
            <a:p>
              <a:pPr marL="0" lvl="0" indent="0" algn="l" defTabSz="1244600">
                <a:lnSpc>
                  <a:spcPct val="90000"/>
                </a:lnSpc>
                <a:spcBef>
                  <a:spcPct val="0"/>
                </a:spcBef>
                <a:spcAft>
                  <a:spcPct val="35000"/>
                </a:spcAft>
                <a:buNone/>
              </a:pPr>
              <a:r>
                <a:rPr lang="en-GB" sz="2800" kern="1200" dirty="0"/>
                <a:t>Assistive Technologies</a:t>
              </a:r>
              <a:endParaRPr lang="en-US" sz="2800" kern="1200" dirty="0"/>
            </a:p>
          </p:txBody>
        </p:sp>
      </p:grpSp>
      <p:pic>
        <p:nvPicPr>
          <p:cNvPr id="3" name="Picture 2">
            <a:extLst>
              <a:ext uri="{FF2B5EF4-FFF2-40B4-BE49-F238E27FC236}">
                <a16:creationId xmlns:a16="http://schemas.microsoft.com/office/drawing/2014/main" id="{00E826F4-7AB0-059B-A73D-ECDE4C340BA7}"/>
              </a:ext>
            </a:extLst>
          </p:cNvPr>
          <p:cNvPicPr>
            <a:picLocks noChangeAspect="1"/>
          </p:cNvPicPr>
          <p:nvPr/>
        </p:nvPicPr>
        <p:blipFill>
          <a:blip r:embed="rId3"/>
          <a:stretch>
            <a:fillRect/>
          </a:stretch>
        </p:blipFill>
        <p:spPr>
          <a:xfrm>
            <a:off x="1097154" y="2118242"/>
            <a:ext cx="3435517" cy="1821092"/>
          </a:xfrm>
          <a:prstGeom prst="rect">
            <a:avLst/>
          </a:prstGeom>
        </p:spPr>
      </p:pic>
      <p:graphicFrame>
        <p:nvGraphicFramePr>
          <p:cNvPr id="5" name="Table 4">
            <a:extLst>
              <a:ext uri="{FF2B5EF4-FFF2-40B4-BE49-F238E27FC236}">
                <a16:creationId xmlns:a16="http://schemas.microsoft.com/office/drawing/2014/main" id="{8A4BC689-D58C-5C63-F03C-F816D634417D}"/>
              </a:ext>
            </a:extLst>
          </p:cNvPr>
          <p:cNvGraphicFramePr>
            <a:graphicFrameLocks noGrp="1"/>
          </p:cNvGraphicFramePr>
          <p:nvPr>
            <p:extLst>
              <p:ext uri="{D42A27DB-BD31-4B8C-83A1-F6EECF244321}">
                <p14:modId xmlns:p14="http://schemas.microsoft.com/office/powerpoint/2010/main" val="3163495971"/>
              </p:ext>
            </p:extLst>
          </p:nvPr>
        </p:nvGraphicFramePr>
        <p:xfrm>
          <a:off x="7034123" y="2354728"/>
          <a:ext cx="4597748" cy="3566160"/>
        </p:xfrm>
        <a:graphic>
          <a:graphicData uri="http://schemas.openxmlformats.org/drawingml/2006/table">
            <a:tbl>
              <a:tblPr/>
              <a:tblGrid>
                <a:gridCol w="2298874">
                  <a:extLst>
                    <a:ext uri="{9D8B030D-6E8A-4147-A177-3AD203B41FA5}">
                      <a16:colId xmlns:a16="http://schemas.microsoft.com/office/drawing/2014/main" val="4160569647"/>
                    </a:ext>
                  </a:extLst>
                </a:gridCol>
                <a:gridCol w="2298874">
                  <a:extLst>
                    <a:ext uri="{9D8B030D-6E8A-4147-A177-3AD203B41FA5}">
                      <a16:colId xmlns:a16="http://schemas.microsoft.com/office/drawing/2014/main" val="2882974635"/>
                    </a:ext>
                  </a:extLst>
                </a:gridCol>
              </a:tblGrid>
              <a:tr h="580958">
                <a:tc>
                  <a:txBody>
                    <a:bodyPr/>
                    <a:lstStyle/>
                    <a:p>
                      <a:pPr>
                        <a:buNone/>
                      </a:pPr>
                      <a:r>
                        <a:rPr lang="en-GB" dirty="0"/>
                        <a:t>MRI Scanners</a:t>
                      </a:r>
                    </a:p>
                  </a:txBody>
                  <a:tcPr anchor="ctr">
                    <a:lnL>
                      <a:noFill/>
                    </a:lnL>
                    <a:lnR>
                      <a:noFill/>
                    </a:lnR>
                    <a:lnT>
                      <a:noFill/>
                    </a:lnT>
                    <a:lnB>
                      <a:noFill/>
                    </a:lnB>
                    <a:noFill/>
                  </a:tcPr>
                </a:tc>
                <a:tc>
                  <a:txBody>
                    <a:bodyPr/>
                    <a:lstStyle/>
                    <a:p>
                      <a:pPr>
                        <a:buNone/>
                      </a:pPr>
                      <a:r>
                        <a:rPr lang="en-GB"/>
                        <a:t>Revolutionised diagnostic imaging</a:t>
                      </a:r>
                    </a:p>
                  </a:txBody>
                  <a:tcPr anchor="ctr">
                    <a:lnL>
                      <a:noFill/>
                    </a:lnL>
                    <a:lnR>
                      <a:noFill/>
                    </a:lnR>
                    <a:lnT>
                      <a:noFill/>
                    </a:lnT>
                    <a:lnB>
                      <a:noFill/>
                    </a:lnB>
                    <a:noFill/>
                  </a:tcPr>
                </a:tc>
                <a:extLst>
                  <a:ext uri="{0D108BD9-81ED-4DB2-BD59-A6C34878D82A}">
                    <a16:rowId xmlns:a16="http://schemas.microsoft.com/office/drawing/2014/main" val="2654074693"/>
                  </a:ext>
                </a:extLst>
              </a:tr>
              <a:tr h="580958">
                <a:tc>
                  <a:txBody>
                    <a:bodyPr/>
                    <a:lstStyle/>
                    <a:p>
                      <a:pPr>
                        <a:buNone/>
                      </a:pPr>
                      <a:r>
                        <a:rPr lang="en-GB" dirty="0"/>
                        <a:t>NHS Computer Systems</a:t>
                      </a:r>
                    </a:p>
                  </a:txBody>
                  <a:tcPr anchor="ctr">
                    <a:lnL>
                      <a:noFill/>
                    </a:lnL>
                    <a:lnR>
                      <a:noFill/>
                    </a:lnR>
                    <a:lnT>
                      <a:noFill/>
                    </a:lnT>
                    <a:lnB>
                      <a:noFill/>
                    </a:lnB>
                    <a:noFill/>
                  </a:tcPr>
                </a:tc>
                <a:tc>
                  <a:txBody>
                    <a:bodyPr/>
                    <a:lstStyle/>
                    <a:p>
                      <a:pPr>
                        <a:buNone/>
                      </a:pPr>
                      <a:r>
                        <a:rPr lang="en-GB"/>
                        <a:t>Beginning of digital administration</a:t>
                      </a:r>
                    </a:p>
                  </a:txBody>
                  <a:tcPr anchor="ctr">
                    <a:lnL>
                      <a:noFill/>
                    </a:lnL>
                    <a:lnR>
                      <a:noFill/>
                    </a:lnR>
                    <a:lnT>
                      <a:noFill/>
                    </a:lnT>
                    <a:lnB>
                      <a:noFill/>
                    </a:lnB>
                    <a:noFill/>
                  </a:tcPr>
                </a:tc>
                <a:extLst>
                  <a:ext uri="{0D108BD9-81ED-4DB2-BD59-A6C34878D82A}">
                    <a16:rowId xmlns:a16="http://schemas.microsoft.com/office/drawing/2014/main" val="1025499486"/>
                  </a:ext>
                </a:extLst>
              </a:tr>
              <a:tr h="331976">
                <a:tc>
                  <a:txBody>
                    <a:bodyPr/>
                    <a:lstStyle/>
                    <a:p>
                      <a:pPr>
                        <a:buNone/>
                      </a:pPr>
                      <a:r>
                        <a:rPr lang="en-GB"/>
                        <a:t>Laboratory Automation</a:t>
                      </a:r>
                    </a:p>
                  </a:txBody>
                  <a:tcPr anchor="ctr">
                    <a:lnL>
                      <a:noFill/>
                    </a:lnL>
                    <a:lnR>
                      <a:noFill/>
                    </a:lnR>
                    <a:lnT>
                      <a:noFill/>
                    </a:lnT>
                    <a:lnB>
                      <a:noFill/>
                    </a:lnB>
                    <a:noFill/>
                  </a:tcPr>
                </a:tc>
                <a:tc>
                  <a:txBody>
                    <a:bodyPr/>
                    <a:lstStyle/>
                    <a:p>
                      <a:pPr>
                        <a:buNone/>
                      </a:pPr>
                      <a:r>
                        <a:rPr lang="en-GB"/>
                        <a:t>Faster diagnostics</a:t>
                      </a:r>
                    </a:p>
                  </a:txBody>
                  <a:tcPr anchor="ctr">
                    <a:lnL>
                      <a:noFill/>
                    </a:lnL>
                    <a:lnR>
                      <a:noFill/>
                    </a:lnR>
                    <a:lnT>
                      <a:noFill/>
                    </a:lnT>
                    <a:lnB>
                      <a:noFill/>
                    </a:lnB>
                    <a:noFill/>
                  </a:tcPr>
                </a:tc>
                <a:extLst>
                  <a:ext uri="{0D108BD9-81ED-4DB2-BD59-A6C34878D82A}">
                    <a16:rowId xmlns:a16="http://schemas.microsoft.com/office/drawing/2014/main" val="3168482130"/>
                  </a:ext>
                </a:extLst>
              </a:tr>
              <a:tr h="331976">
                <a:tc>
                  <a:txBody>
                    <a:bodyPr/>
                    <a:lstStyle/>
                    <a:p>
                      <a:pPr>
                        <a:buNone/>
                      </a:pPr>
                      <a:endParaRPr lang="en-GB" dirty="0"/>
                    </a:p>
                  </a:txBody>
                  <a:tcPr anchor="ctr">
                    <a:lnL>
                      <a:noFill/>
                    </a:lnL>
                    <a:lnR>
                      <a:noFill/>
                    </a:lnR>
                    <a:lnT>
                      <a:noFill/>
                    </a:lnT>
                    <a:lnB>
                      <a:noFill/>
                    </a:lnB>
                    <a:noFill/>
                  </a:tcPr>
                </a:tc>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1310514588"/>
                  </a:ext>
                </a:extLst>
              </a:tr>
              <a:tr h="331976">
                <a:tc>
                  <a:txBody>
                    <a:bodyPr/>
                    <a:lstStyle/>
                    <a:p>
                      <a:pPr>
                        <a:buNone/>
                      </a:pPr>
                      <a:r>
                        <a:rPr lang="en-GB" dirty="0"/>
                        <a:t>Advanced ICU Equipment</a:t>
                      </a:r>
                    </a:p>
                  </a:txBody>
                  <a:tcPr anchor="ctr">
                    <a:lnL>
                      <a:noFill/>
                    </a:lnL>
                    <a:lnR>
                      <a:noFill/>
                    </a:lnR>
                    <a:lnT>
                      <a:noFill/>
                    </a:lnT>
                    <a:lnB>
                      <a:noFill/>
                    </a:lnB>
                    <a:noFill/>
                  </a:tcPr>
                </a:tc>
                <a:tc>
                  <a:txBody>
                    <a:bodyPr/>
                    <a:lstStyle/>
                    <a:p>
                      <a:pPr>
                        <a:buNone/>
                      </a:pPr>
                      <a:r>
                        <a:rPr lang="en-GB"/>
                        <a:t>Improved survival</a:t>
                      </a:r>
                    </a:p>
                  </a:txBody>
                  <a:tcPr anchor="ctr">
                    <a:lnL>
                      <a:noFill/>
                    </a:lnL>
                    <a:lnR>
                      <a:noFill/>
                    </a:lnR>
                    <a:lnT>
                      <a:noFill/>
                    </a:lnT>
                    <a:lnB>
                      <a:noFill/>
                    </a:lnB>
                    <a:noFill/>
                  </a:tcPr>
                </a:tc>
                <a:extLst>
                  <a:ext uri="{0D108BD9-81ED-4DB2-BD59-A6C34878D82A}">
                    <a16:rowId xmlns:a16="http://schemas.microsoft.com/office/drawing/2014/main" val="2521911165"/>
                  </a:ext>
                </a:extLst>
              </a:tr>
              <a:tr h="331976">
                <a:tc>
                  <a:txBody>
                    <a:bodyPr/>
                    <a:lstStyle/>
                    <a:p>
                      <a:pPr>
                        <a:buNone/>
                      </a:pPr>
                      <a:r>
                        <a:rPr lang="en-GB"/>
                        <a:t>Electronic Hearing Aids</a:t>
                      </a:r>
                    </a:p>
                  </a:txBody>
                  <a:tcPr anchor="ctr">
                    <a:lnL>
                      <a:noFill/>
                    </a:lnL>
                    <a:lnR>
                      <a:noFill/>
                    </a:lnR>
                    <a:lnT>
                      <a:noFill/>
                    </a:lnT>
                    <a:lnB>
                      <a:noFill/>
                    </a:lnB>
                    <a:noFill/>
                  </a:tcPr>
                </a:tc>
                <a:tc>
                  <a:txBody>
                    <a:bodyPr/>
                    <a:lstStyle/>
                    <a:p>
                      <a:pPr>
                        <a:buNone/>
                      </a:pPr>
                      <a:r>
                        <a:rPr lang="en-GB" dirty="0"/>
                        <a:t>Better sensory support</a:t>
                      </a:r>
                    </a:p>
                  </a:txBody>
                  <a:tcPr anchor="ctr">
                    <a:lnL>
                      <a:noFill/>
                    </a:lnL>
                    <a:lnR>
                      <a:noFill/>
                    </a:lnR>
                    <a:lnT>
                      <a:noFill/>
                    </a:lnT>
                    <a:lnB>
                      <a:noFill/>
                    </a:lnB>
                    <a:noFill/>
                  </a:tcPr>
                </a:tc>
                <a:extLst>
                  <a:ext uri="{0D108BD9-81ED-4DB2-BD59-A6C34878D82A}">
                    <a16:rowId xmlns:a16="http://schemas.microsoft.com/office/drawing/2014/main" val="721780269"/>
                  </a:ext>
                </a:extLst>
              </a:tr>
            </a:tbl>
          </a:graphicData>
        </a:graphic>
      </p:graphicFrame>
    </p:spTree>
    <p:extLst>
      <p:ext uri="{BB962C8B-B14F-4D97-AF65-F5344CB8AC3E}">
        <p14:creationId xmlns:p14="http://schemas.microsoft.com/office/powerpoint/2010/main" val="20616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1B178-B766-4FF4-812B-E5326D5B3350}"/>
              </a:ext>
            </a:extLst>
          </p:cNvPr>
          <p:cNvSpPr>
            <a:spLocks noGrp="1"/>
          </p:cNvSpPr>
          <p:nvPr>
            <p:ph type="title"/>
          </p:nvPr>
        </p:nvSpPr>
        <p:spPr>
          <a:xfrm>
            <a:off x="598202" y="238855"/>
            <a:ext cx="11018520" cy="950578"/>
          </a:xfrm>
        </p:spPr>
        <p:txBody>
          <a:bodyPr vert="horz" lIns="91440" tIns="45720" rIns="91440" bIns="45720" rtlCol="0" anchor="b">
            <a:normAutofit/>
          </a:bodyPr>
          <a:lstStyle/>
          <a:p>
            <a:pPr algn="ctr"/>
            <a:r>
              <a:rPr lang="en-US" b="1" dirty="0"/>
              <a:t>Health Informatics in the NHS – 1990’s</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B712701F-CE1F-4D3E-82B5-53DDEF91006C}"/>
              </a:ext>
            </a:extLst>
          </p:cNvPr>
          <p:cNvSpPr>
            <a:spLocks noGrp="1"/>
          </p:cNvSpPr>
          <p:nvPr>
            <p:ph idx="1"/>
          </p:nvPr>
        </p:nvSpPr>
        <p:spPr>
          <a:xfrm>
            <a:off x="287867" y="1934800"/>
            <a:ext cx="6998178" cy="4904912"/>
          </a:xfrm>
        </p:spPr>
        <p:txBody>
          <a:bodyPr vert="horz" lIns="91440" tIns="45720" rIns="91440" bIns="45720" rtlCol="0" anchor="t">
            <a:normAutofit/>
          </a:bodyPr>
          <a:lstStyle/>
          <a:p>
            <a:pPr marL="0" indent="0">
              <a:lnSpc>
                <a:spcPct val="100000"/>
              </a:lnSpc>
              <a:buNone/>
            </a:pPr>
            <a:r>
              <a:rPr lang="en-US" sz="2400" b="1" dirty="0"/>
              <a:t>The Information Management and Technology (IM&amp;T) Strategy (1992)</a:t>
            </a:r>
            <a:endParaRPr lang="en-US" sz="2400" dirty="0"/>
          </a:p>
          <a:p>
            <a:pPr>
              <a:lnSpc>
                <a:spcPct val="100000"/>
              </a:lnSpc>
            </a:pPr>
            <a:r>
              <a:rPr lang="en-US" sz="2400" b="1" dirty="0"/>
              <a:t>The 1992 IM&amp;T strategy </a:t>
            </a:r>
            <a:r>
              <a:rPr lang="en-US" sz="2400" dirty="0"/>
              <a:t>was one of the first </a:t>
            </a:r>
            <a:r>
              <a:rPr lang="en-US" sz="2400" b="1" dirty="0"/>
              <a:t>comprehensive plans </a:t>
            </a:r>
            <a:r>
              <a:rPr lang="en-US" sz="2400" dirty="0"/>
              <a:t>aimed at </a:t>
            </a:r>
            <a:r>
              <a:rPr lang="en-US" sz="2400" b="1" dirty="0"/>
              <a:t>modernizing NHS information systems</a:t>
            </a:r>
            <a:r>
              <a:rPr lang="en-US" sz="2400" dirty="0"/>
              <a:t>. It emphasized the need for </a:t>
            </a:r>
            <a:r>
              <a:rPr lang="en-US" sz="2400" b="1" dirty="0"/>
              <a:t>electronic patient records </a:t>
            </a:r>
            <a:r>
              <a:rPr lang="en-US" sz="2400" dirty="0"/>
              <a:t>(EPRs) and standardized data systems across NHS organizations.</a:t>
            </a:r>
          </a:p>
        </p:txBody>
      </p:sp>
      <p:pic>
        <p:nvPicPr>
          <p:cNvPr id="17" name="Picture 8" descr="Circuit board background">
            <a:extLst>
              <a:ext uri="{FF2B5EF4-FFF2-40B4-BE49-F238E27FC236}">
                <a16:creationId xmlns:a16="http://schemas.microsoft.com/office/drawing/2014/main" id="{603B6CB0-FB20-9A35-0BBD-1F3293C95B4A}"/>
              </a:ext>
            </a:extLst>
          </p:cNvPr>
          <p:cNvPicPr>
            <a:picLocks noChangeAspect="1"/>
          </p:cNvPicPr>
          <p:nvPr/>
        </p:nvPicPr>
        <p:blipFill>
          <a:blip r:embed="rId3"/>
          <a:srcRect l="935" r="35087" b="-3"/>
          <a:stretch/>
        </p:blipFill>
        <p:spPr>
          <a:xfrm>
            <a:off x="7675658" y="2093976"/>
            <a:ext cx="3941064" cy="4096512"/>
          </a:xfrm>
          <a:prstGeom prst="rect">
            <a:avLst/>
          </a:prstGeom>
        </p:spPr>
      </p:pic>
    </p:spTree>
    <p:extLst>
      <p:ext uri="{BB962C8B-B14F-4D97-AF65-F5344CB8AC3E}">
        <p14:creationId xmlns:p14="http://schemas.microsoft.com/office/powerpoint/2010/main" val="429454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84181-0A18-4BFA-9884-E75129B0D91A}"/>
              </a:ext>
            </a:extLst>
          </p:cNvPr>
          <p:cNvSpPr>
            <a:spLocks noGrp="1"/>
          </p:cNvSpPr>
          <p:nvPr>
            <p:ph type="title"/>
          </p:nvPr>
        </p:nvSpPr>
        <p:spPr>
          <a:xfrm>
            <a:off x="358219" y="365125"/>
            <a:ext cx="11481847" cy="756665"/>
          </a:xfrm>
        </p:spPr>
        <p:txBody>
          <a:bodyPr/>
          <a:lstStyle/>
          <a:p>
            <a:pPr algn="ctr"/>
            <a:r>
              <a:rPr lang="en-GB" b="1" dirty="0"/>
              <a:t>Early 2000s Developments</a:t>
            </a:r>
          </a:p>
        </p:txBody>
      </p:sp>
      <p:grpSp>
        <p:nvGrpSpPr>
          <p:cNvPr id="9" name="Group 8">
            <a:extLst>
              <a:ext uri="{FF2B5EF4-FFF2-40B4-BE49-F238E27FC236}">
                <a16:creationId xmlns:a16="http://schemas.microsoft.com/office/drawing/2014/main" id="{0F9CC9D7-B97A-47FE-B593-A47342D8DC1C}"/>
              </a:ext>
            </a:extLst>
          </p:cNvPr>
          <p:cNvGrpSpPr/>
          <p:nvPr/>
        </p:nvGrpSpPr>
        <p:grpSpPr>
          <a:xfrm>
            <a:off x="358219" y="1825668"/>
            <a:ext cx="11481846" cy="1744315"/>
            <a:chOff x="358219" y="1825668"/>
            <a:chExt cx="11481846" cy="1744315"/>
          </a:xfrm>
        </p:grpSpPr>
        <p:sp>
          <p:nvSpPr>
            <p:cNvPr id="4" name="Freeform: Shape 3">
              <a:extLst>
                <a:ext uri="{FF2B5EF4-FFF2-40B4-BE49-F238E27FC236}">
                  <a16:creationId xmlns:a16="http://schemas.microsoft.com/office/drawing/2014/main" id="{55C40E62-BD6F-4BE0-BFE1-DDEEEB129AF1}"/>
                </a:ext>
              </a:extLst>
            </p:cNvPr>
            <p:cNvSpPr/>
            <p:nvPr/>
          </p:nvSpPr>
          <p:spPr>
            <a:xfrm>
              <a:off x="4491683" y="2000101"/>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focusing on the </a:t>
              </a:r>
              <a:r>
                <a:rPr lang="en-GB" sz="2700" b="1" kern="1200" dirty="0"/>
                <a:t>integration of digital </a:t>
              </a:r>
              <a:r>
                <a:rPr lang="en-GB" sz="2700" kern="1200" dirty="0"/>
                <a:t>technologies into healthcare. </a:t>
              </a:r>
              <a:endParaRPr lang="en-US" sz="2700" kern="1200" dirty="0"/>
            </a:p>
          </p:txBody>
        </p:sp>
        <p:sp>
          <p:nvSpPr>
            <p:cNvPr id="6" name="Freeform: Shape 5">
              <a:extLst>
                <a:ext uri="{FF2B5EF4-FFF2-40B4-BE49-F238E27FC236}">
                  <a16:creationId xmlns:a16="http://schemas.microsoft.com/office/drawing/2014/main" id="{287D2092-4FE1-4E16-BB06-EB325B9D9267}"/>
                </a:ext>
              </a:extLst>
            </p:cNvPr>
            <p:cNvSpPr/>
            <p:nvPr/>
          </p:nvSpPr>
          <p:spPr>
            <a:xfrm>
              <a:off x="358219" y="1825668"/>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ct val="0"/>
                </a:spcBef>
                <a:spcAft>
                  <a:spcPct val="35000"/>
                </a:spcAft>
                <a:buNone/>
              </a:pPr>
              <a:r>
                <a:rPr lang="en-GB" sz="3600" b="1" kern="1200" dirty="0"/>
                <a:t>NHS Digital </a:t>
              </a:r>
              <a:endParaRPr lang="en-US" sz="3600" kern="1200" dirty="0"/>
            </a:p>
          </p:txBody>
        </p:sp>
      </p:grpSp>
      <p:grpSp>
        <p:nvGrpSpPr>
          <p:cNvPr id="10" name="Group 9">
            <a:extLst>
              <a:ext uri="{FF2B5EF4-FFF2-40B4-BE49-F238E27FC236}">
                <a16:creationId xmlns:a16="http://schemas.microsoft.com/office/drawing/2014/main" id="{D15035FD-C52E-4F88-9469-72E65D62F308}"/>
              </a:ext>
            </a:extLst>
          </p:cNvPr>
          <p:cNvGrpSpPr/>
          <p:nvPr/>
        </p:nvGrpSpPr>
        <p:grpSpPr>
          <a:xfrm>
            <a:off x="358219" y="3657199"/>
            <a:ext cx="11481846" cy="1744315"/>
            <a:chOff x="358219" y="3657199"/>
            <a:chExt cx="11481846" cy="1744315"/>
          </a:xfrm>
        </p:grpSpPr>
        <p:sp>
          <p:nvSpPr>
            <p:cNvPr id="7" name="Freeform: Shape 6">
              <a:extLst>
                <a:ext uri="{FF2B5EF4-FFF2-40B4-BE49-F238E27FC236}">
                  <a16:creationId xmlns:a16="http://schemas.microsoft.com/office/drawing/2014/main" id="{CC8AFE8A-73E9-468E-AD1F-83CBD496DF08}"/>
                </a:ext>
              </a:extLst>
            </p:cNvPr>
            <p:cNvSpPr/>
            <p:nvPr/>
          </p:nvSpPr>
          <p:spPr>
            <a:xfrm>
              <a:off x="4491683" y="3831632"/>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providing </a:t>
              </a:r>
              <a:r>
                <a:rPr lang="en-GB" sz="2700" b="1" kern="1200" dirty="0"/>
                <a:t>remote monitoring and support for patients, </a:t>
              </a:r>
              <a:r>
                <a:rPr lang="en-GB" sz="2700" kern="1200" dirty="0"/>
                <a:t>especially the elderly and those with chronic conditions.</a:t>
              </a:r>
              <a:endParaRPr lang="en-US" sz="2700" kern="1200" dirty="0"/>
            </a:p>
          </p:txBody>
        </p:sp>
        <p:sp>
          <p:nvSpPr>
            <p:cNvPr id="8" name="Freeform: Shape 7">
              <a:extLst>
                <a:ext uri="{FF2B5EF4-FFF2-40B4-BE49-F238E27FC236}">
                  <a16:creationId xmlns:a16="http://schemas.microsoft.com/office/drawing/2014/main" id="{BECAB1AD-613F-4F21-BC99-16F76FC0C484}"/>
                </a:ext>
              </a:extLst>
            </p:cNvPr>
            <p:cNvSpPr/>
            <p:nvPr/>
          </p:nvSpPr>
          <p:spPr>
            <a:xfrm>
              <a:off x="358219" y="3657199"/>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ct val="0"/>
                </a:spcBef>
                <a:spcAft>
                  <a:spcPct val="35000"/>
                </a:spcAft>
                <a:buNone/>
              </a:pPr>
              <a:r>
                <a:rPr lang="en-GB" sz="3600" b="1" kern="1200" dirty="0"/>
                <a:t>Telecare services </a:t>
              </a:r>
              <a:endParaRPr lang="en-US" sz="3600" kern="1200" dirty="0"/>
            </a:p>
          </p:txBody>
        </p:sp>
      </p:grpSp>
    </p:spTree>
    <p:extLst>
      <p:ext uri="{BB962C8B-B14F-4D97-AF65-F5344CB8AC3E}">
        <p14:creationId xmlns:p14="http://schemas.microsoft.com/office/powerpoint/2010/main" val="14162010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8AF2E1-0920-4C6A-BC5E-E84D133DD36C}"/>
              </a:ext>
            </a:extLst>
          </p:cNvPr>
          <p:cNvSpPr>
            <a:spLocks noGrp="1"/>
          </p:cNvSpPr>
          <p:nvPr>
            <p:ph type="title"/>
          </p:nvPr>
        </p:nvSpPr>
        <p:spPr>
          <a:xfrm>
            <a:off x="3563331" y="191759"/>
            <a:ext cx="7956222" cy="703787"/>
          </a:xfrm>
        </p:spPr>
        <p:txBody>
          <a:bodyPr>
            <a:normAutofit/>
          </a:bodyPr>
          <a:lstStyle/>
          <a:p>
            <a:pPr algn="ctr"/>
            <a:r>
              <a:rPr lang="en-GB" sz="3600" b="1" dirty="0"/>
              <a:t>2010s Advancements</a:t>
            </a:r>
            <a:endParaRPr lang="en-GB" sz="3600" dirty="0"/>
          </a:p>
        </p:txBody>
      </p:sp>
      <p:sp>
        <p:nvSpPr>
          <p:cNvPr id="3" name="Freeform: Shape 2">
            <a:extLst>
              <a:ext uri="{FF2B5EF4-FFF2-40B4-BE49-F238E27FC236}">
                <a16:creationId xmlns:a16="http://schemas.microsoft.com/office/drawing/2014/main" id="{ACD18B31-9443-4AD0-B007-343029376DE3}"/>
              </a:ext>
            </a:extLst>
          </p:cNvPr>
          <p:cNvSpPr/>
          <p:nvPr/>
        </p:nvSpPr>
        <p:spPr>
          <a:xfrm>
            <a:off x="3923436" y="1315007"/>
            <a:ext cx="7956222" cy="2653677"/>
          </a:xfrm>
          <a:custGeom>
            <a:avLst/>
            <a:gdLst>
              <a:gd name="connsiteX0" fmla="*/ 0 w 7956222"/>
              <a:gd name="connsiteY0" fmla="*/ 0 h 2394000"/>
              <a:gd name="connsiteX1" fmla="*/ 7956222 w 7956222"/>
              <a:gd name="connsiteY1" fmla="*/ 0 h 2394000"/>
              <a:gd name="connsiteX2" fmla="*/ 7956222 w 7956222"/>
              <a:gd name="connsiteY2" fmla="*/ 2394000 h 2394000"/>
              <a:gd name="connsiteX3" fmla="*/ 0 w 7956222"/>
              <a:gd name="connsiteY3" fmla="*/ 2394000 h 2394000"/>
              <a:gd name="connsiteX4" fmla="*/ 0 w 7956222"/>
              <a:gd name="connsiteY4" fmla="*/ 0 h 239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2394000">
                <a:moveTo>
                  <a:pt x="0" y="0"/>
                </a:moveTo>
                <a:lnTo>
                  <a:pt x="7956222" y="0"/>
                </a:lnTo>
                <a:lnTo>
                  <a:pt x="7956222" y="2394000"/>
                </a:lnTo>
                <a:lnTo>
                  <a:pt x="0" y="23940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ct val="0"/>
              </a:spcBef>
              <a:spcAft>
                <a:spcPct val="15000"/>
              </a:spcAft>
              <a:buChar char="•"/>
            </a:pPr>
            <a:r>
              <a:rPr lang="en-GB" sz="2400" kern="1200" dirty="0"/>
              <a:t>Digital solutions and coordination</a:t>
            </a:r>
            <a:endParaRPr lang="en-US" sz="2400" kern="1200" dirty="0"/>
          </a:p>
          <a:p>
            <a:pPr marL="171450" lvl="1" indent="-171450" algn="l" defTabSz="844550">
              <a:lnSpc>
                <a:spcPct val="90000"/>
              </a:lnSpc>
              <a:spcBef>
                <a:spcPct val="0"/>
              </a:spcBef>
              <a:spcAft>
                <a:spcPct val="15000"/>
              </a:spcAft>
              <a:buChar char="•"/>
            </a:pPr>
            <a:r>
              <a:rPr lang="en-GB" sz="2400" kern="1200" dirty="0"/>
              <a:t>Collaborative Working</a:t>
            </a:r>
            <a:endParaRPr lang="en-US" sz="2400" kern="1200" dirty="0"/>
          </a:p>
          <a:p>
            <a:pPr marL="171450" lvl="1" indent="-171450" algn="l" defTabSz="844550">
              <a:lnSpc>
                <a:spcPct val="90000"/>
              </a:lnSpc>
              <a:spcBef>
                <a:spcPct val="0"/>
              </a:spcBef>
              <a:spcAft>
                <a:spcPct val="15000"/>
              </a:spcAft>
              <a:buChar char="•"/>
            </a:pPr>
            <a:r>
              <a:rPr lang="en-GB" sz="2400" kern="1200" dirty="0"/>
              <a:t>Integrated Care Pathways</a:t>
            </a:r>
            <a:endParaRPr lang="en-US" sz="2400" kern="1200" dirty="0"/>
          </a:p>
          <a:p>
            <a:pPr marL="171450" lvl="1" indent="-171450" algn="l" defTabSz="844550">
              <a:lnSpc>
                <a:spcPct val="90000"/>
              </a:lnSpc>
              <a:spcBef>
                <a:spcPct val="0"/>
              </a:spcBef>
              <a:spcAft>
                <a:spcPct val="15000"/>
              </a:spcAft>
              <a:buChar char="•"/>
            </a:pPr>
            <a:r>
              <a:rPr lang="en-GB" sz="2400" kern="1200" dirty="0"/>
              <a:t>Technology and Digital Integration</a:t>
            </a:r>
          </a:p>
          <a:p>
            <a:pPr marL="171450" lvl="1" indent="-171450" defTabSz="844550">
              <a:lnSpc>
                <a:spcPct val="90000"/>
              </a:lnSpc>
              <a:spcBef>
                <a:spcPct val="0"/>
              </a:spcBef>
              <a:spcAft>
                <a:spcPct val="15000"/>
              </a:spcAft>
              <a:buChar char="•"/>
            </a:pPr>
            <a:r>
              <a:rPr lang="en-GB" sz="2400" dirty="0"/>
              <a:t>NHS App </a:t>
            </a:r>
          </a:p>
          <a:p>
            <a:pPr marL="171450" lvl="1" indent="-171450" defTabSz="844550">
              <a:lnSpc>
                <a:spcPct val="90000"/>
              </a:lnSpc>
              <a:spcBef>
                <a:spcPct val="0"/>
              </a:spcBef>
              <a:spcAft>
                <a:spcPct val="15000"/>
              </a:spcAft>
              <a:buChar char="•"/>
            </a:pPr>
            <a:r>
              <a:rPr lang="en-GB" sz="2400" dirty="0"/>
              <a:t>Telehealth Wearables</a:t>
            </a:r>
            <a:endParaRPr lang="en-US" sz="2400" kern="1200" dirty="0"/>
          </a:p>
        </p:txBody>
      </p:sp>
      <p:sp>
        <p:nvSpPr>
          <p:cNvPr id="5" name="Freeform: Shape 4">
            <a:extLst>
              <a:ext uri="{FF2B5EF4-FFF2-40B4-BE49-F238E27FC236}">
                <a16:creationId xmlns:a16="http://schemas.microsoft.com/office/drawing/2014/main" id="{4B0621EB-C08B-4279-8E7B-BAC3563AE7AF}"/>
              </a:ext>
            </a:extLst>
          </p:cNvPr>
          <p:cNvSpPr/>
          <p:nvPr/>
        </p:nvSpPr>
        <p:spPr>
          <a:xfrm>
            <a:off x="3923436" y="895546"/>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ct val="0"/>
              </a:spcBef>
              <a:spcAft>
                <a:spcPct val="35000"/>
              </a:spcAft>
              <a:buNone/>
            </a:pPr>
            <a:r>
              <a:rPr lang="en-GB" sz="1900" b="1" kern="1200" dirty="0"/>
              <a:t>Integrated Care Systems (ICS)</a:t>
            </a:r>
            <a:endParaRPr lang="en-US" sz="1900" kern="1200" dirty="0"/>
          </a:p>
        </p:txBody>
      </p:sp>
      <p:sp>
        <p:nvSpPr>
          <p:cNvPr id="6" name="Freeform: Shape 5">
            <a:extLst>
              <a:ext uri="{FF2B5EF4-FFF2-40B4-BE49-F238E27FC236}">
                <a16:creationId xmlns:a16="http://schemas.microsoft.com/office/drawing/2014/main" id="{C8E700A1-234D-4451-B2AF-DAA830567918}"/>
              </a:ext>
            </a:extLst>
          </p:cNvPr>
          <p:cNvSpPr/>
          <p:nvPr/>
        </p:nvSpPr>
        <p:spPr>
          <a:xfrm>
            <a:off x="3923435" y="4668584"/>
            <a:ext cx="7956222" cy="1807629"/>
          </a:xfrm>
          <a:custGeom>
            <a:avLst/>
            <a:gdLst>
              <a:gd name="connsiteX0" fmla="*/ 0 w 7956222"/>
              <a:gd name="connsiteY0" fmla="*/ 0 h 1436400"/>
              <a:gd name="connsiteX1" fmla="*/ 7956222 w 7956222"/>
              <a:gd name="connsiteY1" fmla="*/ 0 h 1436400"/>
              <a:gd name="connsiteX2" fmla="*/ 7956222 w 7956222"/>
              <a:gd name="connsiteY2" fmla="*/ 1436400 h 1436400"/>
              <a:gd name="connsiteX3" fmla="*/ 0 w 7956222"/>
              <a:gd name="connsiteY3" fmla="*/ 1436400 h 1436400"/>
              <a:gd name="connsiteX4" fmla="*/ 0 w 7956222"/>
              <a:gd name="connsiteY4" fmla="*/ 0 h 143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1436400">
                <a:moveTo>
                  <a:pt x="0" y="0"/>
                </a:moveTo>
                <a:lnTo>
                  <a:pt x="7956222" y="0"/>
                </a:lnTo>
                <a:lnTo>
                  <a:pt x="7956222" y="1436400"/>
                </a:lnTo>
                <a:lnTo>
                  <a:pt x="0" y="14364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ct val="0"/>
              </a:spcBef>
              <a:spcAft>
                <a:spcPct val="15000"/>
              </a:spcAft>
              <a:buChar char="•"/>
            </a:pPr>
            <a:r>
              <a:rPr lang="en-GB" sz="2400" kern="1200" dirty="0"/>
              <a:t>Use and impact</a:t>
            </a:r>
            <a:endParaRPr lang="en-US" sz="2400" kern="1200" dirty="0"/>
          </a:p>
          <a:p>
            <a:pPr marL="171450" lvl="1" indent="-171450" algn="l" defTabSz="844550">
              <a:lnSpc>
                <a:spcPct val="90000"/>
              </a:lnSpc>
              <a:spcBef>
                <a:spcPct val="0"/>
              </a:spcBef>
              <a:spcAft>
                <a:spcPct val="15000"/>
              </a:spcAft>
              <a:buChar char="•"/>
            </a:pPr>
            <a:r>
              <a:rPr lang="en-GB" sz="2400" kern="1200" dirty="0"/>
              <a:t>“My Health” pilot app</a:t>
            </a:r>
            <a:endParaRPr lang="en-US" sz="2400" kern="1200" dirty="0"/>
          </a:p>
          <a:p>
            <a:pPr marL="171450" lvl="1" indent="-171450" algn="l" defTabSz="844550">
              <a:lnSpc>
                <a:spcPct val="90000"/>
              </a:lnSpc>
              <a:spcBef>
                <a:spcPct val="0"/>
              </a:spcBef>
              <a:spcAft>
                <a:spcPct val="15000"/>
              </a:spcAft>
              <a:buChar char="•"/>
            </a:pPr>
            <a:r>
              <a:rPr lang="en-GB" sz="2400" kern="1200" dirty="0"/>
              <a:t>“Patient Access</a:t>
            </a:r>
            <a:r>
              <a:rPr lang="en-GB" sz="2400" kern="1200"/>
              <a:t>” app</a:t>
            </a:r>
            <a:endParaRPr lang="en-US" sz="2400" kern="1200" dirty="0"/>
          </a:p>
        </p:txBody>
      </p:sp>
      <p:sp>
        <p:nvSpPr>
          <p:cNvPr id="8" name="Freeform: Shape 7">
            <a:extLst>
              <a:ext uri="{FF2B5EF4-FFF2-40B4-BE49-F238E27FC236}">
                <a16:creationId xmlns:a16="http://schemas.microsoft.com/office/drawing/2014/main" id="{C39FAD53-FA32-4C89-905F-C969D93DC92F}"/>
              </a:ext>
            </a:extLst>
          </p:cNvPr>
          <p:cNvSpPr/>
          <p:nvPr/>
        </p:nvSpPr>
        <p:spPr>
          <a:xfrm>
            <a:off x="3923435" y="4107705"/>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ct val="0"/>
              </a:spcBef>
              <a:spcAft>
                <a:spcPct val="35000"/>
              </a:spcAft>
              <a:buNone/>
            </a:pPr>
            <a:r>
              <a:rPr lang="en-GB" sz="1900" b="1" kern="1200" dirty="0"/>
              <a:t>Mobile Health Apps</a:t>
            </a:r>
            <a:endParaRPr lang="en-US" sz="1900" kern="1200" dirty="0"/>
          </a:p>
        </p:txBody>
      </p:sp>
    </p:spTree>
    <p:extLst>
      <p:ext uri="{BB962C8B-B14F-4D97-AF65-F5344CB8AC3E}">
        <p14:creationId xmlns:p14="http://schemas.microsoft.com/office/powerpoint/2010/main" val="337249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EBF5-DF5B-4DF0-9BD3-7F66C49C3092}"/>
              </a:ext>
            </a:extLst>
          </p:cNvPr>
          <p:cNvSpPr>
            <a:spLocks noGrp="1"/>
          </p:cNvSpPr>
          <p:nvPr>
            <p:ph type="title"/>
          </p:nvPr>
        </p:nvSpPr>
        <p:spPr>
          <a:xfrm>
            <a:off x="355076" y="76347"/>
            <a:ext cx="11481847" cy="577555"/>
          </a:xfrm>
        </p:spPr>
        <p:txBody>
          <a:bodyPr vert="horz" lIns="91440" tIns="45720" rIns="91440" bIns="45720" rtlCol="0" anchor="t">
            <a:normAutofit fontScale="90000"/>
          </a:bodyPr>
          <a:lstStyle/>
          <a:p>
            <a:pPr algn="ctr"/>
            <a:r>
              <a:rPr lang="en-US" sz="4000" b="1" kern="1200" dirty="0">
                <a:solidFill>
                  <a:schemeClr val="tx1"/>
                </a:solidFill>
                <a:latin typeface="+mj-lt"/>
                <a:ea typeface="+mj-ea"/>
                <a:cs typeface="+mj-cs"/>
              </a:rPr>
              <a:t>Ongoing and Future Developments</a:t>
            </a:r>
          </a:p>
        </p:txBody>
      </p:sp>
      <p:grpSp>
        <p:nvGrpSpPr>
          <p:cNvPr id="3" name="Group 2">
            <a:extLst>
              <a:ext uri="{FF2B5EF4-FFF2-40B4-BE49-F238E27FC236}">
                <a16:creationId xmlns:a16="http://schemas.microsoft.com/office/drawing/2014/main" id="{42D944F3-5403-A256-AB6D-144DE066BC0F}"/>
              </a:ext>
            </a:extLst>
          </p:cNvPr>
          <p:cNvGrpSpPr/>
          <p:nvPr/>
        </p:nvGrpSpPr>
        <p:grpSpPr>
          <a:xfrm>
            <a:off x="1416960" y="698108"/>
            <a:ext cx="8901921" cy="3016397"/>
            <a:chOff x="1491001" y="1747813"/>
            <a:chExt cx="9514763" cy="3686963"/>
          </a:xfrm>
        </p:grpSpPr>
        <p:sp>
          <p:nvSpPr>
            <p:cNvPr id="6" name="Freeform: Shape 5">
              <a:extLst>
                <a:ext uri="{FF2B5EF4-FFF2-40B4-BE49-F238E27FC236}">
                  <a16:creationId xmlns:a16="http://schemas.microsoft.com/office/drawing/2014/main" id="{A1D0BBA5-F5FF-4E31-A5A9-0EE0BDA48B62}"/>
                </a:ext>
              </a:extLst>
            </p:cNvPr>
            <p:cNvSpPr/>
            <p:nvPr/>
          </p:nvSpPr>
          <p:spPr>
            <a:xfrm>
              <a:off x="1491001" y="177094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a:moveTo>
                    <a:pt x="0" y="0"/>
                  </a:moveTo>
                  <a:lnTo>
                    <a:pt x="3498056" y="0"/>
                  </a:lnTo>
                  <a:lnTo>
                    <a:pt x="3498056" y="868205"/>
                  </a:lnTo>
                  <a:lnTo>
                    <a:pt x="0" y="868205"/>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t>AI and Machine Learning: </a:t>
              </a:r>
              <a:endParaRPr lang="en-US" sz="2400" b="1" kern="1200" dirty="0"/>
            </a:p>
          </p:txBody>
        </p:sp>
        <p:sp>
          <p:nvSpPr>
            <p:cNvPr id="7" name="Freeform: Shape 6">
              <a:extLst>
                <a:ext uri="{FF2B5EF4-FFF2-40B4-BE49-F238E27FC236}">
                  <a16:creationId xmlns:a16="http://schemas.microsoft.com/office/drawing/2014/main" id="{FD0B5F08-8261-4C93-A32D-2CDF49311C74}"/>
                </a:ext>
              </a:extLst>
            </p:cNvPr>
            <p:cNvSpPr/>
            <p:nvPr/>
          </p:nvSpPr>
          <p:spPr>
            <a:xfrm>
              <a:off x="1581423" y="2733696"/>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a:moveTo>
                    <a:pt x="0" y="0"/>
                  </a:moveTo>
                  <a:lnTo>
                    <a:pt x="3498056" y="0"/>
                  </a:lnTo>
                  <a:lnTo>
                    <a:pt x="3498056" y="2701080"/>
                  </a:lnTo>
                  <a:lnTo>
                    <a:pt x="0" y="270108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000" kern="1200" dirty="0"/>
                <a:t>Continued exploration of AI technologies for enhancing diagnostic accuracy, predicting patient outcomes, and personalising treatment plans.</a:t>
              </a:r>
              <a:endParaRPr lang="en-US" sz="2000" kern="1200" dirty="0"/>
            </a:p>
          </p:txBody>
        </p:sp>
        <p:sp>
          <p:nvSpPr>
            <p:cNvPr id="12" name="Freeform: Shape 11">
              <a:extLst>
                <a:ext uri="{FF2B5EF4-FFF2-40B4-BE49-F238E27FC236}">
                  <a16:creationId xmlns:a16="http://schemas.microsoft.com/office/drawing/2014/main" id="{E120E042-9E2F-4532-B398-64A01FA23FB1}"/>
                </a:ext>
              </a:extLst>
            </p:cNvPr>
            <p:cNvSpPr/>
            <p:nvPr/>
          </p:nvSpPr>
          <p:spPr>
            <a:xfrm>
              <a:off x="7507708" y="1747813"/>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a:moveTo>
                    <a:pt x="0" y="0"/>
                  </a:moveTo>
                  <a:lnTo>
                    <a:pt x="3498056" y="0"/>
                  </a:lnTo>
                  <a:lnTo>
                    <a:pt x="3498056" y="868205"/>
                  </a:lnTo>
                  <a:lnTo>
                    <a:pt x="0" y="868205"/>
                  </a:lnTo>
                  <a:lnTo>
                    <a:pt x="0" y="0"/>
                  </a:lnTo>
                  <a:close/>
                </a:path>
              </a:pathLst>
            </a:custGeom>
          </p:spPr>
          <p:style>
            <a:lnRef idx="2">
              <a:schemeClr val="accent2">
                <a:hueOff val="-1455363"/>
                <a:satOff val="-83928"/>
                <a:lumOff val="8628"/>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t>Wearable Health Technology: </a:t>
              </a:r>
              <a:endParaRPr lang="en-US" sz="2400" b="1" kern="1200" dirty="0"/>
            </a:p>
          </p:txBody>
        </p:sp>
        <p:sp>
          <p:nvSpPr>
            <p:cNvPr id="14" name="Freeform: Shape 13">
              <a:extLst>
                <a:ext uri="{FF2B5EF4-FFF2-40B4-BE49-F238E27FC236}">
                  <a16:creationId xmlns:a16="http://schemas.microsoft.com/office/drawing/2014/main" id="{C1DB0261-D0CE-4228-9F23-264F0A82E8D3}"/>
                </a:ext>
              </a:extLst>
            </p:cNvPr>
            <p:cNvSpPr/>
            <p:nvPr/>
          </p:nvSpPr>
          <p:spPr>
            <a:xfrm>
              <a:off x="7413125" y="2651590"/>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a:moveTo>
                    <a:pt x="0" y="0"/>
                  </a:moveTo>
                  <a:lnTo>
                    <a:pt x="3498056" y="0"/>
                  </a:lnTo>
                  <a:lnTo>
                    <a:pt x="3498056" y="2701080"/>
                  </a:lnTo>
                  <a:lnTo>
                    <a:pt x="0" y="2701080"/>
                  </a:lnTo>
                  <a:lnTo>
                    <a:pt x="0" y="0"/>
                  </a:lnTo>
                  <a:close/>
                </a:path>
              </a:pathLst>
            </a:custGeom>
          </p:spPr>
          <p:style>
            <a:lnRef idx="2">
              <a:schemeClr val="accent2">
                <a:tint val="40000"/>
                <a:alpha val="90000"/>
                <a:hueOff val="-849226"/>
                <a:satOff val="-75346"/>
                <a:lumOff val="-769"/>
                <a:alphaOff val="0"/>
              </a:schemeClr>
            </a:lnRef>
            <a:fillRef idx="1">
              <a:schemeClr val="accent2">
                <a:tint val="40000"/>
                <a:alpha val="90000"/>
                <a:hueOff val="-849226"/>
                <a:satOff val="-75346"/>
                <a:lumOff val="-769"/>
                <a:alphaOff val="0"/>
              </a:schemeClr>
            </a:fillRef>
            <a:effectRef idx="0">
              <a:schemeClr val="accent2">
                <a:tint val="40000"/>
                <a:alpha val="90000"/>
                <a:hueOff val="-849226"/>
                <a:satOff val="-75346"/>
                <a:lumOff val="-769"/>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Increasing integration of wearable devices for monitoring health and managing chronic conditions.</a:t>
              </a:r>
              <a:endParaRPr lang="en-US" sz="2400" kern="1200" dirty="0"/>
            </a:p>
          </p:txBody>
        </p:sp>
      </p:grpSp>
      <p:pic>
        <p:nvPicPr>
          <p:cNvPr id="4" name="Picture 3">
            <a:extLst>
              <a:ext uri="{FF2B5EF4-FFF2-40B4-BE49-F238E27FC236}">
                <a16:creationId xmlns:a16="http://schemas.microsoft.com/office/drawing/2014/main" id="{8BE27108-6562-0396-F7F1-86D4DF3A0B15}"/>
              </a:ext>
            </a:extLst>
          </p:cNvPr>
          <p:cNvPicPr>
            <a:picLocks noChangeAspect="1"/>
          </p:cNvPicPr>
          <p:nvPr/>
        </p:nvPicPr>
        <p:blipFill>
          <a:blip r:embed="rId3"/>
          <a:stretch>
            <a:fillRect/>
          </a:stretch>
        </p:blipFill>
        <p:spPr>
          <a:xfrm>
            <a:off x="1501558" y="3791858"/>
            <a:ext cx="2708356" cy="1968184"/>
          </a:xfrm>
          <a:prstGeom prst="rect">
            <a:avLst/>
          </a:prstGeom>
        </p:spPr>
      </p:pic>
      <p:pic>
        <p:nvPicPr>
          <p:cNvPr id="11" name="Picture 10">
            <a:extLst>
              <a:ext uri="{FF2B5EF4-FFF2-40B4-BE49-F238E27FC236}">
                <a16:creationId xmlns:a16="http://schemas.microsoft.com/office/drawing/2014/main" id="{BA74CD6E-987E-9A02-F88B-76FC1E29F27F}"/>
              </a:ext>
            </a:extLst>
          </p:cNvPr>
          <p:cNvPicPr>
            <a:picLocks noChangeAspect="1"/>
          </p:cNvPicPr>
          <p:nvPr/>
        </p:nvPicPr>
        <p:blipFill>
          <a:blip r:embed="rId4"/>
          <a:srcRect t="13134" b="11152"/>
          <a:stretch/>
        </p:blipFill>
        <p:spPr>
          <a:xfrm>
            <a:off x="6120432" y="3429000"/>
            <a:ext cx="5100451" cy="2499418"/>
          </a:xfrm>
          <a:prstGeom prst="rect">
            <a:avLst/>
          </a:prstGeom>
        </p:spPr>
      </p:pic>
    </p:spTree>
    <p:extLst>
      <p:ext uri="{BB962C8B-B14F-4D97-AF65-F5344CB8AC3E}">
        <p14:creationId xmlns:p14="http://schemas.microsoft.com/office/powerpoint/2010/main" val="19831488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C8C7E-B564-3B9B-57AF-7FF121B2F606}"/>
              </a:ext>
            </a:extLst>
          </p:cNvPr>
          <p:cNvSpPr>
            <a:spLocks noGrp="1"/>
          </p:cNvSpPr>
          <p:nvPr>
            <p:ph type="title"/>
          </p:nvPr>
        </p:nvSpPr>
        <p:spPr/>
        <p:txBody>
          <a:bodyPr/>
          <a:lstStyle/>
          <a:p>
            <a:r>
              <a:rPr lang="en-GB" dirty="0">
                <a:hlinkClick r:id="rId2"/>
              </a:rPr>
              <a:t>Robot surgery on the NHS</a:t>
            </a:r>
            <a:br>
              <a:rPr lang="en-GB" dirty="0"/>
            </a:br>
            <a:endParaRPr lang="en-GB" dirty="0"/>
          </a:p>
        </p:txBody>
      </p:sp>
      <p:sp>
        <p:nvSpPr>
          <p:cNvPr id="3" name="Content Placeholder 2">
            <a:extLst>
              <a:ext uri="{FF2B5EF4-FFF2-40B4-BE49-F238E27FC236}">
                <a16:creationId xmlns:a16="http://schemas.microsoft.com/office/drawing/2014/main" id="{8A448F65-7BC6-E26F-70E6-36D5E13D7BB3}"/>
              </a:ext>
            </a:extLst>
          </p:cNvPr>
          <p:cNvSpPr>
            <a:spLocks noGrp="1"/>
          </p:cNvSpPr>
          <p:nvPr>
            <p:ph idx="1"/>
          </p:nvPr>
        </p:nvSpPr>
        <p:spPr/>
        <p:txBody>
          <a:bodyPr/>
          <a:lstStyle/>
          <a:p>
            <a:pPr marL="0" indent="0">
              <a:buNone/>
            </a:pPr>
            <a:r>
              <a:rPr lang="en-GB" dirty="0"/>
              <a:t>What are the impacts (both positive and negative) on health services?</a:t>
            </a:r>
          </a:p>
          <a:p>
            <a:pPr marL="0" indent="0">
              <a:buNone/>
            </a:pPr>
            <a:r>
              <a:rPr lang="en-GB" dirty="0"/>
              <a:t>What are the impacts (both positive and negative) on patients?</a:t>
            </a:r>
          </a:p>
        </p:txBody>
      </p:sp>
    </p:spTree>
    <p:extLst>
      <p:ext uri="{BB962C8B-B14F-4D97-AF65-F5344CB8AC3E}">
        <p14:creationId xmlns:p14="http://schemas.microsoft.com/office/powerpoint/2010/main" val="11602141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4AB2-22FF-43A1-8B02-8DDB7FABE675}"/>
              </a:ext>
            </a:extLst>
          </p:cNvPr>
          <p:cNvSpPr>
            <a:spLocks noGrp="1"/>
          </p:cNvSpPr>
          <p:nvPr>
            <p:ph type="title"/>
          </p:nvPr>
        </p:nvSpPr>
        <p:spPr>
          <a:xfrm>
            <a:off x="298515" y="2199042"/>
            <a:ext cx="11594969" cy="1325563"/>
          </a:xfrm>
        </p:spPr>
        <p:txBody>
          <a:bodyPr/>
          <a:lstStyle/>
          <a:p>
            <a:r>
              <a:rPr lang="en-GB" b="0" i="0" dirty="0">
                <a:solidFill>
                  <a:srgbClr val="2E2D62"/>
                </a:solidFill>
                <a:effectLst/>
                <a:latin typeface="Moderat Extended Bold"/>
              </a:rPr>
              <a:t>£13 million for 22 AI for health research projects</a:t>
            </a:r>
            <a:endParaRPr lang="en-GB" dirty="0"/>
          </a:p>
        </p:txBody>
      </p:sp>
      <p:pic>
        <p:nvPicPr>
          <p:cNvPr id="7" name="Content Placeholder 6">
            <a:hlinkClick r:id="rId3"/>
            <a:extLst>
              <a:ext uri="{FF2B5EF4-FFF2-40B4-BE49-F238E27FC236}">
                <a16:creationId xmlns:a16="http://schemas.microsoft.com/office/drawing/2014/main" id="{DC64CB8E-FFB4-40DE-B74F-257ECF14D90B}"/>
              </a:ext>
            </a:extLst>
          </p:cNvPr>
          <p:cNvPicPr>
            <a:picLocks noGrp="1" noChangeAspect="1"/>
          </p:cNvPicPr>
          <p:nvPr>
            <p:ph idx="1"/>
          </p:nvPr>
        </p:nvPicPr>
        <p:blipFill>
          <a:blip r:embed="rId4"/>
          <a:stretch>
            <a:fillRect/>
          </a:stretch>
        </p:blipFill>
        <p:spPr>
          <a:xfrm>
            <a:off x="170965" y="3206750"/>
            <a:ext cx="5230608" cy="3651250"/>
          </a:xfrm>
        </p:spPr>
      </p:pic>
      <p:pic>
        <p:nvPicPr>
          <p:cNvPr id="5" name="Picture 4">
            <a:extLst>
              <a:ext uri="{FF2B5EF4-FFF2-40B4-BE49-F238E27FC236}">
                <a16:creationId xmlns:a16="http://schemas.microsoft.com/office/drawing/2014/main" id="{82EE7242-81E1-48D7-8E8F-6CBD07CAE6EE}"/>
              </a:ext>
            </a:extLst>
          </p:cNvPr>
          <p:cNvPicPr>
            <a:picLocks noChangeAspect="1"/>
          </p:cNvPicPr>
          <p:nvPr/>
        </p:nvPicPr>
        <p:blipFill>
          <a:blip r:embed="rId5"/>
          <a:stretch>
            <a:fillRect/>
          </a:stretch>
        </p:blipFill>
        <p:spPr>
          <a:xfrm>
            <a:off x="2701590" y="268357"/>
            <a:ext cx="5899584" cy="1961298"/>
          </a:xfrm>
          <a:prstGeom prst="rect">
            <a:avLst/>
          </a:prstGeom>
        </p:spPr>
      </p:pic>
      <p:sp>
        <p:nvSpPr>
          <p:cNvPr id="8" name="TextBox 7">
            <a:extLst>
              <a:ext uri="{FF2B5EF4-FFF2-40B4-BE49-F238E27FC236}">
                <a16:creationId xmlns:a16="http://schemas.microsoft.com/office/drawing/2014/main" id="{7AA88F9B-7A18-4308-83DB-251DE481CCCE}"/>
              </a:ext>
            </a:extLst>
          </p:cNvPr>
          <p:cNvSpPr txBox="1"/>
          <p:nvPr/>
        </p:nvSpPr>
        <p:spPr>
          <a:xfrm>
            <a:off x="6095999" y="3353957"/>
            <a:ext cx="5592418" cy="1015663"/>
          </a:xfrm>
          <a:prstGeom prst="rect">
            <a:avLst/>
          </a:prstGeom>
          <a:solidFill>
            <a:schemeClr val="bg1">
              <a:lumMod val="95000"/>
            </a:schemeClr>
          </a:solidFill>
          <a:ln w="38100">
            <a:solidFill>
              <a:schemeClr val="accent1"/>
            </a:solidFill>
          </a:ln>
        </p:spPr>
        <p:txBody>
          <a:bodyPr wrap="square" rtlCol="0">
            <a:spAutoFit/>
          </a:bodyPr>
          <a:lstStyle/>
          <a:p>
            <a:r>
              <a:rPr lang="en-GB" sz="2000" dirty="0"/>
              <a:t>Visit the </a:t>
            </a:r>
            <a:r>
              <a:rPr lang="en-GB" sz="2000" dirty="0">
                <a:hlinkClick r:id="rId3"/>
              </a:rPr>
              <a:t>UK Research and Innovation website </a:t>
            </a:r>
            <a:r>
              <a:rPr lang="en-GB" sz="2000" dirty="0"/>
              <a:t>to read about the 22 research projects recently awarded funding. </a:t>
            </a:r>
          </a:p>
        </p:txBody>
      </p:sp>
      <p:pic>
        <p:nvPicPr>
          <p:cNvPr id="10" name="Picture 9">
            <a:extLst>
              <a:ext uri="{FF2B5EF4-FFF2-40B4-BE49-F238E27FC236}">
                <a16:creationId xmlns:a16="http://schemas.microsoft.com/office/drawing/2014/main" id="{42DF5DB3-929C-416C-B1B9-7E0FEAFE562E}"/>
              </a:ext>
            </a:extLst>
          </p:cNvPr>
          <p:cNvPicPr>
            <a:picLocks noChangeAspect="1"/>
          </p:cNvPicPr>
          <p:nvPr/>
        </p:nvPicPr>
        <p:blipFill>
          <a:blip r:embed="rId6"/>
          <a:stretch>
            <a:fillRect/>
          </a:stretch>
        </p:blipFill>
        <p:spPr>
          <a:xfrm>
            <a:off x="8014252" y="4422359"/>
            <a:ext cx="2143125" cy="2143125"/>
          </a:xfrm>
          <a:prstGeom prst="rect">
            <a:avLst/>
          </a:prstGeom>
        </p:spPr>
      </p:pic>
    </p:spTree>
    <p:extLst>
      <p:ext uri="{BB962C8B-B14F-4D97-AF65-F5344CB8AC3E}">
        <p14:creationId xmlns:p14="http://schemas.microsoft.com/office/powerpoint/2010/main" val="3557649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197F-5780-C627-4F7D-7C620566C0B8}"/>
              </a:ext>
            </a:extLst>
          </p:cNvPr>
          <p:cNvSpPr>
            <a:spLocks noGrp="1"/>
          </p:cNvSpPr>
          <p:nvPr>
            <p:ph type="title"/>
          </p:nvPr>
        </p:nvSpPr>
        <p:spPr>
          <a:xfrm>
            <a:off x="298515" y="1505767"/>
            <a:ext cx="11594969" cy="728385"/>
          </a:xfrm>
        </p:spPr>
        <p:txBody>
          <a:bodyPr>
            <a:noAutofit/>
          </a:bodyPr>
          <a:lstStyle/>
          <a:p>
            <a:pPr algn="ctr"/>
            <a:r>
              <a:rPr lang="en-GB" b="1" dirty="0"/>
              <a:t>Individual activity</a:t>
            </a:r>
            <a:br>
              <a:rPr lang="en-GB" b="1" dirty="0"/>
            </a:br>
            <a:endParaRPr lang="en-GB" b="1" dirty="0"/>
          </a:p>
        </p:txBody>
      </p:sp>
      <p:sp>
        <p:nvSpPr>
          <p:cNvPr id="3" name="Content Placeholder 2">
            <a:extLst>
              <a:ext uri="{FF2B5EF4-FFF2-40B4-BE49-F238E27FC236}">
                <a16:creationId xmlns:a16="http://schemas.microsoft.com/office/drawing/2014/main" id="{C48348BE-0FB5-AF80-F893-000A7FA3CC3A}"/>
              </a:ext>
            </a:extLst>
          </p:cNvPr>
          <p:cNvSpPr>
            <a:spLocks noGrp="1"/>
          </p:cNvSpPr>
          <p:nvPr>
            <p:ph idx="1"/>
          </p:nvPr>
        </p:nvSpPr>
        <p:spPr/>
        <p:txBody>
          <a:bodyPr/>
          <a:lstStyle/>
          <a:p>
            <a:r>
              <a:rPr lang="en-GB" dirty="0"/>
              <a:t>What innovation and changes in health and care have you observed, experienced or used during your lifetime? </a:t>
            </a:r>
          </a:p>
          <a:p>
            <a:endParaRPr lang="en-GB" dirty="0"/>
          </a:p>
          <a:p>
            <a:r>
              <a:rPr lang="en-GB" dirty="0"/>
              <a:t>What innovations do you imagine could be developed in the future?</a:t>
            </a:r>
          </a:p>
          <a:p>
            <a:endParaRPr lang="en-GB" dirty="0"/>
          </a:p>
        </p:txBody>
      </p:sp>
    </p:spTree>
    <p:extLst>
      <p:ext uri="{BB962C8B-B14F-4D97-AF65-F5344CB8AC3E}">
        <p14:creationId xmlns:p14="http://schemas.microsoft.com/office/powerpoint/2010/main" val="29643166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04DA9-6C65-4518-9F51-789ADA137698}"/>
              </a:ext>
            </a:extLst>
          </p:cNvPr>
          <p:cNvSpPr>
            <a:spLocks noGrp="1"/>
          </p:cNvSpPr>
          <p:nvPr>
            <p:ph type="title"/>
          </p:nvPr>
        </p:nvSpPr>
        <p:spPr>
          <a:xfrm>
            <a:off x="607708" y="202431"/>
            <a:ext cx="2449375" cy="1325563"/>
          </a:xfrm>
        </p:spPr>
        <p:txBody>
          <a:bodyPr/>
          <a:lstStyle/>
          <a:p>
            <a:r>
              <a:rPr lang="en-GB" dirty="0"/>
              <a:t>Oxevision</a:t>
            </a:r>
          </a:p>
        </p:txBody>
      </p:sp>
      <p:pic>
        <p:nvPicPr>
          <p:cNvPr id="8" name="Online Media 7" title="Oxevision: digital animation">
            <a:hlinkClick r:id="" action="ppaction://media"/>
            <a:extLst>
              <a:ext uri="{FF2B5EF4-FFF2-40B4-BE49-F238E27FC236}">
                <a16:creationId xmlns:a16="http://schemas.microsoft.com/office/drawing/2014/main" id="{69FAE6E5-AEE8-418E-9318-FE4A4CD52EAC}"/>
              </a:ext>
            </a:extLst>
          </p:cNvPr>
          <p:cNvPicPr>
            <a:picLocks noGrp="1" noRot="1" noChangeAspect="1"/>
          </p:cNvPicPr>
          <p:nvPr>
            <p:ph idx="1"/>
            <a:videoFile r:link="rId1"/>
          </p:nvPr>
        </p:nvPicPr>
        <p:blipFill>
          <a:blip r:embed="rId4"/>
          <a:stretch>
            <a:fillRect/>
          </a:stretch>
        </p:blipFill>
        <p:spPr>
          <a:xfrm>
            <a:off x="3812430" y="515155"/>
            <a:ext cx="7771862" cy="4390674"/>
          </a:xfrm>
          <a:prstGeom prst="rect">
            <a:avLst/>
          </a:prstGeom>
        </p:spPr>
      </p:pic>
      <p:pic>
        <p:nvPicPr>
          <p:cNvPr id="1026" name="Picture 2" descr="Image result for oxevision">
            <a:extLst>
              <a:ext uri="{FF2B5EF4-FFF2-40B4-BE49-F238E27FC236}">
                <a16:creationId xmlns:a16="http://schemas.microsoft.com/office/drawing/2014/main" id="{A227912B-E776-C13F-D028-C199C8C793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032" y="2179842"/>
            <a:ext cx="3533943" cy="2498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6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AD6A8-6C2C-4A1B-7E4C-B2CECC2C8BAC}"/>
              </a:ext>
            </a:extLst>
          </p:cNvPr>
          <p:cNvSpPr>
            <a:spLocks noGrp="1"/>
          </p:cNvSpPr>
          <p:nvPr>
            <p:ph type="title"/>
          </p:nvPr>
        </p:nvSpPr>
        <p:spPr>
          <a:xfrm>
            <a:off x="301657" y="1420927"/>
            <a:ext cx="11594969" cy="549276"/>
          </a:xfrm>
        </p:spPr>
        <p:txBody>
          <a:bodyPr>
            <a:normAutofit fontScale="90000"/>
          </a:bodyPr>
          <a:lstStyle/>
          <a:p>
            <a:pPr algn="ctr"/>
            <a:r>
              <a:rPr lang="en-GB" sz="4000" b="1" dirty="0"/>
              <a:t>Lets discuss Oxevision </a:t>
            </a:r>
          </a:p>
        </p:txBody>
      </p:sp>
      <p:sp>
        <p:nvSpPr>
          <p:cNvPr id="3" name="Content Placeholder 2">
            <a:extLst>
              <a:ext uri="{FF2B5EF4-FFF2-40B4-BE49-F238E27FC236}">
                <a16:creationId xmlns:a16="http://schemas.microsoft.com/office/drawing/2014/main" id="{AD18A85E-66C1-7108-8A7F-340D859283C6}"/>
              </a:ext>
            </a:extLst>
          </p:cNvPr>
          <p:cNvSpPr>
            <a:spLocks noGrp="1"/>
          </p:cNvSpPr>
          <p:nvPr>
            <p:ph idx="1"/>
          </p:nvPr>
        </p:nvSpPr>
        <p:spPr>
          <a:xfrm>
            <a:off x="301657" y="2089575"/>
            <a:ext cx="11594969" cy="3651349"/>
          </a:xfrm>
        </p:spPr>
        <p:txBody>
          <a:bodyPr/>
          <a:lstStyle/>
          <a:p>
            <a:r>
              <a:rPr lang="en-GB" dirty="0"/>
              <a:t>What benefits do you feel Oxevision would have for a patient? </a:t>
            </a:r>
          </a:p>
          <a:p>
            <a:endParaRPr lang="en-GB" dirty="0"/>
          </a:p>
          <a:p>
            <a:r>
              <a:rPr lang="en-GB" dirty="0"/>
              <a:t>What benefits do you feel Oxevision could have for support staff? </a:t>
            </a:r>
          </a:p>
          <a:p>
            <a:endParaRPr lang="en-GB" dirty="0"/>
          </a:p>
          <a:p>
            <a:r>
              <a:rPr lang="en-GB" dirty="0"/>
              <a:t>What challenges or barriers could the Oxevision system present for staff or patients? </a:t>
            </a:r>
          </a:p>
          <a:p>
            <a:endParaRPr lang="en-GB" dirty="0"/>
          </a:p>
        </p:txBody>
      </p:sp>
    </p:spTree>
    <p:extLst>
      <p:ext uri="{BB962C8B-B14F-4D97-AF65-F5344CB8AC3E}">
        <p14:creationId xmlns:p14="http://schemas.microsoft.com/office/powerpoint/2010/main" val="10350844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98E1-4664-4D86-B9F8-B3112E5C343D}"/>
              </a:ext>
            </a:extLst>
          </p:cNvPr>
          <p:cNvSpPr>
            <a:spLocks noGrp="1"/>
          </p:cNvSpPr>
          <p:nvPr>
            <p:ph type="title"/>
          </p:nvPr>
        </p:nvSpPr>
        <p:spPr/>
        <p:txBody>
          <a:bodyPr/>
          <a:lstStyle/>
          <a:p>
            <a:r>
              <a:rPr lang="en-GB" dirty="0"/>
              <a:t>During this session we have…</a:t>
            </a:r>
          </a:p>
        </p:txBody>
      </p:sp>
      <p:sp>
        <p:nvSpPr>
          <p:cNvPr id="5" name="Arrow: Right 4">
            <a:extLst>
              <a:ext uri="{FF2B5EF4-FFF2-40B4-BE49-F238E27FC236}">
                <a16:creationId xmlns:a16="http://schemas.microsoft.com/office/drawing/2014/main" id="{18872F5B-A1DA-4DBF-A43D-716958E18DD2}"/>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D0CFCCDE-A73C-4EF8-A434-BB9510F3CB4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to the module</a:t>
            </a:r>
          </a:p>
        </p:txBody>
      </p:sp>
      <p:sp>
        <p:nvSpPr>
          <p:cNvPr id="7" name="Freeform: Shape 6">
            <a:extLst>
              <a:ext uri="{FF2B5EF4-FFF2-40B4-BE49-F238E27FC236}">
                <a16:creationId xmlns:a16="http://schemas.microsoft.com/office/drawing/2014/main" id="{99092D8B-962D-4CBC-8B3F-AF14F5B38632}"/>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Overviewed Industry 4.0</a:t>
            </a:r>
          </a:p>
        </p:txBody>
      </p:sp>
      <p:sp>
        <p:nvSpPr>
          <p:cNvPr id="8" name="Freeform: Shape 7">
            <a:extLst>
              <a:ext uri="{FF2B5EF4-FFF2-40B4-BE49-F238E27FC236}">
                <a16:creationId xmlns:a16="http://schemas.microsoft.com/office/drawing/2014/main" id="{E962042B-39E2-41F7-BEDB-7E22F3A052D0}"/>
              </a:ext>
            </a:extLst>
          </p:cNvPr>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digital innovation on health and care</a:t>
            </a:r>
          </a:p>
        </p:txBody>
      </p:sp>
    </p:spTree>
    <p:extLst>
      <p:ext uri="{BB962C8B-B14F-4D97-AF65-F5344CB8AC3E}">
        <p14:creationId xmlns:p14="http://schemas.microsoft.com/office/powerpoint/2010/main" val="426218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F-288E-4C31-B255-FAAAED2D4A33}"/>
              </a:ext>
            </a:extLst>
          </p:cNvPr>
          <p:cNvSpPr>
            <a:spLocks noGrp="1"/>
          </p:cNvSpPr>
          <p:nvPr>
            <p:ph type="title"/>
          </p:nvPr>
        </p:nvSpPr>
        <p:spPr>
          <a:xfrm>
            <a:off x="2627865" y="2766218"/>
            <a:ext cx="6936270" cy="1325563"/>
          </a:xfrm>
        </p:spPr>
        <p:txBody>
          <a:bodyPr/>
          <a:lstStyle/>
          <a:p>
            <a:r>
              <a:rPr lang="en-GB" dirty="0"/>
              <a:t>Remember UWTSD Resources </a:t>
            </a:r>
          </a:p>
        </p:txBody>
      </p:sp>
    </p:spTree>
    <p:extLst>
      <p:ext uri="{BB962C8B-B14F-4D97-AF65-F5344CB8AC3E}">
        <p14:creationId xmlns:p14="http://schemas.microsoft.com/office/powerpoint/2010/main" val="9319266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1560</TotalTime>
  <Words>6596</Words>
  <Application>Microsoft Office PowerPoint</Application>
  <PresentationFormat>Widescreen</PresentationFormat>
  <Paragraphs>448</Paragraphs>
  <Slides>46</Slides>
  <Notes>27</Notes>
  <HiddenSlides>0</HiddenSlides>
  <MMClips>1</MMClips>
  <ScaleCrop>false</ScaleCrop>
  <HeadingPairs>
    <vt:vector size="6" baseType="variant">
      <vt:variant>
        <vt:lpstr>Fonts Used</vt:lpstr>
      </vt:variant>
      <vt:variant>
        <vt:i4>10</vt:i4>
      </vt:variant>
      <vt:variant>
        <vt:lpstr>Theme</vt:lpstr>
      </vt:variant>
      <vt:variant>
        <vt:i4>8</vt:i4>
      </vt:variant>
      <vt:variant>
        <vt:lpstr>Slide Titles</vt:lpstr>
      </vt:variant>
      <vt:variant>
        <vt:i4>46</vt:i4>
      </vt:variant>
    </vt:vector>
  </HeadingPairs>
  <TitlesOfParts>
    <vt:vector size="64" baseType="lpstr">
      <vt:lpstr>-apple-system</vt:lpstr>
      <vt:lpstr>Arial</vt:lpstr>
      <vt:lpstr>Calibri</vt:lpstr>
      <vt:lpstr>Calibri Light</vt:lpstr>
      <vt:lpstr>Courier New</vt:lpstr>
      <vt:lpstr>Moderat Extended Bold</vt:lpstr>
      <vt:lpstr>Myriad Pro</vt:lpstr>
      <vt:lpstr>Roboto</vt:lpstr>
      <vt:lpstr>SourceSansPro</vt:lpstr>
      <vt:lpstr>Wingdings</vt:lpstr>
      <vt:lpstr>UWTSD Holding Page</vt:lpstr>
      <vt:lpstr>UWTSD Title Page 1</vt:lpstr>
      <vt:lpstr>UWTSD Text 1</vt:lpstr>
      <vt:lpstr>UWTSD Text 2</vt:lpstr>
      <vt:lpstr>UWTSD Text 3</vt:lpstr>
      <vt:lpstr>UWTSD Text 4</vt:lpstr>
      <vt:lpstr>UWTSD Logo Variations place image in Background</vt:lpstr>
      <vt:lpstr>20140311PresentationUWTSDTemplate</vt:lpstr>
      <vt:lpstr>PowerPoint Presentation</vt:lpstr>
      <vt:lpstr>GROUND RULES </vt:lpstr>
      <vt:lpstr>Student Code of Conduct</vt:lpstr>
      <vt:lpstr>Student Code of Conduct</vt:lpstr>
      <vt:lpstr>PowerPoint Presentation</vt:lpstr>
      <vt:lpstr>During the session… </vt:lpstr>
      <vt:lpstr>Welcome to BMHP6026_LON</vt:lpstr>
      <vt:lpstr>Assessments </vt:lpstr>
      <vt:lpstr>Navigating our Module Moodle Page </vt:lpstr>
      <vt:lpstr>Introduction to Industry 4.0 revolution </vt:lpstr>
      <vt:lpstr>Pair Discussion</vt:lpstr>
      <vt:lpstr>PowerPoint Presentation</vt:lpstr>
      <vt:lpstr>Lets watch and understand</vt:lpstr>
      <vt:lpstr>Industry 1.0 – Mechanization </vt:lpstr>
      <vt:lpstr>PowerPoint Presentation</vt:lpstr>
      <vt:lpstr>Industry 2.0 - Electrification </vt:lpstr>
      <vt:lpstr>Electrification in Health and social care</vt:lpstr>
      <vt:lpstr>Industry 3.0 - Digitalisation</vt:lpstr>
      <vt:lpstr>PowerPoint Presentation</vt:lpstr>
      <vt:lpstr>Industry 4.0  Cyber-physical systems</vt:lpstr>
      <vt:lpstr>INTERNET OF THINGS</vt:lpstr>
      <vt:lpstr>PowerPoint Presentation</vt:lpstr>
      <vt:lpstr>So, what impact can you think of on health and social care?</vt:lpstr>
      <vt:lpstr>PowerPoint Presentation</vt:lpstr>
      <vt:lpstr>Technological Innovation: A Historical Overview</vt:lpstr>
      <vt:lpstr>Health Technology and Informatics</vt:lpstr>
      <vt:lpstr>Early Developments (Pre-1948)</vt:lpstr>
      <vt:lpstr>Xray Machine</vt:lpstr>
      <vt:lpstr>999 Service</vt:lpstr>
      <vt:lpstr>Formation of the NHS (1948)</vt:lpstr>
      <vt:lpstr>Growth of Health Technology (1970s)</vt:lpstr>
      <vt:lpstr>Cont </vt:lpstr>
      <vt:lpstr>1980s Innovations</vt:lpstr>
      <vt:lpstr>Health Informatics in the NHS – 1990’s</vt:lpstr>
      <vt:lpstr>Early 2000s Developments</vt:lpstr>
      <vt:lpstr>2010s Advancements</vt:lpstr>
      <vt:lpstr>Ongoing and Future Developments</vt:lpstr>
      <vt:lpstr>Robot surgery on the NHS </vt:lpstr>
      <vt:lpstr>£13 million for 22 AI for health research projects</vt:lpstr>
      <vt:lpstr>Individual activity </vt:lpstr>
      <vt:lpstr>Oxevision</vt:lpstr>
      <vt:lpstr>Lets discuss Oxevision </vt:lpstr>
      <vt:lpstr>During this session we have…</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laila surani</cp:lastModifiedBy>
  <cp:revision>762</cp:revision>
  <cp:lastPrinted>2024-09-04T16:35:36Z</cp:lastPrinted>
  <dcterms:created xsi:type="dcterms:W3CDTF">2021-03-09T15:35:42Z</dcterms:created>
  <dcterms:modified xsi:type="dcterms:W3CDTF">2026-06-03T19:05:01Z</dcterms:modified>
</cp:coreProperties>
</file>