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5"/>
  </p:notesMasterIdLst>
  <p:sldIdLst>
    <p:sldId id="293" r:id="rId5"/>
    <p:sldId id="295" r:id="rId6"/>
    <p:sldId id="296" r:id="rId7"/>
    <p:sldId id="297" r:id="rId8"/>
    <p:sldId id="298" r:id="rId9"/>
    <p:sldId id="299" r:id="rId10"/>
    <p:sldId id="300" r:id="rId11"/>
    <p:sldId id="301" r:id="rId12"/>
    <p:sldId id="302" r:id="rId13"/>
    <p:sldId id="30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404" autoAdjust="0"/>
  </p:normalViewPr>
  <p:slideViewPr>
    <p:cSldViewPr snapToGrid="0">
      <p:cViewPr>
        <p:scale>
          <a:sx n="74" d="100"/>
          <a:sy n="74" d="100"/>
        </p:scale>
        <p:origin x="3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EFF30-4190-4E5E-B5E4-73A695B688A7}" type="datetimeFigureOut">
              <a:rPr lang="en-IN" smtClean="0"/>
              <a:t>10/07/23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1243FE-3A5F-4064-A206-3A24A5034141}" type="slidenum">
              <a:rPr lang="en-IN" smtClean="0"/>
              <a:t>‹#›</a:t>
            </a:fld>
            <a:endParaRPr lang="en-IN"/>
          </a:p>
        </p:txBody>
      </p:sp>
    </p:spTree>
    <p:extLst>
      <p:ext uri="{BB962C8B-B14F-4D97-AF65-F5344CB8AC3E}">
        <p14:creationId xmlns:p14="http://schemas.microsoft.com/office/powerpoint/2010/main" val="540725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US" dirty="0"/>
              <a:t>British Petroleum (BP), established in 1909, is a well-known worldwide corporation headquartered in London, United Kingdom. It is known for its participation in all aspects of the oil and gas business, including exploration, production, refining, distribution, and marketing, and is one of the world's seven oil and gas "supermajors.“</a:t>
            </a:r>
          </a:p>
          <a:p>
            <a:pPr algn="just">
              <a:lnSpc>
                <a:spcPct val="200000"/>
              </a:lnSpc>
            </a:pPr>
            <a:r>
              <a:rPr lang="en-US" dirty="0"/>
              <a:t>BP is confronting complex difficulties as we navigate the post-pandemic age, prompting it to reassess its business strategy and operational approaches. </a:t>
            </a:r>
            <a:r>
              <a:rPr lang="en-US" dirty="0" err="1"/>
              <a:t>Digitalisation</a:t>
            </a:r>
            <a:r>
              <a:rPr lang="en-US" dirty="0"/>
              <a:t> is one of the most prevalent concerns. Because of the fast progress and use of digital technologies in the corporate environment, BP has been forced to embrace digital tools and processes in order to retain efficiency, enhance customer experience, and remain competitive (</a:t>
            </a:r>
            <a:r>
              <a:rPr lang="en-IN" sz="1800" dirty="0">
                <a:effectLst/>
                <a:latin typeface="Calibri" panose="020F0502020204030204" pitchFamily="34" charset="0"/>
                <a:ea typeface="Calibri" panose="020F0502020204030204" pitchFamily="34" charset="0"/>
                <a:cs typeface="Times New Roman" panose="02020603050405020304" pitchFamily="18" charset="0"/>
              </a:rPr>
              <a:t>BP, 2023)</a:t>
            </a:r>
            <a:r>
              <a:rPr lang="en-US" dirty="0"/>
              <a:t>.</a:t>
            </a:r>
          </a:p>
          <a:p>
            <a:pPr algn="just">
              <a:lnSpc>
                <a:spcPct val="200000"/>
              </a:lnSpc>
            </a:pPr>
            <a:r>
              <a:rPr lang="en-US" dirty="0"/>
              <a:t>Concurrently, the development of environmental awareness among customers and the general public has increased the need for green marketing. BP, which has long been chastised for its environmental effect, is under pressure to demonstrate its efforts to reduce its carbon footprint and promote renewable energy.</a:t>
            </a:r>
          </a:p>
          <a:p>
            <a:pPr algn="just">
              <a:lnSpc>
                <a:spcPct val="200000"/>
              </a:lnSpc>
            </a:pPr>
            <a:r>
              <a:rPr lang="en-US" dirty="0"/>
              <a:t>Consumer behavior has also changed significantly as a result of the epidemic, with customers being more cost-sensitive, value-driven, and ecologically mindful. These changes provide BP with both difficulties and possibilities. While the drop in oil prices and demand during the epidemic has been a cause of worry for BP, the rising interest in sustainable energy sources throws up new opportunities (</a:t>
            </a:r>
            <a:r>
              <a:rPr lang="en-IN" sz="1800" dirty="0">
                <a:effectLst/>
                <a:latin typeface="Calibri" panose="020F0502020204030204" pitchFamily="34" charset="0"/>
                <a:ea typeface="Calibri" panose="020F0502020204030204" pitchFamily="34" charset="0"/>
                <a:cs typeface="Times New Roman" panose="02020603050405020304" pitchFamily="18" charset="0"/>
              </a:rPr>
              <a:t>BP, 2023)</a:t>
            </a:r>
            <a:r>
              <a:rPr lang="en-US" dirty="0"/>
              <a:t>.</a:t>
            </a:r>
          </a:p>
          <a:p>
            <a:pPr algn="just">
              <a:lnSpc>
                <a:spcPct val="200000"/>
              </a:lnSpc>
            </a:pPr>
            <a:r>
              <a:rPr lang="en-US" dirty="0"/>
              <a:t>Furthermore, in an age where corporate social responsibility (CSR) and sustainability are not only 'nice-to-have' but must-have' characteristics, BP must guarantee that its activities are environmentally friendly and socially responsible. The corporation has set lofty targets for reaching net-zero emissions by 2050, proving its dedication to sustainability (BP, 2019).</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3</a:t>
            </a:fld>
            <a:endParaRPr lang="en-IN"/>
          </a:p>
        </p:txBody>
      </p:sp>
    </p:spTree>
    <p:extLst>
      <p:ext uri="{BB962C8B-B14F-4D97-AF65-F5344CB8AC3E}">
        <p14:creationId xmlns:p14="http://schemas.microsoft.com/office/powerpoint/2010/main" val="775162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BP works in an industry that is experiencing substantial change. As the world attempts to move to cleaner energy sources in order to tackle climate change, demand for fossil fuels may fall significantly in the coming years. This is largely due to growing public pressure to conserve the environment and transition to more sustainable energy sources. Environmentally concerned consumers and investors alike are demanding greener goods and services. As a result, their tastes are shifting from conventional fossil fuels to renewable energy sources.</a:t>
            </a:r>
          </a:p>
          <a:p>
            <a:pPr algn="just"/>
            <a:r>
              <a:rPr lang="en-US" dirty="0"/>
              <a:t>Furthermore, strict government laws are being introduced around the globe to encourage renewable energy and limit greenhouse gas emissions. Governments are providing incentives for renewable energy investments and implementing substantial carbon prices. These legislative measures exacerbate the decline in demand for fossil fuels. If BP does not sufficiently adapt to these market shifts, it may lose its market position, perhaps leading to market failure.</a:t>
            </a:r>
          </a:p>
          <a:p>
            <a:pPr algn="just"/>
            <a:r>
              <a:rPr lang="en-US" dirty="0"/>
              <a:t>Additionally, the lightning-fast pace of technology improvements may pose a danger to BP. If the corporation does not keep up with these changes, its products may become outdated. Electric cars and energy-efficient technology, for example, are lowering the need for oil-based goods.</a:t>
            </a:r>
          </a:p>
          <a:p>
            <a:pPr algn="just"/>
            <a:r>
              <a:rPr lang="en-US" dirty="0"/>
              <a:t>Finally, the oil and gas industry is becoming more competitive. Several new businesses, including renewable energy firms, are joining the market, and old companies are developing at a quick rate to remain competitive. BP competes not just with other oil and gas businesses, but also with companies in the renewable energy industry. This severe rivalry may result in a decrease in BP's market share if the business does not successfully plan to retain its competitiveness. As a result, in order to guarantee its future in the developing energy business, BP must analyze these possible risks of market failure and devise methods to prevent them.</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4</a:t>
            </a:fld>
            <a:endParaRPr lang="en-IN"/>
          </a:p>
        </p:txBody>
      </p:sp>
    </p:spTree>
    <p:extLst>
      <p:ext uri="{BB962C8B-B14F-4D97-AF65-F5344CB8AC3E}">
        <p14:creationId xmlns:p14="http://schemas.microsoft.com/office/powerpoint/2010/main" val="2398509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maintain long-term sustainability and relevance in the face of changing market circumstances and possible failure risks, BP has been proactive in adjusting its strategy and reallocating its resources.</a:t>
            </a:r>
          </a:p>
          <a:p>
            <a:pPr algn="just"/>
            <a:r>
              <a:rPr lang="en-US" dirty="0"/>
              <a:t>Investments in green technology and renewable energy currently account for a significant component of BP's resource allocation. BP is investing in a variety of technologies, including solar, wind, and bioenergy because it recognizes the potential of renewable energy to reshape the future of energy. With this tactical step, BP may diversify its portfolio to incorporate greener energy choices while also following the worldwide trend toward sustainable energy (</a:t>
            </a:r>
            <a:r>
              <a:rPr lang="en-GB" sz="1800" dirty="0">
                <a:effectLst/>
                <a:latin typeface="Calibri" panose="020F0502020204030204" pitchFamily="34" charset="0"/>
                <a:ea typeface="Calibri" panose="020F0502020204030204" pitchFamily="34" charset="0"/>
                <a:cs typeface="Times New Roman" panose="02020603050405020304" pitchFamily="18" charset="0"/>
              </a:rPr>
              <a:t>Liu and Chen, 2022)</a:t>
            </a:r>
            <a:r>
              <a:rPr lang="en-US" dirty="0"/>
              <a:t>.</a:t>
            </a:r>
          </a:p>
          <a:p>
            <a:pPr algn="just"/>
            <a:r>
              <a:rPr lang="en-US" dirty="0"/>
              <a:t>Research and development of cleaner fuels is another important area where BP is spending money. By doing this, BP is looking at ways to make its current gasoline products more environmentally friendly. BP decreases its carbon footprint and meets the growing customer demand for eco-friendly goods by creating cleaner fuels. To show its commitment, BP said in 2021 that it will invest in a blue hydrogen generating plant in the UK.A large portion of BP's resource allocation has also been placed on digital technology. To increase operational efficiency, enhance customer experience, and spur innovation, the organization is using digitalization in a variety of ways. For instance, BP uses supercomputers and cutting-edge seismic technologies to speed up the oil and gas finding and extraction process. Digital technologies are being used by BP in retail to provide individualized customer experiences and streamline transactions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Tian et al., 2022)</a:t>
            </a:r>
            <a:r>
              <a:rPr lang="en-US" dirty="0"/>
              <a:t>.</a:t>
            </a:r>
          </a:p>
          <a:p>
            <a:pPr algn="just"/>
            <a:r>
              <a:rPr lang="en-US" dirty="0"/>
              <a:t>This strategic resource allocation enables BP to meet the problems it confronts successfully in the post-pandemic era. BP is restructuring its business model to adapt to the changing energy environment and sustain competitiveness by concentrating on renewable energy, cleaner fuels, and digital technology.</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5</a:t>
            </a:fld>
            <a:endParaRPr lang="en-IN"/>
          </a:p>
        </p:txBody>
      </p:sp>
    </p:spTree>
    <p:extLst>
      <p:ext uri="{BB962C8B-B14F-4D97-AF65-F5344CB8AC3E}">
        <p14:creationId xmlns:p14="http://schemas.microsoft.com/office/powerpoint/2010/main" val="41904485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With a focus on transformation, innovation, and sustainability, British Petroleum has developed a competitive strategy for the post-pandemic period that will help it meet difficulties and take advantage of opportunities in the competitive and rapidly changing global energy market.</a:t>
            </a:r>
          </a:p>
          <a:p>
            <a:pPr algn="just"/>
            <a:r>
              <a:rPr lang="en-US" dirty="0"/>
              <a:t>The growth of BP's renewable energy portfolio is one of the main tenets of its competitive strategy. BP is investing in solar, wind, and bioenergy because to the rising need for renewable energy sources. The corporation wants to boost its low-carbon investment to $5 billion annually and increase the capacity of renewable energy production to 50 GW by 2030. With this strategic approach, BP can diversify its portfolio, respond to changing market dynamics, and gain a competitive advantage in the oil industry.</a:t>
            </a:r>
          </a:p>
          <a:p>
            <a:pPr algn="just"/>
            <a:r>
              <a:rPr lang="en-US" dirty="0"/>
              <a:t>BP is collaborating with tech companies in an effort to promote innovation in the energy production industry. The goal of these partnerships is to create ground-breaking technology that can improve energy efficiency, lower carbon emissions, and introduce new sustainable energy sources. For instance, to build offshore wind projects in the UK, BP has collaborated with businesses like EnBW, a German utility firm. These kinds of partnerships help BP maintain its leadership position in the market for renewable energy while also fostering innovation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Petrunenko</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2021)</a:t>
            </a:r>
            <a:r>
              <a:rPr lang="en-US" dirty="0"/>
              <a:t>.</a:t>
            </a:r>
          </a:p>
          <a:p>
            <a:pPr algn="just"/>
            <a:r>
              <a:rPr lang="en-US" dirty="0"/>
              <a:t>As part of its competitive strategy, BP has taken steps to improve the perception of its brand. Today's stakeholders and customers demand that businesses accept accountability for their environmental effect. By establishing challenging environmental targets like reaching net-zero emissions by 2050 and launching initiatives like BP Target Neutral and Advancing Low Carbon, BP is living up to these expectations. BP is enhancing its brand image and gaining a competitive edge by demonstrating its dedication to sustainability (</a:t>
            </a:r>
            <a:r>
              <a:rPr lang="en-GB" sz="1800" dirty="0">
                <a:effectLst/>
                <a:latin typeface="Calibri" panose="020F0502020204030204" pitchFamily="34" charset="0"/>
                <a:ea typeface="Calibri" panose="020F0502020204030204" pitchFamily="34" charset="0"/>
                <a:cs typeface="Times New Roman" panose="02020603050405020304" pitchFamily="18" charset="0"/>
              </a:rPr>
              <a:t>Cheng et al., 2021)</a:t>
            </a:r>
            <a:r>
              <a:rPr lang="en-US" dirty="0"/>
              <a:t>.</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6</a:t>
            </a:fld>
            <a:endParaRPr lang="en-IN"/>
          </a:p>
        </p:txBody>
      </p:sp>
    </p:spTree>
    <p:extLst>
      <p:ext uri="{BB962C8B-B14F-4D97-AF65-F5344CB8AC3E}">
        <p14:creationId xmlns:p14="http://schemas.microsoft.com/office/powerpoint/2010/main" val="1686732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With a number of green marketing and corporate social responsibility (CSR) activities aimed at reducing the negative effects of its operations on the environment and society, BP has risen to the challenge in a world where environmental responsibility is becoming more and more important.</a:t>
            </a:r>
          </a:p>
          <a:p>
            <a:pPr algn="just"/>
            <a:r>
              <a:rPr lang="en-US" dirty="0"/>
              <a:t>BP's green marketing activities, which convey the company's dedication to environmental sustainability, are essential to improving the brand's appeal. BP Target Neutral is one such program that allows consumers to offset the carbon emissions caused by their gasoline purchases. BP connects with environmentally aware clients while also demonstrating its commitment to the environment by giving them the chance to help reduce carbon emissions (</a:t>
            </a:r>
            <a:r>
              <a:rPr lang="en-GB" sz="1800" dirty="0">
                <a:effectLst/>
                <a:latin typeface="Calibri" panose="020F0502020204030204" pitchFamily="34" charset="0"/>
                <a:ea typeface="Calibri" panose="020F0502020204030204" pitchFamily="34" charset="0"/>
                <a:cs typeface="Times New Roman" panose="02020603050405020304" pitchFamily="18" charset="0"/>
              </a:rPr>
              <a:t>Guerriero, Haines and Pagano, 2020)</a:t>
            </a:r>
            <a:r>
              <a:rPr lang="en-US" dirty="0"/>
              <a:t>.</a:t>
            </a:r>
          </a:p>
          <a:p>
            <a:pPr algn="just"/>
            <a:r>
              <a:rPr lang="en-US" dirty="0"/>
              <a:t>In terms of CSR, BP's Advancing Low Carbon (ALC) program is a flagship project that shows the company's dedication to a future with less carbon emissions. The ALC program at BP provides funding for initiatives both within and outside the organization that aim to lower carbon emissions, improve energy efficiency, and stimulate the development of low-carbon technologies. This program highlights BP's environmental responsibility and communicates the company's desire to contribute to the fight against climate change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Zakeri</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2022)</a:t>
            </a:r>
            <a:r>
              <a:rPr lang="en-US" dirty="0"/>
              <a:t>.</a:t>
            </a:r>
          </a:p>
          <a:p>
            <a:pPr algn="just"/>
            <a:r>
              <a:rPr lang="en-US" dirty="0"/>
              <a:t>The goal to achieve net-zero emissions by 2050 or earlier is one of the most important promises BP has set as part of its CSR strategy. This commitment demonstrates BP's awareness of the pressing need to combat climate change and its readiness to lead the energy industry in lowering carbon emissions. By aligning its business practices with the objectives of the Paris Agreement, BP shows its commitment to contributing significantly to the transformation of the world to a sustainable, low-carbon economy (BP, 2019).</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7</a:t>
            </a:fld>
            <a:endParaRPr lang="en-IN"/>
          </a:p>
        </p:txBody>
      </p:sp>
    </p:spTree>
    <p:extLst>
      <p:ext uri="{BB962C8B-B14F-4D97-AF65-F5344CB8AC3E}">
        <p14:creationId xmlns:p14="http://schemas.microsoft.com/office/powerpoint/2010/main" val="979024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BP has numerous options for securing its future in the constantly changing energy market and expanding on its present activities.</a:t>
            </a:r>
          </a:p>
          <a:p>
            <a:pPr algn="just"/>
            <a:r>
              <a:rPr lang="en-US" dirty="0"/>
              <a:t>To begin, BP should continue to invest in green energy technology. The world is definitely transitioning to a renewable energy future, and BP must prepare for this transition. Investing in renewable energy sources like wind, solar, and biofuels will keep BP relevant and competitive as the global energy environment evolves. This approach not only aligns with market trends and environmental demands, but it also offers up new income sources and growth potential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Hourcade</a:t>
            </a:r>
            <a:r>
              <a:rPr lang="en-GB" sz="1800" dirty="0">
                <a:effectLst/>
                <a:latin typeface="Calibri" panose="020F0502020204030204" pitchFamily="34" charset="0"/>
                <a:ea typeface="Calibri" panose="020F0502020204030204" pitchFamily="34" charset="0"/>
                <a:cs typeface="Times New Roman" panose="02020603050405020304" pitchFamily="18" charset="0"/>
              </a:rPr>
              <a:t>, Dasgupta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Ghersi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r>
              <a:rPr lang="en-US" dirty="0"/>
              <a:t>.</a:t>
            </a:r>
          </a:p>
          <a:p>
            <a:pPr algn="just"/>
            <a:r>
              <a:rPr lang="en-US" dirty="0"/>
              <a:t>Second, relationships with technological companies should be extended in order to spur innovation. Technological improvements are having a significant impact on the energy industry's future. BP can harness IT businesses' knowledge to create novel energy solutions, boost operational efficiency, and improve consumer experiences by working with them (BP, 2019). These collaborations might also hasten BP's transition to a low-carbon future (</a:t>
            </a:r>
            <a:r>
              <a:rPr lang="en-GB" sz="1800" dirty="0">
                <a:effectLst/>
                <a:latin typeface="Calibri" panose="020F0502020204030204" pitchFamily="34" charset="0"/>
                <a:ea typeface="Calibri" panose="020F0502020204030204" pitchFamily="34" charset="0"/>
                <a:cs typeface="Times New Roman" panose="02020603050405020304" pitchFamily="18" charset="0"/>
              </a:rPr>
              <a:t>Pinner, Rogers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Samandari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r>
              <a:rPr lang="en-US" dirty="0"/>
              <a:t>.</a:t>
            </a:r>
          </a:p>
          <a:p>
            <a:pPr algn="just"/>
            <a:r>
              <a:rPr lang="en-US" dirty="0"/>
              <a:t>Third, BP could use digital marketing to increase awareness of their sustainable activities and improve their brand image. Digital platforms provide an effective means of communicating with customers and stakeholders. These platforms may be used by BP to promote its green projects, educate customers about sustainable energy, and demonstrate its commitment to environmental responsibility. This has the potential to improve BP's brand image, increase customer trust, and develop stakeholder relationships (</a:t>
            </a:r>
            <a:r>
              <a:rPr lang="en-GB" sz="1800" dirty="0">
                <a:effectLst/>
                <a:latin typeface="Calibri" panose="020F0502020204030204" pitchFamily="34" charset="0"/>
                <a:ea typeface="Calibri" panose="020F0502020204030204" pitchFamily="34" charset="0"/>
                <a:cs typeface="Times New Roman" panose="02020603050405020304" pitchFamily="18" charset="0"/>
              </a:rPr>
              <a:t>Le Billon et al., 2021)</a:t>
            </a:r>
            <a:r>
              <a:rPr lang="en-US" dirty="0"/>
              <a:t>.</a:t>
            </a:r>
          </a:p>
          <a:p>
            <a:pPr algn="just"/>
            <a:r>
              <a:rPr lang="en-US" dirty="0"/>
              <a:t>Finally, BP should get more involved in CSR efforts that directly help the areas in which it operates. Community involvement may help BP's image and develop deeper partnerships with local stakeholders. This might include sponsoring community-based renewable energy projects, investing in local infrastructure, supporting education and skill development efforts, or investing in local infrastructure (</a:t>
            </a:r>
            <a:r>
              <a:rPr lang="en-GB" sz="1800" dirty="0">
                <a:effectLst/>
                <a:latin typeface="Calibri" panose="020F0502020204030204" pitchFamily="34" charset="0"/>
                <a:ea typeface="Calibri" panose="020F0502020204030204" pitchFamily="34" charset="0"/>
                <a:cs typeface="Times New Roman" panose="02020603050405020304" pitchFamily="18" charset="0"/>
              </a:rPr>
              <a:t>Elliott, Schumacher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Withagen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a:t>
            </a:r>
            <a:r>
              <a:rPr lang="en-US" dirty="0"/>
              <a:t>.</a:t>
            </a:r>
            <a:endParaRPr lang="en-IN" dirty="0"/>
          </a:p>
        </p:txBody>
      </p:sp>
      <p:sp>
        <p:nvSpPr>
          <p:cNvPr id="4" name="Slide Number Placeholder 3"/>
          <p:cNvSpPr>
            <a:spLocks noGrp="1"/>
          </p:cNvSpPr>
          <p:nvPr>
            <p:ph type="sldNum" sz="quarter" idx="5"/>
          </p:nvPr>
        </p:nvSpPr>
        <p:spPr/>
        <p:txBody>
          <a:bodyPr/>
          <a:lstStyle/>
          <a:p>
            <a:fld id="{8B1243FE-3A5F-4064-A206-3A24A5034141}" type="slidenum">
              <a:rPr lang="en-IN" smtClean="0"/>
              <a:t>8</a:t>
            </a:fld>
            <a:endParaRPr lang="en-IN"/>
          </a:p>
        </p:txBody>
      </p:sp>
    </p:spTree>
    <p:extLst>
      <p:ext uri="{BB962C8B-B14F-4D97-AF65-F5344CB8AC3E}">
        <p14:creationId xmlns:p14="http://schemas.microsoft.com/office/powerpoint/2010/main" val="503836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7/10/23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7134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80400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7/10/23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57960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19987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7/10/23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37686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1967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97824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7/10/23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268863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7/10/23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291304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203008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7/10/23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99999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7/10/23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132156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5.wdp"/></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6.wdp"/></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p.com/" TargetMode="External"/><Relationship Id="rId2" Type="http://schemas.openxmlformats.org/officeDocument/2006/relationships/hyperlink" Target="https://www.bp.com/en/global/corporate/sustainability.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F73848-91FE-4D29-B0DC-BFC408416682}"/>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839"/>
            <a:ext cx="12191980" cy="6858000"/>
          </a:xfrm>
          <a:prstGeom prst="rect">
            <a:avLst/>
          </a:prstGeom>
        </p:spPr>
      </p:pic>
      <p:sp>
        <p:nvSpPr>
          <p:cNvPr id="89" name="Rectangle 8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91" name="Rectangle 9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100949"/>
            <a:ext cx="4775075" cy="1798070"/>
          </a:xfrm>
        </p:spPr>
        <p:txBody>
          <a:bodyPr>
            <a:normAutofit/>
          </a:bodyPr>
          <a:lstStyle/>
          <a:p>
            <a:r>
              <a:rPr lang="en-US" sz="2500" dirty="0">
                <a:solidFill>
                  <a:schemeClr val="tx1"/>
                </a:solidFill>
              </a:rPr>
              <a:t>A Critical Analysis of the Global Business Environment - Post Pandemic OF British PETROLEUM (BP)</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77500" lnSpcReduction="20000"/>
          </a:bodyPr>
          <a:lstStyle/>
          <a:p>
            <a:pPr>
              <a:spcAft>
                <a:spcPts val="600"/>
              </a:spcAft>
            </a:pPr>
            <a:r>
              <a:rPr lang="en-US" dirty="0">
                <a:solidFill>
                  <a:schemeClr val="tx1"/>
                </a:solidFill>
              </a:rPr>
              <a:t>Student Name:</a:t>
            </a:r>
          </a:p>
          <a:p>
            <a:pPr>
              <a:spcAft>
                <a:spcPts val="600"/>
              </a:spcAft>
            </a:pPr>
            <a:r>
              <a:rPr lang="en-US" dirty="0">
                <a:solidFill>
                  <a:schemeClr val="tx1"/>
                </a:solidFill>
              </a:rPr>
              <a:t>Student ID: </a:t>
            </a:r>
          </a:p>
        </p:txBody>
      </p:sp>
      <p:pic>
        <p:nvPicPr>
          <p:cNvPr id="5" name="Picture 4">
            <a:extLst>
              <a:ext uri="{FF2B5EF4-FFF2-40B4-BE49-F238E27FC236}">
                <a16:creationId xmlns:a16="http://schemas.microsoft.com/office/drawing/2014/main" id="{C5BFE199-DF53-E6FF-665A-E716A042E232}"/>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Effect>
                      <a14:saturation sat="200000"/>
                    </a14:imgEffect>
                  </a14:imgLayer>
                </a14:imgProps>
              </a:ext>
            </a:extLst>
          </a:blip>
          <a:stretch>
            <a:fillRect/>
          </a:stretch>
        </p:blipFill>
        <p:spPr>
          <a:xfrm>
            <a:off x="467007" y="836762"/>
            <a:ext cx="5062116" cy="5106838"/>
          </a:xfrm>
          <a:prstGeom prst="rect">
            <a:avLst/>
          </a:prstGeom>
          <a:ln>
            <a:noFill/>
          </a:ln>
          <a:effectLst>
            <a:softEdge rad="112500"/>
          </a:effectLst>
        </p:spPr>
      </p:pic>
    </p:spTree>
    <p:extLst>
      <p:ext uri="{BB962C8B-B14F-4D97-AF65-F5344CB8AC3E}">
        <p14:creationId xmlns:p14="http://schemas.microsoft.com/office/powerpoint/2010/main" val="42696815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1066800" y="642594"/>
            <a:ext cx="10058400" cy="849776"/>
          </a:xfrm>
        </p:spPr>
        <p:txBody>
          <a:bodyPr>
            <a:normAutofit/>
          </a:bodyPr>
          <a:lstStyle/>
          <a:p>
            <a:pPr algn="ctr"/>
            <a:r>
              <a:rPr lang="en-US" u="sng" dirty="0">
                <a:effectLst>
                  <a:outerShdw blurRad="38100" dist="38100" dir="2700000" algn="tl">
                    <a:srgbClr val="000000">
                      <a:alpha val="43137"/>
                    </a:srgbClr>
                  </a:outerShdw>
                </a:effectLst>
              </a:rPr>
              <a:t>Table Contents</a:t>
            </a:r>
          </a:p>
        </p:txBody>
      </p:sp>
      <p:pic>
        <p:nvPicPr>
          <p:cNvPr id="4" name="Picture 3">
            <a:extLst>
              <a:ext uri="{FF2B5EF4-FFF2-40B4-BE49-F238E27FC236}">
                <a16:creationId xmlns:a16="http://schemas.microsoft.com/office/drawing/2014/main" id="{BB730651-9E15-2008-F5DC-4757CD6CEAA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950174" y="4595093"/>
            <a:ext cx="2676525" cy="1704975"/>
          </a:xfrm>
          <a:prstGeom prst="rect">
            <a:avLst/>
          </a:prstGeom>
          <a:ln>
            <a:noFill/>
          </a:ln>
          <a:effectLst>
            <a:softEdge rad="112500"/>
          </a:effectLst>
        </p:spPr>
      </p:pic>
      <p:sp>
        <p:nvSpPr>
          <p:cNvPr id="5" name="TextBox 4">
            <a:extLst>
              <a:ext uri="{FF2B5EF4-FFF2-40B4-BE49-F238E27FC236}">
                <a16:creationId xmlns:a16="http://schemas.microsoft.com/office/drawing/2014/main" id="{5C740FC2-2BFC-29D0-99FC-97AFE5463E55}"/>
              </a:ext>
            </a:extLst>
          </p:cNvPr>
          <p:cNvSpPr txBox="1"/>
          <p:nvPr/>
        </p:nvSpPr>
        <p:spPr>
          <a:xfrm>
            <a:off x="1604513" y="1785669"/>
            <a:ext cx="7815532" cy="3724096"/>
          </a:xfrm>
          <a:prstGeom prst="rect">
            <a:avLst/>
          </a:prstGeom>
          <a:noFill/>
        </p:spPr>
        <p:txBody>
          <a:bodyPr wrap="square" rtlCol="0">
            <a:spAutoFit/>
          </a:bodyPr>
          <a:lstStyle/>
          <a:p>
            <a:pPr marL="285750" indent="-285750" algn="just">
              <a:lnSpc>
                <a:spcPct val="200000"/>
              </a:lnSpc>
              <a:buFont typeface="Wingdings" panose="05000000000000000000" pitchFamily="2" charset="2"/>
              <a:buChar char="q"/>
            </a:pPr>
            <a:r>
              <a:rPr lang="en-US" sz="2000" dirty="0"/>
              <a:t>Introduction</a:t>
            </a:r>
          </a:p>
          <a:p>
            <a:pPr marL="285750" indent="-285750" algn="just">
              <a:lnSpc>
                <a:spcPct val="200000"/>
              </a:lnSpc>
              <a:buFont typeface="Wingdings" panose="05000000000000000000" pitchFamily="2" charset="2"/>
              <a:buChar char="q"/>
            </a:pPr>
            <a:r>
              <a:rPr lang="en-US" sz="2000" dirty="0"/>
              <a:t>Market Analysis</a:t>
            </a:r>
          </a:p>
          <a:p>
            <a:pPr marL="285750" indent="-285750" algn="just">
              <a:lnSpc>
                <a:spcPct val="200000"/>
              </a:lnSpc>
              <a:buFont typeface="Wingdings" panose="05000000000000000000" pitchFamily="2" charset="2"/>
              <a:buChar char="q"/>
            </a:pPr>
            <a:r>
              <a:rPr lang="en-US" sz="2000" dirty="0"/>
              <a:t>Competitive Strategy</a:t>
            </a:r>
          </a:p>
          <a:p>
            <a:pPr marL="285750" indent="-285750" algn="just">
              <a:lnSpc>
                <a:spcPct val="200000"/>
              </a:lnSpc>
              <a:buFont typeface="Wingdings" panose="05000000000000000000" pitchFamily="2" charset="2"/>
              <a:buChar char="q"/>
            </a:pPr>
            <a:r>
              <a:rPr lang="en-US" sz="2000" dirty="0"/>
              <a:t>Green Marketing and CSR Strategies</a:t>
            </a:r>
          </a:p>
          <a:p>
            <a:pPr marL="285750" indent="-285750" algn="just">
              <a:lnSpc>
                <a:spcPct val="200000"/>
              </a:lnSpc>
              <a:buFont typeface="Wingdings" panose="05000000000000000000" pitchFamily="2" charset="2"/>
              <a:buChar char="q"/>
            </a:pPr>
            <a:r>
              <a:rPr lang="en-US" sz="2000" dirty="0"/>
              <a:t>Recommendations</a:t>
            </a:r>
          </a:p>
          <a:p>
            <a:endParaRPr lang="en-US" dirty="0"/>
          </a:p>
          <a:p>
            <a:endParaRPr lang="en-IN" dirty="0"/>
          </a:p>
        </p:txBody>
      </p:sp>
    </p:spTree>
    <p:extLst>
      <p:ext uri="{BB962C8B-B14F-4D97-AF65-F5344CB8AC3E}">
        <p14:creationId xmlns:p14="http://schemas.microsoft.com/office/powerpoint/2010/main" val="2049548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A6D7A-C689-837B-A2CB-6243E9D9ECC3}"/>
              </a:ext>
            </a:extLst>
          </p:cNvPr>
          <p:cNvSpPr>
            <a:spLocks noGrp="1"/>
          </p:cNvSpPr>
          <p:nvPr>
            <p:ph type="title"/>
          </p:nvPr>
        </p:nvSpPr>
        <p:spPr>
          <a:xfrm>
            <a:off x="1066800" y="642594"/>
            <a:ext cx="10058400" cy="875655"/>
          </a:xfrm>
        </p:spPr>
        <p:txBody>
          <a:bodyPr/>
          <a:lstStyle/>
          <a:p>
            <a:pPr algn="ctr"/>
            <a:r>
              <a:rPr lang="en-US" u="sng" dirty="0">
                <a:effectLst>
                  <a:outerShdw blurRad="38100" dist="38100" dir="2700000" algn="tl">
                    <a:srgbClr val="000000">
                      <a:alpha val="43137"/>
                    </a:srgbClr>
                  </a:outerShdw>
                </a:effectLst>
              </a:rPr>
              <a:t>Introduction</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D07ED63-5D1B-6269-D7F9-AF26E89F5185}"/>
              </a:ext>
            </a:extLst>
          </p:cNvPr>
          <p:cNvSpPr>
            <a:spLocks noGrp="1"/>
          </p:cNvSpPr>
          <p:nvPr>
            <p:ph idx="1"/>
          </p:nvPr>
        </p:nvSpPr>
        <p:spPr>
          <a:xfrm>
            <a:off x="1066800" y="1518249"/>
            <a:ext cx="10058400" cy="3849624"/>
          </a:xfrm>
        </p:spPr>
        <p:txBody>
          <a:bodyPr>
            <a:normAutofit/>
          </a:bodyPr>
          <a:lstStyle/>
          <a:p>
            <a:pPr algn="just">
              <a:lnSpc>
                <a:spcPct val="200000"/>
              </a:lnSpc>
              <a:buFont typeface="Wingdings" panose="05000000000000000000" pitchFamily="2" charset="2"/>
              <a:buChar char="q"/>
            </a:pPr>
            <a:r>
              <a:rPr lang="en-US" sz="2000" dirty="0"/>
              <a:t> BP is a multinational oil and gas company headquartered in London, United Kingdom. </a:t>
            </a:r>
          </a:p>
          <a:p>
            <a:pPr algn="just">
              <a:lnSpc>
                <a:spcPct val="200000"/>
              </a:lnSpc>
              <a:buFont typeface="Wingdings" panose="05000000000000000000" pitchFamily="2" charset="2"/>
              <a:buChar char="q"/>
            </a:pPr>
            <a:r>
              <a:rPr lang="en-US" sz="2000" dirty="0"/>
              <a:t> As of the post-pandemic era, BP has been confronted with various challenges related to </a:t>
            </a:r>
            <a:r>
              <a:rPr lang="en-US" sz="2000" dirty="0" err="1"/>
              <a:t>digitalisation</a:t>
            </a:r>
            <a:r>
              <a:rPr lang="en-US" sz="2000" dirty="0"/>
              <a:t>, green marketing, consumer </a:t>
            </a:r>
            <a:r>
              <a:rPr lang="en-US" sz="2000" dirty="0" err="1"/>
              <a:t>behaviour</a:t>
            </a:r>
            <a:r>
              <a:rPr lang="en-US" sz="2000" dirty="0"/>
              <a:t> changes, and sustainability.</a:t>
            </a:r>
            <a:endParaRPr lang="en-IN" sz="2000" dirty="0"/>
          </a:p>
        </p:txBody>
      </p:sp>
      <p:pic>
        <p:nvPicPr>
          <p:cNvPr id="5" name="Picture 4">
            <a:extLst>
              <a:ext uri="{FF2B5EF4-FFF2-40B4-BE49-F238E27FC236}">
                <a16:creationId xmlns:a16="http://schemas.microsoft.com/office/drawing/2014/main" id="{F78EE874-D31F-9FF9-8E03-C6305F2EA177}"/>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763360" y="4423463"/>
            <a:ext cx="2705100" cy="1685925"/>
          </a:xfrm>
          <a:prstGeom prst="rect">
            <a:avLst/>
          </a:prstGeom>
          <a:ln>
            <a:noFill/>
          </a:ln>
          <a:effectLst>
            <a:softEdge rad="112500"/>
          </a:effectLst>
        </p:spPr>
      </p:pic>
    </p:spTree>
    <p:extLst>
      <p:ext uri="{BB962C8B-B14F-4D97-AF65-F5344CB8AC3E}">
        <p14:creationId xmlns:p14="http://schemas.microsoft.com/office/powerpoint/2010/main" val="31363899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D4E89-9696-7B48-2806-B8776220A97C}"/>
              </a:ext>
            </a:extLst>
          </p:cNvPr>
          <p:cNvSpPr>
            <a:spLocks noGrp="1"/>
          </p:cNvSpPr>
          <p:nvPr>
            <p:ph type="title"/>
          </p:nvPr>
        </p:nvSpPr>
        <p:spPr>
          <a:xfrm>
            <a:off x="1066800" y="412343"/>
            <a:ext cx="10058400" cy="1371600"/>
          </a:xfrm>
        </p:spPr>
        <p:txBody>
          <a:bodyPr/>
          <a:lstStyle/>
          <a:p>
            <a:pPr algn="ctr"/>
            <a:r>
              <a:rPr lang="en-US" u="sng" dirty="0">
                <a:effectLst>
                  <a:outerShdw blurRad="38100" dist="38100" dir="2700000" algn="tl">
                    <a:srgbClr val="000000">
                      <a:alpha val="43137"/>
                    </a:srgbClr>
                  </a:outerShdw>
                </a:effectLst>
              </a:rPr>
              <a:t>Market Analysis</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8954040-1ADD-0429-027F-DF8642A09187}"/>
              </a:ext>
            </a:extLst>
          </p:cNvPr>
          <p:cNvSpPr>
            <a:spLocks noGrp="1"/>
          </p:cNvSpPr>
          <p:nvPr>
            <p:ph idx="1"/>
          </p:nvPr>
        </p:nvSpPr>
        <p:spPr>
          <a:xfrm>
            <a:off x="820947" y="1504188"/>
            <a:ext cx="10550106" cy="3849624"/>
          </a:xfrm>
        </p:spPr>
        <p:txBody>
          <a:bodyPr>
            <a:noAutofit/>
          </a:bodyPr>
          <a:lstStyle/>
          <a:p>
            <a:pPr marL="0" indent="0" algn="just">
              <a:lnSpc>
                <a:spcPct val="200000"/>
              </a:lnSpc>
              <a:buNone/>
            </a:pPr>
            <a:r>
              <a:rPr lang="en-US" sz="2000" b="1" dirty="0"/>
              <a:t>(</a:t>
            </a:r>
            <a:r>
              <a:rPr lang="en-US" sz="2000" b="1" dirty="0" err="1"/>
              <a:t>i</a:t>
            </a:r>
            <a:r>
              <a:rPr lang="en-US" sz="2000" b="1" dirty="0"/>
              <a:t>) Market failure risks:</a:t>
            </a:r>
          </a:p>
          <a:p>
            <a:pPr algn="just">
              <a:lnSpc>
                <a:spcPct val="200000"/>
              </a:lnSpc>
              <a:buFont typeface="Wingdings" panose="05000000000000000000" pitchFamily="2" charset="2"/>
              <a:buChar char="q"/>
            </a:pPr>
            <a:r>
              <a:rPr lang="en-US" sz="2000" dirty="0"/>
              <a:t> Public pressure and stringent government policies for renewable energy can cause declining demand for fossil fuels.</a:t>
            </a:r>
          </a:p>
          <a:p>
            <a:pPr algn="just">
              <a:lnSpc>
                <a:spcPct val="200000"/>
              </a:lnSpc>
              <a:buFont typeface="Wingdings" panose="05000000000000000000" pitchFamily="2" charset="2"/>
              <a:buChar char="q"/>
            </a:pPr>
            <a:r>
              <a:rPr lang="en-US" sz="2000" dirty="0"/>
              <a:t> Failure to keep up with technological advancements could make BP's offerings obsolete.</a:t>
            </a:r>
          </a:p>
          <a:p>
            <a:pPr algn="just">
              <a:lnSpc>
                <a:spcPct val="200000"/>
              </a:lnSpc>
              <a:buFont typeface="Wingdings" panose="05000000000000000000" pitchFamily="2" charset="2"/>
              <a:buChar char="q"/>
            </a:pPr>
            <a:r>
              <a:rPr lang="en-US" sz="2000" dirty="0"/>
              <a:t> Increased competitiveness in the oil and gas sector.</a:t>
            </a:r>
            <a:endParaRPr lang="en-IN" sz="2000" dirty="0"/>
          </a:p>
        </p:txBody>
      </p:sp>
      <p:pic>
        <p:nvPicPr>
          <p:cNvPr id="5" name="Picture 4">
            <a:extLst>
              <a:ext uri="{FF2B5EF4-FFF2-40B4-BE49-F238E27FC236}">
                <a16:creationId xmlns:a16="http://schemas.microsoft.com/office/drawing/2014/main" id="{10D11A32-CF40-988E-B603-F4A7C2E96801}"/>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8980099" y="4497777"/>
            <a:ext cx="2610838" cy="1847850"/>
          </a:xfrm>
          <a:prstGeom prst="rect">
            <a:avLst/>
          </a:prstGeom>
          <a:ln>
            <a:noFill/>
          </a:ln>
          <a:effectLst>
            <a:softEdge rad="112500"/>
          </a:effectLst>
        </p:spPr>
      </p:pic>
    </p:spTree>
    <p:extLst>
      <p:ext uri="{BB962C8B-B14F-4D97-AF65-F5344CB8AC3E}">
        <p14:creationId xmlns:p14="http://schemas.microsoft.com/office/powerpoint/2010/main" val="3073436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79A7A-F343-174C-EC4E-77A6F512C3D4}"/>
              </a:ext>
            </a:extLst>
          </p:cNvPr>
          <p:cNvSpPr>
            <a:spLocks noGrp="1"/>
          </p:cNvSpPr>
          <p:nvPr>
            <p:ph type="title"/>
          </p:nvPr>
        </p:nvSpPr>
        <p:spPr>
          <a:xfrm>
            <a:off x="5339751" y="304596"/>
            <a:ext cx="4318958" cy="1371600"/>
          </a:xfrm>
        </p:spPr>
        <p:txBody>
          <a:bodyPr/>
          <a:lstStyle/>
          <a:p>
            <a:r>
              <a:rPr lang="en-US" dirty="0">
                <a:effectLst>
                  <a:outerShdw blurRad="38100" dist="38100" dir="2700000" algn="tl">
                    <a:srgbClr val="000000">
                      <a:alpha val="43137"/>
                    </a:srgbClr>
                  </a:outerShdw>
                </a:effectLst>
              </a:rPr>
              <a:t>Continue…</a:t>
            </a:r>
            <a:endParaRPr lang="en-IN"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ED95340-2056-7120-1613-D93FD4A420FE}"/>
              </a:ext>
            </a:extLst>
          </p:cNvPr>
          <p:cNvSpPr>
            <a:spLocks noGrp="1"/>
          </p:cNvSpPr>
          <p:nvPr>
            <p:ph idx="1"/>
          </p:nvPr>
        </p:nvSpPr>
        <p:spPr>
          <a:xfrm>
            <a:off x="5339751" y="1102455"/>
            <a:ext cx="6435306" cy="3849624"/>
          </a:xfrm>
        </p:spPr>
        <p:txBody>
          <a:bodyPr>
            <a:noAutofit/>
          </a:bodyPr>
          <a:lstStyle/>
          <a:p>
            <a:pPr marL="0" indent="0" algn="just">
              <a:lnSpc>
                <a:spcPct val="200000"/>
              </a:lnSpc>
              <a:buNone/>
            </a:pPr>
            <a:r>
              <a:rPr lang="en-US" sz="2000" b="1" dirty="0"/>
              <a:t>(ii) Resource allocation:</a:t>
            </a:r>
          </a:p>
          <a:p>
            <a:pPr algn="just">
              <a:lnSpc>
                <a:spcPct val="200000"/>
              </a:lnSpc>
              <a:buFont typeface="Wingdings" panose="05000000000000000000" pitchFamily="2" charset="2"/>
              <a:buChar char="q"/>
            </a:pPr>
            <a:r>
              <a:rPr lang="en-US" sz="2000" dirty="0"/>
              <a:t> BP is investing in green technologies and renewable energy to maintain relevance in the evolving energy market.</a:t>
            </a:r>
          </a:p>
          <a:p>
            <a:pPr algn="just">
              <a:lnSpc>
                <a:spcPct val="200000"/>
              </a:lnSpc>
              <a:buFont typeface="Wingdings" panose="05000000000000000000" pitchFamily="2" charset="2"/>
              <a:buChar char="q"/>
            </a:pPr>
            <a:r>
              <a:rPr lang="en-US" sz="2000" dirty="0"/>
              <a:t> Resources are being allocated for the research and development of cleaner fuels.</a:t>
            </a:r>
          </a:p>
          <a:p>
            <a:pPr algn="just">
              <a:lnSpc>
                <a:spcPct val="200000"/>
              </a:lnSpc>
              <a:buFont typeface="Wingdings" panose="05000000000000000000" pitchFamily="2" charset="2"/>
              <a:buChar char="q"/>
            </a:pPr>
            <a:r>
              <a:rPr lang="en-US" sz="2000" dirty="0"/>
              <a:t> BP is using digital technologies to enhance operational efficiency and customer experience.</a:t>
            </a:r>
            <a:endParaRPr lang="en-IN" sz="2000" dirty="0"/>
          </a:p>
        </p:txBody>
      </p:sp>
      <p:pic>
        <p:nvPicPr>
          <p:cNvPr id="9" name="Picture 8">
            <a:extLst>
              <a:ext uri="{FF2B5EF4-FFF2-40B4-BE49-F238E27FC236}">
                <a16:creationId xmlns:a16="http://schemas.microsoft.com/office/drawing/2014/main" id="{FD18D029-D1FA-D57D-B81B-FEA7506DCD7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91706" y="790779"/>
            <a:ext cx="4848045" cy="5480625"/>
          </a:xfrm>
          <a:prstGeom prst="rect">
            <a:avLst/>
          </a:prstGeom>
          <a:ln>
            <a:noFill/>
          </a:ln>
          <a:effectLst>
            <a:softEdge rad="112500"/>
          </a:effectLst>
        </p:spPr>
      </p:pic>
    </p:spTree>
    <p:extLst>
      <p:ext uri="{BB962C8B-B14F-4D97-AF65-F5344CB8AC3E}">
        <p14:creationId xmlns:p14="http://schemas.microsoft.com/office/powerpoint/2010/main" val="2837471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99310-BCE2-3DE9-5404-5E35983CE000}"/>
              </a:ext>
            </a:extLst>
          </p:cNvPr>
          <p:cNvSpPr>
            <a:spLocks noGrp="1"/>
          </p:cNvSpPr>
          <p:nvPr>
            <p:ph type="title"/>
          </p:nvPr>
        </p:nvSpPr>
        <p:spPr>
          <a:xfrm>
            <a:off x="5322498" y="642594"/>
            <a:ext cx="5802702" cy="961919"/>
          </a:xfrm>
        </p:spPr>
        <p:txBody>
          <a:bodyPr/>
          <a:lstStyle/>
          <a:p>
            <a:pPr algn="ctr"/>
            <a:r>
              <a:rPr lang="en-US" u="sng" dirty="0">
                <a:effectLst>
                  <a:outerShdw blurRad="38100" dist="38100" dir="2700000" algn="tl">
                    <a:srgbClr val="000000">
                      <a:alpha val="43137"/>
                    </a:srgbClr>
                  </a:outerShdw>
                </a:effectLst>
              </a:rPr>
              <a:t>Competitive Strategy</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F7E812E5-EB1E-128E-4711-C61F906A99FA}"/>
              </a:ext>
            </a:extLst>
          </p:cNvPr>
          <p:cNvSpPr>
            <a:spLocks noGrp="1"/>
          </p:cNvSpPr>
          <p:nvPr>
            <p:ph idx="1"/>
          </p:nvPr>
        </p:nvSpPr>
        <p:spPr>
          <a:xfrm>
            <a:off x="5443267" y="1671799"/>
            <a:ext cx="5900467" cy="4383944"/>
          </a:xfrm>
        </p:spPr>
        <p:txBody>
          <a:bodyPr>
            <a:normAutofit lnSpcReduction="10000"/>
          </a:bodyPr>
          <a:lstStyle/>
          <a:p>
            <a:pPr algn="just">
              <a:lnSpc>
                <a:spcPct val="200000"/>
              </a:lnSpc>
              <a:buFont typeface="Wingdings" panose="05000000000000000000" pitchFamily="2" charset="2"/>
              <a:buChar char="q"/>
            </a:pPr>
            <a:r>
              <a:rPr lang="en-US" sz="2000" dirty="0"/>
              <a:t> Expanding BP's portfolio in renewable energy (solar, wind, and bioenergy) to meet growing demands.</a:t>
            </a:r>
          </a:p>
          <a:p>
            <a:pPr algn="just">
              <a:lnSpc>
                <a:spcPct val="200000"/>
              </a:lnSpc>
              <a:buFont typeface="Wingdings" panose="05000000000000000000" pitchFamily="2" charset="2"/>
              <a:buChar char="q"/>
            </a:pPr>
            <a:r>
              <a:rPr lang="en-US" sz="2000" dirty="0"/>
              <a:t> Partnering with technology firms to foster innovation in energy production.</a:t>
            </a:r>
          </a:p>
          <a:p>
            <a:pPr algn="just">
              <a:lnSpc>
                <a:spcPct val="200000"/>
              </a:lnSpc>
              <a:buFont typeface="Wingdings" panose="05000000000000000000" pitchFamily="2" charset="2"/>
              <a:buChar char="q"/>
            </a:pPr>
            <a:r>
              <a:rPr lang="en-US" sz="2000" dirty="0"/>
              <a:t> Enhancing the brand's image through sustainability initiatives.</a:t>
            </a:r>
            <a:endParaRPr lang="en-IN" sz="2000" dirty="0"/>
          </a:p>
        </p:txBody>
      </p:sp>
      <p:pic>
        <p:nvPicPr>
          <p:cNvPr id="5" name="Picture 4">
            <a:extLst>
              <a:ext uri="{FF2B5EF4-FFF2-40B4-BE49-F238E27FC236}">
                <a16:creationId xmlns:a16="http://schemas.microsoft.com/office/drawing/2014/main" id="{CC16DF06-450C-60AD-AD2C-EB927D82B09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96750" y="526211"/>
            <a:ext cx="4500902" cy="5658928"/>
          </a:xfrm>
          <a:prstGeom prst="rect">
            <a:avLst/>
          </a:prstGeom>
          <a:ln>
            <a:noFill/>
          </a:ln>
          <a:effectLst>
            <a:softEdge rad="112500"/>
          </a:effectLst>
        </p:spPr>
      </p:pic>
    </p:spTree>
    <p:extLst>
      <p:ext uri="{BB962C8B-B14F-4D97-AF65-F5344CB8AC3E}">
        <p14:creationId xmlns:p14="http://schemas.microsoft.com/office/powerpoint/2010/main" val="279343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D5587-97DC-90C7-C8F4-452C004636BD}"/>
              </a:ext>
            </a:extLst>
          </p:cNvPr>
          <p:cNvSpPr>
            <a:spLocks noGrp="1"/>
          </p:cNvSpPr>
          <p:nvPr>
            <p:ph type="title"/>
          </p:nvPr>
        </p:nvSpPr>
        <p:spPr>
          <a:xfrm>
            <a:off x="5443268" y="642594"/>
            <a:ext cx="5681932" cy="1371600"/>
          </a:xfrm>
        </p:spPr>
        <p:txBody>
          <a:bodyPr/>
          <a:lstStyle/>
          <a:p>
            <a:pPr algn="ctr"/>
            <a:r>
              <a:rPr lang="en-US" u="sng" dirty="0">
                <a:effectLst>
                  <a:outerShdw blurRad="38100" dist="38100" dir="2700000" algn="tl">
                    <a:srgbClr val="000000">
                      <a:alpha val="43137"/>
                    </a:srgbClr>
                  </a:outerShdw>
                </a:effectLst>
              </a:rPr>
              <a:t>Green Marketing and CSR Strategies</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2BD4BAB-E2EB-A879-E478-E21E7F05263C}"/>
              </a:ext>
            </a:extLst>
          </p:cNvPr>
          <p:cNvSpPr>
            <a:spLocks noGrp="1"/>
          </p:cNvSpPr>
          <p:nvPr>
            <p:ph idx="1"/>
          </p:nvPr>
        </p:nvSpPr>
        <p:spPr>
          <a:xfrm>
            <a:off x="5305245" y="2014194"/>
            <a:ext cx="6294408" cy="4266354"/>
          </a:xfrm>
        </p:spPr>
        <p:txBody>
          <a:bodyPr>
            <a:normAutofit fontScale="92500" lnSpcReduction="10000"/>
          </a:bodyPr>
          <a:lstStyle/>
          <a:p>
            <a:pPr algn="just">
              <a:lnSpc>
                <a:spcPct val="200000"/>
              </a:lnSpc>
              <a:buFont typeface="Wingdings" panose="05000000000000000000" pitchFamily="2" charset="2"/>
              <a:buChar char="q"/>
            </a:pPr>
            <a:r>
              <a:rPr lang="en-US" sz="2000" dirty="0"/>
              <a:t> BP has launched initiatives like BP Target Neutral to offset carbon emissions, exemplifying green marketing.</a:t>
            </a:r>
          </a:p>
          <a:p>
            <a:pPr algn="just">
              <a:lnSpc>
                <a:spcPct val="200000"/>
              </a:lnSpc>
              <a:buFont typeface="Wingdings" panose="05000000000000000000" pitchFamily="2" charset="2"/>
              <a:buChar char="q"/>
            </a:pPr>
            <a:r>
              <a:rPr lang="en-US" sz="2000" dirty="0"/>
              <a:t> BP's Advancing Low Carbon program is an essential part of their CSR strategy.</a:t>
            </a:r>
          </a:p>
          <a:p>
            <a:pPr algn="just">
              <a:lnSpc>
                <a:spcPct val="200000"/>
              </a:lnSpc>
              <a:buFont typeface="Wingdings" panose="05000000000000000000" pitchFamily="2" charset="2"/>
              <a:buChar char="q"/>
            </a:pPr>
            <a:r>
              <a:rPr lang="en-US" sz="2000" dirty="0"/>
              <a:t> The company is striving for net-zero emissions by 2050.</a:t>
            </a:r>
            <a:endParaRPr lang="en-IN" sz="2000" dirty="0"/>
          </a:p>
        </p:txBody>
      </p:sp>
      <p:pic>
        <p:nvPicPr>
          <p:cNvPr id="5" name="Picture 4">
            <a:extLst>
              <a:ext uri="{FF2B5EF4-FFF2-40B4-BE49-F238E27FC236}">
                <a16:creationId xmlns:a16="http://schemas.microsoft.com/office/drawing/2014/main" id="{5487CCF9-7660-81C8-1DF1-D06FEF60DAB2}"/>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531962" y="577452"/>
            <a:ext cx="4712898" cy="5754030"/>
          </a:xfrm>
          <a:prstGeom prst="rect">
            <a:avLst/>
          </a:prstGeom>
          <a:ln>
            <a:noFill/>
          </a:ln>
          <a:effectLst>
            <a:softEdge rad="112500"/>
          </a:effectLst>
        </p:spPr>
      </p:pic>
    </p:spTree>
    <p:extLst>
      <p:ext uri="{BB962C8B-B14F-4D97-AF65-F5344CB8AC3E}">
        <p14:creationId xmlns:p14="http://schemas.microsoft.com/office/powerpoint/2010/main" val="2387402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A9A88-46CF-CFCA-9B35-9AFF12BC898D}"/>
              </a:ext>
            </a:extLst>
          </p:cNvPr>
          <p:cNvSpPr>
            <a:spLocks noGrp="1"/>
          </p:cNvSpPr>
          <p:nvPr>
            <p:ph type="title"/>
          </p:nvPr>
        </p:nvSpPr>
        <p:spPr/>
        <p:txBody>
          <a:bodyPr/>
          <a:lstStyle/>
          <a:p>
            <a:pPr algn="ctr"/>
            <a:r>
              <a:rPr lang="en-US" u="sng" dirty="0">
                <a:effectLst>
                  <a:outerShdw blurRad="38100" dist="38100" dir="2700000" algn="tl">
                    <a:srgbClr val="000000">
                      <a:alpha val="43137"/>
                    </a:srgbClr>
                  </a:outerShdw>
                </a:effectLst>
              </a:rPr>
              <a:t>Recommendations</a:t>
            </a:r>
            <a:endParaRPr lang="en-IN" u="sng"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930DBDA1-BA0D-B349-9C22-93BBF0DC0A31}"/>
              </a:ext>
            </a:extLst>
          </p:cNvPr>
          <p:cNvSpPr>
            <a:spLocks noGrp="1"/>
          </p:cNvSpPr>
          <p:nvPr>
            <p:ph idx="1"/>
          </p:nvPr>
        </p:nvSpPr>
        <p:spPr>
          <a:xfrm>
            <a:off x="954657" y="1680426"/>
            <a:ext cx="10058400" cy="3849624"/>
          </a:xfrm>
        </p:spPr>
        <p:txBody>
          <a:bodyPr>
            <a:noAutofit/>
          </a:bodyPr>
          <a:lstStyle/>
          <a:p>
            <a:pPr algn="just">
              <a:lnSpc>
                <a:spcPct val="200000"/>
              </a:lnSpc>
              <a:buFont typeface="Wingdings" panose="05000000000000000000" pitchFamily="2" charset="2"/>
              <a:buChar char="q"/>
            </a:pPr>
            <a:r>
              <a:rPr lang="en-US" sz="2000" dirty="0"/>
              <a:t> BP should continue investing in green energy technologies to prepare for the impending renewable energy era.</a:t>
            </a:r>
          </a:p>
          <a:p>
            <a:pPr algn="just">
              <a:lnSpc>
                <a:spcPct val="200000"/>
              </a:lnSpc>
              <a:buFont typeface="Wingdings" panose="05000000000000000000" pitchFamily="2" charset="2"/>
              <a:buChar char="q"/>
            </a:pPr>
            <a:r>
              <a:rPr lang="en-US" sz="2000" dirty="0"/>
              <a:t> Collaborations with technology firms should be expanded to drive innovation.</a:t>
            </a:r>
          </a:p>
          <a:p>
            <a:pPr algn="just">
              <a:lnSpc>
                <a:spcPct val="200000"/>
              </a:lnSpc>
              <a:buFont typeface="Wingdings" panose="05000000000000000000" pitchFamily="2" charset="2"/>
              <a:buChar char="q"/>
            </a:pPr>
            <a:r>
              <a:rPr lang="en-US" sz="2000" dirty="0"/>
              <a:t> BP should leverage digital marketing to raise awareness of their sustainability initiatives and enhance brand image.</a:t>
            </a:r>
          </a:p>
          <a:p>
            <a:pPr algn="just">
              <a:lnSpc>
                <a:spcPct val="200000"/>
              </a:lnSpc>
              <a:buFont typeface="Wingdings" panose="05000000000000000000" pitchFamily="2" charset="2"/>
              <a:buChar char="q"/>
            </a:pPr>
            <a:r>
              <a:rPr lang="en-US" sz="2000" dirty="0"/>
              <a:t> BP should engage more actively in CSR activities that directly benefit the communities they operate in.</a:t>
            </a:r>
            <a:endParaRPr lang="en-IN" sz="2000" dirty="0"/>
          </a:p>
        </p:txBody>
      </p:sp>
    </p:spTree>
    <p:extLst>
      <p:ext uri="{BB962C8B-B14F-4D97-AF65-F5344CB8AC3E}">
        <p14:creationId xmlns:p14="http://schemas.microsoft.com/office/powerpoint/2010/main" val="2736383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C0CF3-CDF0-766C-C8DE-30AFF59C8C3C}"/>
              </a:ext>
            </a:extLst>
          </p:cNvPr>
          <p:cNvSpPr>
            <a:spLocks noGrp="1"/>
          </p:cNvSpPr>
          <p:nvPr>
            <p:ph type="title"/>
          </p:nvPr>
        </p:nvSpPr>
        <p:spPr>
          <a:xfrm>
            <a:off x="1066800" y="642594"/>
            <a:ext cx="10058400" cy="427081"/>
          </a:xfrm>
        </p:spPr>
        <p:txBody>
          <a:bodyPr>
            <a:normAutofit fontScale="90000"/>
          </a:bodyPr>
          <a:lstStyle/>
          <a:p>
            <a:pPr algn="ctr"/>
            <a:r>
              <a:rPr lang="en-US" u="sng" dirty="0"/>
              <a:t>References</a:t>
            </a:r>
            <a:endParaRPr lang="en-IN" u="sng" dirty="0"/>
          </a:p>
        </p:txBody>
      </p:sp>
      <p:sp>
        <p:nvSpPr>
          <p:cNvPr id="3" name="Content Placeholder 2">
            <a:extLst>
              <a:ext uri="{FF2B5EF4-FFF2-40B4-BE49-F238E27FC236}">
                <a16:creationId xmlns:a16="http://schemas.microsoft.com/office/drawing/2014/main" id="{89645031-687E-4CDA-2AE6-C3C71573E362}"/>
              </a:ext>
            </a:extLst>
          </p:cNvPr>
          <p:cNvSpPr>
            <a:spLocks noGrp="1"/>
          </p:cNvSpPr>
          <p:nvPr>
            <p:ph idx="1"/>
          </p:nvPr>
        </p:nvSpPr>
        <p:spPr>
          <a:xfrm>
            <a:off x="534838" y="1069675"/>
            <a:ext cx="11145328" cy="5253487"/>
          </a:xfrm>
        </p:spPr>
        <p:txBody>
          <a:bodyPr>
            <a:normAutofit fontScale="62500" lnSpcReduction="20000"/>
          </a:bodyPr>
          <a:lstStyle/>
          <a:p>
            <a:pPr marL="0" indent="0" algn="just">
              <a:lnSpc>
                <a:spcPct val="107000"/>
              </a:lnSpc>
              <a:spcAft>
                <a:spcPts val="800"/>
              </a:spcAft>
              <a:buNone/>
            </a:pP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IN" sz="1600" kern="100" dirty="0">
                <a:effectLst/>
                <a:ea typeface="Calibri" panose="020F0502020204030204" pitchFamily="34" charset="0"/>
                <a:cs typeface="Times New Roman" panose="02020603050405020304" pitchFamily="18" charset="0"/>
              </a:rPr>
              <a:t>BP (2019). </a:t>
            </a:r>
            <a:r>
              <a:rPr lang="en-IN" sz="1600" i="1" kern="100" dirty="0">
                <a:effectLst/>
                <a:ea typeface="Calibri" panose="020F0502020204030204" pitchFamily="34" charset="0"/>
                <a:cs typeface="Times New Roman" panose="02020603050405020304" pitchFamily="18" charset="0"/>
              </a:rPr>
              <a:t>Sustainability | Home</a:t>
            </a:r>
            <a:r>
              <a:rPr lang="en-IN" sz="1600" kern="100" dirty="0">
                <a:effectLst/>
                <a:ea typeface="Calibri" panose="020F0502020204030204" pitchFamily="34" charset="0"/>
                <a:cs typeface="Times New Roman" panose="02020603050405020304" pitchFamily="18" charset="0"/>
              </a:rPr>
              <a:t>. [online] BP global. Available at: </a:t>
            </a:r>
            <a:r>
              <a:rPr lang="en-IN" sz="1600" u="sng" kern="100" dirty="0">
                <a:solidFill>
                  <a:srgbClr val="0563C1"/>
                </a:solidFill>
                <a:effectLst/>
                <a:ea typeface="Calibri" panose="020F0502020204030204" pitchFamily="34" charset="0"/>
                <a:cs typeface="Times New Roman" panose="02020603050405020304" pitchFamily="18" charset="0"/>
                <a:hlinkClick r:id="rId2"/>
              </a:rPr>
              <a:t>https://www.bp.com/en/global/corporate/sustainability.html</a:t>
            </a:r>
            <a:r>
              <a:rPr lang="en-IN" sz="1600" kern="100" dirty="0">
                <a:effectLst/>
                <a:ea typeface="Calibri" panose="020F0502020204030204" pitchFamily="34" charset="0"/>
                <a:cs typeface="Times New Roman" panose="02020603050405020304" pitchFamily="18" charset="0"/>
              </a:rPr>
              <a:t>.</a:t>
            </a:r>
          </a:p>
          <a:p>
            <a:pPr algn="just">
              <a:lnSpc>
                <a:spcPct val="107000"/>
              </a:lnSpc>
              <a:spcAft>
                <a:spcPts val="800"/>
              </a:spcAft>
            </a:pPr>
            <a:r>
              <a:rPr lang="en-IN" sz="1600" kern="100" dirty="0">
                <a:effectLst/>
                <a:ea typeface="Calibri" panose="020F0502020204030204" pitchFamily="34" charset="0"/>
                <a:cs typeface="Times New Roman" panose="02020603050405020304" pitchFamily="18" charset="0"/>
              </a:rPr>
              <a:t>BP (2023). </a:t>
            </a:r>
            <a:r>
              <a:rPr lang="en-IN" sz="1600" i="1" kern="100" dirty="0">
                <a:effectLst/>
                <a:ea typeface="Calibri" panose="020F0502020204030204" pitchFamily="34" charset="0"/>
                <a:cs typeface="Times New Roman" panose="02020603050405020304" pitchFamily="18" charset="0"/>
              </a:rPr>
              <a:t>Home</a:t>
            </a:r>
            <a:r>
              <a:rPr lang="en-IN" sz="1600" kern="100" dirty="0">
                <a:effectLst/>
                <a:ea typeface="Calibri" panose="020F0502020204030204" pitchFamily="34" charset="0"/>
                <a:cs typeface="Times New Roman" panose="02020603050405020304" pitchFamily="18" charset="0"/>
              </a:rPr>
              <a:t>. [online] BP global. Available at: </a:t>
            </a:r>
            <a:r>
              <a:rPr lang="en-IN" sz="1600" u="sng" kern="100" dirty="0">
                <a:solidFill>
                  <a:srgbClr val="0563C1"/>
                </a:solidFill>
                <a:effectLst/>
                <a:ea typeface="Calibri" panose="020F0502020204030204" pitchFamily="34" charset="0"/>
                <a:cs typeface="Times New Roman" panose="02020603050405020304" pitchFamily="18" charset="0"/>
                <a:hlinkClick r:id="rId3"/>
              </a:rPr>
              <a:t>https://www.bp.com/</a:t>
            </a:r>
            <a:r>
              <a:rPr lang="en-IN" sz="1600" kern="100" dirty="0">
                <a:effectLst/>
                <a:ea typeface="Calibri" panose="020F0502020204030204" pitchFamily="34" charset="0"/>
                <a:cs typeface="Times New Roman" panose="02020603050405020304" pitchFamily="18" charset="0"/>
              </a:rPr>
              <a:t>.</a:t>
            </a: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Cheng, Y., Liu, H., Wang, S., Cui, X. and Li, Q., 2021. Global action on SDGs: Policy review and outlook in a post-pandemic era. </a:t>
            </a:r>
            <a:r>
              <a:rPr lang="en-GB" sz="1600" i="1" kern="100" dirty="0">
                <a:effectLst/>
                <a:ea typeface="Calibri" panose="020F0502020204030204" pitchFamily="34" charset="0"/>
                <a:cs typeface="Times New Roman" panose="02020603050405020304" pitchFamily="18" charset="0"/>
              </a:rPr>
              <a:t>Sustainability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13</a:t>
            </a:r>
            <a:r>
              <a:rPr lang="en-GB" sz="1600" kern="100" dirty="0">
                <a:effectLst/>
                <a:ea typeface="Calibri" panose="020F0502020204030204" pitchFamily="34" charset="0"/>
                <a:cs typeface="Times New Roman" panose="02020603050405020304" pitchFamily="18" charset="0"/>
              </a:rPr>
              <a:t>(11), p.6461.</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Elliott, R.J., Schumacher, I. and </a:t>
            </a:r>
            <a:r>
              <a:rPr lang="en-GB" sz="1600" kern="100" dirty="0" err="1">
                <a:effectLst/>
                <a:ea typeface="Calibri" panose="020F0502020204030204" pitchFamily="34" charset="0"/>
                <a:cs typeface="Times New Roman" panose="02020603050405020304" pitchFamily="18" charset="0"/>
              </a:rPr>
              <a:t>Withagen</a:t>
            </a:r>
            <a:r>
              <a:rPr lang="en-GB" sz="1600" kern="100" dirty="0">
                <a:effectLst/>
                <a:ea typeface="Calibri" panose="020F0502020204030204" pitchFamily="34" charset="0"/>
                <a:cs typeface="Times New Roman" panose="02020603050405020304" pitchFamily="18" charset="0"/>
              </a:rPr>
              <a:t>, C., 2020. Suggestions for a Covid-19 post-pandemic research agenda in environmental economics. </a:t>
            </a:r>
            <a:r>
              <a:rPr lang="en-GB" sz="1600" i="1" kern="100" dirty="0">
                <a:effectLst/>
                <a:ea typeface="Calibri" panose="020F0502020204030204" pitchFamily="34" charset="0"/>
                <a:cs typeface="Times New Roman" panose="02020603050405020304" pitchFamily="18" charset="0"/>
              </a:rPr>
              <a:t>Environmental and Resource Economics</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76</a:t>
            </a:r>
            <a:r>
              <a:rPr lang="en-GB" sz="1600" kern="100" dirty="0">
                <a:effectLst/>
                <a:ea typeface="Calibri" panose="020F0502020204030204" pitchFamily="34" charset="0"/>
                <a:cs typeface="Times New Roman" panose="02020603050405020304" pitchFamily="18" charset="0"/>
              </a:rPr>
              <a:t>, pp.1187-1213.</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Guerriero, C., Haines, A. and Pagano, M., 2020. Health and sustainability in post-pandemic economic policies. </a:t>
            </a:r>
            <a:r>
              <a:rPr lang="en-GB" sz="1600" i="1" kern="100" dirty="0">
                <a:effectLst/>
                <a:ea typeface="Calibri" panose="020F0502020204030204" pitchFamily="34" charset="0"/>
                <a:cs typeface="Times New Roman" panose="02020603050405020304" pitchFamily="18" charset="0"/>
              </a:rPr>
              <a:t>Nature Sustainability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3</a:t>
            </a:r>
            <a:r>
              <a:rPr lang="en-GB" sz="1600" kern="100" dirty="0">
                <a:effectLst/>
                <a:ea typeface="Calibri" panose="020F0502020204030204" pitchFamily="34" charset="0"/>
                <a:cs typeface="Times New Roman" panose="02020603050405020304" pitchFamily="18" charset="0"/>
              </a:rPr>
              <a:t>(7), pp.494-496.</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err="1">
                <a:effectLst/>
                <a:ea typeface="Calibri" panose="020F0502020204030204" pitchFamily="34" charset="0"/>
                <a:cs typeface="Times New Roman" panose="02020603050405020304" pitchFamily="18" charset="0"/>
              </a:rPr>
              <a:t>Hourcade</a:t>
            </a:r>
            <a:r>
              <a:rPr lang="en-GB" sz="1600" kern="100" dirty="0">
                <a:effectLst/>
                <a:ea typeface="Calibri" panose="020F0502020204030204" pitchFamily="34" charset="0"/>
                <a:cs typeface="Times New Roman" panose="02020603050405020304" pitchFamily="18" charset="0"/>
              </a:rPr>
              <a:t>, J.C., Dasgupta, D. and </a:t>
            </a:r>
            <a:r>
              <a:rPr lang="en-GB" sz="1600" kern="100" dirty="0" err="1">
                <a:effectLst/>
                <a:ea typeface="Calibri" panose="020F0502020204030204" pitchFamily="34" charset="0"/>
                <a:cs typeface="Times New Roman" panose="02020603050405020304" pitchFamily="18" charset="0"/>
              </a:rPr>
              <a:t>Ghersi</a:t>
            </a:r>
            <a:r>
              <a:rPr lang="en-GB" sz="1600" kern="100" dirty="0">
                <a:effectLst/>
                <a:ea typeface="Calibri" panose="020F0502020204030204" pitchFamily="34" charset="0"/>
                <a:cs typeface="Times New Roman" panose="02020603050405020304" pitchFamily="18" charset="0"/>
              </a:rPr>
              <a:t>, F., 2021. Accelerating the speed and scale of climate finance in the post-pandemic context. </a:t>
            </a:r>
            <a:r>
              <a:rPr lang="en-GB" sz="1600" i="1" kern="100" dirty="0">
                <a:effectLst/>
                <a:ea typeface="Calibri" panose="020F0502020204030204" pitchFamily="34" charset="0"/>
                <a:cs typeface="Times New Roman" panose="02020603050405020304" pitchFamily="18" charset="0"/>
              </a:rPr>
              <a:t>Climate Policy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21</a:t>
            </a:r>
            <a:r>
              <a:rPr lang="en-GB" sz="1600" kern="100" dirty="0">
                <a:effectLst/>
                <a:ea typeface="Calibri" panose="020F0502020204030204" pitchFamily="34" charset="0"/>
                <a:cs typeface="Times New Roman" panose="02020603050405020304" pitchFamily="18" charset="0"/>
              </a:rPr>
              <a:t>(10), pp.1383-1397.</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Le Billon, P., </a:t>
            </a:r>
            <a:r>
              <a:rPr lang="en-GB" sz="1600" kern="100" dirty="0" err="1">
                <a:effectLst/>
                <a:ea typeface="Calibri" panose="020F0502020204030204" pitchFamily="34" charset="0"/>
                <a:cs typeface="Times New Roman" panose="02020603050405020304" pitchFamily="18" charset="0"/>
              </a:rPr>
              <a:t>Lujala</a:t>
            </a:r>
            <a:r>
              <a:rPr lang="en-GB" sz="1600" kern="100" dirty="0">
                <a:effectLst/>
                <a:ea typeface="Calibri" panose="020F0502020204030204" pitchFamily="34" charset="0"/>
                <a:cs typeface="Times New Roman" panose="02020603050405020304" pitchFamily="18" charset="0"/>
              </a:rPr>
              <a:t>, P., Singh, D., Culbert, V. and </a:t>
            </a:r>
            <a:r>
              <a:rPr lang="en-GB" sz="1600" kern="100" dirty="0" err="1">
                <a:effectLst/>
                <a:ea typeface="Calibri" panose="020F0502020204030204" pitchFamily="34" charset="0"/>
                <a:cs typeface="Times New Roman" panose="02020603050405020304" pitchFamily="18" charset="0"/>
              </a:rPr>
              <a:t>Kristoffersen</a:t>
            </a:r>
            <a:r>
              <a:rPr lang="en-GB" sz="1600" kern="100" dirty="0">
                <a:effectLst/>
                <a:ea typeface="Calibri" panose="020F0502020204030204" pitchFamily="34" charset="0"/>
                <a:cs typeface="Times New Roman" panose="02020603050405020304" pitchFamily="18" charset="0"/>
              </a:rPr>
              <a:t>, B., 2021. Fossil fuels, climate change, and the COVID-19 crisis: pathways for a just and green post-pandemic recovery. </a:t>
            </a:r>
            <a:r>
              <a:rPr lang="en-GB" sz="1600" i="1" kern="100" dirty="0">
                <a:effectLst/>
                <a:ea typeface="Calibri" panose="020F0502020204030204" pitchFamily="34" charset="0"/>
                <a:cs typeface="Times New Roman" panose="02020603050405020304" pitchFamily="18" charset="0"/>
              </a:rPr>
              <a:t>Climate Policy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21</a:t>
            </a:r>
            <a:r>
              <a:rPr lang="en-GB" sz="1600" kern="100" dirty="0">
                <a:effectLst/>
                <a:ea typeface="Calibri" panose="020F0502020204030204" pitchFamily="34" charset="0"/>
                <a:cs typeface="Times New Roman" panose="02020603050405020304" pitchFamily="18" charset="0"/>
              </a:rPr>
              <a:t>(10), pp.1347-1356.</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Liu, W. and Chen, X., 2022. Natural resources commodity prices volatility and economic uncertainty: Evaluating the role of oil and gas rents in COVID-19. </a:t>
            </a:r>
            <a:r>
              <a:rPr lang="en-GB" sz="1600" i="1" kern="100" dirty="0">
                <a:effectLst/>
                <a:ea typeface="Calibri" panose="020F0502020204030204" pitchFamily="34" charset="0"/>
                <a:cs typeface="Times New Roman" panose="02020603050405020304" pitchFamily="18" charset="0"/>
              </a:rPr>
              <a:t>Resources Policy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76</a:t>
            </a:r>
            <a:r>
              <a:rPr lang="en-GB" sz="1600" kern="100" dirty="0">
                <a:effectLst/>
                <a:ea typeface="Calibri" panose="020F0502020204030204" pitchFamily="34" charset="0"/>
                <a:cs typeface="Times New Roman" panose="02020603050405020304" pitchFamily="18" charset="0"/>
              </a:rPr>
              <a:t>, p.102581.</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err="1">
                <a:effectLst/>
                <a:ea typeface="Calibri" panose="020F0502020204030204" pitchFamily="34" charset="0"/>
                <a:cs typeface="Times New Roman" panose="02020603050405020304" pitchFamily="18" charset="0"/>
              </a:rPr>
              <a:t>Petrunenko</a:t>
            </a:r>
            <a:r>
              <a:rPr lang="en-GB" sz="1600" kern="100" dirty="0">
                <a:effectLst/>
                <a:ea typeface="Calibri" panose="020F0502020204030204" pitchFamily="34" charset="0"/>
                <a:cs typeface="Times New Roman" panose="02020603050405020304" pitchFamily="18" charset="0"/>
              </a:rPr>
              <a:t>, Y.V., </a:t>
            </a:r>
            <a:r>
              <a:rPr lang="en-GB" sz="1600" kern="100" dirty="0" err="1">
                <a:effectLst/>
                <a:ea typeface="Calibri" panose="020F0502020204030204" pitchFamily="34" charset="0"/>
                <a:cs typeface="Times New Roman" panose="02020603050405020304" pitchFamily="18" charset="0"/>
              </a:rPr>
              <a:t>Petrunenko</a:t>
            </a:r>
            <a:r>
              <a:rPr lang="en-GB" sz="1600" kern="100" dirty="0">
                <a:effectLst/>
                <a:ea typeface="Calibri" panose="020F0502020204030204" pitchFamily="34" charset="0"/>
                <a:cs typeface="Times New Roman" panose="02020603050405020304" pitchFamily="18" charset="0"/>
              </a:rPr>
              <a:t>, I.V., </a:t>
            </a:r>
            <a:r>
              <a:rPr lang="en-GB" sz="1600" kern="100" dirty="0" err="1">
                <a:effectLst/>
                <a:ea typeface="Calibri" panose="020F0502020204030204" pitchFamily="34" charset="0"/>
                <a:cs typeface="Times New Roman" panose="02020603050405020304" pitchFamily="18" charset="0"/>
              </a:rPr>
              <a:t>Chychun</a:t>
            </a:r>
            <a:r>
              <a:rPr lang="en-GB" sz="1600" kern="100" dirty="0">
                <a:effectLst/>
                <a:ea typeface="Calibri" panose="020F0502020204030204" pitchFamily="34" charset="0"/>
                <a:cs typeface="Times New Roman" panose="02020603050405020304" pitchFamily="18" charset="0"/>
              </a:rPr>
              <a:t>, V.A., </a:t>
            </a:r>
            <a:r>
              <a:rPr lang="en-GB" sz="1600" kern="100" dirty="0" err="1">
                <a:effectLst/>
                <a:ea typeface="Calibri" panose="020F0502020204030204" pitchFamily="34" charset="0"/>
                <a:cs typeface="Times New Roman" panose="02020603050405020304" pitchFamily="18" charset="0"/>
              </a:rPr>
              <a:t>Shuprudko</a:t>
            </a:r>
            <a:r>
              <a:rPr lang="en-GB" sz="1600" kern="100" dirty="0">
                <a:effectLst/>
                <a:ea typeface="Calibri" panose="020F0502020204030204" pitchFamily="34" charset="0"/>
                <a:cs typeface="Times New Roman" panose="02020603050405020304" pitchFamily="18" charset="0"/>
              </a:rPr>
              <a:t>, N.V., </a:t>
            </a:r>
            <a:r>
              <a:rPr lang="en-GB" sz="1600" kern="100" dirty="0" err="1">
                <a:effectLst/>
                <a:ea typeface="Calibri" panose="020F0502020204030204" pitchFamily="34" charset="0"/>
                <a:cs typeface="Times New Roman" panose="02020603050405020304" pitchFamily="18" charset="0"/>
              </a:rPr>
              <a:t>Kalynichenko</a:t>
            </a:r>
            <a:r>
              <a:rPr lang="en-GB" sz="1600" kern="100" dirty="0">
                <a:effectLst/>
                <a:ea typeface="Calibri" panose="020F0502020204030204" pitchFamily="34" charset="0"/>
                <a:cs typeface="Times New Roman" panose="02020603050405020304" pitchFamily="18" charset="0"/>
              </a:rPr>
              <a:t>, Y.V. and Manal, I.A.I., 2021. Trends in the management of global economic development in the post-pandemic period.</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Pinner, D., Rogers, M. and </a:t>
            </a:r>
            <a:r>
              <a:rPr lang="en-GB" sz="1600" kern="100" dirty="0" err="1">
                <a:effectLst/>
                <a:ea typeface="Calibri" panose="020F0502020204030204" pitchFamily="34" charset="0"/>
                <a:cs typeface="Times New Roman" panose="02020603050405020304" pitchFamily="18" charset="0"/>
              </a:rPr>
              <a:t>Samandari</a:t>
            </a:r>
            <a:r>
              <a:rPr lang="en-GB" sz="1600" kern="100" dirty="0">
                <a:effectLst/>
                <a:ea typeface="Calibri" panose="020F0502020204030204" pitchFamily="34" charset="0"/>
                <a:cs typeface="Times New Roman" panose="02020603050405020304" pitchFamily="18" charset="0"/>
              </a:rPr>
              <a:t>, H., 2020. Addressing climate change in a post-pandemic world. </a:t>
            </a:r>
            <a:r>
              <a:rPr lang="en-GB" sz="1600" i="1" kern="100" dirty="0">
                <a:effectLst/>
                <a:ea typeface="Calibri" panose="020F0502020204030204" pitchFamily="34" charset="0"/>
                <a:cs typeface="Times New Roman" panose="02020603050405020304" pitchFamily="18" charset="0"/>
              </a:rPr>
              <a:t>McKinsey Quarterly April</a:t>
            </a:r>
            <a:r>
              <a:rPr lang="en-GB" sz="1600" kern="100" dirty="0">
                <a:effectLst/>
                <a:ea typeface="Calibri" panose="020F0502020204030204" pitchFamily="34" charset="0"/>
                <a:cs typeface="Times New Roman" panose="02020603050405020304" pitchFamily="18" charset="0"/>
              </a:rPr>
              <a:t>.</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a:effectLst/>
                <a:ea typeface="Calibri" panose="020F0502020204030204" pitchFamily="34" charset="0"/>
                <a:cs typeface="Times New Roman" panose="02020603050405020304" pitchFamily="18" charset="0"/>
              </a:rPr>
              <a:t>Tian, J., Yu, L., Xue, R., Zhuang, S. and Shan, Y., 2022. Global low-carbon energy transition in the post-COVID-19 era. </a:t>
            </a:r>
            <a:r>
              <a:rPr lang="en-GB" sz="1600" i="1" kern="100" dirty="0">
                <a:effectLst/>
                <a:ea typeface="Calibri" panose="020F0502020204030204" pitchFamily="34" charset="0"/>
                <a:cs typeface="Times New Roman" panose="02020603050405020304" pitchFamily="18" charset="0"/>
              </a:rPr>
              <a:t>Applied energy</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307</a:t>
            </a:r>
            <a:r>
              <a:rPr lang="en-GB" sz="1600" kern="100" dirty="0">
                <a:effectLst/>
                <a:ea typeface="Calibri" panose="020F0502020204030204" pitchFamily="34" charset="0"/>
                <a:cs typeface="Times New Roman" panose="02020603050405020304" pitchFamily="18" charset="0"/>
              </a:rPr>
              <a:t>, p.118205.</a:t>
            </a:r>
            <a:endParaRPr lang="en-IN" sz="1600" kern="100" dirty="0">
              <a:effectLst/>
              <a:ea typeface="Calibri" panose="020F0502020204030204" pitchFamily="34" charset="0"/>
              <a:cs typeface="Times New Roman" panose="02020603050405020304" pitchFamily="18" charset="0"/>
            </a:endParaRPr>
          </a:p>
          <a:p>
            <a:pPr algn="just">
              <a:lnSpc>
                <a:spcPct val="107000"/>
              </a:lnSpc>
              <a:spcAft>
                <a:spcPts val="800"/>
              </a:spcAft>
            </a:pPr>
            <a:r>
              <a:rPr lang="en-GB" sz="1600" kern="100" dirty="0" err="1">
                <a:effectLst/>
                <a:ea typeface="Calibri" panose="020F0502020204030204" pitchFamily="34" charset="0"/>
                <a:cs typeface="Times New Roman" panose="02020603050405020304" pitchFamily="18" charset="0"/>
              </a:rPr>
              <a:t>Zakeri</a:t>
            </a:r>
            <a:r>
              <a:rPr lang="en-GB" sz="1600" kern="100" dirty="0">
                <a:effectLst/>
                <a:ea typeface="Calibri" panose="020F0502020204030204" pitchFamily="34" charset="0"/>
                <a:cs typeface="Times New Roman" panose="02020603050405020304" pitchFamily="18" charset="0"/>
              </a:rPr>
              <a:t>, B., </a:t>
            </a:r>
            <a:r>
              <a:rPr lang="en-GB" sz="1600" kern="100" dirty="0" err="1">
                <a:effectLst/>
                <a:ea typeface="Calibri" panose="020F0502020204030204" pitchFamily="34" charset="0"/>
                <a:cs typeface="Times New Roman" panose="02020603050405020304" pitchFamily="18" charset="0"/>
              </a:rPr>
              <a:t>Paulavets</a:t>
            </a:r>
            <a:r>
              <a:rPr lang="en-GB" sz="1600" kern="100" dirty="0">
                <a:effectLst/>
                <a:ea typeface="Calibri" panose="020F0502020204030204" pitchFamily="34" charset="0"/>
                <a:cs typeface="Times New Roman" panose="02020603050405020304" pitchFamily="18" charset="0"/>
              </a:rPr>
              <a:t>, K., Barreto-Gomez, L., </a:t>
            </a:r>
            <a:r>
              <a:rPr lang="en-GB" sz="1600" kern="100" dirty="0" err="1">
                <a:effectLst/>
                <a:ea typeface="Calibri" panose="020F0502020204030204" pitchFamily="34" charset="0"/>
                <a:cs typeface="Times New Roman" panose="02020603050405020304" pitchFamily="18" charset="0"/>
              </a:rPr>
              <a:t>Echeverri</a:t>
            </a:r>
            <a:r>
              <a:rPr lang="en-GB" sz="1600" kern="100" dirty="0">
                <a:effectLst/>
                <a:ea typeface="Calibri" panose="020F0502020204030204" pitchFamily="34" charset="0"/>
                <a:cs typeface="Times New Roman" panose="02020603050405020304" pitchFamily="18" charset="0"/>
              </a:rPr>
              <a:t>, L.G., Pachauri, S., Boza-Kiss, B., </a:t>
            </a:r>
            <a:r>
              <a:rPr lang="en-GB" sz="1600" kern="100" dirty="0" err="1">
                <a:effectLst/>
                <a:ea typeface="Calibri" panose="020F0502020204030204" pitchFamily="34" charset="0"/>
                <a:cs typeface="Times New Roman" panose="02020603050405020304" pitchFamily="18" charset="0"/>
              </a:rPr>
              <a:t>Zimm</a:t>
            </a:r>
            <a:r>
              <a:rPr lang="en-GB" sz="1600" kern="100" dirty="0">
                <a:effectLst/>
                <a:ea typeface="Calibri" panose="020F0502020204030204" pitchFamily="34" charset="0"/>
                <a:cs typeface="Times New Roman" panose="02020603050405020304" pitchFamily="18" charset="0"/>
              </a:rPr>
              <a:t>, C., </a:t>
            </a:r>
            <a:r>
              <a:rPr lang="en-GB" sz="1600" kern="100" dirty="0" err="1">
                <a:effectLst/>
                <a:ea typeface="Calibri" panose="020F0502020204030204" pitchFamily="34" charset="0"/>
                <a:cs typeface="Times New Roman" panose="02020603050405020304" pitchFamily="18" charset="0"/>
              </a:rPr>
              <a:t>Rogelj</a:t>
            </a:r>
            <a:r>
              <a:rPr lang="en-GB" sz="1600" kern="100" dirty="0">
                <a:effectLst/>
                <a:ea typeface="Calibri" panose="020F0502020204030204" pitchFamily="34" charset="0"/>
                <a:cs typeface="Times New Roman" panose="02020603050405020304" pitchFamily="18" charset="0"/>
              </a:rPr>
              <a:t>, J., </a:t>
            </a:r>
            <a:r>
              <a:rPr lang="en-GB" sz="1600" kern="100" dirty="0" err="1">
                <a:effectLst/>
                <a:ea typeface="Calibri" panose="020F0502020204030204" pitchFamily="34" charset="0"/>
                <a:cs typeface="Times New Roman" panose="02020603050405020304" pitchFamily="18" charset="0"/>
              </a:rPr>
              <a:t>Creutzig</a:t>
            </a:r>
            <a:r>
              <a:rPr lang="en-GB" sz="1600" kern="100" dirty="0">
                <a:effectLst/>
                <a:ea typeface="Calibri" panose="020F0502020204030204" pitchFamily="34" charset="0"/>
                <a:cs typeface="Times New Roman" panose="02020603050405020304" pitchFamily="18" charset="0"/>
              </a:rPr>
              <a:t>, F., </a:t>
            </a:r>
            <a:r>
              <a:rPr lang="en-GB" sz="1600" kern="100" dirty="0" err="1">
                <a:effectLst/>
                <a:ea typeface="Calibri" panose="020F0502020204030204" pitchFamily="34" charset="0"/>
                <a:cs typeface="Times New Roman" panose="02020603050405020304" pitchFamily="18" charset="0"/>
              </a:rPr>
              <a:t>Ürge-Vorsatz</a:t>
            </a:r>
            <a:r>
              <a:rPr lang="en-GB" sz="1600" kern="100" dirty="0">
                <a:effectLst/>
                <a:ea typeface="Calibri" panose="020F0502020204030204" pitchFamily="34" charset="0"/>
                <a:cs typeface="Times New Roman" panose="02020603050405020304" pitchFamily="18" charset="0"/>
              </a:rPr>
              <a:t>, D. and Victor, D.G., 2022. Pandemic, war, and global energy transitions. </a:t>
            </a:r>
            <a:r>
              <a:rPr lang="en-GB" sz="1600" i="1" kern="100" dirty="0">
                <a:effectLst/>
                <a:ea typeface="Calibri" panose="020F0502020204030204" pitchFamily="34" charset="0"/>
                <a:cs typeface="Times New Roman" panose="02020603050405020304" pitchFamily="18" charset="0"/>
              </a:rPr>
              <a:t>Energies</a:t>
            </a:r>
            <a:r>
              <a:rPr lang="en-GB" sz="1600" kern="100" dirty="0">
                <a:effectLst/>
                <a:ea typeface="Calibri" panose="020F0502020204030204" pitchFamily="34" charset="0"/>
                <a:cs typeface="Times New Roman" panose="02020603050405020304" pitchFamily="18" charset="0"/>
              </a:rPr>
              <a:t>, </a:t>
            </a:r>
            <a:r>
              <a:rPr lang="en-GB" sz="1600" i="1" kern="100" dirty="0">
                <a:effectLst/>
                <a:ea typeface="Calibri" panose="020F0502020204030204" pitchFamily="34" charset="0"/>
                <a:cs typeface="Times New Roman" panose="02020603050405020304" pitchFamily="18" charset="0"/>
              </a:rPr>
              <a:t>15</a:t>
            </a:r>
            <a:r>
              <a:rPr lang="en-GB" sz="1600" kern="100" dirty="0">
                <a:effectLst/>
                <a:ea typeface="Calibri" panose="020F0502020204030204" pitchFamily="34" charset="0"/>
                <a:cs typeface="Times New Roman" panose="02020603050405020304" pitchFamily="18" charset="0"/>
              </a:rPr>
              <a:t>(17), p.6114.</a:t>
            </a:r>
            <a:endParaRPr lang="en-IN" sz="1600" kern="100" dirty="0">
              <a:effectLst/>
              <a:ea typeface="Calibri" panose="020F0502020204030204" pitchFamily="34" charset="0"/>
              <a:cs typeface="Times New Roman" panose="02020603050405020304" pitchFamily="18" charset="0"/>
            </a:endParaRPr>
          </a:p>
          <a:p>
            <a:pPr marL="0" indent="0" algn="just">
              <a:buNone/>
            </a:pPr>
            <a:endParaRPr lang="en-IN" dirty="0"/>
          </a:p>
        </p:txBody>
      </p:sp>
    </p:spTree>
    <p:extLst>
      <p:ext uri="{BB962C8B-B14F-4D97-AF65-F5344CB8AC3E}">
        <p14:creationId xmlns:p14="http://schemas.microsoft.com/office/powerpoint/2010/main" val="3764409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4ECDB0-AE82-E9D3-2EEA-2C3EE7D4F7E7}"/>
              </a:ext>
            </a:extLst>
          </p:cNvPr>
          <p:cNvSpPr/>
          <p:nvPr/>
        </p:nvSpPr>
        <p:spPr>
          <a:xfrm>
            <a:off x="4065798" y="2967335"/>
            <a:ext cx="4060407" cy="923330"/>
          </a:xfrm>
          <a:prstGeom prst="rect">
            <a:avLst/>
          </a:prstGeom>
          <a:noFill/>
        </p:spPr>
        <p:txBody>
          <a:bodyPr wrap="non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Thank You..</a:t>
            </a:r>
          </a:p>
        </p:txBody>
      </p:sp>
    </p:spTree>
    <p:extLst>
      <p:ext uri="{BB962C8B-B14F-4D97-AF65-F5344CB8AC3E}">
        <p14:creationId xmlns:p14="http://schemas.microsoft.com/office/powerpoint/2010/main" val="1400340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ppt/theme/themeOverride2.xml><?xml version="1.0" encoding="utf-8"?>
<a:themeOverride xmlns:a="http://schemas.openxmlformats.org/drawingml/2006/main">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94F055B-D391-44D3-A87A-BCD07BD5A31C}">
  <ds:schemaRefs>
    <ds:schemaRef ds:uri="http://schemas.microsoft.com/sharepoint/v3/contenttype/forms"/>
  </ds:schemaRefs>
</ds:datastoreItem>
</file>

<file path=customXml/itemProps2.xml><?xml version="1.0" encoding="utf-8"?>
<ds:datastoreItem xmlns:ds="http://schemas.openxmlformats.org/officeDocument/2006/customXml" ds:itemID="{26DBD101-FC0A-4B21-82B0-57CAA7AEEC71}">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B975FBC4-9D33-46BE-911D-419763BA9AF9}">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Woven fibers</Template>
  <TotalTime>205</TotalTime>
  <Words>2795</Words>
  <Application>Microsoft Office PowerPoint</Application>
  <PresentationFormat>Widescreen</PresentationFormat>
  <Paragraphs>82</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SavonVTI</vt:lpstr>
      <vt:lpstr>A Critical Analysis of the Global Business Environment - Post Pandemic OF British PETROLEUM (BP)</vt:lpstr>
      <vt:lpstr>Table Contents</vt:lpstr>
      <vt:lpstr>Introduction</vt:lpstr>
      <vt:lpstr>Market Analysis</vt:lpstr>
      <vt:lpstr>Continue…</vt:lpstr>
      <vt:lpstr>Competitive Strategy</vt:lpstr>
      <vt:lpstr>Green Marketing and CSR Strategies</vt:lpstr>
      <vt:lpstr>Recommendations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Aditya</dc:creator>
  <cp:lastModifiedBy>prahas.uli14@gmail.com</cp:lastModifiedBy>
  <cp:revision>3</cp:revision>
  <dcterms:created xsi:type="dcterms:W3CDTF">2023-07-09T11:08:48Z</dcterms:created>
  <dcterms:modified xsi:type="dcterms:W3CDTF">2023-07-10T18:22:49Z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