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992" y="53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542409" y="2697479"/>
            <a:ext cx="2059180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1">
                <a:solidFill>
                  <a:srgbClr val="231F2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1">
                <a:solidFill>
                  <a:srgbClr val="231F2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1">
                <a:solidFill>
                  <a:srgbClr val="231F2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2/14/2021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1">
                <a:solidFill>
                  <a:srgbClr val="231F2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2/14/2021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2/14/2021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6330696"/>
            <a:ext cx="1164335" cy="52730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30532" y="475673"/>
            <a:ext cx="1682935" cy="1057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1">
                <a:solidFill>
                  <a:srgbClr val="231F2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577340"/>
            <a:ext cx="82296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244600" y="6540500"/>
            <a:ext cx="1675130" cy="152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869993" y="6533642"/>
            <a:ext cx="15367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6525" rIns="0" bIns="0" rtlCol="0">
            <a:spAutoFit/>
          </a:bodyPr>
          <a:lstStyle/>
          <a:p>
            <a:pPr marL="60960">
              <a:lnSpc>
                <a:spcPct val="100000"/>
              </a:lnSpc>
              <a:spcBef>
                <a:spcPts val="1075"/>
              </a:spcBef>
            </a:pPr>
            <a:r>
              <a:rPr spc="-5" dirty="0"/>
              <a:t>Land</a:t>
            </a:r>
            <a:r>
              <a:rPr spc="-60" dirty="0"/>
              <a:t> </a:t>
            </a:r>
            <a:r>
              <a:rPr spc="-5" dirty="0"/>
              <a:t>Law</a:t>
            </a: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200" i="0" spc="-10" dirty="0">
                <a:solidFill>
                  <a:srgbClr val="396497"/>
                </a:solidFill>
                <a:latin typeface="Calibri"/>
                <a:cs typeface="Calibri"/>
              </a:rPr>
              <a:t>by </a:t>
            </a:r>
            <a:r>
              <a:rPr sz="2200" i="0" spc="-5" dirty="0">
                <a:solidFill>
                  <a:srgbClr val="396497"/>
                </a:solidFill>
                <a:latin typeface="Calibri"/>
                <a:cs typeface="Calibri"/>
              </a:rPr>
              <a:t>Chris</a:t>
            </a:r>
            <a:r>
              <a:rPr sz="2200" i="0" spc="-75" dirty="0">
                <a:solidFill>
                  <a:srgbClr val="396497"/>
                </a:solidFill>
                <a:latin typeface="Calibri"/>
                <a:cs typeface="Calibri"/>
              </a:rPr>
              <a:t> </a:t>
            </a:r>
            <a:r>
              <a:rPr sz="2200" i="0" spc="-10" dirty="0">
                <a:solidFill>
                  <a:srgbClr val="396497"/>
                </a:solidFill>
                <a:latin typeface="Calibri"/>
                <a:cs typeface="Calibri"/>
              </a:rPr>
              <a:t>Bevan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864730" y="1632296"/>
            <a:ext cx="3421881" cy="445490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762981" y="3484879"/>
            <a:ext cx="36169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 dirty="0">
                <a:solidFill>
                  <a:srgbClr val="4F81BC"/>
                </a:solidFill>
                <a:latin typeface="Calibri"/>
                <a:cs typeface="Calibri"/>
              </a:rPr>
              <a:t>Adverse</a:t>
            </a:r>
            <a:r>
              <a:rPr sz="3600" spc="-65" dirty="0">
                <a:solidFill>
                  <a:srgbClr val="4F81BC"/>
                </a:solidFill>
                <a:latin typeface="Calibri"/>
                <a:cs typeface="Calibri"/>
              </a:rPr>
              <a:t> </a:t>
            </a:r>
            <a:r>
              <a:rPr sz="3600" spc="-15" dirty="0">
                <a:solidFill>
                  <a:srgbClr val="4F81BC"/>
                </a:solidFill>
                <a:latin typeface="Calibri"/>
                <a:cs typeface="Calibri"/>
              </a:rPr>
              <a:t>Possession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2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Chapter</a:t>
            </a:r>
            <a:r>
              <a:rPr spc="-90" dirty="0"/>
              <a:t> </a:t>
            </a:r>
            <a:r>
              <a:rPr dirty="0"/>
              <a:t>04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61768" y="2097127"/>
            <a:ext cx="4820462" cy="191444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15900" y="5775959"/>
            <a:ext cx="503872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231F20"/>
                </a:solidFill>
                <a:latin typeface="Calibri"/>
                <a:cs typeface="Calibri"/>
              </a:rPr>
              <a:t>Figure </a:t>
            </a:r>
            <a:r>
              <a:rPr sz="1400" b="1" dirty="0">
                <a:solidFill>
                  <a:srgbClr val="231F20"/>
                </a:solidFill>
                <a:latin typeface="Calibri"/>
                <a:cs typeface="Calibri"/>
              </a:rPr>
              <a:t>4.1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The two </a:t>
            </a:r>
            <a:r>
              <a:rPr sz="1400" spc="-10" dirty="0">
                <a:solidFill>
                  <a:srgbClr val="231F20"/>
                </a:solidFill>
                <a:latin typeface="Calibri"/>
                <a:cs typeface="Calibri"/>
              </a:rPr>
              <a:t>stages </a:t>
            </a:r>
            <a:r>
              <a:rPr sz="1400" spc="-15" dirty="0">
                <a:solidFill>
                  <a:srgbClr val="231F20"/>
                </a:solidFill>
                <a:latin typeface="Calibri"/>
                <a:cs typeface="Calibri"/>
              </a:rPr>
              <a:t>for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analysing </a:t>
            </a:r>
            <a:r>
              <a:rPr sz="1400" dirty="0">
                <a:solidFill>
                  <a:srgbClr val="231F20"/>
                </a:solidFill>
                <a:latin typeface="Calibri"/>
                <a:cs typeface="Calibri"/>
              </a:rPr>
              <a:t>a claim </a:t>
            </a:r>
            <a:r>
              <a:rPr sz="1400" spc="-10" dirty="0">
                <a:solidFill>
                  <a:srgbClr val="231F20"/>
                </a:solidFill>
                <a:latin typeface="Calibri"/>
                <a:cs typeface="Calibri"/>
              </a:rPr>
              <a:t>to adverse</a:t>
            </a:r>
            <a:r>
              <a:rPr sz="1400" spc="55" dirty="0">
                <a:solidFill>
                  <a:srgbClr val="231F20"/>
                </a:solidFill>
                <a:latin typeface="Calibri"/>
                <a:cs typeface="Calibri"/>
              </a:rPr>
              <a:t>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possession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69529" y="1192238"/>
            <a:ext cx="3204941" cy="372422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15900" y="5775959"/>
            <a:ext cx="37566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231F20"/>
                </a:solidFill>
                <a:latin typeface="Calibri"/>
                <a:cs typeface="Calibri"/>
              </a:rPr>
              <a:t>Figure </a:t>
            </a:r>
            <a:r>
              <a:rPr sz="1400" b="1" dirty="0">
                <a:solidFill>
                  <a:srgbClr val="231F20"/>
                </a:solidFill>
                <a:latin typeface="Calibri"/>
                <a:cs typeface="Calibri"/>
              </a:rPr>
              <a:t>4.2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Common </a:t>
            </a:r>
            <a:r>
              <a:rPr sz="1400" spc="-10" dirty="0">
                <a:solidFill>
                  <a:srgbClr val="231F20"/>
                </a:solidFill>
                <a:latin typeface="Calibri"/>
                <a:cs typeface="Calibri"/>
              </a:rPr>
              <a:t>examples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of factual</a:t>
            </a:r>
            <a:r>
              <a:rPr sz="1400" spc="20" dirty="0">
                <a:solidFill>
                  <a:srgbClr val="231F20"/>
                </a:solidFill>
                <a:latin typeface="Calibri"/>
                <a:cs typeface="Calibri"/>
              </a:rPr>
              <a:t>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possession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4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34617" y="1595087"/>
            <a:ext cx="5274765" cy="29185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15900" y="5775959"/>
            <a:ext cx="575246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231F20"/>
                </a:solidFill>
                <a:latin typeface="Calibri"/>
                <a:cs typeface="Calibri"/>
              </a:rPr>
              <a:t>Figure </a:t>
            </a:r>
            <a:r>
              <a:rPr sz="1400" b="1" dirty="0">
                <a:solidFill>
                  <a:srgbClr val="231F20"/>
                </a:solidFill>
                <a:latin typeface="Calibri"/>
                <a:cs typeface="Calibri"/>
              </a:rPr>
              <a:t>4.3 </a:t>
            </a:r>
            <a:r>
              <a:rPr sz="1400" dirty="0">
                <a:solidFill>
                  <a:srgbClr val="231F20"/>
                </a:solidFill>
                <a:latin typeface="Calibri"/>
                <a:cs typeface="Calibri"/>
              </a:rPr>
              <a:t>Means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of terminating or interrupting </a:t>
            </a:r>
            <a:r>
              <a:rPr sz="1400" dirty="0">
                <a:solidFill>
                  <a:srgbClr val="231F20"/>
                </a:solidFill>
                <a:latin typeface="Calibri"/>
                <a:cs typeface="Calibri"/>
              </a:rPr>
              <a:t>a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period of </a:t>
            </a:r>
            <a:r>
              <a:rPr sz="1400" spc="-10" dirty="0">
                <a:solidFill>
                  <a:srgbClr val="231F20"/>
                </a:solidFill>
                <a:latin typeface="Calibri"/>
                <a:cs typeface="Calibri"/>
              </a:rPr>
              <a:t>adverse</a:t>
            </a:r>
            <a:r>
              <a:rPr sz="1400" spc="60" dirty="0">
                <a:solidFill>
                  <a:srgbClr val="231F20"/>
                </a:solidFill>
                <a:latin typeface="Calibri"/>
                <a:cs typeface="Calibri"/>
              </a:rPr>
              <a:t>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possession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084390" y="561225"/>
            <a:ext cx="4975219" cy="49862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15900" y="5775959"/>
            <a:ext cx="480504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231F20"/>
                </a:solidFill>
                <a:latin typeface="Calibri"/>
                <a:cs typeface="Calibri"/>
              </a:rPr>
              <a:t>Figure </a:t>
            </a:r>
            <a:r>
              <a:rPr sz="1400" b="1" dirty="0">
                <a:solidFill>
                  <a:srgbClr val="231F20"/>
                </a:solidFill>
                <a:latin typeface="Calibri"/>
                <a:cs typeface="Calibri"/>
              </a:rPr>
              <a:t>4.4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The </a:t>
            </a:r>
            <a:r>
              <a:rPr sz="1400" spc="-15" dirty="0">
                <a:solidFill>
                  <a:srgbClr val="231F20"/>
                </a:solidFill>
                <a:latin typeface="Calibri"/>
                <a:cs typeface="Calibri"/>
              </a:rPr>
              <a:t>effect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of </a:t>
            </a:r>
            <a:r>
              <a:rPr sz="1400" spc="-10" dirty="0">
                <a:solidFill>
                  <a:srgbClr val="231F20"/>
                </a:solidFill>
                <a:latin typeface="Calibri"/>
                <a:cs typeface="Calibri"/>
              </a:rPr>
              <a:t>adverse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possession: The </a:t>
            </a:r>
            <a:r>
              <a:rPr sz="1400" spc="-15" dirty="0">
                <a:solidFill>
                  <a:srgbClr val="231F20"/>
                </a:solidFill>
                <a:latin typeface="Calibri"/>
                <a:cs typeface="Calibri"/>
              </a:rPr>
              <a:t>different</a:t>
            </a:r>
            <a:r>
              <a:rPr sz="1400" spc="114" dirty="0">
                <a:solidFill>
                  <a:srgbClr val="231F20"/>
                </a:solidFill>
                <a:latin typeface="Calibri"/>
                <a:cs typeface="Calibri"/>
              </a:rPr>
              <a:t>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regimes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6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70835" y="643077"/>
            <a:ext cx="4002328" cy="482254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15900" y="5775959"/>
            <a:ext cx="4117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231F20"/>
                </a:solidFill>
                <a:latin typeface="Calibri"/>
                <a:cs typeface="Calibri"/>
              </a:rPr>
              <a:t>Figure </a:t>
            </a:r>
            <a:r>
              <a:rPr sz="1400" b="1" dirty="0">
                <a:solidFill>
                  <a:srgbClr val="231F20"/>
                </a:solidFill>
                <a:latin typeface="Calibri"/>
                <a:cs typeface="Calibri"/>
              </a:rPr>
              <a:t>4.5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The new regime under Sch. </a:t>
            </a:r>
            <a:r>
              <a:rPr sz="1400" dirty="0">
                <a:solidFill>
                  <a:srgbClr val="231F20"/>
                </a:solidFill>
                <a:latin typeface="Calibri"/>
                <a:cs typeface="Calibri"/>
              </a:rPr>
              <a:t>6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of </a:t>
            </a:r>
            <a:r>
              <a:rPr sz="1400" dirty="0">
                <a:solidFill>
                  <a:srgbClr val="231F20"/>
                </a:solidFill>
                <a:latin typeface="Calibri"/>
                <a:cs typeface="Calibri"/>
              </a:rPr>
              <a:t>the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LRA</a:t>
            </a:r>
            <a:r>
              <a:rPr sz="1400" spc="15" dirty="0">
                <a:solidFill>
                  <a:srgbClr val="231F20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31F20"/>
                </a:solidFill>
                <a:latin typeface="Calibri"/>
                <a:cs typeface="Calibri"/>
              </a:rPr>
              <a:t>2002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679438" y="1149641"/>
            <a:ext cx="5785122" cy="38094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15900" y="5775959"/>
            <a:ext cx="484822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231F20"/>
                </a:solidFill>
                <a:latin typeface="Calibri"/>
                <a:cs typeface="Calibri"/>
              </a:rPr>
              <a:t>Figure </a:t>
            </a:r>
            <a:r>
              <a:rPr sz="1400" b="1" dirty="0">
                <a:solidFill>
                  <a:srgbClr val="231F20"/>
                </a:solidFill>
                <a:latin typeface="Calibri"/>
                <a:cs typeface="Calibri"/>
              </a:rPr>
              <a:t>4.6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Claims </a:t>
            </a:r>
            <a:r>
              <a:rPr sz="1400" spc="-10" dirty="0">
                <a:solidFill>
                  <a:srgbClr val="231F20"/>
                </a:solidFill>
                <a:latin typeface="Calibri"/>
                <a:cs typeface="Calibri"/>
              </a:rPr>
              <a:t>to adverse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possession concerning leasehold</a:t>
            </a:r>
            <a:r>
              <a:rPr sz="1400" spc="25" dirty="0">
                <a:solidFill>
                  <a:srgbClr val="231F20"/>
                </a:solidFill>
                <a:latin typeface="Calibri"/>
                <a:cs typeface="Calibri"/>
              </a:rPr>
              <a:t> </a:t>
            </a:r>
            <a:r>
              <a:rPr sz="1400" spc="-5" dirty="0">
                <a:solidFill>
                  <a:srgbClr val="231F20"/>
                </a:solidFill>
                <a:latin typeface="Calibri"/>
                <a:cs typeface="Calibri"/>
              </a:rPr>
              <a:t>land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dirty="0"/>
              <a:t>© </a:t>
            </a:r>
            <a:r>
              <a:rPr spc="-10" dirty="0"/>
              <a:t>Oxford </a:t>
            </a:r>
            <a:r>
              <a:rPr spc="-5" dirty="0"/>
              <a:t>University Press,</a:t>
            </a:r>
            <a:r>
              <a:rPr spc="-70" dirty="0"/>
              <a:t> </a:t>
            </a:r>
            <a:r>
              <a:rPr dirty="0"/>
              <a:t>2020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122</Words>
  <Application>Microsoft Office PowerPoint</Application>
  <PresentationFormat>On-screen Show (4:3)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Calibri</vt:lpstr>
      <vt:lpstr>Office Theme</vt:lpstr>
      <vt:lpstr>Land Law by Chris Bevan</vt:lpstr>
      <vt:lpstr>Chapter 04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 Law by Chris Bevan</dc:title>
  <dc:creator>Louise Holmes</dc:creator>
  <cp:lastModifiedBy>Louise Holmes</cp:lastModifiedBy>
  <cp:revision>1</cp:revision>
  <dcterms:created xsi:type="dcterms:W3CDTF">2020-03-08T13:47:04Z</dcterms:created>
  <dcterms:modified xsi:type="dcterms:W3CDTF">2021-02-14T14:13:56Z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2020-03-08T00:00:00Z</vt:filetime>
  </property>
  <property fmtid="{D5CDD505-2E9C-101B-9397-08002B2CF9AE}" pid="3" name="Creator">
    <vt:lpwstr>Adobe InDesign CC 14.0 (Windows)</vt:lpwstr>
  </property>
  <property fmtid="{D5CDD505-2E9C-101B-9397-08002B2CF9AE}" pid="4" name="LastSaved">
    <vt:filetime>2020-03-08T00:00:00Z</vt:filetime>
  </property>
</Properties>
</file>