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notesMasterIdLst>
    <p:notesMasterId r:id="rId18"/>
  </p:notesMasterIdLst>
  <p:handoutMasterIdLst>
    <p:handoutMasterId r:id="rId19"/>
  </p:handoutMasterIdLst>
  <p:sldIdLst>
    <p:sldId id="272" r:id="rId2"/>
    <p:sldId id="283" r:id="rId3"/>
    <p:sldId id="290" r:id="rId4"/>
    <p:sldId id="292" r:id="rId5"/>
    <p:sldId id="291" r:id="rId6"/>
    <p:sldId id="293" r:id="rId7"/>
    <p:sldId id="296" r:id="rId8"/>
    <p:sldId id="284" r:id="rId9"/>
    <p:sldId id="298" r:id="rId10"/>
    <p:sldId id="288" r:id="rId11"/>
    <p:sldId id="294" r:id="rId12"/>
    <p:sldId id="295" r:id="rId13"/>
    <p:sldId id="286" r:id="rId14"/>
    <p:sldId id="287" r:id="rId15"/>
    <p:sldId id="29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custSel modSld">
      <pc:chgData name="sharon Langford" userId="dbf6bd372a34722a" providerId="LiveId" clId="{86DFC2D2-394A-4CF8-8549-A21512DC8E0E}" dt="2025-11-09T15:12:23.248" v="69" actId="33524"/>
      <pc:docMkLst>
        <pc:docMk/>
      </pc:docMkLst>
      <pc:sldChg chg="modSp mod">
        <pc:chgData name="sharon Langford" userId="dbf6bd372a34722a" providerId="LiveId" clId="{86DFC2D2-394A-4CF8-8549-A21512DC8E0E}" dt="2025-11-09T15:12:23.248" v="69" actId="33524"/>
        <pc:sldMkLst>
          <pc:docMk/>
          <pc:sldMk cId="990451047" sldId="297"/>
        </pc:sldMkLst>
        <pc:spChg chg="mod">
          <ac:chgData name="sharon Langford" userId="dbf6bd372a34722a" providerId="LiveId" clId="{86DFC2D2-394A-4CF8-8549-A21512DC8E0E}" dt="2025-11-09T15:12:23.248" v="69" actId="33524"/>
          <ac:spMkLst>
            <pc:docMk/>
            <pc:sldMk cId="990451047" sldId="297"/>
            <ac:spMk id="3" creationId="{4DCF2B97-FDD9-F915-EAAD-0F57751FA9D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BFD353-4646-44D1-A512-B870E06A06B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8B22FC2-AB80-49CF-9D0B-FE0C0584C029}">
      <dgm:prSet/>
      <dgm:spPr/>
      <dgm:t>
        <a:bodyPr/>
        <a:lstStyle/>
        <a:p>
          <a:r>
            <a:rPr lang="en-GB"/>
            <a:t>Fully focused on the speaker and showing genuine interest</a:t>
          </a:r>
          <a:endParaRPr lang="en-US"/>
        </a:p>
      </dgm:t>
    </dgm:pt>
    <dgm:pt modelId="{E996EE73-3BD9-4B28-86B5-0E129290DBCB}" type="parTrans" cxnId="{B0D45093-9C4B-4992-82A0-CC8573BDAE8E}">
      <dgm:prSet/>
      <dgm:spPr/>
      <dgm:t>
        <a:bodyPr/>
        <a:lstStyle/>
        <a:p>
          <a:endParaRPr lang="en-US"/>
        </a:p>
      </dgm:t>
    </dgm:pt>
    <dgm:pt modelId="{C572B579-D4C7-44AD-A0EA-E405A5B59B9D}" type="sibTrans" cxnId="{B0D45093-9C4B-4992-82A0-CC8573BDAE8E}">
      <dgm:prSet/>
      <dgm:spPr/>
      <dgm:t>
        <a:bodyPr/>
        <a:lstStyle/>
        <a:p>
          <a:endParaRPr lang="en-US"/>
        </a:p>
      </dgm:t>
    </dgm:pt>
    <dgm:pt modelId="{14A46503-5005-4ABC-80F9-91BFF37F4CF9}">
      <dgm:prSet/>
      <dgm:spPr/>
      <dgm:t>
        <a:bodyPr/>
        <a:lstStyle/>
        <a:p>
          <a:r>
            <a:rPr lang="en-GB"/>
            <a:t>Demostrates understanding through verbal and non-verbal cues</a:t>
          </a:r>
          <a:endParaRPr lang="en-US"/>
        </a:p>
      </dgm:t>
    </dgm:pt>
    <dgm:pt modelId="{85215865-53EE-4B3E-83C3-58470BE43562}" type="parTrans" cxnId="{DF760533-F637-4026-8438-9114256AB6B1}">
      <dgm:prSet/>
      <dgm:spPr/>
      <dgm:t>
        <a:bodyPr/>
        <a:lstStyle/>
        <a:p>
          <a:endParaRPr lang="en-US"/>
        </a:p>
      </dgm:t>
    </dgm:pt>
    <dgm:pt modelId="{8F190FD7-9E66-4AC7-B6BA-7C8D8969C256}" type="sibTrans" cxnId="{DF760533-F637-4026-8438-9114256AB6B1}">
      <dgm:prSet/>
      <dgm:spPr/>
      <dgm:t>
        <a:bodyPr/>
        <a:lstStyle/>
        <a:p>
          <a:endParaRPr lang="en-US"/>
        </a:p>
      </dgm:t>
    </dgm:pt>
    <dgm:pt modelId="{907EB543-3FB0-4BB3-9AA5-7F9720EF5885}">
      <dgm:prSet/>
      <dgm:spPr/>
      <dgm:t>
        <a:bodyPr/>
        <a:lstStyle/>
        <a:p>
          <a:r>
            <a:rPr lang="en-GB"/>
            <a:t>Avoids judgements, advice-giving, or interrupting</a:t>
          </a:r>
          <a:endParaRPr lang="en-US"/>
        </a:p>
      </dgm:t>
    </dgm:pt>
    <dgm:pt modelId="{DB37289F-5F42-48A9-A158-0A12186A9E4E}" type="parTrans" cxnId="{9E0145AA-9E5B-4CB2-B0F6-A355E3F9ED7A}">
      <dgm:prSet/>
      <dgm:spPr/>
      <dgm:t>
        <a:bodyPr/>
        <a:lstStyle/>
        <a:p>
          <a:endParaRPr lang="en-US"/>
        </a:p>
      </dgm:t>
    </dgm:pt>
    <dgm:pt modelId="{F79A6D98-B985-472D-A408-9F8567F902BA}" type="sibTrans" cxnId="{9E0145AA-9E5B-4CB2-B0F6-A355E3F9ED7A}">
      <dgm:prSet/>
      <dgm:spPr/>
      <dgm:t>
        <a:bodyPr/>
        <a:lstStyle/>
        <a:p>
          <a:endParaRPr lang="en-US"/>
        </a:p>
      </dgm:t>
    </dgm:pt>
    <dgm:pt modelId="{8EF68D9D-1814-4B97-8FF0-810A54BD06D8}">
      <dgm:prSet/>
      <dgm:spPr/>
      <dgm:t>
        <a:bodyPr/>
        <a:lstStyle/>
        <a:p>
          <a:r>
            <a:rPr lang="en-GB"/>
            <a:t>Key skills include, eye contact, nodding, minimal encouragers ( I see, go on, umm, ok, right). </a:t>
          </a:r>
          <a:endParaRPr lang="en-US"/>
        </a:p>
      </dgm:t>
    </dgm:pt>
    <dgm:pt modelId="{BBC7123D-50AA-4F7C-B5B9-7C4E111C425D}" type="parTrans" cxnId="{11075299-E854-40F2-8792-06BD1DB00A26}">
      <dgm:prSet/>
      <dgm:spPr/>
      <dgm:t>
        <a:bodyPr/>
        <a:lstStyle/>
        <a:p>
          <a:endParaRPr lang="en-US"/>
        </a:p>
      </dgm:t>
    </dgm:pt>
    <dgm:pt modelId="{7E3DCDFA-6F90-4C3C-A89F-341B084A9E0E}" type="sibTrans" cxnId="{11075299-E854-40F2-8792-06BD1DB00A26}">
      <dgm:prSet/>
      <dgm:spPr/>
      <dgm:t>
        <a:bodyPr/>
        <a:lstStyle/>
        <a:p>
          <a:endParaRPr lang="en-US"/>
        </a:p>
      </dgm:t>
    </dgm:pt>
    <dgm:pt modelId="{727FEA15-DEEF-4FF6-9CF3-7DF780B56700}" type="pres">
      <dgm:prSet presAssocID="{8EBFD353-4646-44D1-A512-B870E06A06B6}" presName="vert0" presStyleCnt="0">
        <dgm:presLayoutVars>
          <dgm:dir/>
          <dgm:animOne val="branch"/>
          <dgm:animLvl val="lvl"/>
        </dgm:presLayoutVars>
      </dgm:prSet>
      <dgm:spPr/>
    </dgm:pt>
    <dgm:pt modelId="{2E74453E-193E-4280-BDEC-C2B4042029FD}" type="pres">
      <dgm:prSet presAssocID="{78B22FC2-AB80-49CF-9D0B-FE0C0584C029}" presName="thickLine" presStyleLbl="alignNode1" presStyleIdx="0" presStyleCnt="4"/>
      <dgm:spPr/>
    </dgm:pt>
    <dgm:pt modelId="{4D6E94AA-7CAB-4D63-8A24-E23B211BA5D0}" type="pres">
      <dgm:prSet presAssocID="{78B22FC2-AB80-49CF-9D0B-FE0C0584C029}" presName="horz1" presStyleCnt="0"/>
      <dgm:spPr/>
    </dgm:pt>
    <dgm:pt modelId="{ADBFC339-4775-442F-BCCD-625506368A04}" type="pres">
      <dgm:prSet presAssocID="{78B22FC2-AB80-49CF-9D0B-FE0C0584C029}" presName="tx1" presStyleLbl="revTx" presStyleIdx="0" presStyleCnt="4"/>
      <dgm:spPr/>
    </dgm:pt>
    <dgm:pt modelId="{B21BC28B-BB68-48A5-BF8F-A9A7A3CBDFD9}" type="pres">
      <dgm:prSet presAssocID="{78B22FC2-AB80-49CF-9D0B-FE0C0584C029}" presName="vert1" presStyleCnt="0"/>
      <dgm:spPr/>
    </dgm:pt>
    <dgm:pt modelId="{B2D97FB0-6551-4BF9-B590-7EACA39E56B4}" type="pres">
      <dgm:prSet presAssocID="{14A46503-5005-4ABC-80F9-91BFF37F4CF9}" presName="thickLine" presStyleLbl="alignNode1" presStyleIdx="1" presStyleCnt="4"/>
      <dgm:spPr/>
    </dgm:pt>
    <dgm:pt modelId="{7DB9762C-D07C-4666-A98C-9580F562AAAE}" type="pres">
      <dgm:prSet presAssocID="{14A46503-5005-4ABC-80F9-91BFF37F4CF9}" presName="horz1" presStyleCnt="0"/>
      <dgm:spPr/>
    </dgm:pt>
    <dgm:pt modelId="{F109656C-B3E0-4E74-B902-698D8495ACC3}" type="pres">
      <dgm:prSet presAssocID="{14A46503-5005-4ABC-80F9-91BFF37F4CF9}" presName="tx1" presStyleLbl="revTx" presStyleIdx="1" presStyleCnt="4"/>
      <dgm:spPr/>
    </dgm:pt>
    <dgm:pt modelId="{2F8B7A3B-9CFE-4168-8EE3-4D706D49FB44}" type="pres">
      <dgm:prSet presAssocID="{14A46503-5005-4ABC-80F9-91BFF37F4CF9}" presName="vert1" presStyleCnt="0"/>
      <dgm:spPr/>
    </dgm:pt>
    <dgm:pt modelId="{0438C882-F3D8-4557-9FB0-70948D802832}" type="pres">
      <dgm:prSet presAssocID="{907EB543-3FB0-4BB3-9AA5-7F9720EF5885}" presName="thickLine" presStyleLbl="alignNode1" presStyleIdx="2" presStyleCnt="4"/>
      <dgm:spPr/>
    </dgm:pt>
    <dgm:pt modelId="{81158C56-D067-46C7-872F-CE28670E0E5C}" type="pres">
      <dgm:prSet presAssocID="{907EB543-3FB0-4BB3-9AA5-7F9720EF5885}" presName="horz1" presStyleCnt="0"/>
      <dgm:spPr/>
    </dgm:pt>
    <dgm:pt modelId="{D44E2877-F45D-4F47-82B5-7FA46DD8F90A}" type="pres">
      <dgm:prSet presAssocID="{907EB543-3FB0-4BB3-9AA5-7F9720EF5885}" presName="tx1" presStyleLbl="revTx" presStyleIdx="2" presStyleCnt="4"/>
      <dgm:spPr/>
    </dgm:pt>
    <dgm:pt modelId="{930AAAAF-4328-461D-B2D6-234707B177AA}" type="pres">
      <dgm:prSet presAssocID="{907EB543-3FB0-4BB3-9AA5-7F9720EF5885}" presName="vert1" presStyleCnt="0"/>
      <dgm:spPr/>
    </dgm:pt>
    <dgm:pt modelId="{147118F3-9035-4B29-A089-1CCBBDFDC890}" type="pres">
      <dgm:prSet presAssocID="{8EF68D9D-1814-4B97-8FF0-810A54BD06D8}" presName="thickLine" presStyleLbl="alignNode1" presStyleIdx="3" presStyleCnt="4"/>
      <dgm:spPr/>
    </dgm:pt>
    <dgm:pt modelId="{BBCC6D90-019F-4FE9-9C36-118850574CA9}" type="pres">
      <dgm:prSet presAssocID="{8EF68D9D-1814-4B97-8FF0-810A54BD06D8}" presName="horz1" presStyleCnt="0"/>
      <dgm:spPr/>
    </dgm:pt>
    <dgm:pt modelId="{A22AE74C-CA5E-4DBF-ABA8-96B172D1AE6A}" type="pres">
      <dgm:prSet presAssocID="{8EF68D9D-1814-4B97-8FF0-810A54BD06D8}" presName="tx1" presStyleLbl="revTx" presStyleIdx="3" presStyleCnt="4"/>
      <dgm:spPr/>
    </dgm:pt>
    <dgm:pt modelId="{80AA1D19-4A71-48C2-B102-FD16EF88B4D1}" type="pres">
      <dgm:prSet presAssocID="{8EF68D9D-1814-4B97-8FF0-810A54BD06D8}" presName="vert1" presStyleCnt="0"/>
      <dgm:spPr/>
    </dgm:pt>
  </dgm:ptLst>
  <dgm:cxnLst>
    <dgm:cxn modelId="{B904BD00-0E24-4A20-83E4-47EAB907AC49}" type="presOf" srcId="{14A46503-5005-4ABC-80F9-91BFF37F4CF9}" destId="{F109656C-B3E0-4E74-B902-698D8495ACC3}" srcOrd="0" destOrd="0" presId="urn:microsoft.com/office/officeart/2008/layout/LinedList"/>
    <dgm:cxn modelId="{16D5360E-340C-45E8-B20C-5CD0BDF93EC1}" type="presOf" srcId="{907EB543-3FB0-4BB3-9AA5-7F9720EF5885}" destId="{D44E2877-F45D-4F47-82B5-7FA46DD8F90A}" srcOrd="0" destOrd="0" presId="urn:microsoft.com/office/officeart/2008/layout/LinedList"/>
    <dgm:cxn modelId="{DF760533-F637-4026-8438-9114256AB6B1}" srcId="{8EBFD353-4646-44D1-A512-B870E06A06B6}" destId="{14A46503-5005-4ABC-80F9-91BFF37F4CF9}" srcOrd="1" destOrd="0" parTransId="{85215865-53EE-4B3E-83C3-58470BE43562}" sibTransId="{8F190FD7-9E66-4AC7-B6BA-7C8D8969C256}"/>
    <dgm:cxn modelId="{2273B556-ACB4-4B05-8B2D-F6AD5DCD27B2}" type="presOf" srcId="{78B22FC2-AB80-49CF-9D0B-FE0C0584C029}" destId="{ADBFC339-4775-442F-BCCD-625506368A04}" srcOrd="0" destOrd="0" presId="urn:microsoft.com/office/officeart/2008/layout/LinedList"/>
    <dgm:cxn modelId="{7D216393-3D9A-491D-ACB6-DECA20249F58}" type="presOf" srcId="{8EBFD353-4646-44D1-A512-B870E06A06B6}" destId="{727FEA15-DEEF-4FF6-9CF3-7DF780B56700}" srcOrd="0" destOrd="0" presId="urn:microsoft.com/office/officeart/2008/layout/LinedList"/>
    <dgm:cxn modelId="{B0D45093-9C4B-4992-82A0-CC8573BDAE8E}" srcId="{8EBFD353-4646-44D1-A512-B870E06A06B6}" destId="{78B22FC2-AB80-49CF-9D0B-FE0C0584C029}" srcOrd="0" destOrd="0" parTransId="{E996EE73-3BD9-4B28-86B5-0E129290DBCB}" sibTransId="{C572B579-D4C7-44AD-A0EA-E405A5B59B9D}"/>
    <dgm:cxn modelId="{11075299-E854-40F2-8792-06BD1DB00A26}" srcId="{8EBFD353-4646-44D1-A512-B870E06A06B6}" destId="{8EF68D9D-1814-4B97-8FF0-810A54BD06D8}" srcOrd="3" destOrd="0" parTransId="{BBC7123D-50AA-4F7C-B5B9-7C4E111C425D}" sibTransId="{7E3DCDFA-6F90-4C3C-A89F-341B084A9E0E}"/>
    <dgm:cxn modelId="{9E0145AA-9E5B-4CB2-B0F6-A355E3F9ED7A}" srcId="{8EBFD353-4646-44D1-A512-B870E06A06B6}" destId="{907EB543-3FB0-4BB3-9AA5-7F9720EF5885}" srcOrd="2" destOrd="0" parTransId="{DB37289F-5F42-48A9-A158-0A12186A9E4E}" sibTransId="{F79A6D98-B985-472D-A408-9F8567F902BA}"/>
    <dgm:cxn modelId="{F9CB26EE-B1C8-4C28-8C20-49C9A8AA0638}" type="presOf" srcId="{8EF68D9D-1814-4B97-8FF0-810A54BD06D8}" destId="{A22AE74C-CA5E-4DBF-ABA8-96B172D1AE6A}" srcOrd="0" destOrd="0" presId="urn:microsoft.com/office/officeart/2008/layout/LinedList"/>
    <dgm:cxn modelId="{4C72ACF9-3303-4D42-A0DA-9C1BBCC69415}" type="presParOf" srcId="{727FEA15-DEEF-4FF6-9CF3-7DF780B56700}" destId="{2E74453E-193E-4280-BDEC-C2B4042029FD}" srcOrd="0" destOrd="0" presId="urn:microsoft.com/office/officeart/2008/layout/LinedList"/>
    <dgm:cxn modelId="{8AF044F7-236A-4BC1-A7F8-DA3CC4C989A0}" type="presParOf" srcId="{727FEA15-DEEF-4FF6-9CF3-7DF780B56700}" destId="{4D6E94AA-7CAB-4D63-8A24-E23B211BA5D0}" srcOrd="1" destOrd="0" presId="urn:microsoft.com/office/officeart/2008/layout/LinedList"/>
    <dgm:cxn modelId="{4B865BBB-750B-4BFE-9BCB-5A061D46F4A2}" type="presParOf" srcId="{4D6E94AA-7CAB-4D63-8A24-E23B211BA5D0}" destId="{ADBFC339-4775-442F-BCCD-625506368A04}" srcOrd="0" destOrd="0" presId="urn:microsoft.com/office/officeart/2008/layout/LinedList"/>
    <dgm:cxn modelId="{9ED5558F-252F-4B8B-B50F-2C4FAA26CFCF}" type="presParOf" srcId="{4D6E94AA-7CAB-4D63-8A24-E23B211BA5D0}" destId="{B21BC28B-BB68-48A5-BF8F-A9A7A3CBDFD9}" srcOrd="1" destOrd="0" presId="urn:microsoft.com/office/officeart/2008/layout/LinedList"/>
    <dgm:cxn modelId="{4CA15B43-1268-48F5-9AD5-B59351616C8F}" type="presParOf" srcId="{727FEA15-DEEF-4FF6-9CF3-7DF780B56700}" destId="{B2D97FB0-6551-4BF9-B590-7EACA39E56B4}" srcOrd="2" destOrd="0" presId="urn:microsoft.com/office/officeart/2008/layout/LinedList"/>
    <dgm:cxn modelId="{69F8FE03-7635-43B8-B03E-7FDC2EE5DB54}" type="presParOf" srcId="{727FEA15-DEEF-4FF6-9CF3-7DF780B56700}" destId="{7DB9762C-D07C-4666-A98C-9580F562AAAE}" srcOrd="3" destOrd="0" presId="urn:microsoft.com/office/officeart/2008/layout/LinedList"/>
    <dgm:cxn modelId="{B80329BD-82B4-4E67-9AD2-72CF8425DB7D}" type="presParOf" srcId="{7DB9762C-D07C-4666-A98C-9580F562AAAE}" destId="{F109656C-B3E0-4E74-B902-698D8495ACC3}" srcOrd="0" destOrd="0" presId="urn:microsoft.com/office/officeart/2008/layout/LinedList"/>
    <dgm:cxn modelId="{76117BF3-1908-4293-AF26-86F57BC86AC5}" type="presParOf" srcId="{7DB9762C-D07C-4666-A98C-9580F562AAAE}" destId="{2F8B7A3B-9CFE-4168-8EE3-4D706D49FB44}" srcOrd="1" destOrd="0" presId="urn:microsoft.com/office/officeart/2008/layout/LinedList"/>
    <dgm:cxn modelId="{C4FAA0A5-90CD-4DCF-84C9-CB7EE9DD2B0D}" type="presParOf" srcId="{727FEA15-DEEF-4FF6-9CF3-7DF780B56700}" destId="{0438C882-F3D8-4557-9FB0-70948D802832}" srcOrd="4" destOrd="0" presId="urn:microsoft.com/office/officeart/2008/layout/LinedList"/>
    <dgm:cxn modelId="{497FCA21-1809-4C92-92B3-C482489A8A01}" type="presParOf" srcId="{727FEA15-DEEF-4FF6-9CF3-7DF780B56700}" destId="{81158C56-D067-46C7-872F-CE28670E0E5C}" srcOrd="5" destOrd="0" presId="urn:microsoft.com/office/officeart/2008/layout/LinedList"/>
    <dgm:cxn modelId="{63D971FE-8607-48CF-A934-14B9743F3F89}" type="presParOf" srcId="{81158C56-D067-46C7-872F-CE28670E0E5C}" destId="{D44E2877-F45D-4F47-82B5-7FA46DD8F90A}" srcOrd="0" destOrd="0" presId="urn:microsoft.com/office/officeart/2008/layout/LinedList"/>
    <dgm:cxn modelId="{D93E0AEA-D78A-44F7-9D2D-F33FEFA0A785}" type="presParOf" srcId="{81158C56-D067-46C7-872F-CE28670E0E5C}" destId="{930AAAAF-4328-461D-B2D6-234707B177AA}" srcOrd="1" destOrd="0" presId="urn:microsoft.com/office/officeart/2008/layout/LinedList"/>
    <dgm:cxn modelId="{59DB5D5A-2849-46E1-9440-80AE67FDB77E}" type="presParOf" srcId="{727FEA15-DEEF-4FF6-9CF3-7DF780B56700}" destId="{147118F3-9035-4B29-A089-1CCBBDFDC890}" srcOrd="6" destOrd="0" presId="urn:microsoft.com/office/officeart/2008/layout/LinedList"/>
    <dgm:cxn modelId="{66BD7526-3429-4D9A-87EF-26AD752FB0E5}" type="presParOf" srcId="{727FEA15-DEEF-4FF6-9CF3-7DF780B56700}" destId="{BBCC6D90-019F-4FE9-9C36-118850574CA9}" srcOrd="7" destOrd="0" presId="urn:microsoft.com/office/officeart/2008/layout/LinedList"/>
    <dgm:cxn modelId="{F1B3D525-58A6-49B4-A800-904494600718}" type="presParOf" srcId="{BBCC6D90-019F-4FE9-9C36-118850574CA9}" destId="{A22AE74C-CA5E-4DBF-ABA8-96B172D1AE6A}" srcOrd="0" destOrd="0" presId="urn:microsoft.com/office/officeart/2008/layout/LinedList"/>
    <dgm:cxn modelId="{0C7A88EB-D1BD-4E2D-9107-65B2EA261195}" type="presParOf" srcId="{BBCC6D90-019F-4FE9-9C36-118850574CA9}" destId="{80AA1D19-4A71-48C2-B102-FD16EF88B4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4453E-193E-4280-BDEC-C2B4042029FD}">
      <dsp:nvSpPr>
        <dsp:cNvPr id="0" name=""/>
        <dsp:cNvSpPr/>
      </dsp:nvSpPr>
      <dsp:spPr>
        <a:xfrm>
          <a:off x="0" y="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FC339-4775-442F-BCCD-625506368A04}">
      <dsp:nvSpPr>
        <dsp:cNvPr id="0" name=""/>
        <dsp:cNvSpPr/>
      </dsp:nvSpPr>
      <dsp:spPr>
        <a:xfrm>
          <a:off x="0" y="0"/>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Fully focused on the speaker and showing genuine interest</a:t>
          </a:r>
          <a:endParaRPr lang="en-US" sz="2700" kern="1200"/>
        </a:p>
      </dsp:txBody>
      <dsp:txXfrm>
        <a:off x="0" y="0"/>
        <a:ext cx="5641974" cy="1230312"/>
      </dsp:txXfrm>
    </dsp:sp>
    <dsp:sp modelId="{B2D97FB0-6551-4BF9-B590-7EACA39E56B4}">
      <dsp:nvSpPr>
        <dsp:cNvPr id="0" name=""/>
        <dsp:cNvSpPr/>
      </dsp:nvSpPr>
      <dsp:spPr>
        <a:xfrm>
          <a:off x="0" y="1230312"/>
          <a:ext cx="5641974" cy="0"/>
        </a:xfrm>
        <a:prstGeom prst="line">
          <a:avLst/>
        </a:prstGeom>
        <a:solidFill>
          <a:schemeClr val="accent2">
            <a:hueOff val="-441124"/>
            <a:satOff val="497"/>
            <a:lumOff val="1177"/>
            <a:alphaOff val="0"/>
          </a:schemeClr>
        </a:solidFill>
        <a:ln w="15875"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09656C-B3E0-4E74-B902-698D8495ACC3}">
      <dsp:nvSpPr>
        <dsp:cNvPr id="0" name=""/>
        <dsp:cNvSpPr/>
      </dsp:nvSpPr>
      <dsp:spPr>
        <a:xfrm>
          <a:off x="0" y="1230312"/>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Demostrates understanding through verbal and non-verbal cues</a:t>
          </a:r>
          <a:endParaRPr lang="en-US" sz="2700" kern="1200"/>
        </a:p>
      </dsp:txBody>
      <dsp:txXfrm>
        <a:off x="0" y="1230312"/>
        <a:ext cx="5641974" cy="1230312"/>
      </dsp:txXfrm>
    </dsp:sp>
    <dsp:sp modelId="{0438C882-F3D8-4557-9FB0-70948D802832}">
      <dsp:nvSpPr>
        <dsp:cNvPr id="0" name=""/>
        <dsp:cNvSpPr/>
      </dsp:nvSpPr>
      <dsp:spPr>
        <a:xfrm>
          <a:off x="0" y="2460625"/>
          <a:ext cx="5641974" cy="0"/>
        </a:xfrm>
        <a:prstGeom prst="line">
          <a:avLst/>
        </a:prstGeom>
        <a:solidFill>
          <a:schemeClr val="accent2">
            <a:hueOff val="-882249"/>
            <a:satOff val="995"/>
            <a:lumOff val="2353"/>
            <a:alphaOff val="0"/>
          </a:schemeClr>
        </a:solidFill>
        <a:ln w="15875"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4E2877-F45D-4F47-82B5-7FA46DD8F90A}">
      <dsp:nvSpPr>
        <dsp:cNvPr id="0" name=""/>
        <dsp:cNvSpPr/>
      </dsp:nvSpPr>
      <dsp:spPr>
        <a:xfrm>
          <a:off x="0" y="2460625"/>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Avoids judgements, advice-giving, or interrupting</a:t>
          </a:r>
          <a:endParaRPr lang="en-US" sz="2700" kern="1200"/>
        </a:p>
      </dsp:txBody>
      <dsp:txXfrm>
        <a:off x="0" y="2460625"/>
        <a:ext cx="5641974" cy="1230312"/>
      </dsp:txXfrm>
    </dsp:sp>
    <dsp:sp modelId="{147118F3-9035-4B29-A089-1CCBBDFDC890}">
      <dsp:nvSpPr>
        <dsp:cNvPr id="0" name=""/>
        <dsp:cNvSpPr/>
      </dsp:nvSpPr>
      <dsp:spPr>
        <a:xfrm>
          <a:off x="0" y="3690937"/>
          <a:ext cx="5641974"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2AE74C-CA5E-4DBF-ABA8-96B172D1AE6A}">
      <dsp:nvSpPr>
        <dsp:cNvPr id="0" name=""/>
        <dsp:cNvSpPr/>
      </dsp:nvSpPr>
      <dsp:spPr>
        <a:xfrm>
          <a:off x="0" y="3690937"/>
          <a:ext cx="5641974" cy="1230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Key skills include, eye contact, nodding, minimal encouragers ( I see, go on, umm, ok, right). </a:t>
          </a:r>
          <a:endParaRPr lang="en-US" sz="2700" kern="1200"/>
        </a:p>
      </dsp:txBody>
      <dsp:txXfrm>
        <a:off x="0" y="3690937"/>
        <a:ext cx="5641974" cy="12303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09/11/2025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09/11/2025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16</a:t>
            </a:fld>
            <a:endParaRPr lang="en-GB"/>
          </a:p>
        </p:txBody>
      </p:sp>
    </p:spTree>
    <p:extLst>
      <p:ext uri="{BB962C8B-B14F-4D97-AF65-F5344CB8AC3E}">
        <p14:creationId xmlns:p14="http://schemas.microsoft.com/office/powerpoint/2010/main" val="2347891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Freeform: Shape 28">
            <a:extLst>
              <a:ext uri="{FF2B5EF4-FFF2-40B4-BE49-F238E27FC236}">
                <a16:creationId xmlns:a16="http://schemas.microsoft.com/office/drawing/2014/main" id="{97F5C42F-910F-9350-3263-A31D4A3988C5}"/>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9" name="Freeform: Shape 6">
            <a:extLst>
              <a:ext uri="{FF2B5EF4-FFF2-40B4-BE49-F238E27FC236}">
                <a16:creationId xmlns:a16="http://schemas.microsoft.com/office/drawing/2014/main" id="{586A4AC6-3CCD-CBAA-F5B8-12DFB1C608C7}"/>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33">
            <a:extLst>
              <a:ext uri="{FF2B5EF4-FFF2-40B4-BE49-F238E27FC236}">
                <a16:creationId xmlns:a16="http://schemas.microsoft.com/office/drawing/2014/main" id="{93D15FB9-4CFB-331A-8791-F5A347FB7F57}"/>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22">
            <a:extLst>
              <a:ext uri="{FF2B5EF4-FFF2-40B4-BE49-F238E27FC236}">
                <a16:creationId xmlns:a16="http://schemas.microsoft.com/office/drawing/2014/main" id="{8483146C-5AC3-588B-D000-7B3032E5E574}"/>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447037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16">
            <a:extLst>
              <a:ext uri="{FF2B5EF4-FFF2-40B4-BE49-F238E27FC236}">
                <a16:creationId xmlns:a16="http://schemas.microsoft.com/office/drawing/2014/main" id="{227489C6-288F-B5FB-9454-DBBC146E84CF}"/>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22">
            <a:extLst>
              <a:ext uri="{FF2B5EF4-FFF2-40B4-BE49-F238E27FC236}">
                <a16:creationId xmlns:a16="http://schemas.microsoft.com/office/drawing/2014/main" id="{9A7B3BF7-DB46-ABB1-2592-86F2BCBDBF84}"/>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59863715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Freeform: Shape 24">
            <a:extLst>
              <a:ext uri="{FF2B5EF4-FFF2-40B4-BE49-F238E27FC236}">
                <a16:creationId xmlns:a16="http://schemas.microsoft.com/office/drawing/2014/main" id="{C441FD33-8828-50B7-C2E5-97198647D5DD}"/>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18">
            <a:extLst>
              <a:ext uri="{FF2B5EF4-FFF2-40B4-BE49-F238E27FC236}">
                <a16:creationId xmlns:a16="http://schemas.microsoft.com/office/drawing/2014/main" id="{0F1C1968-7234-EC6C-B4C1-8320D8BB1616}"/>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2">
            <a:extLst>
              <a:ext uri="{FF2B5EF4-FFF2-40B4-BE49-F238E27FC236}">
                <a16:creationId xmlns:a16="http://schemas.microsoft.com/office/drawing/2014/main" id="{C368E1C5-31E4-5534-79AC-5B90115FD96A}"/>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27">
            <a:extLst>
              <a:ext uri="{FF2B5EF4-FFF2-40B4-BE49-F238E27FC236}">
                <a16:creationId xmlns:a16="http://schemas.microsoft.com/office/drawing/2014/main" id="{A7518394-4A17-8EF1-E101-07A3B8CAF236}"/>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4" name="Freeform: Shape 29">
            <a:extLst>
              <a:ext uri="{FF2B5EF4-FFF2-40B4-BE49-F238E27FC236}">
                <a16:creationId xmlns:a16="http://schemas.microsoft.com/office/drawing/2014/main" id="{41A54214-BD4F-16D8-404A-A9E82C29866F}"/>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4172232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8">
            <a:extLst>
              <a:ext uri="{FF2B5EF4-FFF2-40B4-BE49-F238E27FC236}">
                <a16:creationId xmlns:a16="http://schemas.microsoft.com/office/drawing/2014/main" id="{9A76A2A2-FE6F-4AF9-070F-65B5A9D3843A}"/>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BCB93A85-1786-1FA0-7A58-905CFFF81480}"/>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5795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a:t>20XX</a:t>
            </a:r>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 name="Freeform: Shape 22">
            <a:extLst>
              <a:ext uri="{FF2B5EF4-FFF2-40B4-BE49-F238E27FC236}">
                <a16:creationId xmlns:a16="http://schemas.microsoft.com/office/drawing/2014/main" id="{BAE3BA11-48D3-4967-3ED9-B55AAE741103}"/>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5">
            <a:extLst>
              <a:ext uri="{FF2B5EF4-FFF2-40B4-BE49-F238E27FC236}">
                <a16:creationId xmlns:a16="http://schemas.microsoft.com/office/drawing/2014/main" id="{061B51D1-C053-8F22-0F96-E13FC996EA46}"/>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29">
            <a:extLst>
              <a:ext uri="{FF2B5EF4-FFF2-40B4-BE49-F238E27FC236}">
                <a16:creationId xmlns:a16="http://schemas.microsoft.com/office/drawing/2014/main" id="{074CEA8C-14E8-6C51-5433-FFCB2B52B637}"/>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21EF7B54-7969-2DE9-DCBD-2819BD1EF58C}"/>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9111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a:t>20XX</a:t>
            </a:r>
          </a:p>
        </p:txBody>
      </p:sp>
      <p:sp>
        <p:nvSpPr>
          <p:cNvPr id="4" name="Footer Placeholder 3"/>
          <p:cNvSpPr>
            <a:spLocks noGrp="1"/>
          </p:cNvSpPr>
          <p:nvPr>
            <p:ph type="ftr" sz="quarter" idx="11"/>
          </p:nvPr>
        </p:nvSpPr>
        <p:spPr/>
        <p:txBody>
          <a:bodyPr/>
          <a:lstStyle/>
          <a:p>
            <a:pPr rtl="0"/>
            <a:r>
              <a:rPr lang="en-GB"/>
              <a:t>presentation title</a:t>
            </a:r>
          </a:p>
        </p:txBody>
      </p:sp>
      <p:sp>
        <p:nvSpPr>
          <p:cNvPr id="5" name="Slide Number Placeholder 4"/>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4089384107"/>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20XX</a:t>
            </a:r>
          </a:p>
        </p:txBody>
      </p:sp>
      <p:sp>
        <p:nvSpPr>
          <p:cNvPr id="3" name="Footer Placeholder 2"/>
          <p:cNvSpPr>
            <a:spLocks noGrp="1"/>
          </p:cNvSpPr>
          <p:nvPr>
            <p:ph type="ftr" sz="quarter" idx="11"/>
          </p:nvPr>
        </p:nvSpPr>
        <p:spPr/>
        <p:txBody>
          <a:bodyPr/>
          <a:lstStyle/>
          <a:p>
            <a:pPr rtl="0"/>
            <a:r>
              <a:rPr lang="en-GB"/>
              <a:t>presentation title</a:t>
            </a:r>
          </a:p>
        </p:txBody>
      </p:sp>
      <p:sp>
        <p:nvSpPr>
          <p:cNvPr id="4" name="Slide Number Placeholder 3"/>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464215720"/>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2" name="Freeform: Shape 8">
            <a:extLst>
              <a:ext uri="{FF2B5EF4-FFF2-40B4-BE49-F238E27FC236}">
                <a16:creationId xmlns:a16="http://schemas.microsoft.com/office/drawing/2014/main" id="{714E26DC-FEB4-7589-DC18-C0ABAB9704EA}"/>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10">
            <a:extLst>
              <a:ext uri="{FF2B5EF4-FFF2-40B4-BE49-F238E27FC236}">
                <a16:creationId xmlns:a16="http://schemas.microsoft.com/office/drawing/2014/main" id="{C05EC7BE-4C04-CA48-C062-C0EFB2E16C2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024308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 name="Picture 8" descr="Shape, circle&#10;&#10;Description automatically generated">
            <a:extLst>
              <a:ext uri="{FF2B5EF4-FFF2-40B4-BE49-F238E27FC236}">
                <a16:creationId xmlns:a16="http://schemas.microsoft.com/office/drawing/2014/main" id="{0D2A3AC3-E182-BE55-C28D-37510ED70B76}"/>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0" name="Freeform: Shape 17">
            <a:extLst>
              <a:ext uri="{FF2B5EF4-FFF2-40B4-BE49-F238E27FC236}">
                <a16:creationId xmlns:a16="http://schemas.microsoft.com/office/drawing/2014/main" id="{FAF7FD2B-9F71-F4A3-2817-336A99B7FA72}"/>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998469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2563505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8248384"/>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a:t>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58FB4751-880F-D840-AAA9-3A15815CC996}" type="slidenum">
              <a:rPr lang="en-GB" smtClean="0"/>
              <a:pPr/>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E5870D5-FFEE-F5AB-C489-E4955E603C60}"/>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6297703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57" r:id="rId12"/>
    <p:sldLayoutId id="2147483653" r:id="rId13"/>
    <p:sldLayoutId id="2147483652" r:id="rId14"/>
    <p:sldLayoutId id="2147483655" r:id="rId15"/>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Coffee_break_(3457656569).jpg"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askapriest.com/2018/02/04/homily-from-feb-4-2018-what-ties-everything-together/"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4713224" y="1105351"/>
            <a:ext cx="6353967" cy="3023981"/>
          </a:xfrm>
        </p:spPr>
        <p:txBody>
          <a:bodyPr rtlCol="0" anchor="b">
            <a:normAutofit/>
          </a:bodyPr>
          <a:lstStyle>
            <a:defPPr>
              <a:defRPr lang="en-GB"/>
            </a:defPPr>
          </a:lstStyle>
          <a:p>
            <a:pPr algn="l" rtl="0"/>
            <a:r>
              <a:rPr lang="en-GB" sz="4800">
                <a:solidFill>
                  <a:srgbClr val="FFFFFF"/>
                </a:solidFill>
              </a:rPr>
              <a:t>Week 7 Building the therapeutic relationship using counselling skills</a:t>
            </a:r>
          </a:p>
        </p:txBody>
      </p:sp>
      <p:cxnSp>
        <p:nvCxnSpPr>
          <p:cNvPr id="14"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53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F1D7-7000-B016-2FDA-C97283F673C5}"/>
              </a:ext>
            </a:extLst>
          </p:cNvPr>
          <p:cNvSpPr>
            <a:spLocks noGrp="1"/>
          </p:cNvSpPr>
          <p:nvPr>
            <p:ph type="title"/>
          </p:nvPr>
        </p:nvSpPr>
        <p:spPr>
          <a:xfrm>
            <a:off x="1024128" y="585216"/>
            <a:ext cx="6066818" cy="1499616"/>
          </a:xfrm>
        </p:spPr>
        <p:txBody>
          <a:bodyPr>
            <a:normAutofit/>
          </a:bodyPr>
          <a:lstStyle/>
          <a:p>
            <a:r>
              <a:rPr lang="en-GB"/>
              <a:t>Learning outcomes</a:t>
            </a:r>
          </a:p>
        </p:txBody>
      </p:sp>
      <p:sp>
        <p:nvSpPr>
          <p:cNvPr id="3" name="Content Placeholder 2">
            <a:extLst>
              <a:ext uri="{FF2B5EF4-FFF2-40B4-BE49-F238E27FC236}">
                <a16:creationId xmlns:a16="http://schemas.microsoft.com/office/drawing/2014/main" id="{11007349-9ABE-23AC-AA5B-AD8678F0A591}"/>
              </a:ext>
            </a:extLst>
          </p:cNvPr>
          <p:cNvSpPr>
            <a:spLocks noGrp="1"/>
          </p:cNvSpPr>
          <p:nvPr>
            <p:ph idx="1"/>
          </p:nvPr>
        </p:nvSpPr>
        <p:spPr>
          <a:xfrm>
            <a:off x="1024128" y="2286000"/>
            <a:ext cx="6066818" cy="4023360"/>
          </a:xfrm>
        </p:spPr>
        <p:txBody>
          <a:bodyPr>
            <a:normAutofit/>
          </a:bodyPr>
          <a:lstStyle/>
          <a:p>
            <a:r>
              <a:rPr lang="en-GB" dirty="0"/>
              <a:t>1. Demonstrate empathy and understanding of the patient’s emotional experience</a:t>
            </a:r>
          </a:p>
          <a:p>
            <a:r>
              <a:rPr lang="en-GB" dirty="0"/>
              <a:t>2. Use open-ended questions, minimal encouragers and reflective statements</a:t>
            </a:r>
          </a:p>
          <a:p>
            <a:r>
              <a:rPr lang="en-GB" dirty="0"/>
              <a:t>3. Identify the patient's perspective, values, and possible readiness for change.</a:t>
            </a:r>
          </a:p>
          <a:p>
            <a:endParaRPr lang="en-GB" dirty="0"/>
          </a:p>
        </p:txBody>
      </p:sp>
      <p:sp>
        <p:nvSpPr>
          <p:cNvPr id="4" name="Date Placeholder 3">
            <a:extLst>
              <a:ext uri="{FF2B5EF4-FFF2-40B4-BE49-F238E27FC236}">
                <a16:creationId xmlns:a16="http://schemas.microsoft.com/office/drawing/2014/main" id="{E322BB8F-8EAC-575A-8251-3679B79304A4}"/>
              </a:ext>
            </a:extLst>
          </p:cNvPr>
          <p:cNvSpPr>
            <a:spLocks noGrp="1"/>
          </p:cNvSpPr>
          <p:nvPr>
            <p:ph type="dt" sz="half" idx="10"/>
          </p:nvPr>
        </p:nvSpPr>
        <p:spPr>
          <a:xfrm>
            <a:off x="1024129" y="6470704"/>
            <a:ext cx="1828800" cy="274320"/>
          </a:xfrm>
        </p:spPr>
        <p:txBody>
          <a:bodyPr>
            <a:normAutofit/>
          </a:bodyPr>
          <a:lstStyle/>
          <a:p>
            <a:pPr rtl="0">
              <a:spcAft>
                <a:spcPts val="600"/>
              </a:spcAft>
            </a:pPr>
            <a:r>
              <a:rPr lang="en-GB"/>
              <a:t>20XX</a:t>
            </a:r>
          </a:p>
        </p:txBody>
      </p:sp>
      <p:pic>
        <p:nvPicPr>
          <p:cNvPr id="15" name="Picture 14" descr="Colourful carved figures of humans">
            <a:extLst>
              <a:ext uri="{FF2B5EF4-FFF2-40B4-BE49-F238E27FC236}">
                <a16:creationId xmlns:a16="http://schemas.microsoft.com/office/drawing/2014/main" id="{7D371B67-2362-C65C-F672-0B39815C6EA1}"/>
              </a:ext>
            </a:extLst>
          </p:cNvPr>
          <p:cNvPicPr>
            <a:picLocks noChangeAspect="1"/>
          </p:cNvPicPr>
          <p:nvPr/>
        </p:nvPicPr>
        <p:blipFill>
          <a:blip r:embed="rId2"/>
          <a:srcRect l="26259" r="25537" b="-1"/>
          <a:stretch>
            <a:fillRect/>
          </a:stretch>
        </p:blipFill>
        <p:spPr>
          <a:xfrm>
            <a:off x="7432523" y="-217704"/>
            <a:ext cx="4639733" cy="6857990"/>
          </a:xfrm>
          <a:prstGeom prst="rect">
            <a:avLst/>
          </a:prstGeom>
        </p:spPr>
      </p:pic>
    </p:spTree>
    <p:extLst>
      <p:ext uri="{BB962C8B-B14F-4D97-AF65-F5344CB8AC3E}">
        <p14:creationId xmlns:p14="http://schemas.microsoft.com/office/powerpoint/2010/main" val="2806010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1986E-E39C-B5F1-F761-E8CA30C35398}"/>
              </a:ext>
            </a:extLst>
          </p:cNvPr>
          <p:cNvSpPr>
            <a:spLocks noGrp="1"/>
          </p:cNvSpPr>
          <p:nvPr>
            <p:ph type="title"/>
          </p:nvPr>
        </p:nvSpPr>
        <p:spPr/>
        <p:txBody>
          <a:bodyPr/>
          <a:lstStyle/>
          <a:p>
            <a:pPr algn="ctr"/>
            <a:r>
              <a:rPr lang="en-GB" dirty="0"/>
              <a:t>Role play scenario</a:t>
            </a:r>
          </a:p>
        </p:txBody>
      </p:sp>
      <p:sp>
        <p:nvSpPr>
          <p:cNvPr id="3" name="Content Placeholder 2">
            <a:extLst>
              <a:ext uri="{FF2B5EF4-FFF2-40B4-BE49-F238E27FC236}">
                <a16:creationId xmlns:a16="http://schemas.microsoft.com/office/drawing/2014/main" id="{D2818521-5390-4005-07FE-E7757C1FCCCD}"/>
              </a:ext>
            </a:extLst>
          </p:cNvPr>
          <p:cNvSpPr>
            <a:spLocks noGrp="1"/>
          </p:cNvSpPr>
          <p:nvPr>
            <p:ph idx="1"/>
          </p:nvPr>
        </p:nvSpPr>
        <p:spPr/>
        <p:txBody>
          <a:bodyPr>
            <a:normAutofit lnSpcReduction="10000"/>
          </a:bodyPr>
          <a:lstStyle/>
          <a:p>
            <a:r>
              <a:rPr lang="en-GB" dirty="0"/>
              <a:t>Sam is a bus driver and at the age of 42 he has been diagnosed with diabetes 2 three weeks ago. </a:t>
            </a:r>
          </a:p>
          <a:p>
            <a:r>
              <a:rPr lang="en-GB" dirty="0"/>
              <a:t>Sam feels </a:t>
            </a:r>
            <a:r>
              <a:rPr lang="en-GB" b="1" dirty="0"/>
              <a:t>overwhelmed</a:t>
            </a:r>
            <a:r>
              <a:rPr lang="en-GB" dirty="0"/>
              <a:t> since the diagnosis, he feels everyone is on at him to change his lifestyle. </a:t>
            </a:r>
          </a:p>
          <a:p>
            <a:r>
              <a:rPr lang="en-GB" dirty="0"/>
              <a:t>Sam’s family are concerned as he does not exercise or eat well and could end up like his dad who had severe eyesight issues. </a:t>
            </a:r>
          </a:p>
          <a:p>
            <a:r>
              <a:rPr lang="en-GB" dirty="0"/>
              <a:t>Sam worries about deteriorating of his eyesight  as he needs them to drive for a living. </a:t>
            </a:r>
          </a:p>
          <a:p>
            <a:r>
              <a:rPr lang="en-GB" dirty="0"/>
              <a:t> Sam’s doctor has given him advice, but he is reluctant to do anything as he feels so overwhelmed with the changes. Sam says he is  feeling </a:t>
            </a:r>
            <a:r>
              <a:rPr lang="en-GB" b="1" dirty="0"/>
              <a:t>guilty, anxious and ashamed</a:t>
            </a:r>
            <a:r>
              <a:rPr lang="en-GB" dirty="0"/>
              <a:t>. </a:t>
            </a:r>
          </a:p>
          <a:p>
            <a:endParaRPr lang="en-GB" dirty="0"/>
          </a:p>
        </p:txBody>
      </p:sp>
      <p:sp>
        <p:nvSpPr>
          <p:cNvPr id="4" name="Date Placeholder 3">
            <a:extLst>
              <a:ext uri="{FF2B5EF4-FFF2-40B4-BE49-F238E27FC236}">
                <a16:creationId xmlns:a16="http://schemas.microsoft.com/office/drawing/2014/main" id="{07B4377D-EB2A-BFE1-5219-C47D974F7602}"/>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56852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B1F3-48B7-17D7-9943-D9053541E175}"/>
              </a:ext>
            </a:extLst>
          </p:cNvPr>
          <p:cNvSpPr>
            <a:spLocks noGrp="1"/>
          </p:cNvSpPr>
          <p:nvPr>
            <p:ph type="title"/>
          </p:nvPr>
        </p:nvSpPr>
        <p:spPr/>
        <p:txBody>
          <a:bodyPr/>
          <a:lstStyle/>
          <a:p>
            <a:pPr algn="ctr"/>
            <a:r>
              <a:rPr lang="en-GB" dirty="0"/>
              <a:t> demonstrate these skills</a:t>
            </a:r>
          </a:p>
        </p:txBody>
      </p:sp>
      <p:sp>
        <p:nvSpPr>
          <p:cNvPr id="3" name="Content Placeholder 2">
            <a:extLst>
              <a:ext uri="{FF2B5EF4-FFF2-40B4-BE49-F238E27FC236}">
                <a16:creationId xmlns:a16="http://schemas.microsoft.com/office/drawing/2014/main" id="{DD89C3B8-28B0-809F-2A45-DB4DAEE4B256}"/>
              </a:ext>
            </a:extLst>
          </p:cNvPr>
          <p:cNvSpPr>
            <a:spLocks noGrp="1"/>
          </p:cNvSpPr>
          <p:nvPr>
            <p:ph idx="1"/>
          </p:nvPr>
        </p:nvSpPr>
        <p:spPr/>
        <p:txBody>
          <a:bodyPr/>
          <a:lstStyle/>
          <a:p>
            <a:pPr marL="457200" indent="-457200">
              <a:buFont typeface="+mj-lt"/>
              <a:buAutoNum type="arabicPeriod"/>
            </a:pPr>
            <a:r>
              <a:rPr lang="en-GB" dirty="0"/>
              <a:t>Build a </a:t>
            </a:r>
            <a:r>
              <a:rPr lang="en-GB" b="1" dirty="0"/>
              <a:t>rapport</a:t>
            </a:r>
            <a:r>
              <a:rPr lang="en-GB" dirty="0"/>
              <a:t> and create a </a:t>
            </a:r>
            <a:r>
              <a:rPr lang="en-GB" b="1" dirty="0"/>
              <a:t>safe non-judgemental space</a:t>
            </a:r>
          </a:p>
          <a:p>
            <a:pPr marL="457200" indent="-457200">
              <a:buFont typeface="+mj-lt"/>
              <a:buAutoNum type="arabicPeriod"/>
            </a:pPr>
            <a:r>
              <a:rPr lang="en-GB" dirty="0"/>
              <a:t>Use </a:t>
            </a:r>
            <a:r>
              <a:rPr lang="en-GB" b="1" dirty="0"/>
              <a:t>active listening </a:t>
            </a:r>
            <a:r>
              <a:rPr lang="en-GB" dirty="0"/>
              <a:t>and </a:t>
            </a:r>
            <a:r>
              <a:rPr lang="en-GB" b="1" dirty="0"/>
              <a:t>empathic reflection </a:t>
            </a:r>
            <a:r>
              <a:rPr lang="en-GB" dirty="0"/>
              <a:t>to explore how the patient feels about the diagnosis and lifestyle changes.</a:t>
            </a:r>
          </a:p>
          <a:p>
            <a:pPr marL="457200" indent="-457200">
              <a:buFont typeface="+mj-lt"/>
              <a:buAutoNum type="arabicPeriod"/>
            </a:pPr>
            <a:r>
              <a:rPr lang="en-GB" b="1" dirty="0"/>
              <a:t>Identify barriers  </a:t>
            </a:r>
            <a:r>
              <a:rPr lang="en-GB" dirty="0"/>
              <a:t>to self management using questions ( e.g. time, motivation, emotional stress).</a:t>
            </a:r>
          </a:p>
          <a:p>
            <a:pPr marL="457200" indent="-457200">
              <a:buFont typeface="+mj-lt"/>
              <a:buAutoNum type="arabicPeriod"/>
            </a:pPr>
            <a:r>
              <a:rPr lang="en-GB" dirty="0"/>
              <a:t>Use </a:t>
            </a:r>
            <a:r>
              <a:rPr lang="en-GB" b="1" dirty="0"/>
              <a:t>paraphrasing statements </a:t>
            </a:r>
          </a:p>
          <a:p>
            <a:pPr marL="457200" indent="-457200">
              <a:buFont typeface="+mj-lt"/>
              <a:buAutoNum type="arabicPeriod"/>
            </a:pPr>
            <a:r>
              <a:rPr lang="en-GB" b="1" dirty="0"/>
              <a:t>Summarise </a:t>
            </a:r>
            <a:r>
              <a:rPr lang="en-GB" dirty="0"/>
              <a:t>and help the patient consider small realistic next steps. </a:t>
            </a:r>
          </a:p>
        </p:txBody>
      </p:sp>
      <p:sp>
        <p:nvSpPr>
          <p:cNvPr id="4" name="Date Placeholder 3">
            <a:extLst>
              <a:ext uri="{FF2B5EF4-FFF2-40B4-BE49-F238E27FC236}">
                <a16:creationId xmlns:a16="http://schemas.microsoft.com/office/drawing/2014/main" id="{155312D8-B63C-C2C5-598B-AECF6500C8AF}"/>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E6669D10-B845-A84E-28BA-B787330D10C7}"/>
              </a:ext>
            </a:extLst>
          </p:cNvPr>
          <p:cNvSpPr>
            <a:spLocks noGrp="1"/>
          </p:cNvSpPr>
          <p:nvPr>
            <p:ph type="sldNum" sz="quarter" idx="12"/>
          </p:nvPr>
        </p:nvSpPr>
        <p:spPr/>
        <p:txBody>
          <a:bodyPr/>
          <a:lstStyle/>
          <a:p>
            <a:pPr rtl="0"/>
            <a:fld id="{58FB4751-880F-D840-AAA9-3A15815CC996}" type="slidenum">
              <a:rPr lang="en-GB" smtClean="0"/>
              <a:t>4</a:t>
            </a:fld>
            <a:endParaRPr lang="en-GB" dirty="0"/>
          </a:p>
        </p:txBody>
      </p:sp>
    </p:spTree>
    <p:extLst>
      <p:ext uri="{BB962C8B-B14F-4D97-AF65-F5344CB8AC3E}">
        <p14:creationId xmlns:p14="http://schemas.microsoft.com/office/powerpoint/2010/main" val="978466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2A685-7469-C721-795A-5F1EDA3842B8}"/>
              </a:ext>
            </a:extLst>
          </p:cNvPr>
          <p:cNvSpPr>
            <a:spLocks noGrp="1"/>
          </p:cNvSpPr>
          <p:nvPr>
            <p:ph type="title"/>
          </p:nvPr>
        </p:nvSpPr>
        <p:spPr/>
        <p:txBody>
          <a:bodyPr/>
          <a:lstStyle/>
          <a:p>
            <a:r>
              <a:rPr lang="en-GB" dirty="0"/>
              <a:t>Examples of counselling skills responses</a:t>
            </a:r>
            <a:br>
              <a:rPr lang="en-GB" dirty="0"/>
            </a:br>
            <a:endParaRPr lang="en-GB" dirty="0"/>
          </a:p>
        </p:txBody>
      </p:sp>
      <p:sp>
        <p:nvSpPr>
          <p:cNvPr id="3" name="Content Placeholder 2">
            <a:extLst>
              <a:ext uri="{FF2B5EF4-FFF2-40B4-BE49-F238E27FC236}">
                <a16:creationId xmlns:a16="http://schemas.microsoft.com/office/drawing/2014/main" id="{50F5936A-ED54-203C-F44A-531131B1630D}"/>
              </a:ext>
            </a:extLst>
          </p:cNvPr>
          <p:cNvSpPr>
            <a:spLocks noGrp="1"/>
          </p:cNvSpPr>
          <p:nvPr>
            <p:ph idx="1"/>
          </p:nvPr>
        </p:nvSpPr>
        <p:spPr/>
        <p:txBody>
          <a:bodyPr/>
          <a:lstStyle/>
          <a:p>
            <a:r>
              <a:rPr lang="en-GB" b="1" dirty="0"/>
              <a:t>Reflection skill </a:t>
            </a:r>
            <a:r>
              <a:rPr lang="en-GB" dirty="0"/>
              <a:t>“</a:t>
            </a:r>
            <a:r>
              <a:rPr lang="en-GB" dirty="0">
                <a:solidFill>
                  <a:srgbClr val="FF0000"/>
                </a:solidFill>
              </a:rPr>
              <a:t>It sounds like you are feeling </a:t>
            </a:r>
            <a:r>
              <a:rPr lang="en-GB" dirty="0"/>
              <a:t>quite overwhelmed trying to manage your blood sugar levels whilst working”.</a:t>
            </a:r>
          </a:p>
          <a:p>
            <a:r>
              <a:rPr lang="en-GB" b="1" dirty="0"/>
              <a:t>Paraphrasing skill </a:t>
            </a:r>
            <a:r>
              <a:rPr lang="en-GB" dirty="0"/>
              <a:t>“ </a:t>
            </a:r>
            <a:r>
              <a:rPr lang="en-GB" dirty="0">
                <a:solidFill>
                  <a:srgbClr val="FF0000"/>
                </a:solidFill>
              </a:rPr>
              <a:t>So you are saying </a:t>
            </a:r>
            <a:r>
              <a:rPr lang="en-GB" dirty="0"/>
              <a:t>that even though you understand the severity of changing your diet and lifestyle you are finding it difficult to change which is making you feel guilty”.</a:t>
            </a:r>
          </a:p>
          <a:p>
            <a:r>
              <a:rPr lang="en-GB" b="1" dirty="0"/>
              <a:t>Summarising</a:t>
            </a:r>
            <a:r>
              <a:rPr lang="en-GB" dirty="0"/>
              <a:t> “ </a:t>
            </a:r>
            <a:r>
              <a:rPr lang="en-GB" dirty="0">
                <a:solidFill>
                  <a:srgbClr val="FF0000"/>
                </a:solidFill>
              </a:rPr>
              <a:t>let me just summarise what I have heard, </a:t>
            </a:r>
            <a:r>
              <a:rPr lang="en-GB" dirty="0"/>
              <a:t>You know you need to make changes as you are worried about your eyesight deteriorating because you may lose your job, but you are feeling overwhelmed where to start and would like some help”.</a:t>
            </a:r>
          </a:p>
        </p:txBody>
      </p:sp>
      <p:sp>
        <p:nvSpPr>
          <p:cNvPr id="4" name="Date Placeholder 3">
            <a:extLst>
              <a:ext uri="{FF2B5EF4-FFF2-40B4-BE49-F238E27FC236}">
                <a16:creationId xmlns:a16="http://schemas.microsoft.com/office/drawing/2014/main" id="{447A296D-D65C-6A26-A32F-7D0E9993EC02}"/>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3559954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73EFA-E55A-2CD7-B824-C48E5ADB6B6D}"/>
              </a:ext>
            </a:extLst>
          </p:cNvPr>
          <p:cNvSpPr>
            <a:spLocks noGrp="1"/>
          </p:cNvSpPr>
          <p:nvPr>
            <p:ph type="title"/>
          </p:nvPr>
        </p:nvSpPr>
        <p:spPr/>
        <p:txBody>
          <a:bodyPr/>
          <a:lstStyle/>
          <a:p>
            <a:pPr algn="ctr"/>
            <a:r>
              <a:rPr lang="en-GB" dirty="0"/>
              <a:t>Examples of questions</a:t>
            </a:r>
          </a:p>
        </p:txBody>
      </p:sp>
      <p:sp>
        <p:nvSpPr>
          <p:cNvPr id="3" name="Content Placeholder 2">
            <a:extLst>
              <a:ext uri="{FF2B5EF4-FFF2-40B4-BE49-F238E27FC236}">
                <a16:creationId xmlns:a16="http://schemas.microsoft.com/office/drawing/2014/main" id="{1367F28C-573E-EF7E-D08B-32132774E87E}"/>
              </a:ext>
            </a:extLst>
          </p:cNvPr>
          <p:cNvSpPr>
            <a:spLocks noGrp="1"/>
          </p:cNvSpPr>
          <p:nvPr>
            <p:ph idx="1"/>
          </p:nvPr>
        </p:nvSpPr>
        <p:spPr>
          <a:xfrm>
            <a:off x="1024127" y="2249424"/>
            <a:ext cx="9720073" cy="4023360"/>
          </a:xfrm>
        </p:spPr>
        <p:txBody>
          <a:bodyPr>
            <a:normAutofit lnSpcReduction="10000"/>
          </a:bodyPr>
          <a:lstStyle/>
          <a:p>
            <a:r>
              <a:rPr lang="en-GB" b="1" dirty="0"/>
              <a:t>Probing question-  </a:t>
            </a:r>
            <a:r>
              <a:rPr lang="en-GB" dirty="0"/>
              <a:t>“ You mentioned feeling unmotivated – </a:t>
            </a:r>
            <a:r>
              <a:rPr lang="en-GB" dirty="0">
                <a:solidFill>
                  <a:srgbClr val="FF0000"/>
                </a:solidFill>
              </a:rPr>
              <a:t>What usually triggers </a:t>
            </a:r>
            <a:r>
              <a:rPr lang="en-GB" dirty="0"/>
              <a:t>that feeling for you?”</a:t>
            </a:r>
          </a:p>
          <a:p>
            <a:r>
              <a:rPr lang="en-GB" b="1" dirty="0"/>
              <a:t>Clarifying question- </a:t>
            </a:r>
            <a:r>
              <a:rPr lang="en-GB" dirty="0"/>
              <a:t>“ </a:t>
            </a:r>
            <a:r>
              <a:rPr lang="en-GB" dirty="0">
                <a:solidFill>
                  <a:srgbClr val="FF0000"/>
                </a:solidFill>
              </a:rPr>
              <a:t>When you say you are </a:t>
            </a:r>
            <a:r>
              <a:rPr lang="en-GB" dirty="0"/>
              <a:t>doing ok with your medication- do you mean you are ok at taking it regularly or do you miss doses?”</a:t>
            </a:r>
          </a:p>
          <a:p>
            <a:r>
              <a:rPr lang="en-GB" b="1" dirty="0"/>
              <a:t>Socratic questioning</a:t>
            </a:r>
            <a:r>
              <a:rPr lang="en-GB" dirty="0"/>
              <a:t> – </a:t>
            </a:r>
            <a:r>
              <a:rPr lang="en-GB" dirty="0">
                <a:solidFill>
                  <a:srgbClr val="FF0000"/>
                </a:solidFill>
              </a:rPr>
              <a:t>What evidence </a:t>
            </a:r>
            <a:r>
              <a:rPr lang="en-GB" dirty="0"/>
              <a:t>do you have that you’ve failed to manage your diabetes well?”</a:t>
            </a:r>
          </a:p>
          <a:p>
            <a:r>
              <a:rPr lang="en-GB" b="1" dirty="0"/>
              <a:t>Open ended question </a:t>
            </a:r>
            <a:r>
              <a:rPr lang="en-GB" dirty="0"/>
              <a:t>– “</a:t>
            </a:r>
            <a:r>
              <a:rPr lang="en-GB" dirty="0">
                <a:solidFill>
                  <a:srgbClr val="FF0000"/>
                </a:solidFill>
              </a:rPr>
              <a:t>Can you tell me more about</a:t>
            </a:r>
            <a:r>
              <a:rPr lang="en-GB" dirty="0"/>
              <a:t> how having diabetes affects your day-to-day life?”</a:t>
            </a:r>
          </a:p>
          <a:p>
            <a:r>
              <a:rPr lang="en-GB" b="1" dirty="0"/>
              <a:t>Reflective question </a:t>
            </a:r>
            <a:r>
              <a:rPr lang="en-GB" dirty="0"/>
              <a:t>– “Looking back over the past 3 weeks since being diagnosed, what have you learnt about yourself in how you respond to the challenges like managing diabetes. </a:t>
            </a:r>
          </a:p>
        </p:txBody>
      </p:sp>
      <p:sp>
        <p:nvSpPr>
          <p:cNvPr id="4" name="Date Placeholder 3">
            <a:extLst>
              <a:ext uri="{FF2B5EF4-FFF2-40B4-BE49-F238E27FC236}">
                <a16:creationId xmlns:a16="http://schemas.microsoft.com/office/drawing/2014/main" id="{3FECA297-3658-B925-4F5C-B733D536E34C}"/>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53A6ED01-ED4D-9322-9680-2BCEB7F63E69}"/>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2928335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8362E-ACB8-6508-D2F5-58CB2D1DD833}"/>
              </a:ext>
            </a:extLst>
          </p:cNvPr>
          <p:cNvSpPr>
            <a:spLocks noGrp="1"/>
          </p:cNvSpPr>
          <p:nvPr>
            <p:ph type="title"/>
          </p:nvPr>
        </p:nvSpPr>
        <p:spPr/>
        <p:txBody>
          <a:bodyPr/>
          <a:lstStyle/>
          <a:p>
            <a:pPr algn="ctr"/>
            <a:r>
              <a:rPr lang="en-GB" dirty="0"/>
              <a:t>Break</a:t>
            </a:r>
          </a:p>
        </p:txBody>
      </p:sp>
      <p:pic>
        <p:nvPicPr>
          <p:cNvPr id="8" name="Content Placeholder 7" descr="A cup of coffee with a heart shaped foam&#10;&#10;AI-generated content may be incorrect.">
            <a:extLst>
              <a:ext uri="{FF2B5EF4-FFF2-40B4-BE49-F238E27FC236}">
                <a16:creationId xmlns:a16="http://schemas.microsoft.com/office/drawing/2014/main" id="{8093981E-263D-F572-EDAC-DFC5E2BB919C}"/>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856513" y="2286000"/>
            <a:ext cx="6055112" cy="4022725"/>
          </a:xfrm>
        </p:spPr>
      </p:pic>
      <p:sp>
        <p:nvSpPr>
          <p:cNvPr id="4" name="Date Placeholder 3">
            <a:extLst>
              <a:ext uri="{FF2B5EF4-FFF2-40B4-BE49-F238E27FC236}">
                <a16:creationId xmlns:a16="http://schemas.microsoft.com/office/drawing/2014/main" id="{72E224A2-1304-BEC9-A4C5-C0F9809F457C}"/>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5CC390D9-126B-ED2B-521F-CB2CC7AAA881}"/>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7A0F05D4-27B3-0BF6-7FC7-8B2E29853169}"/>
              </a:ext>
            </a:extLst>
          </p:cNvPr>
          <p:cNvSpPr>
            <a:spLocks noGrp="1"/>
          </p:cNvSpPr>
          <p:nvPr>
            <p:ph type="sldNum" sz="quarter" idx="12"/>
          </p:nvPr>
        </p:nvSpPr>
        <p:spPr/>
        <p:txBody>
          <a:bodyPr/>
          <a:lstStyle/>
          <a:p>
            <a:pPr rtl="0"/>
            <a:fld id="{58FB4751-880F-D840-AAA9-3A15815CC996}" type="slidenum">
              <a:rPr lang="en-GB" smtClean="0"/>
              <a:t>7</a:t>
            </a:fld>
            <a:endParaRPr lang="en-GB" dirty="0"/>
          </a:p>
        </p:txBody>
      </p:sp>
      <p:sp>
        <p:nvSpPr>
          <p:cNvPr id="9" name="TextBox 8">
            <a:extLst>
              <a:ext uri="{FF2B5EF4-FFF2-40B4-BE49-F238E27FC236}">
                <a16:creationId xmlns:a16="http://schemas.microsoft.com/office/drawing/2014/main" id="{A84E7942-FFE2-5D9E-C422-533F25C2DDFE}"/>
              </a:ext>
            </a:extLst>
          </p:cNvPr>
          <p:cNvSpPr txBox="1"/>
          <p:nvPr/>
        </p:nvSpPr>
        <p:spPr>
          <a:xfrm>
            <a:off x="2856513" y="6308725"/>
            <a:ext cx="6055112" cy="230832"/>
          </a:xfrm>
          <a:prstGeom prst="rect">
            <a:avLst/>
          </a:prstGeom>
          <a:noFill/>
        </p:spPr>
        <p:txBody>
          <a:bodyPr wrap="square" rtlCol="0">
            <a:spAutoFit/>
          </a:bodyPr>
          <a:lstStyle/>
          <a:p>
            <a:r>
              <a:rPr lang="en-GB" sz="900">
                <a:hlinkClick r:id="rId3" tooltip="https://commons.wikimedia.org/wiki/File:Coffee_break_(3457656569).jp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171254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24E38-8DD6-5A95-1D48-E297974088D5}"/>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Re-Cap</a:t>
            </a:r>
            <a:br>
              <a:rPr lang="en-GB" dirty="0">
                <a:solidFill>
                  <a:srgbClr val="FFFFFF"/>
                </a:solidFill>
              </a:rPr>
            </a:br>
            <a:r>
              <a:rPr lang="en-GB" dirty="0">
                <a:solidFill>
                  <a:srgbClr val="FFFFFF"/>
                </a:solidFill>
              </a:rPr>
              <a:t>Active listening </a:t>
            </a:r>
          </a:p>
        </p:txBody>
      </p:sp>
      <p:sp>
        <p:nvSpPr>
          <p:cNvPr id="4" name="Date Placeholder 3">
            <a:extLst>
              <a:ext uri="{FF2B5EF4-FFF2-40B4-BE49-F238E27FC236}">
                <a16:creationId xmlns:a16="http://schemas.microsoft.com/office/drawing/2014/main" id="{7D98FF45-DF5E-5DC3-C4B5-8A922B1A56A5}"/>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solidFill>
                  <a:srgbClr val="FFFFFF"/>
                </a:solidFill>
              </a:rPr>
              <a:t>20XX</a:t>
            </a:r>
          </a:p>
        </p:txBody>
      </p:sp>
      <p:sp>
        <p:nvSpPr>
          <p:cNvPr id="6" name="Slide Number Placeholder 5">
            <a:extLst>
              <a:ext uri="{FF2B5EF4-FFF2-40B4-BE49-F238E27FC236}">
                <a16:creationId xmlns:a16="http://schemas.microsoft.com/office/drawing/2014/main" id="{FB419E05-D083-D94C-E406-CF1714435FFF}"/>
              </a:ext>
            </a:extLst>
          </p:cNvPr>
          <p:cNvSpPr>
            <a:spLocks noGrp="1"/>
          </p:cNvSpPr>
          <p:nvPr>
            <p:ph type="sldNum" sz="quarter" idx="12"/>
          </p:nvPr>
        </p:nvSpPr>
        <p:spPr>
          <a:xfrm>
            <a:off x="10837333" y="6470704"/>
            <a:ext cx="973667" cy="274320"/>
          </a:xfrm>
        </p:spPr>
        <p:txBody>
          <a:bodyPr>
            <a:normAutofit/>
          </a:bodyPr>
          <a:lstStyle/>
          <a:p>
            <a:pPr rtl="0">
              <a:spcAft>
                <a:spcPts val="600"/>
              </a:spcAft>
            </a:pPr>
            <a:fld id="{58FB4751-880F-D840-AAA9-3A15815CC996}" type="slidenum">
              <a:rPr lang="en-GB" smtClean="0"/>
              <a:pPr rtl="0">
                <a:spcAft>
                  <a:spcPts val="600"/>
                </a:spcAft>
              </a:pPr>
              <a:t>8</a:t>
            </a:fld>
            <a:endParaRPr lang="en-GB"/>
          </a:p>
        </p:txBody>
      </p:sp>
      <p:graphicFrame>
        <p:nvGraphicFramePr>
          <p:cNvPr id="8" name="Content Placeholder 2">
            <a:extLst>
              <a:ext uri="{FF2B5EF4-FFF2-40B4-BE49-F238E27FC236}">
                <a16:creationId xmlns:a16="http://schemas.microsoft.com/office/drawing/2014/main" id="{7D5A878D-8DD8-2B24-8F35-0C2173A8F1FB}"/>
              </a:ext>
            </a:extLst>
          </p:cNvPr>
          <p:cNvGraphicFramePr>
            <a:graphicFrameLocks noGrp="1"/>
          </p:cNvGraphicFramePr>
          <p:nvPr>
            <p:ph idx="1"/>
            <p:extLst>
              <p:ext uri="{D42A27DB-BD31-4B8C-83A1-F6EECF244321}">
                <p14:modId xmlns:p14="http://schemas.microsoft.com/office/powerpoint/2010/main" val="89087113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893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E610-DBA5-C8D5-0D55-38A124F731D9}"/>
              </a:ext>
            </a:extLst>
          </p:cNvPr>
          <p:cNvSpPr>
            <a:spLocks noGrp="1"/>
          </p:cNvSpPr>
          <p:nvPr>
            <p:ph type="title"/>
          </p:nvPr>
        </p:nvSpPr>
        <p:spPr/>
        <p:txBody>
          <a:bodyPr/>
          <a:lstStyle/>
          <a:p>
            <a:pPr algn="ctr"/>
            <a:r>
              <a:rPr lang="en-GB" dirty="0"/>
              <a:t>Soler</a:t>
            </a:r>
            <a:br>
              <a:rPr lang="en-GB" dirty="0"/>
            </a:br>
            <a:r>
              <a:rPr lang="en-GB" dirty="0"/>
              <a:t>  </a:t>
            </a:r>
            <a:r>
              <a:rPr lang="en-GB" sz="2800" dirty="0"/>
              <a:t>(Gerard Egan in the skilled helper) </a:t>
            </a:r>
          </a:p>
        </p:txBody>
      </p:sp>
      <p:sp>
        <p:nvSpPr>
          <p:cNvPr id="3" name="Content Placeholder 2">
            <a:extLst>
              <a:ext uri="{FF2B5EF4-FFF2-40B4-BE49-F238E27FC236}">
                <a16:creationId xmlns:a16="http://schemas.microsoft.com/office/drawing/2014/main" id="{D03F3B24-5BE6-8D00-33A0-094BE2BB8B0C}"/>
              </a:ext>
            </a:extLst>
          </p:cNvPr>
          <p:cNvSpPr>
            <a:spLocks noGrp="1"/>
          </p:cNvSpPr>
          <p:nvPr>
            <p:ph idx="1"/>
          </p:nvPr>
        </p:nvSpPr>
        <p:spPr/>
        <p:txBody>
          <a:bodyPr>
            <a:normAutofit/>
          </a:bodyPr>
          <a:lstStyle/>
          <a:p>
            <a:r>
              <a:rPr lang="en-GB" sz="3200" dirty="0"/>
              <a:t>S - sitting squarely</a:t>
            </a:r>
          </a:p>
          <a:p>
            <a:r>
              <a:rPr lang="en-GB" sz="3200" dirty="0"/>
              <a:t>O – open posture</a:t>
            </a:r>
          </a:p>
          <a:p>
            <a:r>
              <a:rPr lang="en-GB" sz="3200" dirty="0"/>
              <a:t>L – lean forward to show you are interested</a:t>
            </a:r>
          </a:p>
          <a:p>
            <a:r>
              <a:rPr lang="en-GB" sz="3200" dirty="0"/>
              <a:t>E- eye contact – </a:t>
            </a:r>
          </a:p>
          <a:p>
            <a:r>
              <a:rPr lang="en-GB" sz="3200" dirty="0"/>
              <a:t>R- relaxed body language</a:t>
            </a:r>
          </a:p>
        </p:txBody>
      </p:sp>
      <p:sp>
        <p:nvSpPr>
          <p:cNvPr id="4" name="Date Placeholder 3">
            <a:extLst>
              <a:ext uri="{FF2B5EF4-FFF2-40B4-BE49-F238E27FC236}">
                <a16:creationId xmlns:a16="http://schemas.microsoft.com/office/drawing/2014/main" id="{2697E5FF-CA85-607B-63BF-B166F7F59AA0}"/>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153081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8AC66-7730-E10E-1FB9-C866B720895E}"/>
              </a:ext>
            </a:extLst>
          </p:cNvPr>
          <p:cNvSpPr>
            <a:spLocks noGrp="1"/>
          </p:cNvSpPr>
          <p:nvPr>
            <p:ph type="title"/>
          </p:nvPr>
        </p:nvSpPr>
        <p:spPr>
          <a:xfrm>
            <a:off x="1024129" y="585216"/>
            <a:ext cx="4431792" cy="1499616"/>
          </a:xfrm>
        </p:spPr>
        <p:txBody>
          <a:bodyPr>
            <a:normAutofit/>
          </a:bodyPr>
          <a:lstStyle/>
          <a:p>
            <a:r>
              <a:rPr lang="en-GB"/>
              <a:t>reflection</a:t>
            </a:r>
          </a:p>
        </p:txBody>
      </p:sp>
      <p:sp>
        <p:nvSpPr>
          <p:cNvPr id="3" name="Content Placeholder 2">
            <a:extLst>
              <a:ext uri="{FF2B5EF4-FFF2-40B4-BE49-F238E27FC236}">
                <a16:creationId xmlns:a16="http://schemas.microsoft.com/office/drawing/2014/main" id="{BB33B1BD-B783-0DBF-B1D5-9B870304A90A}"/>
              </a:ext>
            </a:extLst>
          </p:cNvPr>
          <p:cNvSpPr>
            <a:spLocks noGrp="1"/>
          </p:cNvSpPr>
          <p:nvPr>
            <p:ph idx="1"/>
          </p:nvPr>
        </p:nvSpPr>
        <p:spPr>
          <a:xfrm>
            <a:off x="1024128" y="2286000"/>
            <a:ext cx="4429615" cy="3931920"/>
          </a:xfrm>
        </p:spPr>
        <p:txBody>
          <a:bodyPr>
            <a:normAutofit/>
          </a:bodyPr>
          <a:lstStyle/>
          <a:p>
            <a:pPr>
              <a:buFont typeface="Wingdings" panose="05000000000000000000" pitchFamily="2" charset="2"/>
              <a:buChar char="v"/>
            </a:pPr>
            <a:r>
              <a:rPr lang="en-GB"/>
              <a:t>Mirrors the client’s feelings or content back to them</a:t>
            </a:r>
          </a:p>
          <a:p>
            <a:pPr>
              <a:buFont typeface="Wingdings" panose="05000000000000000000" pitchFamily="2" charset="2"/>
              <a:buChar char="v"/>
            </a:pPr>
            <a:r>
              <a:rPr lang="en-GB"/>
              <a:t>Helps clients feel heard and understood</a:t>
            </a:r>
          </a:p>
          <a:p>
            <a:pPr>
              <a:buFont typeface="Wingdings" panose="05000000000000000000" pitchFamily="2" charset="2"/>
              <a:buChar char="v"/>
            </a:pPr>
            <a:r>
              <a:rPr lang="en-GB"/>
              <a:t>Encourages deeper self-awareness and emotional processing</a:t>
            </a:r>
          </a:p>
          <a:p>
            <a:pPr>
              <a:buFont typeface="Wingdings" panose="05000000000000000000" pitchFamily="2" charset="2"/>
              <a:buChar char="v"/>
            </a:pPr>
            <a:endParaRPr lang="en-GB"/>
          </a:p>
        </p:txBody>
      </p:sp>
      <p:pic>
        <p:nvPicPr>
          <p:cNvPr id="8" name="Picture 7" descr="A closeup of door handles of glass building doors">
            <a:extLst>
              <a:ext uri="{FF2B5EF4-FFF2-40B4-BE49-F238E27FC236}">
                <a16:creationId xmlns:a16="http://schemas.microsoft.com/office/drawing/2014/main" id="{92BD85C7-55B4-D81C-F106-4CADCBB24D67}"/>
              </a:ext>
            </a:extLst>
          </p:cNvPr>
          <p:cNvPicPr>
            <a:picLocks noChangeAspect="1"/>
          </p:cNvPicPr>
          <p:nvPr/>
        </p:nvPicPr>
        <p:blipFill>
          <a:blip r:embed="rId2"/>
          <a:srcRect l="36785" r="18055" b="-1"/>
          <a:stretch>
            <a:fillRect/>
          </a:stretch>
        </p:blipFill>
        <p:spPr>
          <a:xfrm>
            <a:off x="6937123" y="640080"/>
            <a:ext cx="3773674" cy="5577840"/>
          </a:xfrm>
          <a:prstGeom prst="rect">
            <a:avLst/>
          </a:prstGeom>
        </p:spPr>
      </p:pic>
      <p:sp>
        <p:nvSpPr>
          <p:cNvPr id="4" name="Date Placeholder 3">
            <a:extLst>
              <a:ext uri="{FF2B5EF4-FFF2-40B4-BE49-F238E27FC236}">
                <a16:creationId xmlns:a16="http://schemas.microsoft.com/office/drawing/2014/main" id="{16912C1D-70F6-724D-0E3D-4DE8A873CFF2}"/>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
        <p:nvSpPr>
          <p:cNvPr id="5" name="Footer Placeholder 4">
            <a:extLst>
              <a:ext uri="{FF2B5EF4-FFF2-40B4-BE49-F238E27FC236}">
                <a16:creationId xmlns:a16="http://schemas.microsoft.com/office/drawing/2014/main" id="{731C9123-4342-AC7D-5B39-EDAFC65BD226}"/>
              </a:ext>
            </a:extLst>
          </p:cNvPr>
          <p:cNvSpPr>
            <a:spLocks noGrp="1"/>
          </p:cNvSpPr>
          <p:nvPr>
            <p:ph type="ftr" sz="quarter" idx="11"/>
          </p:nvPr>
        </p:nvSpPr>
        <p:spPr>
          <a:xfrm>
            <a:off x="4842932" y="6470704"/>
            <a:ext cx="5901459" cy="274320"/>
          </a:xfrm>
        </p:spPr>
        <p:txBody>
          <a:bodyPr>
            <a:normAutofit/>
          </a:bodyPr>
          <a:lstStyle/>
          <a:p>
            <a:pPr rtl="0">
              <a:spcAft>
                <a:spcPts val="600"/>
              </a:spcAft>
            </a:pPr>
            <a:r>
              <a:rPr lang="en-GB"/>
              <a:t>presentation title</a:t>
            </a:r>
          </a:p>
        </p:txBody>
      </p:sp>
      <p:sp>
        <p:nvSpPr>
          <p:cNvPr id="6" name="Slide Number Placeholder 5">
            <a:extLst>
              <a:ext uri="{FF2B5EF4-FFF2-40B4-BE49-F238E27FC236}">
                <a16:creationId xmlns:a16="http://schemas.microsoft.com/office/drawing/2014/main" id="{17B1B452-ECA7-CF1F-0600-86C149E4F8C3}"/>
              </a:ext>
            </a:extLst>
          </p:cNvPr>
          <p:cNvSpPr>
            <a:spLocks noGrp="1"/>
          </p:cNvSpPr>
          <p:nvPr>
            <p:ph type="sldNum" sz="quarter" idx="12"/>
          </p:nvPr>
        </p:nvSpPr>
        <p:spPr>
          <a:xfrm>
            <a:off x="10837333" y="6470704"/>
            <a:ext cx="973667" cy="274320"/>
          </a:xfrm>
        </p:spPr>
        <p:txBody>
          <a:bodyPr>
            <a:normAutofit/>
          </a:bodyPr>
          <a:lstStyle/>
          <a:p>
            <a:pPr rtl="0">
              <a:spcAft>
                <a:spcPts val="600"/>
              </a:spcAft>
            </a:pPr>
            <a:fld id="{58FB4751-880F-D840-AAA9-3A15815CC996}" type="slidenum">
              <a:rPr lang="en-GB"/>
              <a:pPr rtl="0">
                <a:spcAft>
                  <a:spcPts val="600"/>
                </a:spcAft>
              </a:pPr>
              <a:t>10</a:t>
            </a:fld>
            <a:endParaRPr lang="en-GB"/>
          </a:p>
        </p:txBody>
      </p:sp>
    </p:spTree>
    <p:extLst>
      <p:ext uri="{BB962C8B-B14F-4D97-AF65-F5344CB8AC3E}">
        <p14:creationId xmlns:p14="http://schemas.microsoft.com/office/powerpoint/2010/main" val="1040311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5B281-BF4B-3A5A-7A63-FB1A6CD3EE61}"/>
              </a:ext>
            </a:extLst>
          </p:cNvPr>
          <p:cNvSpPr>
            <a:spLocks noGrp="1"/>
          </p:cNvSpPr>
          <p:nvPr>
            <p:ph type="title"/>
          </p:nvPr>
        </p:nvSpPr>
        <p:spPr/>
        <p:txBody>
          <a:bodyPr/>
          <a:lstStyle/>
          <a:p>
            <a:pPr algn="ctr"/>
            <a:r>
              <a:rPr lang="en-GB" dirty="0"/>
              <a:t>Paraphrasing skill</a:t>
            </a:r>
          </a:p>
        </p:txBody>
      </p:sp>
      <p:sp>
        <p:nvSpPr>
          <p:cNvPr id="3" name="Content Placeholder 2">
            <a:extLst>
              <a:ext uri="{FF2B5EF4-FFF2-40B4-BE49-F238E27FC236}">
                <a16:creationId xmlns:a16="http://schemas.microsoft.com/office/drawing/2014/main" id="{F1EFB1F6-D09F-1C51-4471-A9D7BADBE913}"/>
              </a:ext>
            </a:extLst>
          </p:cNvPr>
          <p:cNvSpPr>
            <a:spLocks noGrp="1"/>
          </p:cNvSpPr>
          <p:nvPr>
            <p:ph idx="1"/>
          </p:nvPr>
        </p:nvSpPr>
        <p:spPr/>
        <p:txBody>
          <a:bodyPr/>
          <a:lstStyle/>
          <a:p>
            <a:pPr>
              <a:lnSpc>
                <a:spcPct val="200000"/>
              </a:lnSpc>
              <a:buFont typeface="Wingdings" panose="05000000000000000000" pitchFamily="2" charset="2"/>
              <a:buChar char="v"/>
            </a:pPr>
            <a:r>
              <a:rPr lang="en-GB" sz="2400" dirty="0"/>
              <a:t>Restating the client/patient message back in your own words</a:t>
            </a:r>
          </a:p>
          <a:p>
            <a:pPr>
              <a:lnSpc>
                <a:spcPct val="200000"/>
              </a:lnSpc>
              <a:buFont typeface="Wingdings" panose="05000000000000000000" pitchFamily="2" charset="2"/>
              <a:buChar char="v"/>
            </a:pPr>
            <a:r>
              <a:rPr lang="en-GB" sz="2400" dirty="0"/>
              <a:t>Shows understanding of content and helps clarify meaning</a:t>
            </a:r>
          </a:p>
          <a:p>
            <a:pPr>
              <a:lnSpc>
                <a:spcPct val="200000"/>
              </a:lnSpc>
              <a:buFont typeface="Wingdings" panose="05000000000000000000" pitchFamily="2" charset="2"/>
              <a:buChar char="v"/>
            </a:pPr>
            <a:r>
              <a:rPr lang="en-GB" sz="2400" dirty="0"/>
              <a:t>Helps client’s/patients hear their own thoughts from a new perspective</a:t>
            </a:r>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
        <p:nvSpPr>
          <p:cNvPr id="4" name="Date Placeholder 3">
            <a:extLst>
              <a:ext uri="{FF2B5EF4-FFF2-40B4-BE49-F238E27FC236}">
                <a16:creationId xmlns:a16="http://schemas.microsoft.com/office/drawing/2014/main" id="{725449C3-0662-56B8-DBB7-D5A67E5E7524}"/>
              </a:ext>
            </a:extLst>
          </p:cNvPr>
          <p:cNvSpPr>
            <a:spLocks noGrp="1"/>
          </p:cNvSpPr>
          <p:nvPr>
            <p:ph type="dt" sz="half" idx="10"/>
          </p:nvPr>
        </p:nvSpPr>
        <p:spPr/>
        <p:txBody>
          <a:bodyPr/>
          <a:lstStyle/>
          <a:p>
            <a:pPr rtl="0"/>
            <a:r>
              <a:rPr lang="en-GB"/>
              <a:t>20XX</a:t>
            </a:r>
          </a:p>
        </p:txBody>
      </p:sp>
    </p:spTree>
    <p:extLst>
      <p:ext uri="{BB962C8B-B14F-4D97-AF65-F5344CB8AC3E}">
        <p14:creationId xmlns:p14="http://schemas.microsoft.com/office/powerpoint/2010/main" val="2434359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2C19D-47E7-9CAA-2F7A-C05D6249068C}"/>
              </a:ext>
            </a:extLst>
          </p:cNvPr>
          <p:cNvSpPr>
            <a:spLocks noGrp="1"/>
          </p:cNvSpPr>
          <p:nvPr>
            <p:ph type="title"/>
          </p:nvPr>
        </p:nvSpPr>
        <p:spPr>
          <a:xfrm>
            <a:off x="1024129" y="585216"/>
            <a:ext cx="4431792" cy="1499616"/>
          </a:xfrm>
        </p:spPr>
        <p:txBody>
          <a:bodyPr>
            <a:normAutofit/>
          </a:bodyPr>
          <a:lstStyle/>
          <a:p>
            <a:r>
              <a:rPr lang="en-GB"/>
              <a:t>Summarising</a:t>
            </a:r>
          </a:p>
        </p:txBody>
      </p:sp>
      <p:sp>
        <p:nvSpPr>
          <p:cNvPr id="3" name="Content Placeholder 2">
            <a:extLst>
              <a:ext uri="{FF2B5EF4-FFF2-40B4-BE49-F238E27FC236}">
                <a16:creationId xmlns:a16="http://schemas.microsoft.com/office/drawing/2014/main" id="{C59C8215-D464-A913-39C5-FA2DE055AE6E}"/>
              </a:ext>
            </a:extLst>
          </p:cNvPr>
          <p:cNvSpPr>
            <a:spLocks noGrp="1"/>
          </p:cNvSpPr>
          <p:nvPr>
            <p:ph idx="1"/>
          </p:nvPr>
        </p:nvSpPr>
        <p:spPr>
          <a:xfrm>
            <a:off x="1024128" y="2286000"/>
            <a:ext cx="4429615" cy="3931920"/>
          </a:xfrm>
        </p:spPr>
        <p:txBody>
          <a:bodyPr>
            <a:normAutofit/>
          </a:bodyPr>
          <a:lstStyle/>
          <a:p>
            <a:pPr>
              <a:buFont typeface="Wingdings" panose="05000000000000000000" pitchFamily="2" charset="2"/>
              <a:buChar char="v"/>
            </a:pPr>
            <a:r>
              <a:rPr lang="en-GB"/>
              <a:t>Drawing together key points of a discussion of session</a:t>
            </a:r>
          </a:p>
          <a:p>
            <a:pPr>
              <a:buFont typeface="Wingdings" panose="05000000000000000000" pitchFamily="2" charset="2"/>
              <a:buChar char="v"/>
            </a:pPr>
            <a:r>
              <a:rPr lang="en-GB"/>
              <a:t>Demonstrates active engagement and organisation of content</a:t>
            </a:r>
          </a:p>
          <a:p>
            <a:pPr>
              <a:buFont typeface="Wingdings" panose="05000000000000000000" pitchFamily="2" charset="2"/>
              <a:buChar char="v"/>
            </a:pPr>
            <a:r>
              <a:rPr lang="en-GB"/>
              <a:t>Used for for transitions, reviewing progress or ending of the conversation</a:t>
            </a:r>
          </a:p>
          <a:p>
            <a:pPr>
              <a:buFont typeface="Wingdings" panose="05000000000000000000" pitchFamily="2" charset="2"/>
              <a:buChar char="v"/>
            </a:pPr>
            <a:endParaRPr lang="en-GB" dirty="0"/>
          </a:p>
        </p:txBody>
      </p:sp>
      <p:pic>
        <p:nvPicPr>
          <p:cNvPr id="8" name="Picture 7" descr="A close-up of a rope&#10;&#10;AI-generated content may be incorrect.">
            <a:extLst>
              <a:ext uri="{FF2B5EF4-FFF2-40B4-BE49-F238E27FC236}">
                <a16:creationId xmlns:a16="http://schemas.microsoft.com/office/drawing/2014/main" id="{282E6CEC-8E2A-FDE5-6368-1FB8403750B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1601266"/>
            <a:ext cx="5455921" cy="3655467"/>
          </a:xfrm>
          <a:prstGeom prst="rect">
            <a:avLst/>
          </a:prstGeom>
        </p:spPr>
      </p:pic>
      <p:sp>
        <p:nvSpPr>
          <p:cNvPr id="4" name="Date Placeholder 3">
            <a:extLst>
              <a:ext uri="{FF2B5EF4-FFF2-40B4-BE49-F238E27FC236}">
                <a16:creationId xmlns:a16="http://schemas.microsoft.com/office/drawing/2014/main" id="{6568A681-F2CE-56EA-F5DD-640B12C97A99}"/>
              </a:ext>
            </a:extLst>
          </p:cNvPr>
          <p:cNvSpPr>
            <a:spLocks noGrp="1"/>
          </p:cNvSpPr>
          <p:nvPr>
            <p:ph type="dt" sz="half" idx="10"/>
          </p:nvPr>
        </p:nvSpPr>
        <p:spPr>
          <a:xfrm>
            <a:off x="1024129" y="6470704"/>
            <a:ext cx="2154143" cy="274320"/>
          </a:xfrm>
        </p:spPr>
        <p:txBody>
          <a:bodyPr>
            <a:normAutofit/>
          </a:bodyPr>
          <a:lstStyle/>
          <a:p>
            <a:pPr rtl="0">
              <a:spcAft>
                <a:spcPts val="600"/>
              </a:spcAft>
            </a:pPr>
            <a:r>
              <a:rPr lang="en-GB"/>
              <a:t>20XX</a:t>
            </a:r>
          </a:p>
        </p:txBody>
      </p:sp>
      <p:sp>
        <p:nvSpPr>
          <p:cNvPr id="6" name="Slide Number Placeholder 5">
            <a:extLst>
              <a:ext uri="{FF2B5EF4-FFF2-40B4-BE49-F238E27FC236}">
                <a16:creationId xmlns:a16="http://schemas.microsoft.com/office/drawing/2014/main" id="{B3DA3F2E-86D1-F96C-FBC5-76B69738FA9D}"/>
              </a:ext>
            </a:extLst>
          </p:cNvPr>
          <p:cNvSpPr>
            <a:spLocks noGrp="1"/>
          </p:cNvSpPr>
          <p:nvPr>
            <p:ph type="sldNum" sz="quarter" idx="12"/>
          </p:nvPr>
        </p:nvSpPr>
        <p:spPr>
          <a:xfrm>
            <a:off x="10837333" y="6470704"/>
            <a:ext cx="973667" cy="274320"/>
          </a:xfrm>
        </p:spPr>
        <p:txBody>
          <a:bodyPr>
            <a:normAutofit/>
          </a:bodyPr>
          <a:lstStyle/>
          <a:p>
            <a:pPr rtl="0">
              <a:spcAft>
                <a:spcPts val="600"/>
              </a:spcAft>
            </a:pPr>
            <a:endParaRPr lang="en-GB" dirty="0"/>
          </a:p>
        </p:txBody>
      </p:sp>
    </p:spTree>
    <p:extLst>
      <p:ext uri="{BB962C8B-B14F-4D97-AF65-F5344CB8AC3E}">
        <p14:creationId xmlns:p14="http://schemas.microsoft.com/office/powerpoint/2010/main" val="845467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CE4C-13A9-ACFA-0967-622318D198A0}"/>
              </a:ext>
            </a:extLst>
          </p:cNvPr>
          <p:cNvSpPr>
            <a:spLocks noGrp="1"/>
          </p:cNvSpPr>
          <p:nvPr>
            <p:ph type="title"/>
          </p:nvPr>
        </p:nvSpPr>
        <p:spPr/>
        <p:txBody>
          <a:bodyPr/>
          <a:lstStyle/>
          <a:p>
            <a:pPr algn="ctr"/>
            <a:r>
              <a:rPr lang="en-GB" dirty="0"/>
              <a:t>Name different types of questions </a:t>
            </a:r>
          </a:p>
        </p:txBody>
      </p:sp>
      <p:sp>
        <p:nvSpPr>
          <p:cNvPr id="3" name="Content Placeholder 2">
            <a:extLst>
              <a:ext uri="{FF2B5EF4-FFF2-40B4-BE49-F238E27FC236}">
                <a16:creationId xmlns:a16="http://schemas.microsoft.com/office/drawing/2014/main" id="{360E6D1A-9BFB-8F3A-31E0-5F1455F1E11A}"/>
              </a:ext>
            </a:extLst>
          </p:cNvPr>
          <p:cNvSpPr>
            <a:spLocks noGrp="1"/>
          </p:cNvSpPr>
          <p:nvPr>
            <p:ph idx="1"/>
          </p:nvPr>
        </p:nvSpPr>
        <p:spPr/>
        <p:txBody>
          <a:bodyPr/>
          <a:lstStyle/>
          <a:p>
            <a:r>
              <a:rPr lang="en-GB" dirty="0"/>
              <a:t>Open ended</a:t>
            </a:r>
          </a:p>
          <a:p>
            <a:r>
              <a:rPr lang="en-GB" dirty="0"/>
              <a:t>Closed</a:t>
            </a:r>
          </a:p>
          <a:p>
            <a:r>
              <a:rPr lang="en-GB" dirty="0"/>
              <a:t>Probing</a:t>
            </a:r>
          </a:p>
          <a:p>
            <a:r>
              <a:rPr lang="en-GB" dirty="0"/>
              <a:t>Clarifying</a:t>
            </a:r>
          </a:p>
          <a:p>
            <a:r>
              <a:rPr lang="en-GB" dirty="0"/>
              <a:t>Reflective</a:t>
            </a:r>
          </a:p>
          <a:p>
            <a:r>
              <a:rPr lang="en-GB" dirty="0"/>
              <a:t>Socratic</a:t>
            </a:r>
          </a:p>
          <a:p>
            <a:r>
              <a:rPr lang="en-GB" dirty="0"/>
              <a:t>Solution focused</a:t>
            </a:r>
          </a:p>
          <a:p>
            <a:endParaRPr lang="en-GB" dirty="0"/>
          </a:p>
        </p:txBody>
      </p:sp>
      <p:sp>
        <p:nvSpPr>
          <p:cNvPr id="4" name="Date Placeholder 3">
            <a:extLst>
              <a:ext uri="{FF2B5EF4-FFF2-40B4-BE49-F238E27FC236}">
                <a16:creationId xmlns:a16="http://schemas.microsoft.com/office/drawing/2014/main" id="{B3B25AE4-B2A8-3F38-5140-DC8501ECF05C}"/>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89016C6F-E87B-3773-90BF-796CD8DF966C}"/>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Tree>
    <p:extLst>
      <p:ext uri="{BB962C8B-B14F-4D97-AF65-F5344CB8AC3E}">
        <p14:creationId xmlns:p14="http://schemas.microsoft.com/office/powerpoint/2010/main" val="399652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0E3-00F7-5BB9-1019-3E6F0690AFA7}"/>
              </a:ext>
            </a:extLst>
          </p:cNvPr>
          <p:cNvSpPr>
            <a:spLocks noGrp="1"/>
          </p:cNvSpPr>
          <p:nvPr>
            <p:ph type="title"/>
          </p:nvPr>
        </p:nvSpPr>
        <p:spPr/>
        <p:txBody>
          <a:bodyPr/>
          <a:lstStyle/>
          <a:p>
            <a:pPr algn="ctr"/>
            <a:r>
              <a:rPr lang="en-GB" dirty="0"/>
              <a:t>Why do health care workers use counselling skills</a:t>
            </a:r>
          </a:p>
        </p:txBody>
      </p:sp>
      <p:sp>
        <p:nvSpPr>
          <p:cNvPr id="3" name="Content Placeholder 2">
            <a:extLst>
              <a:ext uri="{FF2B5EF4-FFF2-40B4-BE49-F238E27FC236}">
                <a16:creationId xmlns:a16="http://schemas.microsoft.com/office/drawing/2014/main" id="{44880FA5-D324-1E2C-E52A-3E16A47742C4}"/>
              </a:ext>
            </a:extLst>
          </p:cNvPr>
          <p:cNvSpPr>
            <a:spLocks noGrp="1"/>
          </p:cNvSpPr>
          <p:nvPr>
            <p:ph idx="1"/>
          </p:nvPr>
        </p:nvSpPr>
        <p:spPr/>
        <p:txBody>
          <a:bodyPr/>
          <a:lstStyle/>
          <a:p>
            <a:r>
              <a:rPr lang="en-GB" dirty="0"/>
              <a:t>Develop stronger relationships with patients </a:t>
            </a:r>
            <a:r>
              <a:rPr lang="en-GB" b="1" dirty="0"/>
              <a:t>building trust and rapport</a:t>
            </a:r>
          </a:p>
          <a:p>
            <a:r>
              <a:rPr lang="en-GB" dirty="0"/>
              <a:t>Counselling skills underpin a Person-</a:t>
            </a:r>
            <a:r>
              <a:rPr lang="en-GB" dirty="0" err="1"/>
              <a:t>centered</a:t>
            </a:r>
            <a:r>
              <a:rPr lang="en-GB" dirty="0"/>
              <a:t> approach by valuing a patient's perspective and autonomy. </a:t>
            </a:r>
          </a:p>
          <a:p>
            <a:r>
              <a:rPr lang="en-GB" dirty="0"/>
              <a:t>Demonstrate active listening, empathy and unconditional positive regard to help patients feel heard and respected and aligns with </a:t>
            </a:r>
            <a:r>
              <a:rPr lang="en-GB" b="1" dirty="0"/>
              <a:t>ethical frameworks and principles</a:t>
            </a:r>
            <a:r>
              <a:rPr lang="en-GB" dirty="0"/>
              <a:t>, of autonomy, dignity, respect, compassion and non-judgemental. </a:t>
            </a:r>
          </a:p>
          <a:p>
            <a:r>
              <a:rPr lang="en-GB" dirty="0"/>
              <a:t>Counselling skills such as reflection, paraphrasing, summarising, and open-ended questioning help health care workers </a:t>
            </a:r>
            <a:r>
              <a:rPr lang="en-GB" b="1" dirty="0"/>
              <a:t>communicated more effectively. </a:t>
            </a:r>
          </a:p>
          <a:p>
            <a:r>
              <a:rPr lang="en-GB" b="1" dirty="0"/>
              <a:t>Reduces conflict – </a:t>
            </a:r>
            <a:r>
              <a:rPr lang="en-GB" dirty="0"/>
              <a:t>using empathy, active listening and validation can help de-escalate tense situations and manage challenging interactions more effectively. </a:t>
            </a:r>
          </a:p>
        </p:txBody>
      </p:sp>
      <p:sp>
        <p:nvSpPr>
          <p:cNvPr id="4" name="Date Placeholder 3">
            <a:extLst>
              <a:ext uri="{FF2B5EF4-FFF2-40B4-BE49-F238E27FC236}">
                <a16:creationId xmlns:a16="http://schemas.microsoft.com/office/drawing/2014/main" id="{98646822-3DF6-1C9B-78AC-E7950FA2DD59}"/>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183D80D3-ACAE-6027-03AE-3073BC821FBD}"/>
              </a:ext>
            </a:extLst>
          </p:cNvPr>
          <p:cNvSpPr>
            <a:spLocks noGrp="1"/>
          </p:cNvSpPr>
          <p:nvPr>
            <p:ph type="ftr" sz="quarter" idx="11"/>
          </p:nvPr>
        </p:nvSpPr>
        <p:spPr/>
        <p:txBody>
          <a:bodyPr/>
          <a:lstStyle/>
          <a:p>
            <a:pPr rtl="0"/>
            <a:endParaRPr lang="en-GB" dirty="0"/>
          </a:p>
        </p:txBody>
      </p:sp>
      <p:sp>
        <p:nvSpPr>
          <p:cNvPr id="6" name="Slide Number Placeholder 5">
            <a:extLst>
              <a:ext uri="{FF2B5EF4-FFF2-40B4-BE49-F238E27FC236}">
                <a16:creationId xmlns:a16="http://schemas.microsoft.com/office/drawing/2014/main" id="{9E7B64AA-562F-BDD7-3281-A00A117E4341}"/>
              </a:ext>
            </a:extLst>
          </p:cNvPr>
          <p:cNvSpPr>
            <a:spLocks noGrp="1"/>
          </p:cNvSpPr>
          <p:nvPr>
            <p:ph type="sldNum" sz="quarter" idx="12"/>
          </p:nvPr>
        </p:nvSpPr>
        <p:spPr/>
        <p:txBody>
          <a:bodyPr/>
          <a:lstStyle/>
          <a:p>
            <a:pPr rtl="0"/>
            <a:fld id="{58FB4751-880F-D840-AAA9-3A15815CC996}" type="slidenum">
              <a:rPr lang="en-GB" smtClean="0"/>
              <a:t>14</a:t>
            </a:fld>
            <a:endParaRPr lang="en-GB" dirty="0"/>
          </a:p>
        </p:txBody>
      </p:sp>
    </p:spTree>
    <p:extLst>
      <p:ext uri="{BB962C8B-B14F-4D97-AF65-F5344CB8AC3E}">
        <p14:creationId xmlns:p14="http://schemas.microsoft.com/office/powerpoint/2010/main" val="98023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F90F-B40A-A902-B216-0D58DBF04FCE}"/>
              </a:ext>
            </a:extLst>
          </p:cNvPr>
          <p:cNvSpPr>
            <a:spLocks noGrp="1"/>
          </p:cNvSpPr>
          <p:nvPr>
            <p:ph type="title"/>
          </p:nvPr>
        </p:nvSpPr>
        <p:spPr/>
        <p:txBody>
          <a:bodyPr/>
          <a:lstStyle/>
          <a:p>
            <a:pPr algn="ctr"/>
            <a:r>
              <a:rPr lang="en-GB" dirty="0"/>
              <a:t>Assignment one – Role play and exams</a:t>
            </a:r>
          </a:p>
        </p:txBody>
      </p:sp>
      <p:sp>
        <p:nvSpPr>
          <p:cNvPr id="3" name="Content Placeholder 2">
            <a:extLst>
              <a:ext uri="{FF2B5EF4-FFF2-40B4-BE49-F238E27FC236}">
                <a16:creationId xmlns:a16="http://schemas.microsoft.com/office/drawing/2014/main" id="{4DCF2B97-FDD9-F915-EAAD-0F57751FA9D0}"/>
              </a:ext>
            </a:extLst>
          </p:cNvPr>
          <p:cNvSpPr>
            <a:spLocks noGrp="1"/>
          </p:cNvSpPr>
          <p:nvPr>
            <p:ph idx="1"/>
          </p:nvPr>
        </p:nvSpPr>
        <p:spPr/>
        <p:txBody>
          <a:bodyPr/>
          <a:lstStyle/>
          <a:p>
            <a:r>
              <a:rPr lang="en-GB" sz="2800" b="1" dirty="0"/>
              <a:t>Monday November  17</a:t>
            </a:r>
            <a:r>
              <a:rPr lang="en-GB" sz="2800" b="1" baseline="30000" dirty="0"/>
              <a:t>th</a:t>
            </a:r>
            <a:r>
              <a:rPr lang="en-GB" sz="2800" b="1" dirty="0"/>
              <a:t> at 10 am </a:t>
            </a:r>
          </a:p>
          <a:p>
            <a:r>
              <a:rPr lang="en-GB" dirty="0"/>
              <a:t>You will watch a 5 min role play x2 </a:t>
            </a:r>
          </a:p>
          <a:p>
            <a:r>
              <a:rPr lang="en-GB" b="1" dirty="0"/>
              <a:t>Exam paper one </a:t>
            </a:r>
            <a:r>
              <a:rPr lang="en-GB" dirty="0"/>
              <a:t>- Answer (10) questions on the role play </a:t>
            </a:r>
            <a:r>
              <a:rPr lang="en-GB" b="1" dirty="0"/>
              <a:t>(45mins)</a:t>
            </a:r>
          </a:p>
          <a:p>
            <a:r>
              <a:rPr lang="en-GB" b="1" dirty="0"/>
              <a:t>Exam paper Two </a:t>
            </a:r>
            <a:r>
              <a:rPr lang="en-GB" dirty="0"/>
              <a:t>-  Answer (20) questions on person-centred counselling skills </a:t>
            </a:r>
            <a:r>
              <a:rPr lang="en-GB" b="1" dirty="0"/>
              <a:t>(45 mins)</a:t>
            </a:r>
          </a:p>
          <a:p>
            <a:r>
              <a:rPr lang="en-GB" dirty="0"/>
              <a:t>You will need to find separate </a:t>
            </a:r>
            <a:r>
              <a:rPr lang="en-GB" b="1" dirty="0"/>
              <a:t>references</a:t>
            </a:r>
            <a:r>
              <a:rPr lang="en-GB" dirty="0"/>
              <a:t> on ‘ </a:t>
            </a:r>
            <a:r>
              <a:rPr lang="en-GB" b="1" dirty="0"/>
              <a:t>active listening</a:t>
            </a:r>
            <a:r>
              <a:rPr lang="en-GB" dirty="0"/>
              <a:t>’, ‘</a:t>
            </a:r>
            <a:r>
              <a:rPr lang="en-GB" b="1" dirty="0"/>
              <a:t>reflection skill’, </a:t>
            </a:r>
            <a:r>
              <a:rPr lang="en-GB" dirty="0"/>
              <a:t>‘</a:t>
            </a:r>
            <a:r>
              <a:rPr lang="en-GB" b="1" dirty="0"/>
              <a:t>paraphrasing skill’, </a:t>
            </a:r>
            <a:r>
              <a:rPr lang="en-GB" dirty="0"/>
              <a:t>‘</a:t>
            </a:r>
            <a:r>
              <a:rPr lang="en-GB" b="1" dirty="0"/>
              <a:t>summarising skill</a:t>
            </a:r>
            <a:r>
              <a:rPr lang="en-GB" dirty="0"/>
              <a:t>’, and ‘</a:t>
            </a:r>
            <a:r>
              <a:rPr lang="en-GB" b="1" dirty="0"/>
              <a:t>questioning’</a:t>
            </a:r>
            <a:r>
              <a:rPr lang="en-GB" dirty="0"/>
              <a:t> and </a:t>
            </a:r>
            <a:r>
              <a:rPr lang="en-GB" b="1" dirty="0"/>
              <a:t>‘why do health care workers use counselling skills. </a:t>
            </a:r>
            <a:r>
              <a:rPr lang="en-GB" dirty="0"/>
              <a:t>(you can bring references on a sheet of paper to use).  </a:t>
            </a:r>
          </a:p>
        </p:txBody>
      </p:sp>
      <p:sp>
        <p:nvSpPr>
          <p:cNvPr id="4" name="Date Placeholder 3">
            <a:extLst>
              <a:ext uri="{FF2B5EF4-FFF2-40B4-BE49-F238E27FC236}">
                <a16:creationId xmlns:a16="http://schemas.microsoft.com/office/drawing/2014/main" id="{42F3B8C7-D84B-EF70-4AFC-2A22CA255599}"/>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D37AE5B5-C4C0-296E-F312-0F360202F1AC}"/>
              </a:ext>
            </a:extLst>
          </p:cNvPr>
          <p:cNvSpPr>
            <a:spLocks noGrp="1"/>
          </p:cNvSpPr>
          <p:nvPr>
            <p:ph type="sldNum" sz="quarter" idx="12"/>
          </p:nvPr>
        </p:nvSpPr>
        <p:spPr/>
        <p:txBody>
          <a:bodyPr/>
          <a:lstStyle/>
          <a:p>
            <a:pPr rtl="0"/>
            <a:fld id="{58FB4751-880F-D840-AAA9-3A15815CC996}" type="slidenum">
              <a:rPr lang="en-GB" smtClean="0"/>
              <a:t>15</a:t>
            </a:fld>
            <a:endParaRPr lang="en-GB" dirty="0"/>
          </a:p>
        </p:txBody>
      </p:sp>
    </p:spTree>
    <p:extLst>
      <p:ext uri="{BB962C8B-B14F-4D97-AF65-F5344CB8AC3E}">
        <p14:creationId xmlns:p14="http://schemas.microsoft.com/office/powerpoint/2010/main" val="990451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p:txBody>
          <a:bodyPr rtlCol="0"/>
          <a:lstStyle>
            <a:defPPr>
              <a:defRPr lang="en-GB"/>
            </a:defPPr>
          </a:lstStyle>
          <a:p>
            <a:pPr algn="ctr" rtl="0"/>
            <a:r>
              <a:rPr lang="en-GB" dirty="0"/>
              <a:t>Questions </a:t>
            </a:r>
          </a:p>
        </p:txBody>
      </p:sp>
    </p:spTree>
    <p:extLst>
      <p:ext uri="{BB962C8B-B14F-4D97-AF65-F5344CB8AC3E}">
        <p14:creationId xmlns:p14="http://schemas.microsoft.com/office/powerpoint/2010/main" val="5200005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106</TotalTime>
  <Words>899</Words>
  <Application>Microsoft Office PowerPoint</Application>
  <PresentationFormat>Widescreen</PresentationFormat>
  <Paragraphs>99</Paragraphs>
  <Slides>16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Calibri</vt:lpstr>
      <vt:lpstr>Courier New</vt:lpstr>
      <vt:lpstr>Gill Sans Nova</vt:lpstr>
      <vt:lpstr>Tw Cen MT</vt:lpstr>
      <vt:lpstr>Tw Cen MT Condensed</vt:lpstr>
      <vt:lpstr>Wingdings</vt:lpstr>
      <vt:lpstr>Wingdings 3</vt:lpstr>
      <vt:lpstr>Integral</vt:lpstr>
      <vt:lpstr>Week 7 Building the therapeutic relationship using counselling skills</vt:lpstr>
      <vt:lpstr>Learning outcomes</vt:lpstr>
      <vt:lpstr>Role play scenario</vt:lpstr>
      <vt:lpstr> demonstrate these skills</vt:lpstr>
      <vt:lpstr>Examples of counselling skills responses </vt:lpstr>
      <vt:lpstr>Examples of questions</vt:lpstr>
      <vt:lpstr>Break</vt:lpstr>
      <vt:lpstr>Re-Cap Active listening </vt:lpstr>
      <vt:lpstr>Soler   (Gerard Egan in the skilled helper) </vt:lpstr>
      <vt:lpstr>reflection</vt:lpstr>
      <vt:lpstr>Paraphrasing skill</vt:lpstr>
      <vt:lpstr>Summarising</vt:lpstr>
      <vt:lpstr>Name different types of questions </vt:lpstr>
      <vt:lpstr>Why do health care workers use counselling skills</vt:lpstr>
      <vt:lpstr>Assignment one – Role play and exams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1</cp:revision>
  <dcterms:created xsi:type="dcterms:W3CDTF">2025-11-09T13:00:48Z</dcterms:created>
  <dcterms:modified xsi:type="dcterms:W3CDTF">2025-11-09T15:12:32Z</dcterms:modified>
</cp:coreProperties>
</file>