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9" r:id="rId2"/>
    <p:sldId id="256" r:id="rId3"/>
    <p:sldId id="257" r:id="rId4"/>
    <p:sldId id="258" r:id="rId5"/>
  </p:sldIdLst>
  <p:sldSz cx="7772400" cy="10058400"/>
  <p:notesSz cx="6858000" cy="9144000"/>
  <p:defaultTextStyle>
    <a:defPPr>
      <a:defRPr lang="en-US"/>
    </a:defPPr>
    <a:lvl1pPr marL="0" algn="l" defTabSz="972556" rtl="0" eaLnBrk="1" latinLnBrk="0" hangingPunct="1">
      <a:defRPr sz="1914" kern="1200">
        <a:solidFill>
          <a:schemeClr val="tx1"/>
        </a:solidFill>
        <a:latin typeface="+mn-lt"/>
        <a:ea typeface="+mn-ea"/>
        <a:cs typeface="+mn-cs"/>
      </a:defRPr>
    </a:lvl1pPr>
    <a:lvl2pPr marL="486278" algn="l" defTabSz="972556" rtl="0" eaLnBrk="1" latinLnBrk="0" hangingPunct="1">
      <a:defRPr sz="1914" kern="1200">
        <a:solidFill>
          <a:schemeClr val="tx1"/>
        </a:solidFill>
        <a:latin typeface="+mn-lt"/>
        <a:ea typeface="+mn-ea"/>
        <a:cs typeface="+mn-cs"/>
      </a:defRPr>
    </a:lvl2pPr>
    <a:lvl3pPr marL="972556" algn="l" defTabSz="972556" rtl="0" eaLnBrk="1" latinLnBrk="0" hangingPunct="1">
      <a:defRPr sz="1914" kern="1200">
        <a:solidFill>
          <a:schemeClr val="tx1"/>
        </a:solidFill>
        <a:latin typeface="+mn-lt"/>
        <a:ea typeface="+mn-ea"/>
        <a:cs typeface="+mn-cs"/>
      </a:defRPr>
    </a:lvl3pPr>
    <a:lvl4pPr marL="1458834" algn="l" defTabSz="972556" rtl="0" eaLnBrk="1" latinLnBrk="0" hangingPunct="1">
      <a:defRPr sz="1914" kern="1200">
        <a:solidFill>
          <a:schemeClr val="tx1"/>
        </a:solidFill>
        <a:latin typeface="+mn-lt"/>
        <a:ea typeface="+mn-ea"/>
        <a:cs typeface="+mn-cs"/>
      </a:defRPr>
    </a:lvl4pPr>
    <a:lvl5pPr marL="1945112" algn="l" defTabSz="972556" rtl="0" eaLnBrk="1" latinLnBrk="0" hangingPunct="1">
      <a:defRPr sz="1914" kern="1200">
        <a:solidFill>
          <a:schemeClr val="tx1"/>
        </a:solidFill>
        <a:latin typeface="+mn-lt"/>
        <a:ea typeface="+mn-ea"/>
        <a:cs typeface="+mn-cs"/>
      </a:defRPr>
    </a:lvl5pPr>
    <a:lvl6pPr marL="2431390" algn="l" defTabSz="972556" rtl="0" eaLnBrk="1" latinLnBrk="0" hangingPunct="1">
      <a:defRPr sz="1914" kern="1200">
        <a:solidFill>
          <a:schemeClr val="tx1"/>
        </a:solidFill>
        <a:latin typeface="+mn-lt"/>
        <a:ea typeface="+mn-ea"/>
        <a:cs typeface="+mn-cs"/>
      </a:defRPr>
    </a:lvl6pPr>
    <a:lvl7pPr marL="2917668" algn="l" defTabSz="972556" rtl="0" eaLnBrk="1" latinLnBrk="0" hangingPunct="1">
      <a:defRPr sz="1914" kern="1200">
        <a:solidFill>
          <a:schemeClr val="tx1"/>
        </a:solidFill>
        <a:latin typeface="+mn-lt"/>
        <a:ea typeface="+mn-ea"/>
        <a:cs typeface="+mn-cs"/>
      </a:defRPr>
    </a:lvl7pPr>
    <a:lvl8pPr marL="3403945" algn="l" defTabSz="972556" rtl="0" eaLnBrk="1" latinLnBrk="0" hangingPunct="1">
      <a:defRPr sz="1914" kern="1200">
        <a:solidFill>
          <a:schemeClr val="tx1"/>
        </a:solidFill>
        <a:latin typeface="+mn-lt"/>
        <a:ea typeface="+mn-ea"/>
        <a:cs typeface="+mn-cs"/>
      </a:defRPr>
    </a:lvl8pPr>
    <a:lvl9pPr marL="3890223" algn="l" defTabSz="972556" rtl="0" eaLnBrk="1" latinLnBrk="0" hangingPunct="1">
      <a:defRPr sz="1914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168">
          <p15:clr>
            <a:srgbClr val="A4A3A4"/>
          </p15:clr>
        </p15:guide>
        <p15:guide id="2" pos="2448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7" autoAdjust="0"/>
    <p:restoredTop sz="94660"/>
  </p:normalViewPr>
  <p:slideViewPr>
    <p:cSldViewPr snapToGrid="0">
      <p:cViewPr varScale="1">
        <p:scale>
          <a:sx n="76" d="100"/>
          <a:sy n="76" d="100"/>
        </p:scale>
        <p:origin x="3040" y="216"/>
      </p:cViewPr>
      <p:guideLst>
        <p:guide orient="horz" pos="3168"/>
        <p:guide pos="2448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2930" y="1646133"/>
            <a:ext cx="6606540" cy="3501813"/>
          </a:xfrm>
        </p:spPr>
        <p:txBody>
          <a:bodyPr anchor="b"/>
          <a:lstStyle>
            <a:lvl1pPr algn="ctr">
              <a:defRPr sz="51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71550" y="5282989"/>
            <a:ext cx="5829300" cy="2428451"/>
          </a:xfrm>
        </p:spPr>
        <p:txBody>
          <a:bodyPr/>
          <a:lstStyle>
            <a:lvl1pPr marL="0" indent="0" algn="ctr">
              <a:buNone/>
              <a:defRPr sz="2040"/>
            </a:lvl1pPr>
            <a:lvl2pPr marL="388620" indent="0" algn="ctr">
              <a:buNone/>
              <a:defRPr sz="1700"/>
            </a:lvl2pPr>
            <a:lvl3pPr marL="777240" indent="0" algn="ctr">
              <a:buNone/>
              <a:defRPr sz="1530"/>
            </a:lvl3pPr>
            <a:lvl4pPr marL="1165860" indent="0" algn="ctr">
              <a:buNone/>
              <a:defRPr sz="1360"/>
            </a:lvl4pPr>
            <a:lvl5pPr marL="1554480" indent="0" algn="ctr">
              <a:buNone/>
              <a:defRPr sz="1360"/>
            </a:lvl5pPr>
            <a:lvl6pPr marL="1943100" indent="0" algn="ctr">
              <a:buNone/>
              <a:defRPr sz="1360"/>
            </a:lvl6pPr>
            <a:lvl7pPr marL="2331720" indent="0" algn="ctr">
              <a:buNone/>
              <a:defRPr sz="1360"/>
            </a:lvl7pPr>
            <a:lvl8pPr marL="2720340" indent="0" algn="ctr">
              <a:buNone/>
              <a:defRPr sz="1360"/>
            </a:lvl8pPr>
            <a:lvl9pPr marL="3108960" indent="0" algn="ctr">
              <a:buNone/>
              <a:defRPr sz="136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BD8A7-C96D-4563-AB2E-E7701F94B28D}" type="datetimeFigureOut">
              <a:rPr lang="en-US" smtClean="0"/>
              <a:pPr/>
              <a:t>6/17/22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781695-792A-4380-A0AA-8B3AEE9B2AD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36381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BD8A7-C96D-4563-AB2E-E7701F94B28D}" type="datetimeFigureOut">
              <a:rPr lang="en-US" smtClean="0"/>
              <a:pPr/>
              <a:t>6/17/22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781695-792A-4380-A0AA-8B3AEE9B2AD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82425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05" y="2507618"/>
            <a:ext cx="6703695" cy="4184014"/>
          </a:xfrm>
        </p:spPr>
        <p:txBody>
          <a:bodyPr anchor="b"/>
          <a:lstStyle>
            <a:lvl1pPr>
              <a:defRPr sz="51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05" y="6731215"/>
            <a:ext cx="6703695" cy="2200274"/>
          </a:xfrm>
        </p:spPr>
        <p:txBody>
          <a:bodyPr/>
          <a:lstStyle>
            <a:lvl1pPr marL="0" indent="0">
              <a:buNone/>
              <a:defRPr sz="2040">
                <a:solidFill>
                  <a:schemeClr val="tx1"/>
                </a:solidFill>
              </a:defRPr>
            </a:lvl1pPr>
            <a:lvl2pPr marL="388620" indent="0">
              <a:buNone/>
              <a:defRPr sz="1700">
                <a:solidFill>
                  <a:schemeClr val="tx1">
                    <a:tint val="75000"/>
                  </a:schemeClr>
                </a:solidFill>
              </a:defRPr>
            </a:lvl2pPr>
            <a:lvl3pPr marL="777240" indent="0">
              <a:buNone/>
              <a:defRPr sz="1530">
                <a:solidFill>
                  <a:schemeClr val="tx1">
                    <a:tint val="75000"/>
                  </a:schemeClr>
                </a:solidFill>
              </a:defRPr>
            </a:lvl3pPr>
            <a:lvl4pPr marL="1165860" indent="0">
              <a:buNone/>
              <a:defRPr sz="1360">
                <a:solidFill>
                  <a:schemeClr val="tx1">
                    <a:tint val="75000"/>
                  </a:schemeClr>
                </a:solidFill>
              </a:defRPr>
            </a:lvl4pPr>
            <a:lvl5pPr marL="1554480" indent="0">
              <a:buNone/>
              <a:defRPr sz="1360">
                <a:solidFill>
                  <a:schemeClr val="tx1">
                    <a:tint val="75000"/>
                  </a:schemeClr>
                </a:solidFill>
              </a:defRPr>
            </a:lvl5pPr>
            <a:lvl6pPr marL="1943100" indent="0">
              <a:buNone/>
              <a:defRPr sz="1360">
                <a:solidFill>
                  <a:schemeClr val="tx1">
                    <a:tint val="75000"/>
                  </a:schemeClr>
                </a:solidFill>
              </a:defRPr>
            </a:lvl6pPr>
            <a:lvl7pPr marL="2331720" indent="0">
              <a:buNone/>
              <a:defRPr sz="1360">
                <a:solidFill>
                  <a:schemeClr val="tx1">
                    <a:tint val="75000"/>
                  </a:schemeClr>
                </a:solidFill>
              </a:defRPr>
            </a:lvl7pPr>
            <a:lvl8pPr marL="2720340" indent="0">
              <a:buNone/>
              <a:defRPr sz="1360">
                <a:solidFill>
                  <a:schemeClr val="tx1">
                    <a:tint val="75000"/>
                  </a:schemeClr>
                </a:solidFill>
              </a:defRPr>
            </a:lvl8pPr>
            <a:lvl9pPr marL="3108960" indent="0">
              <a:buNone/>
              <a:defRPr sz="13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BD8A7-C96D-4563-AB2E-E7701F94B28D}" type="datetimeFigureOut">
              <a:rPr lang="en-US" smtClean="0"/>
              <a:pPr/>
              <a:t>6/17/22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781695-792A-4380-A0AA-8B3AEE9B2AD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27947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4353" y="2677584"/>
            <a:ext cx="3303270" cy="63819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934778" y="2677584"/>
            <a:ext cx="3303270" cy="63819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BD8A7-C96D-4563-AB2E-E7701F94B28D}" type="datetimeFigureOut">
              <a:rPr lang="en-US" smtClean="0"/>
              <a:pPr/>
              <a:t>6/17/22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781695-792A-4380-A0AA-8B3AEE9B2AD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31737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65" y="535519"/>
            <a:ext cx="6703695" cy="194415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5366" y="2465706"/>
            <a:ext cx="3288089" cy="1208404"/>
          </a:xfrm>
        </p:spPr>
        <p:txBody>
          <a:bodyPr anchor="b"/>
          <a:lstStyle>
            <a:lvl1pPr marL="0" indent="0">
              <a:buNone/>
              <a:defRPr sz="2040" b="1"/>
            </a:lvl1pPr>
            <a:lvl2pPr marL="388620" indent="0">
              <a:buNone/>
              <a:defRPr sz="1700" b="1"/>
            </a:lvl2pPr>
            <a:lvl3pPr marL="777240" indent="0">
              <a:buNone/>
              <a:defRPr sz="1530" b="1"/>
            </a:lvl3pPr>
            <a:lvl4pPr marL="1165860" indent="0">
              <a:buNone/>
              <a:defRPr sz="1360" b="1"/>
            </a:lvl4pPr>
            <a:lvl5pPr marL="1554480" indent="0">
              <a:buNone/>
              <a:defRPr sz="1360" b="1"/>
            </a:lvl5pPr>
            <a:lvl6pPr marL="1943100" indent="0">
              <a:buNone/>
              <a:defRPr sz="1360" b="1"/>
            </a:lvl6pPr>
            <a:lvl7pPr marL="2331720" indent="0">
              <a:buNone/>
              <a:defRPr sz="1360" b="1"/>
            </a:lvl7pPr>
            <a:lvl8pPr marL="2720340" indent="0">
              <a:buNone/>
              <a:defRPr sz="1360" b="1"/>
            </a:lvl8pPr>
            <a:lvl9pPr marL="3108960" indent="0">
              <a:buNone/>
              <a:defRPr sz="136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5366" y="3674110"/>
            <a:ext cx="3288089" cy="54040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34778" y="2465706"/>
            <a:ext cx="3304282" cy="1208404"/>
          </a:xfrm>
        </p:spPr>
        <p:txBody>
          <a:bodyPr anchor="b"/>
          <a:lstStyle>
            <a:lvl1pPr marL="0" indent="0">
              <a:buNone/>
              <a:defRPr sz="2040" b="1"/>
            </a:lvl1pPr>
            <a:lvl2pPr marL="388620" indent="0">
              <a:buNone/>
              <a:defRPr sz="1700" b="1"/>
            </a:lvl2pPr>
            <a:lvl3pPr marL="777240" indent="0">
              <a:buNone/>
              <a:defRPr sz="1530" b="1"/>
            </a:lvl3pPr>
            <a:lvl4pPr marL="1165860" indent="0">
              <a:buNone/>
              <a:defRPr sz="1360" b="1"/>
            </a:lvl4pPr>
            <a:lvl5pPr marL="1554480" indent="0">
              <a:buNone/>
              <a:defRPr sz="1360" b="1"/>
            </a:lvl5pPr>
            <a:lvl6pPr marL="1943100" indent="0">
              <a:buNone/>
              <a:defRPr sz="1360" b="1"/>
            </a:lvl6pPr>
            <a:lvl7pPr marL="2331720" indent="0">
              <a:buNone/>
              <a:defRPr sz="1360" b="1"/>
            </a:lvl7pPr>
            <a:lvl8pPr marL="2720340" indent="0">
              <a:buNone/>
              <a:defRPr sz="1360" b="1"/>
            </a:lvl8pPr>
            <a:lvl9pPr marL="3108960" indent="0">
              <a:buNone/>
              <a:defRPr sz="136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934778" y="3674110"/>
            <a:ext cx="3304282" cy="54040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BD8A7-C96D-4563-AB2E-E7701F94B28D}" type="datetimeFigureOut">
              <a:rPr lang="en-US" smtClean="0"/>
              <a:pPr/>
              <a:t>6/17/22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781695-792A-4380-A0AA-8B3AEE9B2AD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4773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BD8A7-C96D-4563-AB2E-E7701F94B28D}" type="datetimeFigureOut">
              <a:rPr lang="en-US" smtClean="0"/>
              <a:pPr/>
              <a:t>6/17/22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781695-792A-4380-A0AA-8B3AEE9B2AD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65388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BD8A7-C96D-4563-AB2E-E7701F94B28D}" type="datetimeFigureOut">
              <a:rPr lang="en-US" smtClean="0"/>
              <a:pPr/>
              <a:t>6/17/22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781695-792A-4380-A0AA-8B3AEE9B2AD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70043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65" y="670560"/>
            <a:ext cx="2506801" cy="2346960"/>
          </a:xfrm>
        </p:spPr>
        <p:txBody>
          <a:bodyPr anchor="b"/>
          <a:lstStyle>
            <a:lvl1pPr>
              <a:defRPr sz="272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04282" y="1448226"/>
            <a:ext cx="3934778" cy="7147983"/>
          </a:xfrm>
        </p:spPr>
        <p:txBody>
          <a:bodyPr/>
          <a:lstStyle>
            <a:lvl1pPr>
              <a:defRPr sz="2720"/>
            </a:lvl1pPr>
            <a:lvl2pPr>
              <a:defRPr sz="2380"/>
            </a:lvl2pPr>
            <a:lvl3pPr>
              <a:defRPr sz="2040"/>
            </a:lvl3pPr>
            <a:lvl4pPr>
              <a:defRPr sz="1700"/>
            </a:lvl4pPr>
            <a:lvl5pPr>
              <a:defRPr sz="1700"/>
            </a:lvl5pPr>
            <a:lvl6pPr>
              <a:defRPr sz="1700"/>
            </a:lvl6pPr>
            <a:lvl7pPr>
              <a:defRPr sz="1700"/>
            </a:lvl7pPr>
            <a:lvl8pPr>
              <a:defRPr sz="1700"/>
            </a:lvl8pPr>
            <a:lvl9pPr>
              <a:defRPr sz="17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5365" y="3017520"/>
            <a:ext cx="2506801" cy="5590329"/>
          </a:xfrm>
        </p:spPr>
        <p:txBody>
          <a:bodyPr/>
          <a:lstStyle>
            <a:lvl1pPr marL="0" indent="0">
              <a:buNone/>
              <a:defRPr sz="1360"/>
            </a:lvl1pPr>
            <a:lvl2pPr marL="388620" indent="0">
              <a:buNone/>
              <a:defRPr sz="1190"/>
            </a:lvl2pPr>
            <a:lvl3pPr marL="777240" indent="0">
              <a:buNone/>
              <a:defRPr sz="1020"/>
            </a:lvl3pPr>
            <a:lvl4pPr marL="1165860" indent="0">
              <a:buNone/>
              <a:defRPr sz="850"/>
            </a:lvl4pPr>
            <a:lvl5pPr marL="1554480" indent="0">
              <a:buNone/>
              <a:defRPr sz="850"/>
            </a:lvl5pPr>
            <a:lvl6pPr marL="1943100" indent="0">
              <a:buNone/>
              <a:defRPr sz="850"/>
            </a:lvl6pPr>
            <a:lvl7pPr marL="2331720" indent="0">
              <a:buNone/>
              <a:defRPr sz="850"/>
            </a:lvl7pPr>
            <a:lvl8pPr marL="2720340" indent="0">
              <a:buNone/>
              <a:defRPr sz="850"/>
            </a:lvl8pPr>
            <a:lvl9pPr marL="3108960" indent="0">
              <a:buNone/>
              <a:defRPr sz="8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BD8A7-C96D-4563-AB2E-E7701F94B28D}" type="datetimeFigureOut">
              <a:rPr lang="en-US" smtClean="0"/>
              <a:pPr/>
              <a:t>6/17/22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781695-792A-4380-A0AA-8B3AEE9B2AD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49678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65" y="670560"/>
            <a:ext cx="2506801" cy="2346960"/>
          </a:xfrm>
        </p:spPr>
        <p:txBody>
          <a:bodyPr anchor="b"/>
          <a:lstStyle>
            <a:lvl1pPr>
              <a:defRPr sz="272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304282" y="1448226"/>
            <a:ext cx="3934778" cy="7147983"/>
          </a:xfrm>
        </p:spPr>
        <p:txBody>
          <a:bodyPr anchor="t"/>
          <a:lstStyle>
            <a:lvl1pPr marL="0" indent="0">
              <a:buNone/>
              <a:defRPr sz="2720"/>
            </a:lvl1pPr>
            <a:lvl2pPr marL="388620" indent="0">
              <a:buNone/>
              <a:defRPr sz="2380"/>
            </a:lvl2pPr>
            <a:lvl3pPr marL="777240" indent="0">
              <a:buNone/>
              <a:defRPr sz="2040"/>
            </a:lvl3pPr>
            <a:lvl4pPr marL="1165860" indent="0">
              <a:buNone/>
              <a:defRPr sz="1700"/>
            </a:lvl4pPr>
            <a:lvl5pPr marL="1554480" indent="0">
              <a:buNone/>
              <a:defRPr sz="1700"/>
            </a:lvl5pPr>
            <a:lvl6pPr marL="1943100" indent="0">
              <a:buNone/>
              <a:defRPr sz="1700"/>
            </a:lvl6pPr>
            <a:lvl7pPr marL="2331720" indent="0">
              <a:buNone/>
              <a:defRPr sz="1700"/>
            </a:lvl7pPr>
            <a:lvl8pPr marL="2720340" indent="0">
              <a:buNone/>
              <a:defRPr sz="1700"/>
            </a:lvl8pPr>
            <a:lvl9pPr marL="3108960" indent="0">
              <a:buNone/>
              <a:defRPr sz="17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5365" y="3017520"/>
            <a:ext cx="2506801" cy="5590329"/>
          </a:xfrm>
        </p:spPr>
        <p:txBody>
          <a:bodyPr/>
          <a:lstStyle>
            <a:lvl1pPr marL="0" indent="0">
              <a:buNone/>
              <a:defRPr sz="1360"/>
            </a:lvl1pPr>
            <a:lvl2pPr marL="388620" indent="0">
              <a:buNone/>
              <a:defRPr sz="1190"/>
            </a:lvl2pPr>
            <a:lvl3pPr marL="777240" indent="0">
              <a:buNone/>
              <a:defRPr sz="1020"/>
            </a:lvl3pPr>
            <a:lvl4pPr marL="1165860" indent="0">
              <a:buNone/>
              <a:defRPr sz="850"/>
            </a:lvl4pPr>
            <a:lvl5pPr marL="1554480" indent="0">
              <a:buNone/>
              <a:defRPr sz="850"/>
            </a:lvl5pPr>
            <a:lvl6pPr marL="1943100" indent="0">
              <a:buNone/>
              <a:defRPr sz="850"/>
            </a:lvl6pPr>
            <a:lvl7pPr marL="2331720" indent="0">
              <a:buNone/>
              <a:defRPr sz="850"/>
            </a:lvl7pPr>
            <a:lvl8pPr marL="2720340" indent="0">
              <a:buNone/>
              <a:defRPr sz="850"/>
            </a:lvl8pPr>
            <a:lvl9pPr marL="3108960" indent="0">
              <a:buNone/>
              <a:defRPr sz="8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BD8A7-C96D-4563-AB2E-E7701F94B28D}" type="datetimeFigureOut">
              <a:rPr lang="en-US" smtClean="0"/>
              <a:pPr/>
              <a:t>6/17/22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781695-792A-4380-A0AA-8B3AEE9B2AD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11781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BD8A7-C96D-4563-AB2E-E7701F94B28D}" type="datetimeFigureOut">
              <a:rPr lang="en-US" smtClean="0"/>
              <a:pPr/>
              <a:t>6/17/22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781695-792A-4380-A0AA-8B3AEE9B2AD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58126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562124" y="535517"/>
            <a:ext cx="1675924" cy="8524029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4353" y="535517"/>
            <a:ext cx="4930616" cy="852402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BD8A7-C96D-4563-AB2E-E7701F94B28D}" type="datetimeFigureOut">
              <a:rPr lang="en-US" smtClean="0"/>
              <a:pPr/>
              <a:t>6/17/22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781695-792A-4380-A0AA-8B3AEE9B2AD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64519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4353" y="535519"/>
            <a:ext cx="6703695" cy="194415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4353" y="2677584"/>
            <a:ext cx="6703695" cy="63819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34353" y="9322649"/>
            <a:ext cx="1748790" cy="5355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2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CBD8A7-C96D-4563-AB2E-E7701F94B28D}" type="datetimeFigureOut">
              <a:rPr lang="en-US" smtClean="0"/>
              <a:pPr/>
              <a:t>6/17/22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4608" y="9322649"/>
            <a:ext cx="2623185" cy="5355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2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489258" y="9322649"/>
            <a:ext cx="1748790" cy="5355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2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781695-792A-4380-A0AA-8B3AEE9B2AD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9170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777240" rtl="0" eaLnBrk="1" latinLnBrk="0" hangingPunct="1">
        <a:lnSpc>
          <a:spcPct val="90000"/>
        </a:lnSpc>
        <a:spcBef>
          <a:spcPct val="0"/>
        </a:spcBef>
        <a:buNone/>
        <a:defRPr sz="374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94310" indent="-194310" algn="l" defTabSz="777240" rtl="0" eaLnBrk="1" latinLnBrk="0" hangingPunct="1">
        <a:lnSpc>
          <a:spcPct val="90000"/>
        </a:lnSpc>
        <a:spcBef>
          <a:spcPts val="850"/>
        </a:spcBef>
        <a:buFont typeface="Arial" panose="020B0604020202020204" pitchFamily="34" charset="0"/>
        <a:buChar char="•"/>
        <a:defRPr sz="2380" kern="1200">
          <a:solidFill>
            <a:schemeClr val="tx1"/>
          </a:solidFill>
          <a:latin typeface="+mn-lt"/>
          <a:ea typeface="+mn-ea"/>
          <a:cs typeface="+mn-cs"/>
        </a:defRPr>
      </a:lvl1pPr>
      <a:lvl2pPr marL="582930" indent="-194310" algn="l" defTabSz="777240" rtl="0" eaLnBrk="1" latinLnBrk="0" hangingPunct="1">
        <a:lnSpc>
          <a:spcPct val="90000"/>
        </a:lnSpc>
        <a:spcBef>
          <a:spcPts val="425"/>
        </a:spcBef>
        <a:buFont typeface="Arial" panose="020B0604020202020204" pitchFamily="34" charset="0"/>
        <a:buChar char="•"/>
        <a:defRPr sz="2040" kern="1200">
          <a:solidFill>
            <a:schemeClr val="tx1"/>
          </a:solidFill>
          <a:latin typeface="+mn-lt"/>
          <a:ea typeface="+mn-ea"/>
          <a:cs typeface="+mn-cs"/>
        </a:defRPr>
      </a:lvl2pPr>
      <a:lvl3pPr marL="971550" indent="-194310" algn="l" defTabSz="777240" rtl="0" eaLnBrk="1" latinLnBrk="0" hangingPunct="1">
        <a:lnSpc>
          <a:spcPct val="90000"/>
        </a:lnSpc>
        <a:spcBef>
          <a:spcPts val="425"/>
        </a:spcBef>
        <a:buFont typeface="Arial" panose="020B0604020202020204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3pPr>
      <a:lvl4pPr marL="1360170" indent="-194310" algn="l" defTabSz="777240" rtl="0" eaLnBrk="1" latinLnBrk="0" hangingPunct="1">
        <a:lnSpc>
          <a:spcPct val="90000"/>
        </a:lnSpc>
        <a:spcBef>
          <a:spcPts val="425"/>
        </a:spcBef>
        <a:buFont typeface="Arial" panose="020B0604020202020204" pitchFamily="34" charset="0"/>
        <a:buChar char="•"/>
        <a:defRPr sz="1530" kern="1200">
          <a:solidFill>
            <a:schemeClr val="tx1"/>
          </a:solidFill>
          <a:latin typeface="+mn-lt"/>
          <a:ea typeface="+mn-ea"/>
          <a:cs typeface="+mn-cs"/>
        </a:defRPr>
      </a:lvl4pPr>
      <a:lvl5pPr marL="1748790" indent="-194310" algn="l" defTabSz="777240" rtl="0" eaLnBrk="1" latinLnBrk="0" hangingPunct="1">
        <a:lnSpc>
          <a:spcPct val="90000"/>
        </a:lnSpc>
        <a:spcBef>
          <a:spcPts val="425"/>
        </a:spcBef>
        <a:buFont typeface="Arial" panose="020B0604020202020204" pitchFamily="34" charset="0"/>
        <a:buChar char="•"/>
        <a:defRPr sz="1530" kern="1200">
          <a:solidFill>
            <a:schemeClr val="tx1"/>
          </a:solidFill>
          <a:latin typeface="+mn-lt"/>
          <a:ea typeface="+mn-ea"/>
          <a:cs typeface="+mn-cs"/>
        </a:defRPr>
      </a:lvl5pPr>
      <a:lvl6pPr marL="2137410" indent="-194310" algn="l" defTabSz="777240" rtl="0" eaLnBrk="1" latinLnBrk="0" hangingPunct="1">
        <a:lnSpc>
          <a:spcPct val="90000"/>
        </a:lnSpc>
        <a:spcBef>
          <a:spcPts val="425"/>
        </a:spcBef>
        <a:buFont typeface="Arial" panose="020B0604020202020204" pitchFamily="34" charset="0"/>
        <a:buChar char="•"/>
        <a:defRPr sz="1530" kern="1200">
          <a:solidFill>
            <a:schemeClr val="tx1"/>
          </a:solidFill>
          <a:latin typeface="+mn-lt"/>
          <a:ea typeface="+mn-ea"/>
          <a:cs typeface="+mn-cs"/>
        </a:defRPr>
      </a:lvl6pPr>
      <a:lvl7pPr marL="2526030" indent="-194310" algn="l" defTabSz="777240" rtl="0" eaLnBrk="1" latinLnBrk="0" hangingPunct="1">
        <a:lnSpc>
          <a:spcPct val="90000"/>
        </a:lnSpc>
        <a:spcBef>
          <a:spcPts val="425"/>
        </a:spcBef>
        <a:buFont typeface="Arial" panose="020B0604020202020204" pitchFamily="34" charset="0"/>
        <a:buChar char="•"/>
        <a:defRPr sz="1530" kern="1200">
          <a:solidFill>
            <a:schemeClr val="tx1"/>
          </a:solidFill>
          <a:latin typeface="+mn-lt"/>
          <a:ea typeface="+mn-ea"/>
          <a:cs typeface="+mn-cs"/>
        </a:defRPr>
      </a:lvl7pPr>
      <a:lvl8pPr marL="2914650" indent="-194310" algn="l" defTabSz="777240" rtl="0" eaLnBrk="1" latinLnBrk="0" hangingPunct="1">
        <a:lnSpc>
          <a:spcPct val="90000"/>
        </a:lnSpc>
        <a:spcBef>
          <a:spcPts val="425"/>
        </a:spcBef>
        <a:buFont typeface="Arial" panose="020B0604020202020204" pitchFamily="34" charset="0"/>
        <a:buChar char="•"/>
        <a:defRPr sz="1530" kern="1200">
          <a:solidFill>
            <a:schemeClr val="tx1"/>
          </a:solidFill>
          <a:latin typeface="+mn-lt"/>
          <a:ea typeface="+mn-ea"/>
          <a:cs typeface="+mn-cs"/>
        </a:defRPr>
      </a:lvl8pPr>
      <a:lvl9pPr marL="3303270" indent="-194310" algn="l" defTabSz="777240" rtl="0" eaLnBrk="1" latinLnBrk="0" hangingPunct="1">
        <a:lnSpc>
          <a:spcPct val="90000"/>
        </a:lnSpc>
        <a:spcBef>
          <a:spcPts val="425"/>
        </a:spcBef>
        <a:buFont typeface="Arial" panose="020B0604020202020204" pitchFamily="34" charset="0"/>
        <a:buChar char="•"/>
        <a:defRPr sz="153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1pPr>
      <a:lvl2pPr marL="38862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2pPr>
      <a:lvl3pPr marL="77724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3pPr>
      <a:lvl4pPr marL="116586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5pPr>
      <a:lvl6pPr marL="194310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6pPr>
      <a:lvl7pPr marL="233172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7pPr>
      <a:lvl8pPr marL="272034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ibusinessinfo.co.uk/content/food-allergen-labelling" TargetMode="External"/><Relationship Id="rId2" Type="http://schemas.openxmlformats.org/officeDocument/2006/relationships/hyperlink" Target="https://www.bookculinaryvacations.com/news/food-alcohol-pairi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morganshotel.co.uk/resources/morgansdinnermenu2019-1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FB1923-CA11-B2D0-C023-C333E394BB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Assignment 2: Menu</a:t>
            </a:r>
            <a:br>
              <a:rPr lang="en-US" dirty="0"/>
            </a:br>
            <a:r>
              <a:rPr lang="en-US" dirty="0"/>
              <a:t>Shah Poli Hoque</a:t>
            </a:r>
            <a:br>
              <a:rPr lang="en-US" dirty="0"/>
            </a:br>
            <a:r>
              <a:rPr lang="en-US" dirty="0"/>
              <a:t>Student number: 2021124</a:t>
            </a:r>
            <a:br>
              <a:rPr lang="en-US" dirty="0"/>
            </a:br>
            <a:r>
              <a:rPr lang="en-US" dirty="0"/>
              <a:t>Laurence Blake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0BBC69-A213-7848-37FE-EEFFB4EA4A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47870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264139" y="498622"/>
            <a:ext cx="5416062" cy="16986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62" b="1" dirty="0">
                <a:solidFill>
                  <a:srgbClr val="0070C0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TRINITY HOTELS</a:t>
            </a:r>
          </a:p>
          <a:p>
            <a:pPr algn="ctr"/>
            <a:r>
              <a:rPr lang="en-US" sz="1943" i="1" dirty="0">
                <a:solidFill>
                  <a:srgbClr val="0070C0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TAKE-AWAY MENU</a:t>
            </a:r>
            <a:endParaRPr lang="en-US" sz="1943" dirty="0">
              <a:solidFill>
                <a:srgbClr val="0070C0"/>
              </a:solidFill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pPr algn="ctr"/>
            <a:r>
              <a:rPr lang="en-US" sz="1422" dirty="0">
                <a:solidFill>
                  <a:srgbClr val="0070C0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 </a:t>
            </a:r>
          </a:p>
          <a:p>
            <a:pPr algn="ctr"/>
            <a:r>
              <a:rPr lang="en-US" sz="1422" dirty="0">
                <a:solidFill>
                  <a:srgbClr val="0070C0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Available: Mon – Thurs	5:00-10:00 p.m.</a:t>
            </a:r>
          </a:p>
          <a:p>
            <a:pPr algn="ctr"/>
            <a:r>
              <a:rPr lang="en-US" sz="1422" dirty="0">
                <a:solidFill>
                  <a:srgbClr val="0070C0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Fri – Sun	5:00-11:30 p.m.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747219" y="2335340"/>
            <a:ext cx="2449902" cy="3869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0070C0"/>
                </a:solidFill>
                <a:latin typeface="Lucida Handwriting" panose="03010101010101010101" pitchFamily="66" charset="0"/>
              </a:rPr>
              <a:t>STARTERS</a:t>
            </a:r>
            <a:endParaRPr lang="en-US" dirty="0">
              <a:solidFill>
                <a:srgbClr val="0070C0"/>
              </a:solidFill>
              <a:latin typeface="Lucida Handwriting" panose="03010101010101010101" pitchFamily="66" charset="0"/>
            </a:endParaRPr>
          </a:p>
        </p:txBody>
      </p:sp>
      <p:pic>
        <p:nvPicPr>
          <p:cNvPr id="1026" name="Picture 2" descr="https://www.dutchmansstore.com/wp-content/uploads/2021/02/428066-600x450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36" r="9338"/>
          <a:stretch/>
        </p:blipFill>
        <p:spPr bwMode="auto">
          <a:xfrm>
            <a:off x="347763" y="2757390"/>
            <a:ext cx="1832743" cy="1711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s://cdn11.bigcommerce.com/s-hd6k9/images/stencil/2048x2048/products/887/1846/Scallops-in-Bacon-Cream-Sauce-1__01117.1461599646.jpg?c=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387"/>
          <a:stretch/>
        </p:blipFill>
        <p:spPr bwMode="auto">
          <a:xfrm>
            <a:off x="2643044" y="2749223"/>
            <a:ext cx="1832743" cy="1714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s://www.jamesmartinchef.co.uk/wp-content/uploads/TX23-JAMES-MARTIN-PRAWN-COCKTAIL-768x51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8325" y="2756033"/>
            <a:ext cx="2571674" cy="1714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347762" y="4526248"/>
            <a:ext cx="1832743" cy="6946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b="1" dirty="0"/>
              <a:t>Seasonal soup of the day (</a:t>
            </a:r>
            <a:r>
              <a:rPr lang="en-US" sz="1000" b="1" dirty="0" err="1"/>
              <a:t>ve</a:t>
            </a:r>
            <a:r>
              <a:rPr lang="en-US" sz="1000" b="1" dirty="0"/>
              <a:t>)</a:t>
            </a:r>
            <a:r>
              <a:rPr lang="en-US" sz="1000" i="1" dirty="0"/>
              <a:t> </a:t>
            </a:r>
            <a:endParaRPr lang="en-US" sz="1000" dirty="0"/>
          </a:p>
          <a:p>
            <a:pPr algn="ctr"/>
            <a:r>
              <a:rPr lang="en-US" sz="1000" i="1" dirty="0"/>
              <a:t>(191 kcal)</a:t>
            </a:r>
            <a:r>
              <a:rPr lang="en-US" i="1" dirty="0"/>
              <a:t>	</a:t>
            </a:r>
            <a:r>
              <a:rPr lang="en-US" sz="1000" dirty="0">
                <a:latin typeface="Verdana" panose="020B0604030504040204" pitchFamily="34" charset="0"/>
                <a:ea typeface="Verdana" panose="020B0604030504040204" pitchFamily="34" charset="0"/>
              </a:rPr>
              <a:t>£6.00 with warm crusty bread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643044" y="4526617"/>
            <a:ext cx="1832743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b="1" dirty="0"/>
              <a:t>Seasonal soup of the day (</a:t>
            </a:r>
            <a:r>
              <a:rPr lang="en-US" sz="1000" b="1" dirty="0" err="1"/>
              <a:t>ve</a:t>
            </a:r>
            <a:r>
              <a:rPr lang="en-US" sz="1000" b="1" dirty="0"/>
              <a:t>)</a:t>
            </a:r>
            <a:r>
              <a:rPr lang="en-US" sz="1000" i="1" dirty="0"/>
              <a:t> </a:t>
            </a:r>
            <a:endParaRPr lang="en-US" sz="1000" dirty="0"/>
          </a:p>
          <a:p>
            <a:pPr algn="ctr"/>
            <a:r>
              <a:rPr lang="en-US" sz="1000" i="1" dirty="0"/>
              <a:t>(150.7 kcal)	 </a:t>
            </a:r>
            <a:r>
              <a:rPr lang="en-US" sz="1000" dirty="0">
                <a:latin typeface="Verdana" panose="020B0604030504040204" pitchFamily="34" charset="0"/>
                <a:ea typeface="Verdana" panose="020B0604030504040204" pitchFamily="34" charset="0"/>
              </a:rPr>
              <a:t>£8.00</a:t>
            </a:r>
          </a:p>
          <a:p>
            <a:pPr algn="ctr"/>
            <a:r>
              <a:rPr lang="en-US" sz="1000" dirty="0">
                <a:latin typeface="Verdana" panose="020B0604030504040204" pitchFamily="34" charset="0"/>
                <a:ea typeface="Verdana" panose="020B0604030504040204" pitchFamily="34" charset="0"/>
              </a:rPr>
              <a:t>tempura, roasted Cauliflower and black pudding crumble</a:t>
            </a:r>
          </a:p>
        </p:txBody>
      </p:sp>
      <p:sp>
        <p:nvSpPr>
          <p:cNvPr id="8" name="Rectangle 7"/>
          <p:cNvSpPr/>
          <p:nvPr/>
        </p:nvSpPr>
        <p:spPr>
          <a:xfrm>
            <a:off x="4938325" y="4526248"/>
            <a:ext cx="257167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000" b="1" dirty="0"/>
              <a:t>Classic prawn cocktail</a:t>
            </a:r>
          </a:p>
          <a:p>
            <a:pPr algn="ctr"/>
            <a:r>
              <a:rPr lang="en-US" sz="1000" i="1" dirty="0"/>
              <a:t>(280 kcal)	</a:t>
            </a:r>
            <a:r>
              <a:rPr lang="en-US" sz="1000" dirty="0">
                <a:latin typeface="Verdana" panose="020B0604030504040204" pitchFamily="34" charset="0"/>
                <a:ea typeface="Verdana" panose="020B0604030504040204" pitchFamily="34" charset="0"/>
              </a:rPr>
              <a:t>£7.50</a:t>
            </a:r>
          </a:p>
          <a:p>
            <a:pPr algn="ctr"/>
            <a:r>
              <a:rPr lang="en-US" sz="1000" dirty="0">
                <a:latin typeface="Verdana" panose="020B0604030504040204" pitchFamily="34" charset="0"/>
                <a:ea typeface="Verdana" panose="020B0604030504040204" pitchFamily="34" charset="0"/>
              </a:rPr>
              <a:t>avocado, cherry tomatoes, Marie Rose dressing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2643043" y="7228729"/>
            <a:ext cx="1832743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b="1" dirty="0"/>
              <a:t>Teriyaki chicken/tofu salad(</a:t>
            </a:r>
            <a:r>
              <a:rPr lang="en-US" sz="1000" b="1" dirty="0" err="1"/>
              <a:t>ve</a:t>
            </a:r>
            <a:r>
              <a:rPr lang="en-US" sz="1000" b="1" dirty="0"/>
              <a:t>)</a:t>
            </a:r>
            <a:r>
              <a:rPr lang="en-US" sz="1000" i="1" dirty="0"/>
              <a:t> </a:t>
            </a:r>
            <a:endParaRPr lang="en-US" sz="1000" dirty="0"/>
          </a:p>
          <a:p>
            <a:pPr algn="ctr"/>
            <a:r>
              <a:rPr lang="en-US" sz="1000" i="1" dirty="0"/>
              <a:t>(351 kcal)	</a:t>
            </a:r>
            <a:r>
              <a:rPr lang="en-US" sz="1000" dirty="0">
                <a:latin typeface="Verdana" panose="020B0604030504040204" pitchFamily="34" charset="0"/>
                <a:ea typeface="Verdana" panose="020B0604030504040204" pitchFamily="34" charset="0"/>
              </a:rPr>
              <a:t>£7.00 Asian slaw, Thai dressing</a:t>
            </a:r>
          </a:p>
        </p:txBody>
      </p:sp>
      <p:pic>
        <p:nvPicPr>
          <p:cNvPr id="1032" name="Picture 8" descr="https://jennifermedhurst.com/wp-content/uploads/2020/04/tof-teriyaki-salad-4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3044" y="5451335"/>
            <a:ext cx="1832742" cy="1714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Box 16"/>
          <p:cNvSpPr txBox="1"/>
          <p:nvPr/>
        </p:nvSpPr>
        <p:spPr>
          <a:xfrm>
            <a:off x="2334463" y="7845671"/>
            <a:ext cx="2449902" cy="3869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0070C0"/>
                </a:solidFill>
                <a:latin typeface="Lucida Handwriting" panose="03010101010101010101" pitchFamily="66" charset="0"/>
              </a:rPr>
              <a:t>MAIN</a:t>
            </a:r>
            <a:endParaRPr lang="en-US" dirty="0">
              <a:solidFill>
                <a:srgbClr val="0070C0"/>
              </a:solidFill>
              <a:latin typeface="Lucida Handwriting" panose="03010101010101010101" pitchFamily="66" charset="0"/>
            </a:endParaRPr>
          </a:p>
        </p:txBody>
      </p:sp>
      <p:pic>
        <p:nvPicPr>
          <p:cNvPr id="1034" name="Picture 10" descr="https://farm8.staticflickr.com/7160/6603631955_8aec573f1c_z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762" y="8232572"/>
            <a:ext cx="1832743" cy="1613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Box 19"/>
          <p:cNvSpPr txBox="1"/>
          <p:nvPr/>
        </p:nvSpPr>
        <p:spPr>
          <a:xfrm>
            <a:off x="2180505" y="8462613"/>
            <a:ext cx="183274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b="1" dirty="0"/>
              <a:t>Thai </a:t>
            </a:r>
            <a:r>
              <a:rPr lang="en-US" sz="1000" b="1" dirty="0" err="1"/>
              <a:t>Panang</a:t>
            </a:r>
            <a:r>
              <a:rPr lang="en-US" sz="1000" b="1" dirty="0"/>
              <a:t> vegetable curry (</a:t>
            </a:r>
            <a:r>
              <a:rPr lang="en-US" sz="1000" b="1" dirty="0" err="1"/>
              <a:t>ve</a:t>
            </a:r>
            <a:r>
              <a:rPr lang="en-US" sz="1000" b="1" dirty="0"/>
              <a:t>)</a:t>
            </a:r>
            <a:r>
              <a:rPr lang="en-US" sz="1000" i="1" dirty="0"/>
              <a:t> </a:t>
            </a:r>
            <a:endParaRPr lang="en-US" sz="1000" dirty="0"/>
          </a:p>
          <a:p>
            <a:pPr algn="ctr"/>
            <a:r>
              <a:rPr lang="en-US" sz="1000" i="1" dirty="0"/>
              <a:t>(575 kcal)</a:t>
            </a:r>
            <a:r>
              <a:rPr lang="en-US" sz="1600" i="1" dirty="0">
                <a:solidFill>
                  <a:srgbClr val="4A4C4B"/>
                </a:solidFill>
                <a:effectLst/>
                <a:latin typeface="Times New Roman" panose="02020603050405020304" pitchFamily="18" charset="0"/>
                <a:ea typeface="Verdana" panose="020B0604030504040204" pitchFamily="34" charset="0"/>
                <a:cs typeface="Verdana" panose="020B0604030504040204" pitchFamily="34" charset="0"/>
              </a:rPr>
              <a:t>	</a:t>
            </a:r>
            <a:r>
              <a:rPr lang="en-US" sz="1000" dirty="0">
                <a:latin typeface="Verdana" panose="020B0604030504040204" pitchFamily="34" charset="0"/>
                <a:ea typeface="Verdana" panose="020B0604030504040204" pitchFamily="34" charset="0"/>
              </a:rPr>
              <a:t> £16.00</a:t>
            </a:r>
          </a:p>
          <a:p>
            <a:pPr algn="ctr"/>
            <a:r>
              <a:rPr lang="en-US" sz="1000" dirty="0">
                <a:latin typeface="Verdana" panose="020B0604030504040204" pitchFamily="34" charset="0"/>
                <a:ea typeface="Verdana" panose="020B0604030504040204" pitchFamily="34" charset="0"/>
              </a:rPr>
              <a:t>Soy sauce, tofu, lime juice.</a:t>
            </a:r>
          </a:p>
        </p:txBody>
      </p:sp>
      <p:pic>
        <p:nvPicPr>
          <p:cNvPr id="2" name="Picture 2" descr="Pesto Pasta - with plenty of pesto sauce! | RecipeTin Eats">
            <a:extLst>
              <a:ext uri="{FF2B5EF4-FFF2-40B4-BE49-F238E27FC236}">
                <a16:creationId xmlns:a16="http://schemas.microsoft.com/office/drawing/2014/main" id="{C0DA7A62-E0E1-4760-A08B-C679A5870C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5620" y="8232572"/>
            <a:ext cx="1333094" cy="1613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83EA7A42-81D9-4E36-BAF7-8AAB3A5C4DFA}"/>
              </a:ext>
            </a:extLst>
          </p:cNvPr>
          <p:cNvSpPr txBox="1"/>
          <p:nvPr/>
        </p:nvSpPr>
        <p:spPr>
          <a:xfrm>
            <a:off x="4278665" y="8462613"/>
            <a:ext cx="183274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b="1" dirty="0"/>
              <a:t>Pesto Pasta</a:t>
            </a:r>
            <a:endParaRPr lang="en-US" sz="1000" dirty="0"/>
          </a:p>
          <a:p>
            <a:pPr algn="ctr"/>
            <a:r>
              <a:rPr lang="en-US" sz="1000" i="1" dirty="0"/>
              <a:t>(384 kcal)</a:t>
            </a:r>
            <a:r>
              <a:rPr lang="en-US" sz="1600" i="1" dirty="0">
                <a:solidFill>
                  <a:srgbClr val="4A4C4B"/>
                </a:solidFill>
                <a:effectLst/>
                <a:latin typeface="Times New Roman" panose="02020603050405020304" pitchFamily="18" charset="0"/>
                <a:ea typeface="Verdana" panose="020B0604030504040204" pitchFamily="34" charset="0"/>
                <a:cs typeface="Verdana" panose="020B0604030504040204" pitchFamily="34" charset="0"/>
              </a:rPr>
              <a:t>	</a:t>
            </a:r>
            <a:r>
              <a:rPr lang="en-US" sz="1000" dirty="0">
                <a:latin typeface="Verdana" panose="020B0604030504040204" pitchFamily="34" charset="0"/>
                <a:ea typeface="Verdana" panose="020B0604030504040204" pitchFamily="34" charset="0"/>
              </a:rPr>
              <a:t> £16.00</a:t>
            </a:r>
          </a:p>
          <a:p>
            <a:pPr algn="ctr"/>
            <a:r>
              <a:rPr lang="en-US" sz="1000" dirty="0">
                <a:latin typeface="Verdana" panose="020B0604030504040204" pitchFamily="34" charset="0"/>
                <a:ea typeface="Verdana" panose="020B0604030504040204" pitchFamily="34" charset="0"/>
              </a:rPr>
              <a:t>Pasta with Fresh Green Vegetables, chicken and Garlic Bread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B88A810-9B65-4592-8F86-156E55E284C3}"/>
              </a:ext>
            </a:extLst>
          </p:cNvPr>
          <p:cNvSpPr txBox="1"/>
          <p:nvPr/>
        </p:nvSpPr>
        <p:spPr>
          <a:xfrm>
            <a:off x="2566834" y="2037659"/>
            <a:ext cx="3423661" cy="3869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solidFill>
                  <a:srgbClr val="0070C0"/>
                </a:solidFill>
              </a:rPr>
              <a:t>For order contact: 111-211-321</a:t>
            </a:r>
            <a:r>
              <a:rPr lang="en-GB" dirty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34728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The best wine pairing for steak | Matching Food &amp; Wine">
            <a:extLst>
              <a:ext uri="{FF2B5EF4-FFF2-40B4-BE49-F238E27FC236}">
                <a16:creationId xmlns:a16="http://schemas.microsoft.com/office/drawing/2014/main" id="{C67B664A-C9E1-44C0-947B-B36B7F27E0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108" y="416128"/>
            <a:ext cx="2131271" cy="1285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BB71C91-AE84-4CDA-86C8-573F1B09555F}"/>
              </a:ext>
            </a:extLst>
          </p:cNvPr>
          <p:cNvSpPr txBox="1"/>
          <p:nvPr/>
        </p:nvSpPr>
        <p:spPr>
          <a:xfrm>
            <a:off x="2308379" y="416128"/>
            <a:ext cx="1832743" cy="11563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b="1" dirty="0"/>
              <a:t>Rib Eye Steak</a:t>
            </a:r>
            <a:endParaRPr lang="en-US" sz="1000" dirty="0"/>
          </a:p>
          <a:p>
            <a:pPr algn="ctr"/>
            <a:r>
              <a:rPr lang="en-US" sz="1000" i="1" dirty="0"/>
              <a:t>(982 kcal)</a:t>
            </a:r>
            <a:r>
              <a:rPr lang="en-US" i="1" dirty="0"/>
              <a:t>	</a:t>
            </a:r>
            <a:r>
              <a:rPr lang="en-US" sz="1000" dirty="0">
                <a:latin typeface="Verdana" panose="020B0604030504040204" pitchFamily="34" charset="0"/>
                <a:ea typeface="Verdana" panose="020B0604030504040204" pitchFamily="34" charset="0"/>
              </a:rPr>
              <a:t>£25.00 Spring Onions and Chive Mash, Bourguignon Jus, Green Bean</a:t>
            </a:r>
            <a:br>
              <a:rPr lang="en-US" sz="1000" dirty="0">
                <a:latin typeface="Verdana" panose="020B0604030504040204" pitchFamily="34" charset="0"/>
                <a:ea typeface="Verdana" panose="020B0604030504040204" pitchFamily="34" charset="0"/>
              </a:rPr>
            </a:br>
            <a:r>
              <a:rPr lang="en-US" sz="1000" u="sng" dirty="0">
                <a:latin typeface="Verdana" panose="020B0604030504040204" pitchFamily="34" charset="0"/>
                <a:ea typeface="Verdana" panose="020B0604030504040204" pitchFamily="34" charset="0"/>
              </a:rPr>
              <a:t>served with red wine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39E3705-5F33-4913-B0A3-A89922007381}"/>
              </a:ext>
            </a:extLst>
          </p:cNvPr>
          <p:cNvSpPr txBox="1"/>
          <p:nvPr/>
        </p:nvSpPr>
        <p:spPr>
          <a:xfrm>
            <a:off x="326371" y="2307571"/>
            <a:ext cx="3033517" cy="8485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b="1" dirty="0"/>
              <a:t>Classic  Caesar Salad</a:t>
            </a:r>
          </a:p>
          <a:p>
            <a:pPr algn="ctr"/>
            <a:r>
              <a:rPr lang="en-US" sz="1000" i="1" dirty="0"/>
              <a:t>(475 kcal)</a:t>
            </a:r>
            <a:r>
              <a:rPr lang="en-US" i="1" dirty="0"/>
              <a:t>	</a:t>
            </a:r>
            <a:r>
              <a:rPr lang="en-US" sz="1000" dirty="0">
                <a:latin typeface="Verdana" panose="020B0604030504040204" pitchFamily="34" charset="0"/>
                <a:ea typeface="Verdana" panose="020B0604030504040204" pitchFamily="34" charset="0"/>
              </a:rPr>
              <a:t>£13.00</a:t>
            </a:r>
          </a:p>
          <a:p>
            <a:pPr algn="ctr"/>
            <a:r>
              <a:rPr lang="en-US" sz="1000" dirty="0">
                <a:latin typeface="Verdana" panose="020B0604030504040204" pitchFamily="34" charset="0"/>
                <a:ea typeface="Verdana" panose="020B0604030504040204" pitchFamily="34" charset="0"/>
              </a:rPr>
              <a:t> lettuce, anchovies, croutons, Caesar dressing, Italian cheese</a:t>
            </a:r>
          </a:p>
        </p:txBody>
      </p:sp>
      <p:pic>
        <p:nvPicPr>
          <p:cNvPr id="2054" name="Picture 6" descr="British Fish &amp; Chips with Minted Peas - Recipe Unilever Food Solutions">
            <a:extLst>
              <a:ext uri="{FF2B5EF4-FFF2-40B4-BE49-F238E27FC236}">
                <a16:creationId xmlns:a16="http://schemas.microsoft.com/office/drawing/2014/main" id="{59E9F13B-1B26-4723-8EAB-72A30AD112E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33" r="12716"/>
          <a:stretch/>
        </p:blipFill>
        <p:spPr bwMode="auto">
          <a:xfrm>
            <a:off x="5762549" y="416128"/>
            <a:ext cx="1832743" cy="1285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FEB7519-A964-4729-BB92-DD1059BF6E8F}"/>
              </a:ext>
            </a:extLst>
          </p:cNvPr>
          <p:cNvSpPr txBox="1"/>
          <p:nvPr/>
        </p:nvSpPr>
        <p:spPr>
          <a:xfrm>
            <a:off x="3929806" y="416128"/>
            <a:ext cx="1832743" cy="11563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b="1" dirty="0"/>
              <a:t>Fish and Chips</a:t>
            </a:r>
            <a:endParaRPr lang="en-US" sz="1000" dirty="0"/>
          </a:p>
          <a:p>
            <a:pPr algn="ctr"/>
            <a:r>
              <a:rPr lang="en-US" sz="1000" i="1" dirty="0"/>
              <a:t>(842 kcal)</a:t>
            </a:r>
            <a:r>
              <a:rPr lang="en-US" i="1" dirty="0"/>
              <a:t>	</a:t>
            </a:r>
            <a:r>
              <a:rPr lang="en-US" sz="1000" dirty="0">
                <a:latin typeface="Verdana" panose="020B0604030504040204" pitchFamily="34" charset="0"/>
                <a:ea typeface="Verdana" panose="020B0604030504040204" pitchFamily="34" charset="0"/>
              </a:rPr>
              <a:t>£16.00 Cod Fillet with beer batter and fries</a:t>
            </a:r>
            <a:br>
              <a:rPr lang="en-US" sz="1000" dirty="0">
                <a:latin typeface="Verdana" panose="020B0604030504040204" pitchFamily="34" charset="0"/>
                <a:ea typeface="Verdana" panose="020B0604030504040204" pitchFamily="34" charset="0"/>
              </a:rPr>
            </a:br>
            <a:r>
              <a:rPr lang="en-US" sz="1000" u="sng" dirty="0">
                <a:latin typeface="Verdana" panose="020B0604030504040204" pitchFamily="34" charset="0"/>
                <a:ea typeface="Verdana" panose="020B0604030504040204" pitchFamily="34" charset="0"/>
              </a:rPr>
              <a:t>served with freshly brewed beer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D8E299E-870A-4821-B632-C20C9F8B233D}"/>
              </a:ext>
            </a:extLst>
          </p:cNvPr>
          <p:cNvSpPr txBox="1"/>
          <p:nvPr/>
        </p:nvSpPr>
        <p:spPr>
          <a:xfrm>
            <a:off x="2661249" y="1920670"/>
            <a:ext cx="2449902" cy="3869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0070C0"/>
                </a:solidFill>
                <a:latin typeface="Lucida Handwriting" panose="03010101010101010101" pitchFamily="66" charset="0"/>
              </a:rPr>
              <a:t>SALADS</a:t>
            </a:r>
            <a:endParaRPr lang="en-US" dirty="0">
              <a:solidFill>
                <a:srgbClr val="0070C0"/>
              </a:solidFill>
              <a:latin typeface="Lucida Handwriting" panose="03010101010101010101" pitchFamily="66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076E627-5D14-4DDF-92B9-4EE8FCCFFD05}"/>
              </a:ext>
            </a:extLst>
          </p:cNvPr>
          <p:cNvSpPr txBox="1"/>
          <p:nvPr/>
        </p:nvSpPr>
        <p:spPr>
          <a:xfrm>
            <a:off x="4412515" y="2307571"/>
            <a:ext cx="2531380" cy="10024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b="1" dirty="0"/>
              <a:t>Korean Fried chicken Salad</a:t>
            </a:r>
          </a:p>
          <a:p>
            <a:pPr algn="ctr"/>
            <a:r>
              <a:rPr lang="en-US" sz="1000" i="1" dirty="0"/>
              <a:t>(398 kcal)</a:t>
            </a:r>
            <a:r>
              <a:rPr lang="en-US" i="1" dirty="0"/>
              <a:t>	</a:t>
            </a:r>
            <a:r>
              <a:rPr lang="en-US" sz="1000" dirty="0">
                <a:latin typeface="Verdana" panose="020B0604030504040204" pitchFamily="34" charset="0"/>
                <a:ea typeface="Verdana" panose="020B0604030504040204" pitchFamily="34" charset="0"/>
              </a:rPr>
              <a:t>£13.00</a:t>
            </a:r>
          </a:p>
          <a:p>
            <a:pPr algn="ctr"/>
            <a:r>
              <a:rPr lang="en-US" sz="1000" dirty="0">
                <a:latin typeface="Verdana" panose="020B0604030504040204" pitchFamily="34" charset="0"/>
                <a:ea typeface="Verdana" panose="020B0604030504040204" pitchFamily="34" charset="0"/>
              </a:rPr>
              <a:t>Pak choi, baby gems, sesame, ginger, beansprout</a:t>
            </a:r>
          </a:p>
          <a:p>
            <a:pPr algn="ctr"/>
            <a:endParaRPr lang="en-US" sz="100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634DB37-5526-43D8-ACCB-9DE313D3815E}"/>
              </a:ext>
            </a:extLst>
          </p:cNvPr>
          <p:cNvSpPr txBox="1"/>
          <p:nvPr/>
        </p:nvSpPr>
        <p:spPr>
          <a:xfrm>
            <a:off x="2661249" y="3375598"/>
            <a:ext cx="2449902" cy="3869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0070C0"/>
                </a:solidFill>
                <a:latin typeface="Lucida Handwriting" panose="03010101010101010101" pitchFamily="66" charset="0"/>
              </a:rPr>
              <a:t>SIDES</a:t>
            </a:r>
            <a:endParaRPr lang="en-US" dirty="0">
              <a:solidFill>
                <a:srgbClr val="0070C0"/>
              </a:solidFill>
              <a:latin typeface="Lucida Handwriting" panose="03010101010101010101" pitchFamily="66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676210C-650C-48EE-80EA-1A4D3083FA09}"/>
              </a:ext>
            </a:extLst>
          </p:cNvPr>
          <p:cNvSpPr txBox="1"/>
          <p:nvPr/>
        </p:nvSpPr>
        <p:spPr>
          <a:xfrm>
            <a:off x="326370" y="3718970"/>
            <a:ext cx="3033517" cy="13102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b="1" dirty="0"/>
              <a:t>Onion Rings</a:t>
            </a:r>
          </a:p>
          <a:p>
            <a:pPr algn="ctr"/>
            <a:r>
              <a:rPr lang="en-US" sz="1000" i="1" dirty="0"/>
              <a:t>(525 kcal)</a:t>
            </a:r>
            <a:r>
              <a:rPr lang="en-US" i="1" dirty="0"/>
              <a:t>	</a:t>
            </a:r>
            <a:r>
              <a:rPr lang="en-US" sz="1000" dirty="0">
                <a:latin typeface="Verdana" panose="020B0604030504040204" pitchFamily="34" charset="0"/>
                <a:ea typeface="Verdana" panose="020B0604030504040204" pitchFamily="34" charset="0"/>
              </a:rPr>
              <a:t>£3.50</a:t>
            </a:r>
          </a:p>
          <a:p>
            <a:pPr algn="ctr"/>
            <a:r>
              <a:rPr lang="en-US" sz="1000" b="1" dirty="0"/>
              <a:t>Mediterranean marinated olives</a:t>
            </a:r>
          </a:p>
          <a:p>
            <a:pPr algn="ctr"/>
            <a:r>
              <a:rPr lang="en-US" sz="1000" i="1" dirty="0"/>
              <a:t>(128 kcal)	£3.00</a:t>
            </a:r>
          </a:p>
          <a:p>
            <a:pPr algn="ctr"/>
            <a:r>
              <a:rPr lang="en-US" sz="1000" b="1" dirty="0"/>
              <a:t>Garlic Bread (v)</a:t>
            </a:r>
          </a:p>
          <a:p>
            <a:pPr algn="ctr"/>
            <a:r>
              <a:rPr lang="en-US" sz="1000" i="1" dirty="0"/>
              <a:t>(296 kcal)	</a:t>
            </a:r>
            <a:r>
              <a:rPr lang="en-US" sz="1000" dirty="0">
                <a:latin typeface="Verdana" panose="020B0604030504040204" pitchFamily="34" charset="0"/>
                <a:ea typeface="Verdana" panose="020B0604030504040204" pitchFamily="34" charset="0"/>
              </a:rPr>
              <a:t>£3.00</a:t>
            </a:r>
            <a:endParaRPr lang="en-US" sz="1000" b="1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pPr algn="ctr"/>
            <a:r>
              <a:rPr lang="en-US" sz="1000" b="1" dirty="0"/>
              <a:t>With cheese</a:t>
            </a:r>
            <a:r>
              <a:rPr lang="en-US" sz="1000" i="1" dirty="0"/>
              <a:t>	</a:t>
            </a:r>
            <a:r>
              <a:rPr lang="en-US" sz="1000" dirty="0">
                <a:latin typeface="Verdana" panose="020B0604030504040204" pitchFamily="34" charset="0"/>
                <a:ea typeface="Verdana" panose="020B0604030504040204" pitchFamily="34" charset="0"/>
              </a:rPr>
              <a:t>£0.50</a:t>
            </a:r>
            <a:endParaRPr lang="en-US" sz="10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62B0F39-EF59-4899-AFBB-05F2D75161C3}"/>
              </a:ext>
            </a:extLst>
          </p:cNvPr>
          <p:cNvSpPr txBox="1"/>
          <p:nvPr/>
        </p:nvSpPr>
        <p:spPr>
          <a:xfrm>
            <a:off x="4412513" y="3788886"/>
            <a:ext cx="3033517" cy="1410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b="1" dirty="0"/>
              <a:t>Roasted Garlic potatoes (v)</a:t>
            </a:r>
          </a:p>
          <a:p>
            <a:pPr algn="ctr"/>
            <a:r>
              <a:rPr lang="en-US" sz="1000" i="1" dirty="0"/>
              <a:t>(207 kcal)</a:t>
            </a:r>
            <a:r>
              <a:rPr lang="en-US" sz="1800" i="1" dirty="0">
                <a:solidFill>
                  <a:srgbClr val="4A4C4B"/>
                </a:solidFill>
                <a:effectLst/>
                <a:latin typeface="Times New Roman" panose="02020603050405020304" pitchFamily="18" charset="0"/>
                <a:ea typeface="Verdana" panose="020B0604030504040204" pitchFamily="34" charset="0"/>
                <a:cs typeface="Verdana" panose="020B0604030504040204" pitchFamily="34" charset="0"/>
              </a:rPr>
              <a:t>	</a:t>
            </a:r>
            <a:r>
              <a:rPr lang="en-US" sz="1000" dirty="0">
                <a:latin typeface="Verdana" panose="020B0604030504040204" pitchFamily="34" charset="0"/>
                <a:ea typeface="Verdana" panose="020B0604030504040204" pitchFamily="34" charset="0"/>
              </a:rPr>
              <a:t>£4.00</a:t>
            </a:r>
          </a:p>
          <a:p>
            <a:pPr marL="1270" algn="ctr"/>
            <a:r>
              <a:rPr lang="en-US" sz="1000" b="1" dirty="0"/>
              <a:t>Peppercorn sauce (v)</a:t>
            </a:r>
          </a:p>
          <a:p>
            <a:pPr marL="1270" algn="ctr">
              <a:spcBef>
                <a:spcPts val="80"/>
              </a:spcBef>
              <a:spcAft>
                <a:spcPts val="0"/>
              </a:spcAft>
              <a:tabLst>
                <a:tab pos="553085" algn="l"/>
              </a:tabLst>
            </a:pPr>
            <a:r>
              <a:rPr lang="en-US" sz="1000" i="1" dirty="0"/>
              <a:t>(415 kcal)</a:t>
            </a:r>
            <a:r>
              <a:rPr lang="en-US" sz="1800" i="1" dirty="0">
                <a:solidFill>
                  <a:srgbClr val="4A4C4B"/>
                </a:solidFill>
                <a:effectLst/>
                <a:latin typeface="Times New Roman" panose="02020603050405020304" pitchFamily="18" charset="0"/>
                <a:ea typeface="Verdana" panose="020B0604030504040204" pitchFamily="34" charset="0"/>
                <a:cs typeface="Verdana" panose="020B0604030504040204" pitchFamily="34" charset="0"/>
              </a:rPr>
              <a:t>		</a:t>
            </a:r>
            <a:r>
              <a:rPr lang="en-US" sz="1000" dirty="0">
                <a:latin typeface="Verdana" panose="020B0604030504040204" pitchFamily="34" charset="0"/>
                <a:ea typeface="Verdana" panose="020B0604030504040204" pitchFamily="34" charset="0"/>
              </a:rPr>
              <a:t>£2.50</a:t>
            </a:r>
          </a:p>
          <a:p>
            <a:pPr marL="1270" algn="ctr"/>
            <a:r>
              <a:rPr lang="en-US" sz="1000" b="1" dirty="0"/>
              <a:t>Sauteed butter mushrooms (v)</a:t>
            </a:r>
          </a:p>
          <a:p>
            <a:pPr marL="1270" algn="ctr">
              <a:spcBef>
                <a:spcPts val="80"/>
              </a:spcBef>
              <a:spcAft>
                <a:spcPts val="0"/>
              </a:spcAft>
              <a:tabLst>
                <a:tab pos="553085" algn="l"/>
              </a:tabLst>
            </a:pPr>
            <a:r>
              <a:rPr lang="en-US" sz="1000" i="1" dirty="0"/>
              <a:t>(103 kcal)	</a:t>
            </a:r>
            <a:r>
              <a:rPr lang="en-US" sz="1800" i="1" dirty="0">
                <a:solidFill>
                  <a:srgbClr val="4A4C4B"/>
                </a:solidFill>
                <a:effectLst/>
                <a:latin typeface="Times New Roman" panose="02020603050405020304" pitchFamily="18" charset="0"/>
                <a:ea typeface="Verdana" panose="020B0604030504040204" pitchFamily="34" charset="0"/>
                <a:cs typeface="Verdana" panose="020B0604030504040204" pitchFamily="34" charset="0"/>
              </a:rPr>
              <a:t>	</a:t>
            </a:r>
            <a:r>
              <a:rPr lang="en-US" sz="1000" i="1" dirty="0"/>
              <a:t>£3.00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16E0007-2F9F-4892-946E-BC15EC207F4E}"/>
              </a:ext>
            </a:extLst>
          </p:cNvPr>
          <p:cNvSpPr txBox="1"/>
          <p:nvPr/>
        </p:nvSpPr>
        <p:spPr>
          <a:xfrm>
            <a:off x="2704855" y="5372572"/>
            <a:ext cx="2449902" cy="3869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0070C0"/>
                </a:solidFill>
                <a:latin typeface="Lucida Handwriting" panose="03010101010101010101" pitchFamily="66" charset="0"/>
              </a:rPr>
              <a:t>D</a:t>
            </a:r>
            <a:r>
              <a:rPr lang="en-US" b="1" dirty="0">
                <a:solidFill>
                  <a:srgbClr val="0070C0"/>
                </a:solidFill>
                <a:latin typeface="Lucida Handwriting" panose="03010101010101010101" pitchFamily="66" charset="0"/>
              </a:rPr>
              <a:t>ESSERTS</a:t>
            </a:r>
            <a:endParaRPr lang="en-US" dirty="0">
              <a:solidFill>
                <a:srgbClr val="0070C0"/>
              </a:solidFill>
              <a:latin typeface="Lucida Handwriting" panose="03010101010101010101" pitchFamily="66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0B5C20D-45E0-4417-B04E-93CC8030761C}"/>
              </a:ext>
            </a:extLst>
          </p:cNvPr>
          <p:cNvSpPr txBox="1"/>
          <p:nvPr/>
        </p:nvSpPr>
        <p:spPr>
          <a:xfrm>
            <a:off x="-1181345" y="7333568"/>
            <a:ext cx="3886200" cy="5668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306705" algn="ctr">
              <a:spcBef>
                <a:spcPts val="885"/>
              </a:spcBef>
              <a:spcAft>
                <a:spcPts val="0"/>
              </a:spcAft>
            </a:pPr>
            <a:r>
              <a:rPr lang="en-US" sz="1000" b="1" dirty="0"/>
              <a:t>Classic cheesecake</a:t>
            </a:r>
          </a:p>
          <a:p>
            <a:pPr marL="671195" algn="ctr">
              <a:spcBef>
                <a:spcPts val="80"/>
              </a:spcBef>
              <a:spcAft>
                <a:spcPts val="0"/>
              </a:spcAft>
              <a:tabLst>
                <a:tab pos="1362710" algn="l"/>
              </a:tabLst>
            </a:pPr>
            <a:r>
              <a:rPr lang="en-US" sz="1000" i="1" dirty="0">
                <a:solidFill>
                  <a:srgbClr val="4A4C4B"/>
                </a:solidFill>
                <a:effectLst/>
                <a:latin typeface="Times New Roman" panose="02020603050405020304" pitchFamily="18" charset="0"/>
                <a:ea typeface="Verdana" panose="020B0604030504040204" pitchFamily="34" charset="0"/>
                <a:cs typeface="Verdana" panose="020B0604030504040204" pitchFamily="34" charset="0"/>
              </a:rPr>
              <a:t>(776</a:t>
            </a:r>
            <a:r>
              <a:rPr lang="en-US" sz="1000" i="1" spc="-50" dirty="0">
                <a:solidFill>
                  <a:srgbClr val="4A4C4B"/>
                </a:solidFill>
                <a:effectLst/>
                <a:latin typeface="Times New Roman" panose="02020603050405020304" pitchFamily="18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000" i="1" dirty="0">
                <a:solidFill>
                  <a:srgbClr val="4A4C4B"/>
                </a:solidFill>
                <a:effectLst/>
                <a:latin typeface="Times New Roman" panose="02020603050405020304" pitchFamily="18" charset="0"/>
                <a:ea typeface="Verdana" panose="020B0604030504040204" pitchFamily="34" charset="0"/>
                <a:cs typeface="Verdana" panose="020B0604030504040204" pitchFamily="34" charset="0"/>
              </a:rPr>
              <a:t>kcal)</a:t>
            </a:r>
            <a:r>
              <a:rPr lang="en-US" sz="2000" i="1" dirty="0">
                <a:solidFill>
                  <a:srgbClr val="4A4C4B"/>
                </a:solidFill>
                <a:effectLst/>
                <a:latin typeface="Times New Roman" panose="02020603050405020304" pitchFamily="18" charset="0"/>
                <a:ea typeface="Verdana" panose="020B0604030504040204" pitchFamily="34" charset="0"/>
                <a:cs typeface="Verdana" panose="020B0604030504040204" pitchFamily="34" charset="0"/>
              </a:rPr>
              <a:t>	</a:t>
            </a:r>
            <a:r>
              <a:rPr lang="en-US" sz="1000" dirty="0">
                <a:solidFill>
                  <a:srgbClr val="4A4C4B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£7.00</a:t>
            </a:r>
            <a:endParaRPr lang="en-US" sz="1000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2056" name="Picture 8" descr="Classic New York Cheesecake - Once Upon a Chef">
            <a:extLst>
              <a:ext uri="{FF2B5EF4-FFF2-40B4-BE49-F238E27FC236}">
                <a16:creationId xmlns:a16="http://schemas.microsoft.com/office/drawing/2014/main" id="{B6098100-E56C-4941-8FC4-0750EE2C22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263" y="5921370"/>
            <a:ext cx="1358865" cy="1410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Sticky Toffee Pudding - Celebrating Sweets">
            <a:extLst>
              <a:ext uri="{FF2B5EF4-FFF2-40B4-BE49-F238E27FC236}">
                <a16:creationId xmlns:a16="http://schemas.microsoft.com/office/drawing/2014/main" id="{08989FD6-8CC6-4742-91EA-5FA69F6A68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6767" y="5932516"/>
            <a:ext cx="1358865" cy="1410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B7E30A2C-EAE7-4956-A518-2715EF97202F}"/>
              </a:ext>
            </a:extLst>
          </p:cNvPr>
          <p:cNvSpPr txBox="1"/>
          <p:nvPr/>
        </p:nvSpPr>
        <p:spPr>
          <a:xfrm>
            <a:off x="2572383" y="7476107"/>
            <a:ext cx="2714846" cy="8485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b="1" dirty="0"/>
              <a:t>Sticky toffee pudding</a:t>
            </a:r>
          </a:p>
          <a:p>
            <a:pPr algn="ctr"/>
            <a:r>
              <a:rPr lang="en-US" sz="1000" i="1" dirty="0"/>
              <a:t>(512 kcal)</a:t>
            </a:r>
            <a:r>
              <a:rPr lang="en-US" i="1" dirty="0"/>
              <a:t>	</a:t>
            </a:r>
            <a:r>
              <a:rPr lang="en-US" sz="1000" dirty="0">
                <a:latin typeface="Verdana" panose="020B0604030504040204" pitchFamily="34" charset="0"/>
                <a:ea typeface="Verdana" panose="020B0604030504040204" pitchFamily="34" charset="0"/>
              </a:rPr>
              <a:t>£7.00</a:t>
            </a:r>
          </a:p>
          <a:p>
            <a:pPr algn="ctr"/>
            <a:r>
              <a:rPr lang="en-US" sz="1000" dirty="0">
                <a:latin typeface="Verdana" panose="020B0604030504040204" pitchFamily="34" charset="0"/>
                <a:ea typeface="Verdana" panose="020B0604030504040204" pitchFamily="34" charset="0"/>
              </a:rPr>
              <a:t> toffee sauce, custard or vanilla ice cream</a:t>
            </a:r>
          </a:p>
        </p:txBody>
      </p:sp>
      <p:pic>
        <p:nvPicPr>
          <p:cNvPr id="2060" name="Picture 12" descr="Irish Farmhouse Cheese Selection – The Cheese Store – Free Delivery">
            <a:extLst>
              <a:ext uri="{FF2B5EF4-FFF2-40B4-BE49-F238E27FC236}">
                <a16:creationId xmlns:a16="http://schemas.microsoft.com/office/drawing/2014/main" id="{7B422890-4B58-4757-95CE-027C6F81A7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7494" y="5932516"/>
            <a:ext cx="1410643" cy="1410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365F0F01-77E1-478D-AF71-60352FFFB884}"/>
              </a:ext>
            </a:extLst>
          </p:cNvPr>
          <p:cNvSpPr txBox="1"/>
          <p:nvPr/>
        </p:nvSpPr>
        <p:spPr>
          <a:xfrm>
            <a:off x="5225392" y="7476107"/>
            <a:ext cx="2714846" cy="5407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b="1" dirty="0"/>
              <a:t>Selection of British and Irish cheeses </a:t>
            </a:r>
          </a:p>
          <a:p>
            <a:pPr algn="ctr"/>
            <a:r>
              <a:rPr lang="en-US" sz="1000" i="1" dirty="0"/>
              <a:t>(494 kcal)</a:t>
            </a:r>
            <a:r>
              <a:rPr lang="en-US" i="1" dirty="0"/>
              <a:t>	</a:t>
            </a:r>
            <a:r>
              <a:rPr lang="en-US" sz="1000" dirty="0">
                <a:latin typeface="Verdana" panose="020B0604030504040204" pitchFamily="34" charset="0"/>
                <a:ea typeface="Verdana" panose="020B0604030504040204" pitchFamily="34" charset="0"/>
              </a:rPr>
              <a:t>£10.00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E47BF45-33F8-41C3-A1C8-67B993C84F5F}"/>
              </a:ext>
            </a:extLst>
          </p:cNvPr>
          <p:cNvSpPr txBox="1"/>
          <p:nvPr/>
        </p:nvSpPr>
        <p:spPr>
          <a:xfrm>
            <a:off x="177108" y="9081542"/>
            <a:ext cx="7268922" cy="8553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1120" marR="69215" algn="just">
              <a:lnSpc>
                <a:spcPct val="111000"/>
              </a:lnSpc>
              <a:spcBef>
                <a:spcPts val="485"/>
              </a:spcBef>
              <a:spcAft>
                <a:spcPts val="0"/>
              </a:spcAft>
            </a:pPr>
            <a:r>
              <a:rPr lang="en-US" sz="1400" spc="-15" dirty="0">
                <a:solidFill>
                  <a:srgbClr val="4C4D4F"/>
                </a:solidFill>
                <a:effectLst/>
                <a:latin typeface="Times New Roman" panose="02020603050405020304" pitchFamily="18" charset="0"/>
                <a:ea typeface="Verdana" panose="020B0604030504040204" pitchFamily="34" charset="0"/>
                <a:cs typeface="Verdana" panose="020B0604030504040204" pitchFamily="34" charset="0"/>
              </a:rPr>
              <a:t>F</a:t>
            </a:r>
            <a:r>
              <a:rPr lang="en-US" sz="1400" dirty="0">
                <a:solidFill>
                  <a:srgbClr val="4C4D4F"/>
                </a:solidFill>
                <a:effectLst/>
                <a:latin typeface="Times New Roman" panose="02020603050405020304" pitchFamily="18" charset="0"/>
                <a:ea typeface="Verdana" panose="020B0604030504040204" pitchFamily="34" charset="0"/>
                <a:cs typeface="Verdana" panose="020B0604030504040204" pitchFamily="34" charset="0"/>
              </a:rPr>
              <a:t>OOD</a:t>
            </a:r>
            <a:r>
              <a:rPr lang="en-US" sz="1400" spc="-15" dirty="0">
                <a:solidFill>
                  <a:srgbClr val="4C4D4F"/>
                </a:solidFill>
                <a:effectLst/>
                <a:latin typeface="Times New Roman" panose="02020603050405020304" pitchFamily="18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400" dirty="0">
                <a:solidFill>
                  <a:srgbClr val="4C4D4F"/>
                </a:solidFill>
                <a:effectLst/>
                <a:latin typeface="Times New Roman" panose="02020603050405020304" pitchFamily="18" charset="0"/>
                <a:ea typeface="Verdana" panose="020B0604030504040204" pitchFamily="34" charset="0"/>
                <a:cs typeface="Verdana" panose="020B0604030504040204" pitchFamily="34" charset="0"/>
              </a:rPr>
              <a:t>ALLERGIES</a:t>
            </a:r>
            <a:r>
              <a:rPr lang="en-US" sz="1400" spc="-15" dirty="0">
                <a:solidFill>
                  <a:srgbClr val="4C4D4F"/>
                </a:solidFill>
                <a:effectLst/>
                <a:latin typeface="Times New Roman" panose="02020603050405020304" pitchFamily="18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400" dirty="0">
                <a:solidFill>
                  <a:srgbClr val="4C4D4F"/>
                </a:solidFill>
                <a:effectLst/>
                <a:latin typeface="Times New Roman" panose="02020603050405020304" pitchFamily="18" charset="0"/>
                <a:ea typeface="Verdana" panose="020B0604030504040204" pitchFamily="34" charset="0"/>
                <a:cs typeface="Verdana" panose="020B0604030504040204" pitchFamily="34" charset="0"/>
              </a:rPr>
              <a:t>&amp;</a:t>
            </a:r>
            <a:r>
              <a:rPr lang="en-US" sz="1400" spc="-15" dirty="0">
                <a:solidFill>
                  <a:srgbClr val="4C4D4F"/>
                </a:solidFill>
                <a:effectLst/>
                <a:latin typeface="Times New Roman" panose="02020603050405020304" pitchFamily="18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400" dirty="0">
                <a:solidFill>
                  <a:srgbClr val="4C4D4F"/>
                </a:solidFill>
                <a:effectLst/>
                <a:latin typeface="Times New Roman" panose="02020603050405020304" pitchFamily="18" charset="0"/>
                <a:ea typeface="Verdana" panose="020B0604030504040204" pitchFamily="34" charset="0"/>
                <a:cs typeface="Verdana" panose="020B0604030504040204" pitchFamily="34" charset="0"/>
              </a:rPr>
              <a:t>IN</a:t>
            </a:r>
            <a:r>
              <a:rPr lang="en-US" sz="1400" spc="-20" dirty="0">
                <a:solidFill>
                  <a:srgbClr val="4C4D4F"/>
                </a:solidFill>
                <a:effectLst/>
                <a:latin typeface="Times New Roman" panose="02020603050405020304" pitchFamily="18" charset="0"/>
                <a:ea typeface="Verdana" panose="020B0604030504040204" pitchFamily="34" charset="0"/>
                <a:cs typeface="Verdana" panose="020B0604030504040204" pitchFamily="34" charset="0"/>
              </a:rPr>
              <a:t>T</a:t>
            </a:r>
            <a:r>
              <a:rPr lang="en-US" sz="1400" dirty="0">
                <a:solidFill>
                  <a:srgbClr val="4C4D4F"/>
                </a:solidFill>
                <a:effectLst/>
                <a:latin typeface="Times New Roman" panose="02020603050405020304" pitchFamily="18" charset="0"/>
                <a:ea typeface="Verdana" panose="020B0604030504040204" pitchFamily="34" charset="0"/>
                <a:cs typeface="Verdana" panose="020B0604030504040204" pitchFamily="34" charset="0"/>
              </a:rPr>
              <a:t>OLERANCES:</a:t>
            </a:r>
            <a:r>
              <a:rPr lang="en-US" sz="1400" spc="-15" dirty="0">
                <a:solidFill>
                  <a:srgbClr val="4C4D4F"/>
                </a:solidFill>
                <a:effectLst/>
                <a:latin typeface="Times New Roman" panose="02020603050405020304" pitchFamily="18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400" dirty="0">
                <a:solidFill>
                  <a:srgbClr val="4C4D4F"/>
                </a:solidFill>
                <a:effectLst/>
                <a:latin typeface="Times New Roman" panose="02020603050405020304" pitchFamily="18" charset="0"/>
                <a:ea typeface="Verdana" panose="020B0604030504040204" pitchFamily="34" charset="0"/>
                <a:cs typeface="Verdana" panose="020B0604030504040204" pitchFamily="34" charset="0"/>
              </a:rPr>
              <a:t>Be</a:t>
            </a:r>
            <a:r>
              <a:rPr lang="en-US" sz="1400" spc="-35" dirty="0">
                <a:solidFill>
                  <a:srgbClr val="4C4D4F"/>
                </a:solidFill>
                <a:effectLst/>
                <a:latin typeface="Times New Roman" panose="02020603050405020304" pitchFamily="18" charset="0"/>
                <a:ea typeface="Verdana" panose="020B0604030504040204" pitchFamily="34" charset="0"/>
                <a:cs typeface="Verdana" panose="020B0604030504040204" pitchFamily="34" charset="0"/>
              </a:rPr>
              <a:t>f</a:t>
            </a:r>
            <a:r>
              <a:rPr lang="en-US" sz="1400" dirty="0">
                <a:solidFill>
                  <a:srgbClr val="4C4D4F"/>
                </a:solidFill>
                <a:effectLst/>
                <a:latin typeface="Times New Roman" panose="02020603050405020304" pitchFamily="18" charset="0"/>
                <a:ea typeface="Verdana" panose="020B0604030504040204" pitchFamily="34" charset="0"/>
                <a:cs typeface="Verdana" panose="020B0604030504040204" pitchFamily="34" charset="0"/>
              </a:rPr>
              <a:t>o</a:t>
            </a:r>
            <a:r>
              <a:rPr lang="en-US" sz="1400" spc="-10" dirty="0">
                <a:solidFill>
                  <a:srgbClr val="4C4D4F"/>
                </a:solidFill>
                <a:effectLst/>
                <a:latin typeface="Times New Roman" panose="02020603050405020304" pitchFamily="18" charset="0"/>
                <a:ea typeface="Verdana" panose="020B0604030504040204" pitchFamily="34" charset="0"/>
                <a:cs typeface="Verdana" panose="020B0604030504040204" pitchFamily="34" charset="0"/>
              </a:rPr>
              <a:t>r</a:t>
            </a:r>
            <a:r>
              <a:rPr lang="en-US" sz="1400" dirty="0">
                <a:solidFill>
                  <a:srgbClr val="4C4D4F"/>
                </a:solidFill>
                <a:effectLst/>
                <a:latin typeface="Times New Roman" panose="02020603050405020304" pitchFamily="18" charset="0"/>
                <a:ea typeface="Verdana" panose="020B0604030504040204" pitchFamily="34" charset="0"/>
                <a:cs typeface="Verdana" panose="020B0604030504040204" pitchFamily="34" charset="0"/>
              </a:rPr>
              <a:t>e</a:t>
            </a:r>
            <a:r>
              <a:rPr lang="en-US" sz="1400" spc="-65" dirty="0">
                <a:solidFill>
                  <a:srgbClr val="4C4D4F"/>
                </a:solidFill>
                <a:effectLst/>
                <a:latin typeface="Times New Roman" panose="02020603050405020304" pitchFamily="18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400" dirty="0">
                <a:solidFill>
                  <a:srgbClr val="4C4D4F"/>
                </a:solidFill>
                <a:effectLst/>
                <a:latin typeface="Times New Roman" panose="02020603050405020304" pitchFamily="18" charset="0"/>
                <a:ea typeface="Verdana" panose="020B0604030504040204" pitchFamily="34" charset="0"/>
                <a:cs typeface="Verdana" panose="020B0604030504040204" pitchFamily="34" charset="0"/>
              </a:rPr>
              <a:t>o</a:t>
            </a:r>
            <a:r>
              <a:rPr lang="en-US" sz="1400" spc="-10" dirty="0">
                <a:solidFill>
                  <a:srgbClr val="4C4D4F"/>
                </a:solidFill>
                <a:effectLst/>
                <a:latin typeface="Times New Roman" panose="02020603050405020304" pitchFamily="18" charset="0"/>
                <a:ea typeface="Verdana" panose="020B0604030504040204" pitchFamily="34" charset="0"/>
                <a:cs typeface="Verdana" panose="020B0604030504040204" pitchFamily="34" charset="0"/>
              </a:rPr>
              <a:t>r</a:t>
            </a:r>
            <a:r>
              <a:rPr lang="en-US" sz="1400" dirty="0">
                <a:solidFill>
                  <a:srgbClr val="4C4D4F"/>
                </a:solidFill>
                <a:effectLst/>
                <a:latin typeface="Times New Roman" panose="02020603050405020304" pitchFamily="18" charset="0"/>
                <a:ea typeface="Verdana" panose="020B0604030504040204" pitchFamily="34" charset="0"/>
                <a:cs typeface="Verdana" panose="020B0604030504040204" pitchFamily="34" charset="0"/>
              </a:rPr>
              <a:t>dering</a:t>
            </a:r>
            <a:r>
              <a:rPr lang="en-US" sz="1400" spc="-65" dirty="0">
                <a:solidFill>
                  <a:srgbClr val="4C4D4F"/>
                </a:solidFill>
                <a:effectLst/>
                <a:latin typeface="Times New Roman" panose="02020603050405020304" pitchFamily="18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400" dirty="0">
                <a:solidFill>
                  <a:srgbClr val="4C4D4F"/>
                </a:solidFill>
                <a:effectLst/>
                <a:latin typeface="Times New Roman" panose="02020603050405020304" pitchFamily="18" charset="0"/>
                <a:ea typeface="Verdana" panose="020B0604030504040204" pitchFamily="34" charset="0"/>
                <a:cs typeface="Verdana" panose="020B0604030504040204" pitchFamily="34" charset="0"/>
              </a:rPr>
              <a:t>please</a:t>
            </a:r>
            <a:r>
              <a:rPr lang="en-US" sz="1400" spc="-65" dirty="0">
                <a:solidFill>
                  <a:srgbClr val="4C4D4F"/>
                </a:solidFill>
                <a:effectLst/>
                <a:latin typeface="Times New Roman" panose="02020603050405020304" pitchFamily="18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400" dirty="0">
                <a:solidFill>
                  <a:srgbClr val="4C4D4F"/>
                </a:solidFill>
                <a:effectLst/>
                <a:latin typeface="Times New Roman" panose="02020603050405020304" pitchFamily="18" charset="0"/>
                <a:ea typeface="Verdana" panose="020B0604030504040204" pitchFamily="34" charset="0"/>
                <a:cs typeface="Verdana" panose="020B0604030504040204" pitchFamily="34" charset="0"/>
              </a:rPr>
              <a:t>speak</a:t>
            </a:r>
            <a:r>
              <a:rPr lang="en-US" sz="1400" spc="-65" dirty="0">
                <a:solidFill>
                  <a:srgbClr val="4C4D4F"/>
                </a:solidFill>
                <a:effectLst/>
                <a:latin typeface="Times New Roman" panose="02020603050405020304" pitchFamily="18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400" spc="-10" dirty="0">
                <a:solidFill>
                  <a:srgbClr val="4C4D4F"/>
                </a:solidFill>
                <a:effectLst/>
                <a:latin typeface="Times New Roman" panose="02020603050405020304" pitchFamily="18" charset="0"/>
                <a:ea typeface="Verdana" panose="020B0604030504040204" pitchFamily="34" charset="0"/>
                <a:cs typeface="Verdana" panose="020B0604030504040204" pitchFamily="34" charset="0"/>
              </a:rPr>
              <a:t>t</a:t>
            </a:r>
            <a:r>
              <a:rPr lang="en-US" sz="1400" dirty="0">
                <a:solidFill>
                  <a:srgbClr val="4C4D4F"/>
                </a:solidFill>
                <a:effectLst/>
                <a:latin typeface="Times New Roman" panose="02020603050405020304" pitchFamily="18" charset="0"/>
                <a:ea typeface="Verdana" panose="020B0604030504040204" pitchFamily="34" charset="0"/>
                <a:cs typeface="Verdana" panose="020B0604030504040204" pitchFamily="34" charset="0"/>
              </a:rPr>
              <a:t>o</a:t>
            </a:r>
            <a:r>
              <a:rPr lang="en-US" sz="1400" spc="-65" dirty="0">
                <a:solidFill>
                  <a:srgbClr val="4C4D4F"/>
                </a:solidFill>
                <a:effectLst/>
                <a:latin typeface="Times New Roman" panose="02020603050405020304" pitchFamily="18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400" dirty="0">
                <a:solidFill>
                  <a:srgbClr val="4C4D4F"/>
                </a:solidFill>
                <a:effectLst/>
                <a:latin typeface="Times New Roman" panose="02020603050405020304" pitchFamily="18" charset="0"/>
                <a:ea typeface="Verdana" panose="020B0604030504040204" pitchFamily="34" charset="0"/>
                <a:cs typeface="Verdana" panose="020B0604030504040204" pitchFamily="34" charset="0"/>
              </a:rPr>
              <a:t>our</a:t>
            </a:r>
            <a:r>
              <a:rPr lang="en-US" sz="1400" spc="-65" dirty="0">
                <a:solidFill>
                  <a:srgbClr val="4C4D4F"/>
                </a:solidFill>
                <a:effectLst/>
                <a:latin typeface="Times New Roman" panose="02020603050405020304" pitchFamily="18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400" dirty="0">
                <a:solidFill>
                  <a:srgbClr val="4C4D4F"/>
                </a:solidFill>
                <a:effectLst/>
                <a:latin typeface="Times New Roman" panose="02020603050405020304" pitchFamily="18" charset="0"/>
                <a:ea typeface="Verdana" panose="020B0604030504040204" pitchFamily="34" charset="0"/>
                <a:cs typeface="Verdana" panose="020B0604030504040204" pitchFamily="34" charset="0"/>
              </a:rPr>
              <a:t>s</a:t>
            </a:r>
            <a:r>
              <a:rPr lang="en-US" sz="1400" spc="-5" dirty="0">
                <a:solidFill>
                  <a:srgbClr val="4C4D4F"/>
                </a:solidFill>
                <a:effectLst/>
                <a:latin typeface="Times New Roman" panose="02020603050405020304" pitchFamily="18" charset="0"/>
                <a:ea typeface="Verdana" panose="020B0604030504040204" pitchFamily="34" charset="0"/>
                <a:cs typeface="Verdana" panose="020B0604030504040204" pitchFamily="34" charset="0"/>
              </a:rPr>
              <a:t>t</a:t>
            </a:r>
            <a:r>
              <a:rPr lang="en-US" sz="1400" dirty="0">
                <a:solidFill>
                  <a:srgbClr val="4C4D4F"/>
                </a:solidFill>
                <a:effectLst/>
                <a:latin typeface="Times New Roman" panose="02020603050405020304" pitchFamily="18" charset="0"/>
                <a:ea typeface="Verdana" panose="020B0604030504040204" pitchFamily="34" charset="0"/>
                <a:cs typeface="Verdana" panose="020B0604030504040204" pitchFamily="34" charset="0"/>
              </a:rPr>
              <a:t>aff</a:t>
            </a:r>
            <a:r>
              <a:rPr lang="en-US" sz="1400" spc="-65" dirty="0">
                <a:solidFill>
                  <a:srgbClr val="4C4D4F"/>
                </a:solidFill>
                <a:effectLst/>
                <a:latin typeface="Times New Roman" panose="02020603050405020304" pitchFamily="18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400" spc="-10" dirty="0">
                <a:solidFill>
                  <a:srgbClr val="4C4D4F"/>
                </a:solidFill>
                <a:effectLst/>
                <a:latin typeface="Times New Roman" panose="02020603050405020304" pitchFamily="18" charset="0"/>
                <a:ea typeface="Verdana" panose="020B0604030504040204" pitchFamily="34" charset="0"/>
                <a:cs typeface="Verdana" panose="020B0604030504040204" pitchFamily="34" charset="0"/>
              </a:rPr>
              <a:t>t</a:t>
            </a:r>
            <a:r>
              <a:rPr lang="en-US" sz="1400" dirty="0">
                <a:solidFill>
                  <a:srgbClr val="4C4D4F"/>
                </a:solidFill>
                <a:effectLst/>
                <a:latin typeface="Times New Roman" panose="02020603050405020304" pitchFamily="18" charset="0"/>
                <a:ea typeface="Verdana" panose="020B0604030504040204" pitchFamily="34" charset="0"/>
                <a:cs typeface="Verdana" panose="020B0604030504040204" pitchFamily="34" charset="0"/>
              </a:rPr>
              <a:t>o</a:t>
            </a:r>
            <a:r>
              <a:rPr lang="en-US" sz="1400" spc="-65" dirty="0">
                <a:solidFill>
                  <a:srgbClr val="4C4D4F"/>
                </a:solidFill>
                <a:effectLst/>
                <a:latin typeface="Times New Roman" panose="02020603050405020304" pitchFamily="18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400" dirty="0">
                <a:solidFill>
                  <a:srgbClr val="4C4D4F"/>
                </a:solidFill>
                <a:effectLst/>
                <a:latin typeface="Times New Roman" panose="02020603050405020304" pitchFamily="18" charset="0"/>
                <a:ea typeface="Verdana" panose="020B0604030504040204" pitchFamily="34" charset="0"/>
                <a:cs typeface="Verdana" panose="020B0604030504040204" pitchFamily="34" charset="0"/>
              </a:rPr>
              <a:t>check for any allergens in the dish.</a:t>
            </a:r>
            <a:endParaRPr lang="en-US" sz="1400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71120" marR="69215" algn="just">
              <a:lnSpc>
                <a:spcPct val="111000"/>
              </a:lnSpc>
              <a:spcBef>
                <a:spcPts val="485"/>
              </a:spcBef>
              <a:spcAft>
                <a:spcPts val="0"/>
              </a:spcAft>
            </a:pPr>
            <a:r>
              <a:rPr lang="en-US" sz="1400" spc="-15" dirty="0" err="1">
                <a:solidFill>
                  <a:srgbClr val="4C4D4F"/>
                </a:solidFill>
                <a:effectLst/>
                <a:latin typeface="Times New Roman" panose="02020603050405020304" pitchFamily="18" charset="0"/>
                <a:ea typeface="Verdana" panose="020B0604030504040204" pitchFamily="34" charset="0"/>
                <a:cs typeface="Verdana" panose="020B0604030504040204" pitchFamily="34" charset="0"/>
              </a:rPr>
              <a:t>ve</a:t>
            </a:r>
            <a:r>
              <a:rPr lang="en-US" sz="1400" spc="-15" dirty="0">
                <a:solidFill>
                  <a:srgbClr val="4C4D4F"/>
                </a:solidFill>
                <a:effectLst/>
                <a:latin typeface="Times New Roman" panose="02020603050405020304" pitchFamily="18" charset="0"/>
                <a:ea typeface="Verdana" panose="020B0604030504040204" pitchFamily="34" charset="0"/>
                <a:cs typeface="Verdana" panose="020B0604030504040204" pitchFamily="34" charset="0"/>
              </a:rPr>
              <a:t>: vegan, v: vegetarian.</a:t>
            </a:r>
            <a:endParaRPr lang="en-US" sz="1400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753473D-FF3A-4706-9FFC-7C4FF4F58B8C}"/>
              </a:ext>
            </a:extLst>
          </p:cNvPr>
          <p:cNvSpPr txBox="1"/>
          <p:nvPr/>
        </p:nvSpPr>
        <p:spPr>
          <a:xfrm>
            <a:off x="220714" y="8300818"/>
            <a:ext cx="7418184" cy="11123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For order contact: 111-211-321 	</a:t>
            </a:r>
            <a:r>
              <a:rPr lang="en-US" sz="1400" dirty="0">
                <a:effectLst/>
                <a:ea typeface="Verdana" panose="020B0604030504040204" pitchFamily="34" charset="0"/>
                <a:cs typeface="Verdana" panose="020B0604030504040204" pitchFamily="34" charset="0"/>
              </a:rPr>
              <a:t>You can also get home delivery through uber eats</a:t>
            </a:r>
          </a:p>
          <a:p>
            <a:r>
              <a:rPr lang="en-GB" sz="1400" dirty="0">
                <a:effectLst/>
                <a:ea typeface="Verdana" panose="020B0604030504040204" pitchFamily="34" charset="0"/>
                <a:cs typeface="Verdana" panose="020B0604030504040204" pitchFamily="34" charset="0"/>
              </a:rPr>
              <a:t>Note: payments through cash and card both are accepted.</a:t>
            </a:r>
            <a:endParaRPr lang="en-US" sz="1400" dirty="0">
              <a:effectLst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02373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References: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 err="1"/>
              <a:t>Camaya</a:t>
            </a:r>
            <a:r>
              <a:rPr lang="en-US" dirty="0"/>
              <a:t>, H., 2021. </a:t>
            </a:r>
            <a:r>
              <a:rPr lang="en-US" i="1" dirty="0"/>
              <a:t>How to Pair Food and Alcohol to Achieve the Perfect Combination</a:t>
            </a:r>
            <a:r>
              <a:rPr lang="en-US" dirty="0"/>
              <a:t>. [online] BOOKCULINARYVACATIONS BLOG. Available at: </a:t>
            </a:r>
            <a:r>
              <a:rPr lang="en-US" u="sng" dirty="0">
                <a:hlinkClick r:id="rId2"/>
              </a:rPr>
              <a:t>https://www.bookculinaryvacations.com/news/food-alcohol-pairing</a:t>
            </a:r>
            <a:r>
              <a:rPr lang="en-US" dirty="0"/>
              <a:t>  [Accessed 16 June 2022].</a:t>
            </a:r>
          </a:p>
          <a:p>
            <a:pPr lvl="0"/>
            <a:r>
              <a:rPr lang="en-US" dirty="0"/>
              <a:t>Nibusinessinfo.co.uk. </a:t>
            </a:r>
            <a:r>
              <a:rPr lang="en-US" dirty="0" err="1"/>
              <a:t>n.d</a:t>
            </a:r>
            <a:r>
              <a:rPr lang="en-US" dirty="0"/>
              <a:t>. </a:t>
            </a:r>
            <a:r>
              <a:rPr lang="en-US" i="1" dirty="0"/>
              <a:t>Food allergen </a:t>
            </a:r>
            <a:r>
              <a:rPr lang="en-US" i="1" dirty="0" err="1"/>
              <a:t>labelling</a:t>
            </a:r>
            <a:r>
              <a:rPr lang="en-US" i="1" dirty="0"/>
              <a:t> | nibusinessinfo.co.uk</a:t>
            </a:r>
            <a:r>
              <a:rPr lang="en-US" dirty="0"/>
              <a:t>. [online] Available at: </a:t>
            </a:r>
            <a:r>
              <a:rPr lang="en-US" u="sng" dirty="0">
                <a:hlinkClick r:id="rId3"/>
              </a:rPr>
              <a:t>https://www.nibusinessinfo.co.uk/content/food-allergen-labelling</a:t>
            </a:r>
            <a:r>
              <a:rPr lang="en-US" dirty="0"/>
              <a:t> [Accessed 16 June 2022].</a:t>
            </a:r>
          </a:p>
          <a:p>
            <a:pPr lvl="0"/>
            <a:r>
              <a:rPr lang="en-US" dirty="0" err="1"/>
              <a:t>McVety</a:t>
            </a:r>
            <a:r>
              <a:rPr lang="en-US" dirty="0"/>
              <a:t>, P., Ware, B. and Levesque, C., 2009. </a:t>
            </a:r>
            <a:r>
              <a:rPr lang="en-US" i="1" dirty="0"/>
              <a:t>Fundamentals of menu planning</a:t>
            </a:r>
            <a:r>
              <a:rPr lang="en-US" dirty="0"/>
              <a:t>. 3rd ed. Hoboken, N.J.: Wiley.</a:t>
            </a:r>
          </a:p>
          <a:p>
            <a:pPr lvl="0"/>
            <a:r>
              <a:rPr lang="en-US" dirty="0"/>
              <a:t>Morganshotel.co.uk. 2022. </a:t>
            </a:r>
            <a:r>
              <a:rPr lang="en-US" i="1" dirty="0"/>
              <a:t>DINNER MENU 3 COURSES</a:t>
            </a:r>
            <a:r>
              <a:rPr lang="en-US" dirty="0"/>
              <a:t>. [online] Available at: </a:t>
            </a:r>
            <a:r>
              <a:rPr lang="en-US" u="sng" dirty="0">
                <a:hlinkClick r:id="rId4"/>
              </a:rPr>
              <a:t>https://www.morganshotel.co.uk/resources/morgansdinnermenu2019-1.pdf</a:t>
            </a:r>
            <a:r>
              <a:rPr lang="en-US" dirty="0"/>
              <a:t>[Accessed 16 June 2022].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Office Them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9</TotalTime>
  <Words>603</Words>
  <Application>Microsoft Macintosh PowerPoint</Application>
  <PresentationFormat>Custom</PresentationFormat>
  <Paragraphs>67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1" baseType="lpstr">
      <vt:lpstr>Arial</vt:lpstr>
      <vt:lpstr>Calibri</vt:lpstr>
      <vt:lpstr>Calibri Light</vt:lpstr>
      <vt:lpstr>Lucida Handwriting</vt:lpstr>
      <vt:lpstr>Times New Roman</vt:lpstr>
      <vt:lpstr>Verdana</vt:lpstr>
      <vt:lpstr>Office Theme</vt:lpstr>
      <vt:lpstr>Assignment 2: Menu Shah Poli Hoque Student number: 2021124 Laurence Blake </vt:lpstr>
      <vt:lpstr>PowerPoint Presentation</vt:lpstr>
      <vt:lpstr>PowerPoint Presentation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Layiba Masroor</dc:creator>
  <cp:lastModifiedBy>Shah poli Hoque</cp:lastModifiedBy>
  <cp:revision>12</cp:revision>
  <dcterms:created xsi:type="dcterms:W3CDTF">2022-06-17T09:15:58Z</dcterms:created>
  <dcterms:modified xsi:type="dcterms:W3CDTF">2022-06-17T13:44:21Z</dcterms:modified>
</cp:coreProperties>
</file>