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68" r:id="rId3"/>
    <p:sldId id="270" r:id="rId4"/>
    <p:sldId id="260" r:id="rId5"/>
    <p:sldId id="261" r:id="rId6"/>
    <p:sldId id="263" r:id="rId7"/>
    <p:sldId id="265" r:id="rId8"/>
    <p:sldId id="259" r:id="rId9"/>
    <p:sldId id="262" r:id="rId10"/>
    <p:sldId id="264" r:id="rId11"/>
    <p:sldId id="26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62"/>
    <p:restoredTop sz="94620"/>
  </p:normalViewPr>
  <p:slideViewPr>
    <p:cSldViewPr snapToGrid="0">
      <p:cViewPr varScale="1">
        <p:scale>
          <a:sx n="103" d="100"/>
          <a:sy n="103" d="100"/>
        </p:scale>
        <p:origin x="32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8E28AC-3004-4E39-BB67-979B9CB342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78DFF7-ECCE-4464-8853-500559170BBF}">
      <dgm:prSet/>
      <dgm:spPr/>
      <dgm:t>
        <a:bodyPr/>
        <a:lstStyle/>
        <a:p>
          <a:r>
            <a:rPr lang="en-US" b="1" i="0" dirty="0">
              <a:latin typeface="Microsoft YaHei" panose="020B0503020204020204" pitchFamily="34" charset="-122"/>
              <a:ea typeface="Microsoft YaHei" panose="020B0503020204020204" pitchFamily="34" charset="-122"/>
            </a:rPr>
            <a:t>Quantitative</a:t>
          </a:r>
          <a:r>
            <a:rPr lang="zh-CN" b="1" i="0" dirty="0">
              <a:latin typeface="Microsoft YaHei" panose="020B0503020204020204" pitchFamily="34" charset="-122"/>
              <a:ea typeface="Microsoft YaHei" panose="020B0503020204020204" pitchFamily="34" charset="-122"/>
            </a:rPr>
            <a:t>：</a:t>
          </a:r>
          <a:r>
            <a:rPr lang="en-US" b="0" i="0" dirty="0">
              <a:latin typeface="Microsoft YaHei" panose="020B0503020204020204" pitchFamily="34" charset="-122"/>
              <a:ea typeface="Microsoft YaHei" panose="020B0503020204020204" pitchFamily="34" charset="-122"/>
            </a:rPr>
            <a:t>student</a:t>
          </a:r>
          <a:r>
            <a:rPr lang="zh-CN" altLang="en-US" b="1" i="0" dirty="0">
              <a:latin typeface="Microsoft YaHei" panose="020B0503020204020204" pitchFamily="34" charset="-122"/>
              <a:ea typeface="Microsoft YaHei" panose="020B0503020204020204" pitchFamily="34" charset="-122"/>
            </a:rPr>
            <a:t> </a:t>
          </a:r>
          <a:r>
            <a:rPr lang="en-US" b="0" i="0" dirty="0">
              <a:latin typeface="Microsoft YaHei" panose="020B0503020204020204" pitchFamily="34" charset="-122"/>
              <a:ea typeface="Microsoft YaHei" panose="020B0503020204020204" pitchFamily="34" charset="-122"/>
            </a:rPr>
            <a:t>preference percentages (e.g., comfort level, choice priority)</a:t>
          </a:r>
        </a:p>
      </dgm:t>
    </dgm:pt>
    <dgm:pt modelId="{7F7B83F3-8CAA-4A5E-BFA5-4501C2A190DF}" type="parTrans" cxnId="{D246C704-409F-4E0B-9716-D2EB40E66401}">
      <dgm:prSet/>
      <dgm:spPr/>
      <dgm:t>
        <a:bodyPr/>
        <a:lstStyle/>
        <a:p>
          <a:endParaRPr lang="en-US"/>
        </a:p>
      </dgm:t>
    </dgm:pt>
    <dgm:pt modelId="{2554791A-6BFC-4A94-BEA4-07B9A35957C1}" type="sibTrans" cxnId="{D246C704-409F-4E0B-9716-D2EB40E66401}">
      <dgm:prSet/>
      <dgm:spPr/>
      <dgm:t>
        <a:bodyPr/>
        <a:lstStyle/>
        <a:p>
          <a:endParaRPr lang="en-US"/>
        </a:p>
      </dgm:t>
    </dgm:pt>
    <dgm:pt modelId="{D68FA610-1C81-4EC8-A0DC-CCB206DC11AF}">
      <dgm:prSet/>
      <dgm:spPr/>
      <dgm:t>
        <a:bodyPr/>
        <a:lstStyle/>
        <a:p>
          <a:r>
            <a:rPr lang="en-US" b="1" i="0" dirty="0">
              <a:latin typeface="Microsoft YaHei" panose="020B0503020204020204" pitchFamily="34" charset="-122"/>
              <a:ea typeface="Microsoft YaHei" panose="020B0503020204020204" pitchFamily="34" charset="-122"/>
            </a:rPr>
            <a:t>Qualitative</a:t>
          </a:r>
          <a:r>
            <a:rPr lang="en-US" b="0" i="0" dirty="0">
              <a:latin typeface="Microsoft YaHei" panose="020B0503020204020204" pitchFamily="34" charset="-122"/>
              <a:ea typeface="Microsoft YaHei" panose="020B0503020204020204" pitchFamily="34" charset="-122"/>
            </a:rPr>
            <a:t>: Interviews, conversation analysis</a:t>
          </a:r>
        </a:p>
      </dgm:t>
    </dgm:pt>
    <dgm:pt modelId="{34B2BE0A-193E-4F43-A40E-7AB9D2A14194}" type="parTrans" cxnId="{862A297F-38AE-47FA-9F63-A5E71A4FCABD}">
      <dgm:prSet/>
      <dgm:spPr/>
      <dgm:t>
        <a:bodyPr/>
        <a:lstStyle/>
        <a:p>
          <a:endParaRPr lang="en-US"/>
        </a:p>
      </dgm:t>
    </dgm:pt>
    <dgm:pt modelId="{516F63FF-B5DF-452F-AF3B-C69C45ED6888}" type="sibTrans" cxnId="{862A297F-38AE-47FA-9F63-A5E71A4FCABD}">
      <dgm:prSet/>
      <dgm:spPr/>
      <dgm:t>
        <a:bodyPr/>
        <a:lstStyle/>
        <a:p>
          <a:endParaRPr lang="en-US"/>
        </a:p>
      </dgm:t>
    </dgm:pt>
    <dgm:pt modelId="{26FE80E8-EBC9-43FD-9628-ECCEBD85C76D}" type="pres">
      <dgm:prSet presAssocID="{468E28AC-3004-4E39-BB67-979B9CB3426F}" presName="root" presStyleCnt="0">
        <dgm:presLayoutVars>
          <dgm:dir/>
          <dgm:resizeHandles val="exact"/>
        </dgm:presLayoutVars>
      </dgm:prSet>
      <dgm:spPr/>
    </dgm:pt>
    <dgm:pt modelId="{3E63C254-2D98-4136-BF38-11F426C80950}" type="pres">
      <dgm:prSet presAssocID="{0778DFF7-ECCE-4464-8853-500559170BBF}" presName="compNode" presStyleCnt="0"/>
      <dgm:spPr/>
    </dgm:pt>
    <dgm:pt modelId="{0F707530-6178-4C0D-BFE7-CFA803B92D0E}" type="pres">
      <dgm:prSet presAssocID="{0778DFF7-ECCE-4464-8853-500559170BBF}" presName="bgRect" presStyleLbl="bgShp" presStyleIdx="0" presStyleCnt="2"/>
      <dgm:spPr/>
    </dgm:pt>
    <dgm:pt modelId="{EE6CE9F2-7EF5-446C-A158-B310E937C9AD}" type="pres">
      <dgm:prSet presAssocID="{0778DFF7-ECCE-4464-8853-500559170BB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4A8FF2F-866C-432D-8AE4-C5444253BD53}" type="pres">
      <dgm:prSet presAssocID="{0778DFF7-ECCE-4464-8853-500559170BBF}" presName="spaceRect" presStyleCnt="0"/>
      <dgm:spPr/>
    </dgm:pt>
    <dgm:pt modelId="{6CC97AE8-E5A8-4D2D-90ED-93E193630097}" type="pres">
      <dgm:prSet presAssocID="{0778DFF7-ECCE-4464-8853-500559170BBF}" presName="parTx" presStyleLbl="revTx" presStyleIdx="0" presStyleCnt="2">
        <dgm:presLayoutVars>
          <dgm:chMax val="0"/>
          <dgm:chPref val="0"/>
        </dgm:presLayoutVars>
      </dgm:prSet>
      <dgm:spPr/>
    </dgm:pt>
    <dgm:pt modelId="{A3A00A45-95CB-4DF6-9C65-5AE0D2FAB36E}" type="pres">
      <dgm:prSet presAssocID="{2554791A-6BFC-4A94-BEA4-07B9A35957C1}" presName="sibTrans" presStyleCnt="0"/>
      <dgm:spPr/>
    </dgm:pt>
    <dgm:pt modelId="{1F614715-AA75-4C3A-9A57-92341C3D1A62}" type="pres">
      <dgm:prSet presAssocID="{D68FA610-1C81-4EC8-A0DC-CCB206DC11AF}" presName="compNode" presStyleCnt="0"/>
      <dgm:spPr/>
    </dgm:pt>
    <dgm:pt modelId="{3D702ACD-4F6D-4C35-A177-F7BF90E4DAF0}" type="pres">
      <dgm:prSet presAssocID="{D68FA610-1C81-4EC8-A0DC-CCB206DC11AF}" presName="bgRect" presStyleLbl="bgShp" presStyleIdx="1" presStyleCnt="2"/>
      <dgm:spPr/>
    </dgm:pt>
    <dgm:pt modelId="{1D061EB2-D382-401E-B4EB-07EB97E6D0E0}" type="pres">
      <dgm:prSet presAssocID="{D68FA610-1C81-4EC8-A0DC-CCB206DC11A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聊天"/>
        </a:ext>
      </dgm:extLst>
    </dgm:pt>
    <dgm:pt modelId="{BE4F0A9B-75A5-4244-9989-E3A6FCF06521}" type="pres">
      <dgm:prSet presAssocID="{D68FA610-1C81-4EC8-A0DC-CCB206DC11AF}" presName="spaceRect" presStyleCnt="0"/>
      <dgm:spPr/>
    </dgm:pt>
    <dgm:pt modelId="{C76C1A7B-0F9C-4F4B-B007-4815E233BB5D}" type="pres">
      <dgm:prSet presAssocID="{D68FA610-1C81-4EC8-A0DC-CCB206DC11A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246C704-409F-4E0B-9716-D2EB40E66401}" srcId="{468E28AC-3004-4E39-BB67-979B9CB3426F}" destId="{0778DFF7-ECCE-4464-8853-500559170BBF}" srcOrd="0" destOrd="0" parTransId="{7F7B83F3-8CAA-4A5E-BFA5-4501C2A190DF}" sibTransId="{2554791A-6BFC-4A94-BEA4-07B9A35957C1}"/>
    <dgm:cxn modelId="{8D0BC566-6464-4B87-937F-0031E77712EF}" type="presOf" srcId="{D68FA610-1C81-4EC8-A0DC-CCB206DC11AF}" destId="{C76C1A7B-0F9C-4F4B-B007-4815E233BB5D}" srcOrd="0" destOrd="0" presId="urn:microsoft.com/office/officeart/2018/2/layout/IconVerticalSolidList"/>
    <dgm:cxn modelId="{862A297F-38AE-47FA-9F63-A5E71A4FCABD}" srcId="{468E28AC-3004-4E39-BB67-979B9CB3426F}" destId="{D68FA610-1C81-4EC8-A0DC-CCB206DC11AF}" srcOrd="1" destOrd="0" parTransId="{34B2BE0A-193E-4F43-A40E-7AB9D2A14194}" sibTransId="{516F63FF-B5DF-452F-AF3B-C69C45ED6888}"/>
    <dgm:cxn modelId="{C7F4AC9E-4223-4243-8AC9-0822B2F73B27}" type="presOf" srcId="{0778DFF7-ECCE-4464-8853-500559170BBF}" destId="{6CC97AE8-E5A8-4D2D-90ED-93E193630097}" srcOrd="0" destOrd="0" presId="urn:microsoft.com/office/officeart/2018/2/layout/IconVerticalSolidList"/>
    <dgm:cxn modelId="{51407DEB-6478-4175-84EE-61D3EE73837D}" type="presOf" srcId="{468E28AC-3004-4E39-BB67-979B9CB3426F}" destId="{26FE80E8-EBC9-43FD-9628-ECCEBD85C76D}" srcOrd="0" destOrd="0" presId="urn:microsoft.com/office/officeart/2018/2/layout/IconVerticalSolidList"/>
    <dgm:cxn modelId="{E2FBEDDC-4C24-4027-9EA7-3EFD8DBF1B56}" type="presParOf" srcId="{26FE80E8-EBC9-43FD-9628-ECCEBD85C76D}" destId="{3E63C254-2D98-4136-BF38-11F426C80950}" srcOrd="0" destOrd="0" presId="urn:microsoft.com/office/officeart/2018/2/layout/IconVerticalSolidList"/>
    <dgm:cxn modelId="{577D5057-771C-449A-8135-7EBEBEA43B63}" type="presParOf" srcId="{3E63C254-2D98-4136-BF38-11F426C80950}" destId="{0F707530-6178-4C0D-BFE7-CFA803B92D0E}" srcOrd="0" destOrd="0" presId="urn:microsoft.com/office/officeart/2018/2/layout/IconVerticalSolidList"/>
    <dgm:cxn modelId="{7BBAC20C-918B-421B-9CF4-64058B69F5E3}" type="presParOf" srcId="{3E63C254-2D98-4136-BF38-11F426C80950}" destId="{EE6CE9F2-7EF5-446C-A158-B310E937C9AD}" srcOrd="1" destOrd="0" presId="urn:microsoft.com/office/officeart/2018/2/layout/IconVerticalSolidList"/>
    <dgm:cxn modelId="{031660A0-E796-4027-8D9C-C3F431652DDA}" type="presParOf" srcId="{3E63C254-2D98-4136-BF38-11F426C80950}" destId="{14A8FF2F-866C-432D-8AE4-C5444253BD53}" srcOrd="2" destOrd="0" presId="urn:microsoft.com/office/officeart/2018/2/layout/IconVerticalSolidList"/>
    <dgm:cxn modelId="{F4BB0C0E-6BE3-4E61-B460-C2CC9A4F367C}" type="presParOf" srcId="{3E63C254-2D98-4136-BF38-11F426C80950}" destId="{6CC97AE8-E5A8-4D2D-90ED-93E193630097}" srcOrd="3" destOrd="0" presId="urn:microsoft.com/office/officeart/2018/2/layout/IconVerticalSolidList"/>
    <dgm:cxn modelId="{BEDCA162-6518-468D-BC84-DF9855759A15}" type="presParOf" srcId="{26FE80E8-EBC9-43FD-9628-ECCEBD85C76D}" destId="{A3A00A45-95CB-4DF6-9C65-5AE0D2FAB36E}" srcOrd="1" destOrd="0" presId="urn:microsoft.com/office/officeart/2018/2/layout/IconVerticalSolidList"/>
    <dgm:cxn modelId="{8E4E2117-8A1C-48A3-828C-59C6EEAADAA6}" type="presParOf" srcId="{26FE80E8-EBC9-43FD-9628-ECCEBD85C76D}" destId="{1F614715-AA75-4C3A-9A57-92341C3D1A62}" srcOrd="2" destOrd="0" presId="urn:microsoft.com/office/officeart/2018/2/layout/IconVerticalSolidList"/>
    <dgm:cxn modelId="{D069D879-635B-41C8-AD10-67D1AC252266}" type="presParOf" srcId="{1F614715-AA75-4C3A-9A57-92341C3D1A62}" destId="{3D702ACD-4F6D-4C35-A177-F7BF90E4DAF0}" srcOrd="0" destOrd="0" presId="urn:microsoft.com/office/officeart/2018/2/layout/IconVerticalSolidList"/>
    <dgm:cxn modelId="{09F1BA4A-9B89-4B72-BD72-7912B5B751BD}" type="presParOf" srcId="{1F614715-AA75-4C3A-9A57-92341C3D1A62}" destId="{1D061EB2-D382-401E-B4EB-07EB97E6D0E0}" srcOrd="1" destOrd="0" presId="urn:microsoft.com/office/officeart/2018/2/layout/IconVerticalSolidList"/>
    <dgm:cxn modelId="{6E24D587-3E5D-4FE0-A33C-C7018C7D2B1A}" type="presParOf" srcId="{1F614715-AA75-4C3A-9A57-92341C3D1A62}" destId="{BE4F0A9B-75A5-4244-9989-E3A6FCF06521}" srcOrd="2" destOrd="0" presId="urn:microsoft.com/office/officeart/2018/2/layout/IconVerticalSolidList"/>
    <dgm:cxn modelId="{FC83E1A4-D182-417B-BB1C-73711C3B6ADC}" type="presParOf" srcId="{1F614715-AA75-4C3A-9A57-92341C3D1A62}" destId="{C76C1A7B-0F9C-4F4B-B007-4815E233BB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07530-6178-4C0D-BFE7-CFA803B92D0E}">
      <dsp:nvSpPr>
        <dsp:cNvPr id="0" name=""/>
        <dsp:cNvSpPr/>
      </dsp:nvSpPr>
      <dsp:spPr>
        <a:xfrm>
          <a:off x="0" y="819297"/>
          <a:ext cx="7293610" cy="1512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CE9F2-7EF5-446C-A158-B310E937C9AD}">
      <dsp:nvSpPr>
        <dsp:cNvPr id="0" name=""/>
        <dsp:cNvSpPr/>
      </dsp:nvSpPr>
      <dsp:spPr>
        <a:xfrm>
          <a:off x="457545" y="1159620"/>
          <a:ext cx="831901" cy="8319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97AE8-E5A8-4D2D-90ED-93E193630097}">
      <dsp:nvSpPr>
        <dsp:cNvPr id="0" name=""/>
        <dsp:cNvSpPr/>
      </dsp:nvSpPr>
      <dsp:spPr>
        <a:xfrm>
          <a:off x="1746993" y="819297"/>
          <a:ext cx="5546616" cy="1512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78" tIns="160078" rIns="160078" bIns="16007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latin typeface="Microsoft YaHei" panose="020B0503020204020204" pitchFamily="34" charset="-122"/>
              <a:ea typeface="Microsoft YaHei" panose="020B0503020204020204" pitchFamily="34" charset="-122"/>
            </a:rPr>
            <a:t>Quantitative</a:t>
          </a:r>
          <a:r>
            <a:rPr lang="zh-CN" sz="2000" b="1" i="0" kern="1200" dirty="0">
              <a:latin typeface="Microsoft YaHei" panose="020B0503020204020204" pitchFamily="34" charset="-122"/>
              <a:ea typeface="Microsoft YaHei" panose="020B0503020204020204" pitchFamily="34" charset="-122"/>
            </a:rPr>
            <a:t>：</a:t>
          </a:r>
          <a:r>
            <a:rPr lang="en-US" sz="2000" b="0" i="0" kern="1200" dirty="0">
              <a:latin typeface="Microsoft YaHei" panose="020B0503020204020204" pitchFamily="34" charset="-122"/>
              <a:ea typeface="Microsoft YaHei" panose="020B0503020204020204" pitchFamily="34" charset="-122"/>
            </a:rPr>
            <a:t>student</a:t>
          </a:r>
          <a:r>
            <a:rPr lang="zh-CN" altLang="en-US" sz="2000" b="1" i="0" kern="1200" dirty="0">
              <a:latin typeface="Microsoft YaHei" panose="020B0503020204020204" pitchFamily="34" charset="-122"/>
              <a:ea typeface="Microsoft YaHei" panose="020B0503020204020204" pitchFamily="34" charset="-122"/>
            </a:rPr>
            <a:t> </a:t>
          </a:r>
          <a:r>
            <a:rPr lang="en-US" sz="2000" b="0" i="0" kern="1200" dirty="0">
              <a:latin typeface="Microsoft YaHei" panose="020B0503020204020204" pitchFamily="34" charset="-122"/>
              <a:ea typeface="Microsoft YaHei" panose="020B0503020204020204" pitchFamily="34" charset="-122"/>
            </a:rPr>
            <a:t>preference percentages (e.g., comfort level, choice priority)</a:t>
          </a:r>
        </a:p>
      </dsp:txBody>
      <dsp:txXfrm>
        <a:off x="1746993" y="819297"/>
        <a:ext cx="5546616" cy="1512548"/>
      </dsp:txXfrm>
    </dsp:sp>
    <dsp:sp modelId="{3D702ACD-4F6D-4C35-A177-F7BF90E4DAF0}">
      <dsp:nvSpPr>
        <dsp:cNvPr id="0" name=""/>
        <dsp:cNvSpPr/>
      </dsp:nvSpPr>
      <dsp:spPr>
        <a:xfrm>
          <a:off x="0" y="2709983"/>
          <a:ext cx="7293610" cy="1512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61EB2-D382-401E-B4EB-07EB97E6D0E0}">
      <dsp:nvSpPr>
        <dsp:cNvPr id="0" name=""/>
        <dsp:cNvSpPr/>
      </dsp:nvSpPr>
      <dsp:spPr>
        <a:xfrm>
          <a:off x="457545" y="3050306"/>
          <a:ext cx="831901" cy="8319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C1A7B-0F9C-4F4B-B007-4815E233BB5D}">
      <dsp:nvSpPr>
        <dsp:cNvPr id="0" name=""/>
        <dsp:cNvSpPr/>
      </dsp:nvSpPr>
      <dsp:spPr>
        <a:xfrm>
          <a:off x="1746993" y="2709983"/>
          <a:ext cx="5546616" cy="1512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78" tIns="160078" rIns="160078" bIns="16007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latin typeface="Microsoft YaHei" panose="020B0503020204020204" pitchFamily="34" charset="-122"/>
              <a:ea typeface="Microsoft YaHei" panose="020B0503020204020204" pitchFamily="34" charset="-122"/>
            </a:rPr>
            <a:t>Qualitative</a:t>
          </a:r>
          <a:r>
            <a:rPr lang="en-US" sz="2000" b="0" i="0" kern="1200" dirty="0">
              <a:latin typeface="Microsoft YaHei" panose="020B0503020204020204" pitchFamily="34" charset="-122"/>
              <a:ea typeface="Microsoft YaHei" panose="020B0503020204020204" pitchFamily="34" charset="-122"/>
            </a:rPr>
            <a:t>: Interviews, conversation analysis</a:t>
          </a:r>
        </a:p>
      </dsp:txBody>
      <dsp:txXfrm>
        <a:off x="1746993" y="2709983"/>
        <a:ext cx="5546616" cy="15125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95449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36634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41730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17410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24838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14058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4318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25842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80938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77693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71651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99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7C386B-FBEE-434F-B519-2A935AF42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CF0BBB0E-ABD4-F18F-0054-B8858A42D7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6350" y="772832"/>
            <a:ext cx="7900433" cy="4435271"/>
          </a:xfrm>
        </p:spPr>
        <p:txBody>
          <a:bodyPr anchor="ctr">
            <a:normAutofit/>
          </a:bodyPr>
          <a:lstStyle/>
          <a:p>
            <a:r>
              <a:rPr lang="en" altLang="zh-CN" sz="51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Accent Bias, Teachers’ Accents, and L2 Acquisition: Cross-Context Evidence and Theory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6085C62-ADF2-4CC0-B14D-F4B678F11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72832"/>
            <a:ext cx="1194619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34EF5D1-2322-4C79-BA38-EDD477732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16784" y="758952"/>
            <a:ext cx="278312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pic>
        <p:nvPicPr>
          <p:cNvPr id="9" name="音频 8">
            <a:extLst>
              <a:ext uri="{FF2B5EF4-FFF2-40B4-BE49-F238E27FC236}">
                <a16:creationId xmlns:a16="http://schemas.microsoft.com/office/drawing/2014/main" id="{4F69ED84-4ADD-8073-9721-E29E916A16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409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70"/>
    </mc:Choice>
    <mc:Fallback>
      <p:transition spd="slow" advTm="20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3B585ECF-8194-5657-4A0D-BABD07BDCE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853" y="374298"/>
            <a:ext cx="11252718" cy="6109403"/>
          </a:xfrm>
          <a:prstGeom prst="rect">
            <a:avLst/>
          </a:prstGeom>
        </p:spPr>
      </p:pic>
      <p:pic>
        <p:nvPicPr>
          <p:cNvPr id="3" name="音频 2">
            <a:extLst>
              <a:ext uri="{FF2B5EF4-FFF2-40B4-BE49-F238E27FC236}">
                <a16:creationId xmlns:a16="http://schemas.microsoft.com/office/drawing/2014/main" id="{6779426C-5497-BF2A-C56B-EDD4A22A8C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920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44"/>
    </mc:Choice>
    <mc:Fallback>
      <p:transition spd="slow" advTm="9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88754CFF-D98D-955F-8398-2949FE3DEF02}"/>
              </a:ext>
            </a:extLst>
          </p:cNvPr>
          <p:cNvSpPr txBox="1"/>
          <p:nvPr/>
        </p:nvSpPr>
        <p:spPr>
          <a:xfrm>
            <a:off x="1069848" y="4590661"/>
            <a:ext cx="10210862" cy="10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1" lang="en-US" altLang="zh-CN" sz="2800" spc="-100" dirty="0">
                <a:solidFill>
                  <a:srgbClr val="FFFF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I have never conducted any related research.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1" lang="en-US" altLang="zh-CN" sz="2800" spc="-100" dirty="0">
                <a:solidFill>
                  <a:srgbClr val="FFFFFF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But I was inspired by the phonology session that we learnt before:</a:t>
            </a:r>
          </a:p>
        </p:txBody>
      </p:sp>
      <p:pic>
        <p:nvPicPr>
          <p:cNvPr id="5" name="图片 4" descr="文本&#10;&#10;AI 生成的内容可能不正确。">
            <a:extLst>
              <a:ext uri="{FF2B5EF4-FFF2-40B4-BE49-F238E27FC236}">
                <a16:creationId xmlns:a16="http://schemas.microsoft.com/office/drawing/2014/main" id="{E9B23529-B61B-32AB-2AEA-FA9C5299DD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745" y="218686"/>
            <a:ext cx="7095068" cy="3990976"/>
          </a:xfrm>
          <a:prstGeom prst="rect">
            <a:avLst/>
          </a:prstGeom>
        </p:spPr>
      </p:pic>
      <p:pic>
        <p:nvPicPr>
          <p:cNvPr id="10" name="音频 9">
            <a:extLst>
              <a:ext uri="{FF2B5EF4-FFF2-40B4-BE49-F238E27FC236}">
                <a16:creationId xmlns:a16="http://schemas.microsoft.com/office/drawing/2014/main" id="{66ECF74B-3F3B-FDDD-90F1-B60704EEAD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657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81"/>
    </mc:Choice>
    <mc:Fallback>
      <p:transition spd="slow" advTm="10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C6DF1F20-A6AA-22DC-EAAD-0ABED17C9D0F}"/>
              </a:ext>
            </a:extLst>
          </p:cNvPr>
          <p:cNvSpPr txBox="1"/>
          <p:nvPr/>
        </p:nvSpPr>
        <p:spPr>
          <a:xfrm>
            <a:off x="731520" y="895294"/>
            <a:ext cx="10986805" cy="5869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" altLang="zh-CN" sz="23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Background</a:t>
            </a:r>
            <a:endParaRPr lang="en-US" altLang="zh-CN" sz="2300" b="1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3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Root of bias: "Native-speakerism" assigns value judgments to accents.</a:t>
            </a:r>
          </a:p>
          <a:p>
            <a:pPr>
              <a:lnSpc>
                <a:spcPct val="150000"/>
              </a:lnSpc>
            </a:pPr>
            <a:endParaRPr lang="en-US" altLang="zh-CN" sz="23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" altLang="zh-CN" sz="23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Core Contradiction</a:t>
            </a:r>
          </a:p>
          <a:p>
            <a:pPr>
              <a:lnSpc>
                <a:spcPct val="150000"/>
              </a:lnSpc>
            </a:pPr>
            <a:r>
              <a:rPr lang="en" altLang="zh-CN" sz="23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“Native speaker fallacy”: Students incorrectly link teachers’ accents to teaching competence</a:t>
            </a:r>
            <a:r>
              <a:rPr lang="en-US" altLang="zh-CN" sz="23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. Native speakers are inherently better at teaching students than non-native speakers. (Phillipson, 1992) </a:t>
            </a:r>
            <a:endParaRPr lang="zh-CN" altLang="zh-CN" sz="23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>
              <a:lnSpc>
                <a:spcPct val="150000"/>
              </a:lnSpc>
            </a:pPr>
            <a:endParaRPr kumimoji="1" lang="en-US" altLang="zh-CN" sz="23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" altLang="zh-CN" sz="23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Research Significance</a:t>
            </a:r>
          </a:p>
          <a:p>
            <a:pPr>
              <a:lnSpc>
                <a:spcPct val="150000"/>
              </a:lnSpc>
            </a:pPr>
            <a:r>
              <a:rPr lang="en" altLang="zh-CN" sz="23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Reveal implicit bias obstacles in L2 acquisition</a:t>
            </a:r>
          </a:p>
          <a:p>
            <a:pPr>
              <a:lnSpc>
                <a:spcPct val="150000"/>
              </a:lnSpc>
            </a:pPr>
            <a:r>
              <a:rPr lang="en" altLang="zh-CN" sz="23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Provide theoretical basis for optimizing L2 teaching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D0834E19-48B7-FD2C-F21E-45F15A5B5017}"/>
              </a:ext>
            </a:extLst>
          </p:cNvPr>
          <p:cNvSpPr txBox="1"/>
          <p:nvPr/>
        </p:nvSpPr>
        <p:spPr>
          <a:xfrm>
            <a:off x="185531" y="185531"/>
            <a:ext cx="10578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 &amp; Core Theoretical Framework</a:t>
            </a:r>
          </a:p>
        </p:txBody>
      </p:sp>
      <p:pic>
        <p:nvPicPr>
          <p:cNvPr id="5" name="音频 4">
            <a:extLst>
              <a:ext uri="{FF2B5EF4-FFF2-40B4-BE49-F238E27FC236}">
                <a16:creationId xmlns:a16="http://schemas.microsoft.com/office/drawing/2014/main" id="{360D0BE3-3066-8A9C-51F0-D14C4A2B15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908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17"/>
    </mc:Choice>
    <mc:Fallback>
      <p:transition spd="slow" advTm="6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F838FBAA-D8BA-5025-2E32-910D5D632FFE}"/>
              </a:ext>
            </a:extLst>
          </p:cNvPr>
          <p:cNvSpPr txBox="1"/>
          <p:nvPr/>
        </p:nvSpPr>
        <p:spPr>
          <a:xfrm>
            <a:off x="266700" y="612844"/>
            <a:ext cx="116586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>
              <a:lnSpc>
                <a:spcPct val="150000"/>
              </a:lnSpc>
            </a:pPr>
            <a:r>
              <a:rPr lang="en-US" altLang="zh-CN" sz="24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NESTs(</a:t>
            </a:r>
            <a:r>
              <a:rPr lang="en-US" altLang="zh-CN" sz="24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NNESTs</a:t>
            </a:r>
            <a:r>
              <a:rPr lang="en-US" altLang="zh-CN" sz="24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)</a:t>
            </a:r>
            <a:endParaRPr lang="zh-CN" altLang="zh-CN" sz="2400" b="1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fontAlgn="ctr">
              <a:lnSpc>
                <a:spcPct val="150000"/>
              </a:lnSpc>
            </a:pPr>
            <a:r>
              <a:rPr lang="en-US" altLang="zh-CN" sz="24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Native English-speaking </a:t>
            </a:r>
          </a:p>
          <a:p>
            <a:pPr fontAlgn="ctr">
              <a:lnSpc>
                <a:spcPct val="150000"/>
              </a:lnSpc>
            </a:pPr>
            <a:r>
              <a:rPr lang="en-US" altLang="zh-CN" sz="24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Teachers who have (or not) been raised with English as their first language, such as those from the United Kingdom/ India.</a:t>
            </a:r>
          </a:p>
          <a:p>
            <a:pPr fontAlgn="ctr">
              <a:lnSpc>
                <a:spcPct val="150000"/>
              </a:lnSpc>
            </a:pPr>
            <a:endParaRPr lang="zh-CN" altLang="zh-CN" sz="24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fontAlgn="ctr">
              <a:lnSpc>
                <a:spcPct val="150000"/>
              </a:lnSpc>
            </a:pPr>
            <a:r>
              <a:rPr lang="en-US" altLang="zh-CN" sz="24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Language learning strategies (LLS)</a:t>
            </a:r>
            <a:endParaRPr lang="zh-CN" altLang="zh-CN" sz="2400" b="1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fontAlgn="ctr">
              <a:lnSpc>
                <a:spcPct val="150000"/>
              </a:lnSpc>
            </a:pPr>
            <a:r>
              <a:rPr lang="en-US" altLang="zh-CN" sz="24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Cognitive strategies, metacognitive and so on.</a:t>
            </a:r>
          </a:p>
          <a:p>
            <a:pPr fontAlgn="ctr">
              <a:lnSpc>
                <a:spcPct val="150000"/>
              </a:lnSpc>
            </a:pPr>
            <a:endParaRPr lang="zh-CN" altLang="zh-CN" sz="24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fontAlgn="ctr">
              <a:lnSpc>
                <a:spcPct val="150000"/>
              </a:lnSpc>
            </a:pPr>
            <a:r>
              <a:rPr lang="en-US" altLang="zh-CN" sz="24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LPNQ</a:t>
            </a:r>
            <a:r>
              <a:rPr lang="en-US" altLang="zh-CN" sz="24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: Learner’ perception of NEST Questionnaire</a:t>
            </a:r>
            <a:endParaRPr lang="zh-CN" altLang="zh-CN" sz="24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fontAlgn="ctr">
              <a:lnSpc>
                <a:spcPct val="150000"/>
              </a:lnSpc>
            </a:pPr>
            <a:r>
              <a:rPr lang="en-US" altLang="zh-CN" sz="24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LPNNQ</a:t>
            </a:r>
            <a:r>
              <a:rPr lang="en-US" altLang="zh-CN" sz="24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: learners’ perception of NNEST’s Questionnaire.</a:t>
            </a:r>
            <a:endParaRPr lang="zh-CN" altLang="zh-CN" sz="24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pic>
        <p:nvPicPr>
          <p:cNvPr id="4" name="音频 3">
            <a:extLst>
              <a:ext uri="{FF2B5EF4-FFF2-40B4-BE49-F238E27FC236}">
                <a16:creationId xmlns:a16="http://schemas.microsoft.com/office/drawing/2014/main" id="{8C1B9AFA-488E-7D0D-CDD2-7C9B3175BA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122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43"/>
    </mc:Choice>
    <mc:Fallback>
      <p:transition spd="slow" advTm="62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6E359F92-2C89-3327-C664-4383B82DF127}"/>
              </a:ext>
            </a:extLst>
          </p:cNvPr>
          <p:cNvSpPr txBox="1"/>
          <p:nvPr/>
        </p:nvSpPr>
        <p:spPr>
          <a:xfrm>
            <a:off x="185531" y="185531"/>
            <a:ext cx="50084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Research Questions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5B6FF1C-9AB0-E787-B233-5D035908E874}"/>
              </a:ext>
            </a:extLst>
          </p:cNvPr>
          <p:cNvSpPr txBox="1"/>
          <p:nvPr/>
        </p:nvSpPr>
        <p:spPr>
          <a:xfrm>
            <a:off x="557645" y="1667547"/>
            <a:ext cx="11076709" cy="4437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" altLang="zh-CN" sz="31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What are the commonalities and differences in students’ accent bias across contexts?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" altLang="zh-CN" sz="31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How do teachers’ accents affect L2 acquisition (SLA) through classroom interaction?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" altLang="zh-CN" sz="31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Can learning strategies/teaching methods mitigate the negative impact of accent bias?</a:t>
            </a:r>
          </a:p>
        </p:txBody>
      </p:sp>
      <p:pic>
        <p:nvPicPr>
          <p:cNvPr id="5" name="音频 4">
            <a:extLst>
              <a:ext uri="{FF2B5EF4-FFF2-40B4-BE49-F238E27FC236}">
                <a16:creationId xmlns:a16="http://schemas.microsoft.com/office/drawing/2014/main" id="{88704673-2256-636B-27A0-06A80DB826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852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413"/>
    </mc:Choice>
    <mc:Fallback>
      <p:transition spd="slow" advTm="33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592DE6-E2CC-FE7A-E71A-6281D00D9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83292B47-8B85-1AF8-523F-685EE58BF55B}"/>
              </a:ext>
            </a:extLst>
          </p:cNvPr>
          <p:cNvSpPr txBox="1"/>
          <p:nvPr/>
        </p:nvSpPr>
        <p:spPr>
          <a:xfrm>
            <a:off x="8895775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600" b="1" spc="-6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3. Methodology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graphicFrame>
        <p:nvGraphicFramePr>
          <p:cNvPr id="5" name="文本框 2">
            <a:extLst>
              <a:ext uri="{FF2B5EF4-FFF2-40B4-BE49-F238E27FC236}">
                <a16:creationId xmlns:a16="http://schemas.microsoft.com/office/drawing/2014/main" id="{7869924D-1F58-F99F-0FA6-C515F588A1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7874728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音频 3">
            <a:extLst>
              <a:ext uri="{FF2B5EF4-FFF2-40B4-BE49-F238E27FC236}">
                <a16:creationId xmlns:a16="http://schemas.microsoft.com/office/drawing/2014/main" id="{7554649B-720A-1600-4B1C-D1D3278D5D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802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72"/>
    </mc:Choice>
    <mc:Fallback>
      <p:transition spd="slow" advTm="435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DB2BEE5D-440C-3F03-21E7-1BC73E39BC6B}"/>
              </a:ext>
            </a:extLst>
          </p:cNvPr>
          <p:cNvSpPr txBox="1"/>
          <p:nvPr/>
        </p:nvSpPr>
        <p:spPr>
          <a:xfrm>
            <a:off x="369184" y="6027003"/>
            <a:ext cx="9635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1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Table 1</a:t>
            </a:r>
          </a:p>
          <a:p>
            <a:r>
              <a:rPr lang="en" altLang="zh-CN" sz="1200" dirty="0" err="1">
                <a:latin typeface="Microsoft YaHei" panose="020B0503020204020204" pitchFamily="34" charset="-122"/>
                <a:ea typeface="Microsoft YaHei" panose="020B0503020204020204" pitchFamily="34" charset="-122"/>
              </a:rPr>
              <a:t>Alseweed</a:t>
            </a:r>
            <a:r>
              <a:rPr lang="en" altLang="zh-CN" sz="1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, M. A. (2012). University Students’ Perceptions of the Influence of Native and Non-native Teachers. English Language Teaching, 5(12), 47</a:t>
            </a:r>
          </a:p>
          <a:p>
            <a:endParaRPr kumimoji="1" lang="zh-CN" altLang="en-US" sz="12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pic>
        <p:nvPicPr>
          <p:cNvPr id="4" name="图片 3" descr="表格&#10;&#10;AI 生成的内容可能不正确。">
            <a:extLst>
              <a:ext uri="{FF2B5EF4-FFF2-40B4-BE49-F238E27FC236}">
                <a16:creationId xmlns:a16="http://schemas.microsoft.com/office/drawing/2014/main" id="{1BBBBBC0-8F5E-55E4-2C55-3F059805BA0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187"/>
          <a:stretch>
            <a:fillRect/>
          </a:stretch>
        </p:blipFill>
        <p:spPr>
          <a:xfrm>
            <a:off x="369184" y="434340"/>
            <a:ext cx="10969376" cy="5232887"/>
          </a:xfrm>
          <a:prstGeom prst="rect">
            <a:avLst/>
          </a:prstGeom>
        </p:spPr>
      </p:pic>
      <p:pic>
        <p:nvPicPr>
          <p:cNvPr id="5" name="音频 4">
            <a:extLst>
              <a:ext uri="{FF2B5EF4-FFF2-40B4-BE49-F238E27FC236}">
                <a16:creationId xmlns:a16="http://schemas.microsoft.com/office/drawing/2014/main" id="{F995F420-B056-F606-D5E8-E952AF363D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364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81"/>
    </mc:Choice>
    <mc:Fallback>
      <p:transition spd="slow" advTm="150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8527BE-C2F6-AB60-A3B1-D1C77259AB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>
            <a:extLst>
              <a:ext uri="{FF2B5EF4-FFF2-40B4-BE49-F238E27FC236}">
                <a16:creationId xmlns:a16="http://schemas.microsoft.com/office/drawing/2014/main" id="{465D64E3-A00B-B164-75DC-ED3DD0E447B3}"/>
              </a:ext>
            </a:extLst>
          </p:cNvPr>
          <p:cNvSpPr txBox="1"/>
          <p:nvPr/>
        </p:nvSpPr>
        <p:spPr>
          <a:xfrm>
            <a:off x="311727" y="6027003"/>
            <a:ext cx="100791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" altLang="zh-CN" sz="1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FIGURE 2</a:t>
            </a:r>
          </a:p>
          <a:p>
            <a:r>
              <a:rPr lang="en" altLang="zh-CN" sz="12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Zhao, Y. (2017). Student Interactions with a Native Speaker Tutor and a Nonnative Speaker Tutor at an American Writing Center. The Writing Center Journal, 36(2), 71</a:t>
            </a:r>
            <a:endParaRPr kumimoji="1" lang="en" altLang="zh-CN" sz="12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endParaRPr kumimoji="1" lang="zh-CN" altLang="en-US" sz="12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pic>
        <p:nvPicPr>
          <p:cNvPr id="5" name="图片 4" descr="图形用户界面, 文本, 应用程序, 信件, 电子邮件&#10;&#10;AI 生成的内容可能不正确。">
            <a:extLst>
              <a:ext uri="{FF2B5EF4-FFF2-40B4-BE49-F238E27FC236}">
                <a16:creationId xmlns:a16="http://schemas.microsoft.com/office/drawing/2014/main" id="{8059EEC7-8F07-C0F1-BCD1-2C136C82F3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801" y="810491"/>
            <a:ext cx="11764684" cy="4350717"/>
          </a:xfrm>
          <a:prstGeom prst="rect">
            <a:avLst/>
          </a:prstGeom>
        </p:spPr>
      </p:pic>
      <p:pic>
        <p:nvPicPr>
          <p:cNvPr id="4" name="音频 3">
            <a:extLst>
              <a:ext uri="{FF2B5EF4-FFF2-40B4-BE49-F238E27FC236}">
                <a16:creationId xmlns:a16="http://schemas.microsoft.com/office/drawing/2014/main" id="{5F96EAA5-6FA3-73B0-F4A9-8D1DFA36BA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55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45"/>
    </mc:Choice>
    <mc:Fallback>
      <p:transition spd="slow" advTm="9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E77A73-CF92-408C-9E97-120CEF4A29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864E5C9-52C9-4572-AC75-548B9B9C2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CC6500-4DBD-4C34-BC14-2387FB483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3DF856A-FB46-E689-ACE3-86CA0FF97011}"/>
              </a:ext>
            </a:extLst>
          </p:cNvPr>
          <p:cNvSpPr txBox="1"/>
          <p:nvPr/>
        </p:nvSpPr>
        <p:spPr>
          <a:xfrm>
            <a:off x="1069849" y="1298448"/>
            <a:ext cx="3258688" cy="3255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5900" b="1" spc="-1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4. Cross-Context Results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zh-CN" sz="5900" b="1" spc="-1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E34A3B6-BAD2-4156-BDC6-4736248B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2C327251-FEDF-90BB-C837-9E99180725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6037478"/>
              </p:ext>
            </p:extLst>
          </p:nvPr>
        </p:nvGraphicFramePr>
        <p:xfrm>
          <a:off x="4966855" y="890768"/>
          <a:ext cx="6521057" cy="5251545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3073052">
                  <a:extLst>
                    <a:ext uri="{9D8B030D-6E8A-4147-A177-3AD203B41FA5}">
                      <a16:colId xmlns:a16="http://schemas.microsoft.com/office/drawing/2014/main" val="1139683570"/>
                    </a:ext>
                  </a:extLst>
                </a:gridCol>
                <a:gridCol w="3448005">
                  <a:extLst>
                    <a:ext uri="{9D8B030D-6E8A-4147-A177-3AD203B41FA5}">
                      <a16:colId xmlns:a16="http://schemas.microsoft.com/office/drawing/2014/main" val="1069054964"/>
                    </a:ext>
                  </a:extLst>
                </a:gridCol>
              </a:tblGrid>
              <a:tr h="537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Context</a:t>
                      </a:r>
                    </a:p>
                  </a:txBody>
                  <a:tcPr marL="147731" marR="113639" marT="113639" marB="11363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Findings (NEST vs. NNEST)</a:t>
                      </a:r>
                    </a:p>
                  </a:txBody>
                  <a:tcPr marL="147731" marR="113639" marT="113639" marB="113639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6220666"/>
                  </a:ext>
                </a:extLst>
              </a:tr>
              <a:tr h="13333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Saudi Universities</a:t>
                      </a:r>
                    </a:p>
                  </a:txBody>
                  <a:tcPr marL="147731" marR="113639" marT="113639" marB="11363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 dirty="0">
                          <a:solidFill>
                            <a:schemeClr val="accent6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89% students feel more comfortable in NEST classes</a:t>
                      </a:r>
                      <a:r>
                        <a:rPr lang="en" sz="1700" b="0" i="0" cap="none" spc="0" dirty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; 78% prioritize choosing NESTs (</a:t>
                      </a:r>
                      <a:r>
                        <a:rPr lang="en" sz="1700" b="0" i="0" cap="none" spc="0" dirty="0" err="1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Alseweed</a:t>
                      </a:r>
                      <a:r>
                        <a:rPr lang="en" sz="1700" b="0" i="0" cap="none" spc="0" dirty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, 2012)</a:t>
                      </a:r>
                    </a:p>
                  </a:txBody>
                  <a:tcPr marL="147731" marR="113639" marT="113639" marB="113639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703976"/>
                  </a:ext>
                </a:extLst>
              </a:tr>
              <a:tr h="15985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 dirty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Chinese Universities</a:t>
                      </a:r>
                    </a:p>
                  </a:txBody>
                  <a:tcPr marL="147731" marR="113639" marT="113639" marB="11363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 dirty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English majors rate NESTs higher in emotional interaction (LPNQ=4.11) &amp; NNESTs higher in professionalism (LPNNQ=4.10) (Deng, 2024)</a:t>
                      </a:r>
                    </a:p>
                  </a:txBody>
                  <a:tcPr marL="147731" marR="113639" marT="113639" marB="113639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9760919"/>
                  </a:ext>
                </a:extLst>
              </a:tr>
              <a:tr h="15985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American Writing Centers</a:t>
                      </a:r>
                    </a:p>
                  </a:txBody>
                  <a:tcPr marL="147731" marR="113639" marT="113639" marB="113639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" sz="1700" b="0" i="0" cap="none" spc="0" dirty="0">
                          <a:solidFill>
                            <a:schemeClr val="tx1"/>
                          </a:solidFill>
                          <a:effectLst/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Student Mali showed 100% cooperation with NEST tutor (Emma) but frequently interrupted NNEST tutor (Yun) (Zhao, 2017)</a:t>
                      </a:r>
                    </a:p>
                  </a:txBody>
                  <a:tcPr marL="147731" marR="113639" marT="113639" marB="113639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8960061"/>
                  </a:ext>
                </a:extLst>
              </a:tr>
            </a:tbl>
          </a:graphicData>
        </a:graphic>
      </p:graphicFrame>
      <p:pic>
        <p:nvPicPr>
          <p:cNvPr id="5" name="音频 4">
            <a:extLst>
              <a:ext uri="{FF2B5EF4-FFF2-40B4-BE49-F238E27FC236}">
                <a16:creationId xmlns:a16="http://schemas.microsoft.com/office/drawing/2014/main" id="{F9C537A1-06CF-5DEB-4A5E-C954584DFB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046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484"/>
    </mc:Choice>
    <mc:Fallback>
      <p:transition spd="slow" advTm="62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31B79B-172D-2318-0F4A-657F27C62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6AF5381E-EB48-017B-F1C9-49292DFAC082}"/>
              </a:ext>
            </a:extLst>
          </p:cNvPr>
          <p:cNvSpPr txBox="1"/>
          <p:nvPr/>
        </p:nvSpPr>
        <p:spPr>
          <a:xfrm>
            <a:off x="185531" y="185531"/>
            <a:ext cx="82830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Conclusion and Recommendations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ECC0A49-521D-36BC-D158-8AA5F5854842}"/>
              </a:ext>
            </a:extLst>
          </p:cNvPr>
          <p:cNvSpPr txBox="1"/>
          <p:nvPr/>
        </p:nvSpPr>
        <p:spPr>
          <a:xfrm>
            <a:off x="557645" y="1709111"/>
            <a:ext cx="11076709" cy="4301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" altLang="zh-CN" sz="31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Accent bias is a cross-context phenomenon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" altLang="zh-CN" sz="3100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" altLang="zh-CN" sz="31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Schools: Promote NEST-NNEST co-teaching (NESTs: oral English; NNESTs: grammar)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" altLang="zh-CN" sz="3100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Students: Adopt metacognitive strategies (monitor and reduce own accent bias)</a:t>
            </a:r>
          </a:p>
        </p:txBody>
      </p:sp>
      <p:pic>
        <p:nvPicPr>
          <p:cNvPr id="5" name="音频 4">
            <a:extLst>
              <a:ext uri="{FF2B5EF4-FFF2-40B4-BE49-F238E27FC236}">
                <a16:creationId xmlns:a16="http://schemas.microsoft.com/office/drawing/2014/main" id="{9EA1CD01-EB1F-B13A-A289-9B4BFD71F0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268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615"/>
    </mc:Choice>
    <mc:Fallback>
      <p:transition spd="slow" advTm="45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DB8424AB-D56B-4256-866A-5B54DE93C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0" name="Rectangle 10">
            <a:extLst>
              <a:ext uri="{FF2B5EF4-FFF2-40B4-BE49-F238E27FC236}">
                <a16:creationId xmlns:a16="http://schemas.microsoft.com/office/drawing/2014/main" id="{FC999C28-AD33-4EB7-A5F1-C06D10A5F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 useBgFill="1">
        <p:nvSpPr>
          <p:cNvPr id="21" name="Rectangle 12">
            <a:extLst>
              <a:ext uri="{FF2B5EF4-FFF2-40B4-BE49-F238E27FC236}">
                <a16:creationId xmlns:a16="http://schemas.microsoft.com/office/drawing/2014/main" id="{07CBBDD0-4420-4A50-96AB-392F9B97C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465BA403-54B9-4A0B-BC79-028C495C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7" y="761999"/>
            <a:ext cx="7552943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D435E2CD-4A7A-A611-B013-6744732CE332}"/>
              </a:ext>
            </a:extLst>
          </p:cNvPr>
          <p:cNvSpPr txBox="1"/>
          <p:nvPr/>
        </p:nvSpPr>
        <p:spPr>
          <a:xfrm>
            <a:off x="5054082" y="1298448"/>
            <a:ext cx="6068070" cy="3255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1" lang="en-US" altLang="zh-CN" sz="5900" b="1" spc="-1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Thank you for your listening</a:t>
            </a:r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DC8C6883-513A-4FE8-8B55-7AA2A13A9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zh-CN" altLang="en-US"/>
          </a:p>
        </p:txBody>
      </p:sp>
      <p:pic>
        <p:nvPicPr>
          <p:cNvPr id="24" name="Graphic 5" descr="Smiling Face with No Fill">
            <a:extLst>
              <a:ext uri="{FF2B5EF4-FFF2-40B4-BE49-F238E27FC236}">
                <a16:creationId xmlns:a16="http://schemas.microsoft.com/office/drawing/2014/main" id="{97B93286-132F-0569-D38F-33002C40B7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6177" y="1695799"/>
            <a:ext cx="3458249" cy="3458249"/>
          </a:xfrm>
          <a:prstGeom prst="rect">
            <a:avLst/>
          </a:prstGeom>
        </p:spPr>
      </p:pic>
      <p:pic>
        <p:nvPicPr>
          <p:cNvPr id="4" name="音频 3">
            <a:extLst>
              <a:ext uri="{FF2B5EF4-FFF2-40B4-BE49-F238E27FC236}">
                <a16:creationId xmlns:a16="http://schemas.microsoft.com/office/drawing/2014/main" id="{83D2A7FB-E19D-84AE-9677-2D6FF4A732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797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70"/>
    </mc:Choice>
    <mc:Fallback>
      <p:transition spd="slow" advTm="4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框架">
  <a:themeElements>
    <a:clrScheme name="框架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框架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框架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1398</TotalTime>
  <Words>443</Words>
  <Application>Microsoft Macintosh PowerPoint</Application>
  <PresentationFormat>宽屏</PresentationFormat>
  <Paragraphs>48</Paragraphs>
  <Slides>12</Slides>
  <Notes>0</Notes>
  <HiddenSlides>0</HiddenSlides>
  <MMClips>12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17" baseType="lpstr">
      <vt:lpstr>Microsoft YaHei</vt:lpstr>
      <vt:lpstr>Corbel</vt:lpstr>
      <vt:lpstr>Times New Roman</vt:lpstr>
      <vt:lpstr>Wingdings 2</vt:lpstr>
      <vt:lpstr>框架</vt:lpstr>
      <vt:lpstr>Accent Bias, Teachers’ Accents, and L2 Acquisition: Cross-Context Evidence and Theory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18881</dc:creator>
  <cp:lastModifiedBy>18881</cp:lastModifiedBy>
  <cp:revision>10</cp:revision>
  <dcterms:created xsi:type="dcterms:W3CDTF">2025-11-04T21:32:56Z</dcterms:created>
  <dcterms:modified xsi:type="dcterms:W3CDTF">2025-11-10T21:12:02Z</dcterms:modified>
</cp:coreProperties>
</file>