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600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0354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238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219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851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997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1796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450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441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6072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145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31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9001000" cy="1470025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ACCA5036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Scripting and Programming Concepts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E4805C9-782B-7116-58C2-5BD5033CCA4E}"/>
              </a:ext>
            </a:extLst>
          </p:cNvPr>
          <p:cNvSpPr txBox="1">
            <a:spLocks/>
          </p:cNvSpPr>
          <p:nvPr/>
        </p:nvSpPr>
        <p:spPr>
          <a:xfrm>
            <a:off x="1331640" y="2996952"/>
            <a:ext cx="6301208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9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Program Testing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Test Your Code?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346" y="1600200"/>
            <a:ext cx="778145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1" dirty="0"/>
              <a:t>The Importance of Testing</a:t>
            </a:r>
            <a:endParaRPr lang="en-GB" sz="1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Catch Bugs Early</a:t>
            </a:r>
            <a:r>
              <a:rPr lang="en-GB" sz="1800" dirty="0"/>
              <a:t>: Prevent errors from going live.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Save Time</a:t>
            </a:r>
            <a:r>
              <a:rPr lang="en-GB" sz="1800" dirty="0"/>
              <a:t>: Reduces debugging and maintenance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Improve Code Quality</a:t>
            </a:r>
            <a:r>
              <a:rPr lang="en-GB" sz="1800" dirty="0"/>
              <a:t>: Ensures each part of your code does what it should.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Enhance Readability</a:t>
            </a:r>
            <a:r>
              <a:rPr lang="en-GB" sz="1800" dirty="0"/>
              <a:t>: Tests serve as documentation of intended behaviour.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800" b="1" i="1" dirty="0"/>
              <a:t>Planning Your Tests</a:t>
            </a:r>
            <a:endParaRPr lang="en-GB" sz="1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Identify </a:t>
            </a:r>
            <a:r>
              <a:rPr lang="en-GB" sz="1800" b="1" dirty="0"/>
              <a:t>critical sections</a:t>
            </a:r>
            <a:r>
              <a:rPr lang="en-GB" sz="1800" dirty="0"/>
              <a:t> and potential </a:t>
            </a:r>
            <a:r>
              <a:rPr lang="en-GB" sz="1800" b="1" dirty="0"/>
              <a:t>edge cases</a:t>
            </a:r>
            <a:r>
              <a:rPr lang="en-GB" sz="18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Think about typical user actions and unusual scenarios.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Plan to test the </a:t>
            </a:r>
            <a:r>
              <a:rPr lang="en-GB" sz="1800" b="1" dirty="0"/>
              <a:t>expected use cases</a:t>
            </a:r>
            <a:r>
              <a:rPr lang="en-GB" sz="1800" dirty="0"/>
              <a:t> and </a:t>
            </a:r>
            <a:r>
              <a:rPr lang="en-GB" sz="1800" b="1" dirty="0"/>
              <a:t>outliers</a:t>
            </a:r>
            <a:r>
              <a:rPr lang="en-GB" sz="18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Manual Testing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  <a:defRPr sz="1800"/>
            </a:pPr>
            <a:r>
              <a:rPr i="1" dirty="0"/>
              <a:t>Manual Testing Basics</a:t>
            </a:r>
          </a:p>
          <a:p>
            <a:pPr>
              <a:defRPr sz="1800"/>
            </a:pPr>
            <a:r>
              <a:rPr dirty="0"/>
              <a:t>What is Manual Testing?</a:t>
            </a:r>
          </a:p>
          <a:p>
            <a:pPr>
              <a:defRPr sz="1800"/>
            </a:pPr>
            <a:r>
              <a:rPr dirty="0"/>
              <a:t>- Testing by manually running functions and checking results.</a:t>
            </a:r>
          </a:p>
          <a:p>
            <a:pPr>
              <a:defRPr sz="1800"/>
            </a:pPr>
            <a:r>
              <a:rPr dirty="0"/>
              <a:t>- Good for simple, initial checks and exploratory testing.</a:t>
            </a:r>
          </a:p>
          <a:p>
            <a:pPr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i="1" dirty="0"/>
              <a:t>Example: Testing a Simple Add Function</a:t>
            </a:r>
          </a:p>
          <a:p>
            <a:pPr marL="400050" lvl="1" indent="0">
              <a:buNone/>
              <a:defRPr sz="1600"/>
            </a:pPr>
            <a:r>
              <a:rPr lang="es-ES" dirty="0" err="1">
                <a:solidFill>
                  <a:schemeClr val="tx2"/>
                </a:solidFill>
              </a:rPr>
              <a:t>def</a:t>
            </a:r>
            <a:r>
              <a:rPr lang="es-ES" dirty="0">
                <a:solidFill>
                  <a:schemeClr val="tx2"/>
                </a:solidFill>
              </a:rPr>
              <a:t> </a:t>
            </a:r>
            <a:r>
              <a:rPr lang="es-ES" dirty="0" err="1">
                <a:solidFill>
                  <a:schemeClr val="tx2"/>
                </a:solidFill>
              </a:rPr>
              <a:t>add</a:t>
            </a:r>
            <a:r>
              <a:rPr lang="es-ES" dirty="0">
                <a:solidFill>
                  <a:schemeClr val="tx2"/>
                </a:solidFill>
              </a:rPr>
              <a:t>(x, y):</a:t>
            </a:r>
          </a:p>
          <a:p>
            <a:pPr marL="400050" lvl="1" indent="0">
              <a:buNone/>
              <a:defRPr sz="1600"/>
            </a:pPr>
            <a:r>
              <a:rPr lang="es-ES" dirty="0">
                <a:solidFill>
                  <a:schemeClr val="tx2"/>
                </a:solidFill>
              </a:rPr>
              <a:t>    </a:t>
            </a:r>
            <a:r>
              <a:rPr lang="es-ES" dirty="0" err="1">
                <a:solidFill>
                  <a:schemeClr val="tx2"/>
                </a:solidFill>
              </a:rPr>
              <a:t>return</a:t>
            </a:r>
            <a:r>
              <a:rPr lang="es-ES" dirty="0">
                <a:solidFill>
                  <a:schemeClr val="tx2"/>
                </a:solidFill>
              </a:rPr>
              <a:t> x + y</a:t>
            </a:r>
          </a:p>
          <a:p>
            <a:pPr marL="0" indent="0">
              <a:buNone/>
              <a:defRPr sz="1800"/>
            </a:pPr>
            <a:endParaRPr lang="en-GB" dirty="0"/>
          </a:p>
          <a:p>
            <a:pPr marL="0" indent="0">
              <a:buNone/>
              <a:defRPr sz="1800"/>
            </a:pPr>
            <a:r>
              <a:rPr dirty="0"/>
              <a:t>Test: Run </a:t>
            </a:r>
            <a:r>
              <a:rPr dirty="0">
                <a:solidFill>
                  <a:schemeClr val="tx2"/>
                </a:solidFill>
              </a:rPr>
              <a:t>add(2, 3) </a:t>
            </a:r>
            <a:r>
              <a:rPr dirty="0"/>
              <a:t>and verify it returns</a:t>
            </a:r>
            <a:r>
              <a:rPr dirty="0">
                <a:solidFill>
                  <a:schemeClr val="tx2"/>
                </a:solidFill>
              </a:rPr>
              <a:t> 5.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i="1" dirty="0"/>
              <a:t>Limitations of Manual Testing</a:t>
            </a:r>
          </a:p>
          <a:p>
            <a:pPr>
              <a:defRPr sz="1800"/>
            </a:pPr>
            <a:r>
              <a:rPr dirty="0"/>
              <a:t>- Time-consuming, especially for large codebases.</a:t>
            </a:r>
          </a:p>
          <a:p>
            <a:pPr>
              <a:defRPr sz="1800"/>
            </a:pPr>
            <a:r>
              <a:rPr dirty="0"/>
              <a:t>- Prone to human error and difficult to repeat consistently.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843C2F-F844-EF99-FB2E-7D2C24FE0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429000"/>
            <a:ext cx="1219200" cy="5619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Automated vs. Manual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200" b="1" i="1" dirty="0"/>
              <a:t>Automated Testing</a:t>
            </a:r>
            <a:endParaRPr lang="en-GB" sz="2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Definition</a:t>
            </a:r>
            <a:r>
              <a:rPr lang="en-GB" sz="2200" dirty="0"/>
              <a:t>: Tests are written as code and run automatically.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Pros</a:t>
            </a:r>
            <a:r>
              <a:rPr lang="en-GB" sz="2200" dirty="0"/>
              <a:t>: Repeatable, quick, scalable for larger projects.</a:t>
            </a:r>
          </a:p>
          <a:p>
            <a:pPr marL="0" indent="0">
              <a:buNone/>
            </a:pPr>
            <a:endParaRPr lang="en-GB" sz="2200" b="1" i="1" dirty="0"/>
          </a:p>
          <a:p>
            <a:pPr marL="0" indent="0">
              <a:buNone/>
            </a:pPr>
            <a:r>
              <a:rPr lang="en-GB" sz="2200" b="1" i="1" dirty="0"/>
              <a:t>Manual Testing</a:t>
            </a:r>
            <a:endParaRPr lang="en-GB" sz="2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Definition</a:t>
            </a:r>
            <a:r>
              <a:rPr lang="en-GB" sz="2200" dirty="0"/>
              <a:t>: Tests are conducted by a person.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Pros</a:t>
            </a:r>
            <a:r>
              <a:rPr lang="en-GB" sz="2200" dirty="0"/>
              <a:t>: Useful for exploratory and UI testing; good for unique scenarios.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b="1" i="1" dirty="0"/>
              <a:t>When to Use Which?</a:t>
            </a:r>
            <a:endParaRPr lang="en-GB" sz="2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Manual Testing</a:t>
            </a:r>
            <a:r>
              <a:rPr lang="en-GB" sz="2200" dirty="0"/>
              <a:t>: For exploratory testing and complex user interactions.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Automated Testing</a:t>
            </a:r>
            <a:r>
              <a:rPr lang="en-GB" sz="2200" dirty="0"/>
              <a:t>: For repetitive, functional, and regression tests.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Unit Tests vs. Integration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/>
              <a:t>Unit Testing</a:t>
            </a: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Tests </a:t>
            </a:r>
            <a:r>
              <a:rPr lang="en-GB" b="1" dirty="0"/>
              <a:t>individual functions</a:t>
            </a:r>
            <a:r>
              <a:rPr lang="en-GB" dirty="0"/>
              <a:t> or methods in isolation.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Verifies that each piece of the code works independently.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Integration Testing</a:t>
            </a: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Tests </a:t>
            </a:r>
            <a:r>
              <a:rPr lang="en-GB" b="1" dirty="0"/>
              <a:t>multiple components</a:t>
            </a:r>
            <a:r>
              <a:rPr lang="en-GB" dirty="0"/>
              <a:t> working together.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that individual units interact correctly within the system.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Use Cases</a:t>
            </a: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Unit Tests</a:t>
            </a:r>
            <a:r>
              <a:rPr lang="en-GB" dirty="0"/>
              <a:t>: Ideal for validating specific functions.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Integration Tests</a:t>
            </a:r>
            <a:r>
              <a:rPr lang="en-GB" dirty="0"/>
              <a:t>: Useful for ensuring components work together</a:t>
            </a:r>
          </a:p>
          <a:p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Using a Test Runner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sz="2000" i="1" dirty="0"/>
              <a:t>What is a Test Runner?</a:t>
            </a:r>
          </a:p>
          <a:p>
            <a:pPr>
              <a:defRPr sz="1800"/>
            </a:pPr>
            <a:r>
              <a:rPr sz="2000" dirty="0"/>
              <a:t>Purpose: Automatically finds and runs tests, displaying results.</a:t>
            </a:r>
          </a:p>
          <a:p>
            <a:pPr>
              <a:defRPr sz="1800"/>
            </a:pPr>
            <a:r>
              <a:rPr sz="2000" dirty="0"/>
              <a:t>Python’s </a:t>
            </a:r>
            <a:r>
              <a:rPr sz="2000" dirty="0" err="1"/>
              <a:t>unittest</a:t>
            </a:r>
            <a:r>
              <a:rPr sz="2000" dirty="0"/>
              <a:t> Module: Built-in tool for </a:t>
            </a:r>
            <a:r>
              <a:rPr sz="2000" dirty="0" err="1"/>
              <a:t>organising</a:t>
            </a:r>
            <a:r>
              <a:rPr sz="2000" dirty="0"/>
              <a:t> and running tests.</a:t>
            </a:r>
          </a:p>
          <a:p>
            <a:pPr marL="0" indent="0">
              <a:buNone/>
              <a:defRPr sz="1800"/>
            </a:pPr>
            <a:endParaRPr sz="2000" dirty="0"/>
          </a:p>
          <a:p>
            <a:pPr marL="0" indent="0">
              <a:buNone/>
              <a:defRPr sz="1800"/>
            </a:pPr>
            <a:r>
              <a:rPr sz="2000" i="1" dirty="0"/>
              <a:t>Running Tests with </a:t>
            </a:r>
            <a:r>
              <a:rPr sz="2000" b="1" i="1" dirty="0" err="1"/>
              <a:t>unittest</a:t>
            </a:r>
            <a:endParaRPr sz="2000" b="1" i="1" dirty="0"/>
          </a:p>
          <a:p>
            <a:pPr>
              <a:defRPr sz="1800"/>
            </a:pPr>
            <a:r>
              <a:rPr sz="2000" dirty="0"/>
              <a:t>python -m </a:t>
            </a:r>
            <a:r>
              <a:rPr sz="2000" dirty="0" err="1"/>
              <a:t>unittest</a:t>
            </a:r>
            <a:r>
              <a:rPr sz="2000" dirty="0"/>
              <a:t> test_file.py</a:t>
            </a:r>
          </a:p>
          <a:p>
            <a:pPr marL="0" indent="0">
              <a:buNone/>
              <a:defRPr sz="1800"/>
            </a:pPr>
            <a:endParaRPr sz="2000" dirty="0"/>
          </a:p>
          <a:p>
            <a:pPr marL="0" indent="0">
              <a:buNone/>
              <a:defRPr sz="1800"/>
            </a:pPr>
            <a:r>
              <a:rPr sz="2000" i="1" dirty="0"/>
              <a:t>Other Test Runners: </a:t>
            </a:r>
            <a:endParaRPr lang="en-GB" sz="2000" i="1" dirty="0"/>
          </a:p>
          <a:p>
            <a:pPr>
              <a:buFont typeface="Arial" panose="020B0604020202020204" pitchFamily="34" charset="0"/>
              <a:buChar char="•"/>
              <a:defRPr sz="1800"/>
            </a:pPr>
            <a:r>
              <a:rPr sz="2000" dirty="0" err="1"/>
              <a:t>pytest</a:t>
            </a:r>
            <a:r>
              <a:rPr sz="2000" dirty="0"/>
              <a:t> (popular, more flexible), 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  <a:defRPr sz="1800"/>
            </a:pPr>
            <a:r>
              <a:rPr sz="2000" dirty="0"/>
              <a:t>nose (legacy)</a:t>
            </a:r>
            <a:endParaRPr lang="en-GB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Your First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dirty="0"/>
              <a:t>Define the Function to Test</a:t>
            </a:r>
          </a:p>
          <a:p>
            <a:pPr marL="0" indent="0">
              <a:buNone/>
              <a:defRPr sz="1600"/>
            </a:pPr>
            <a:r>
              <a:rPr lang="en-GB" dirty="0">
                <a:solidFill>
                  <a:schemeClr val="tx2"/>
                </a:solidFill>
              </a:rPr>
              <a:t>	</a:t>
            </a:r>
            <a:r>
              <a:rPr dirty="0">
                <a:solidFill>
                  <a:schemeClr val="tx2"/>
                </a:solidFill>
              </a:rPr>
              <a:t>def </a:t>
            </a:r>
            <a:r>
              <a:rPr dirty="0" err="1">
                <a:solidFill>
                  <a:schemeClr val="tx2"/>
                </a:solidFill>
              </a:rPr>
              <a:t>square_root</a:t>
            </a:r>
            <a:r>
              <a:rPr dirty="0">
                <a:solidFill>
                  <a:schemeClr val="tx2"/>
                </a:solidFill>
              </a:rPr>
              <a:t>(x): 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  <a:defRPr sz="1600"/>
            </a:pPr>
            <a:r>
              <a:rPr lang="en-GB" dirty="0">
                <a:solidFill>
                  <a:schemeClr val="tx2"/>
                </a:solidFill>
              </a:rPr>
              <a:t>		</a:t>
            </a:r>
            <a:r>
              <a:rPr dirty="0">
                <a:solidFill>
                  <a:schemeClr val="tx2"/>
                </a:solidFill>
              </a:rPr>
              <a:t>return x ** 0.5</a:t>
            </a:r>
          </a:p>
          <a:p>
            <a:pPr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Writing the Test</a:t>
            </a:r>
          </a:p>
          <a:p>
            <a:pPr>
              <a:buFont typeface="+mj-lt"/>
              <a:buAutoNum type="arabicPeriod"/>
              <a:defRPr sz="1800"/>
            </a:pPr>
            <a:r>
              <a:rPr dirty="0"/>
              <a:t>Create a new file for the test (e.g., test_math_functions.py).</a:t>
            </a:r>
          </a:p>
          <a:p>
            <a:pPr>
              <a:buFont typeface="+mj-lt"/>
              <a:buAutoNum type="arabicPeriod"/>
              <a:defRPr sz="1800"/>
            </a:pPr>
            <a:r>
              <a:rPr lang="en-GB" dirty="0"/>
              <a:t>I</a:t>
            </a:r>
            <a:r>
              <a:rPr dirty="0" err="1"/>
              <a:t>mport</a:t>
            </a:r>
            <a:r>
              <a:rPr dirty="0"/>
              <a:t> </a:t>
            </a:r>
            <a:r>
              <a:rPr dirty="0" err="1"/>
              <a:t>unittest</a:t>
            </a:r>
            <a:r>
              <a:rPr dirty="0"/>
              <a:t> and the function to test.</a:t>
            </a:r>
          </a:p>
          <a:p>
            <a:pPr>
              <a:buFont typeface="+mj-lt"/>
              <a:buAutoNum type="arabicPeriod"/>
              <a:defRPr sz="1800"/>
            </a:pPr>
            <a:r>
              <a:rPr dirty="0"/>
              <a:t>Write Test Class using </a:t>
            </a:r>
            <a:r>
              <a:rPr dirty="0" err="1"/>
              <a:t>unittest.TestCase</a:t>
            </a:r>
            <a:r>
              <a:rPr dirty="0"/>
              <a:t>.</a:t>
            </a:r>
          </a:p>
          <a:p>
            <a:pPr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Example Test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6EB45C-F4D8-551E-6E9B-5650A6B71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922" y="4674139"/>
            <a:ext cx="4134260" cy="20671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436EFA-6933-41E8-A5D9-4DA1BAA19D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71" y="2028217"/>
            <a:ext cx="2632361" cy="86089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Where to Write the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dirty="0" err="1"/>
              <a:t>Organising</a:t>
            </a:r>
            <a:r>
              <a:rPr dirty="0"/>
              <a:t> Test Files</a:t>
            </a:r>
          </a:p>
          <a:p>
            <a:pPr marL="400050" lvl="1" indent="0">
              <a:buNone/>
              <a:defRPr sz="1800"/>
            </a:pPr>
            <a:r>
              <a:rPr dirty="0"/>
              <a:t>- Create a separate tests/ folder for all test files.</a:t>
            </a:r>
          </a:p>
          <a:p>
            <a:pPr marL="400050" lvl="1" indent="0">
              <a:buNone/>
              <a:defRPr sz="1800"/>
            </a:pPr>
            <a:r>
              <a:rPr dirty="0"/>
              <a:t>- Name files clearly, e.g., test_math_functions.py, for easy identification.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Naming Conventions</a:t>
            </a:r>
          </a:p>
          <a:p>
            <a:pPr marL="0" indent="0">
              <a:buNone/>
              <a:defRPr sz="1800"/>
            </a:pPr>
            <a:r>
              <a:rPr dirty="0"/>
              <a:t>- Prefix Functions with test_: Ensures that </a:t>
            </a:r>
            <a:r>
              <a:rPr i="1" dirty="0" err="1"/>
              <a:t>unittest</a:t>
            </a:r>
            <a:r>
              <a:rPr dirty="0"/>
              <a:t> will </a:t>
            </a:r>
            <a:r>
              <a:rPr dirty="0" err="1"/>
              <a:t>recognise</a:t>
            </a:r>
            <a:r>
              <a:rPr dirty="0"/>
              <a:t> them as tests.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Example Folder Structure</a:t>
            </a:r>
          </a:p>
          <a:p>
            <a:pPr marL="0" indent="0">
              <a:buNone/>
              <a:defRPr sz="1800"/>
            </a:pPr>
            <a:r>
              <a:rPr dirty="0"/>
              <a:t>project/</a:t>
            </a:r>
          </a:p>
          <a:p>
            <a:pPr marL="0" indent="0">
              <a:buNone/>
              <a:defRPr sz="1800"/>
            </a:pPr>
            <a:r>
              <a:rPr dirty="0"/>
              <a:t>├── your_module.py</a:t>
            </a:r>
          </a:p>
          <a:p>
            <a:pPr marL="0" indent="0">
              <a:buNone/>
              <a:defRPr sz="1800"/>
            </a:pPr>
            <a:r>
              <a:rPr dirty="0"/>
              <a:t>└── tests/</a:t>
            </a:r>
          </a:p>
          <a:p>
            <a:pPr marL="0" indent="0">
              <a:buNone/>
              <a:defRPr sz="1800"/>
            </a:pPr>
            <a:r>
              <a:rPr dirty="0"/>
              <a:t>    └── test_math_functions.py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217073-072C-B2DE-5FC7-083D2A323E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4212077"/>
            <a:ext cx="3773544" cy="14047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Structuring a Simple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dirty="0"/>
              <a:t>Test Structure</a:t>
            </a:r>
          </a:p>
          <a:p>
            <a:pPr marL="0" indent="0">
              <a:buNone/>
              <a:defRPr sz="1800"/>
            </a:pPr>
            <a:r>
              <a:rPr dirty="0"/>
              <a:t>- Create a class that inherits from </a:t>
            </a:r>
            <a:r>
              <a:rPr dirty="0" err="1"/>
              <a:t>unittest.TestCase</a:t>
            </a:r>
            <a:r>
              <a:rPr dirty="0"/>
              <a:t>.</a:t>
            </a:r>
          </a:p>
          <a:p>
            <a:pPr marL="0" indent="0">
              <a:buNone/>
              <a:defRPr sz="1800"/>
            </a:pPr>
            <a:r>
              <a:rPr dirty="0"/>
              <a:t>- Write functions starting with test_ to define individual tests.</a:t>
            </a:r>
          </a:p>
          <a:p>
            <a:pPr marL="0" indent="0">
              <a:buNone/>
              <a:defRPr sz="1800"/>
            </a:pPr>
            <a:r>
              <a:rPr dirty="0"/>
              <a:t>- Use </a:t>
            </a:r>
            <a:r>
              <a:rPr i="1" dirty="0" err="1"/>
              <a:t>setUp</a:t>
            </a:r>
            <a:r>
              <a:rPr dirty="0"/>
              <a:t> and </a:t>
            </a:r>
            <a:r>
              <a:rPr i="1" dirty="0" err="1"/>
              <a:t>tearDown</a:t>
            </a:r>
            <a:r>
              <a:rPr dirty="0"/>
              <a:t> methods if needed.</a:t>
            </a:r>
          </a:p>
          <a:p>
            <a:pPr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Example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6CA163-2A9A-405F-E060-B6D20E84D9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7414" y="3697810"/>
            <a:ext cx="3460656" cy="206096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Assertions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b="1" dirty="0"/>
              <a:t>What are Assertions?</a:t>
            </a:r>
          </a:p>
          <a:p>
            <a:pPr>
              <a:defRPr sz="1800"/>
            </a:pPr>
            <a:r>
              <a:rPr dirty="0"/>
              <a:t>Statements that check conditions; if the condition fails, the test fails.</a:t>
            </a:r>
          </a:p>
          <a:p>
            <a:pPr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b="1" dirty="0"/>
              <a:t>Common Assertions in </a:t>
            </a:r>
            <a:r>
              <a:rPr b="1" dirty="0" err="1"/>
              <a:t>unittest</a:t>
            </a:r>
            <a:endParaRPr b="1" dirty="0"/>
          </a:p>
          <a:p>
            <a:pPr>
              <a:defRPr sz="1800"/>
            </a:pPr>
            <a:r>
              <a:rPr i="1" dirty="0" err="1"/>
              <a:t>assertEqual</a:t>
            </a:r>
            <a:r>
              <a:rPr i="1" dirty="0"/>
              <a:t>(a, b): Checks if a == b</a:t>
            </a:r>
          </a:p>
          <a:p>
            <a:pPr>
              <a:defRPr sz="1800"/>
            </a:pPr>
            <a:r>
              <a:rPr lang="en-GB" i="1" dirty="0"/>
              <a:t>a</a:t>
            </a:r>
            <a:r>
              <a:rPr i="1" dirty="0" err="1"/>
              <a:t>ssertTrue</a:t>
            </a:r>
            <a:r>
              <a:rPr i="1" dirty="0"/>
              <a:t>(x): Checks if x is True</a:t>
            </a:r>
          </a:p>
          <a:p>
            <a:pPr>
              <a:defRPr sz="1800"/>
            </a:pPr>
            <a:r>
              <a:rPr i="1" dirty="0" err="1"/>
              <a:t>assertFalse</a:t>
            </a:r>
            <a:r>
              <a:rPr i="1" dirty="0"/>
              <a:t>(x): Checks if x is False</a:t>
            </a:r>
          </a:p>
          <a:p>
            <a:pPr>
              <a:defRPr sz="1800"/>
            </a:pPr>
            <a:r>
              <a:rPr i="1" dirty="0" err="1"/>
              <a:t>assertIn</a:t>
            </a:r>
            <a:r>
              <a:rPr i="1" dirty="0"/>
              <a:t>(a, b): Checks if a is in b</a:t>
            </a:r>
          </a:p>
          <a:p>
            <a:pPr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Example</a:t>
            </a:r>
          </a:p>
          <a:p>
            <a:pPr>
              <a:defRPr sz="1600"/>
            </a:pPr>
            <a:r>
              <a:rPr dirty="0"/>
              <a:t>def </a:t>
            </a:r>
            <a:r>
              <a:rPr dirty="0" err="1"/>
              <a:t>test_square_root</a:t>
            </a:r>
            <a:r>
              <a:rPr dirty="0"/>
              <a:t>(self):</a:t>
            </a:r>
          </a:p>
          <a:p>
            <a:pPr>
              <a:defRPr sz="1800"/>
            </a:pPr>
            <a:r>
              <a:rPr dirty="0"/>
              <a:t>    </a:t>
            </a:r>
            <a:r>
              <a:rPr dirty="0" err="1"/>
              <a:t>self.assertEqual</a:t>
            </a:r>
            <a:r>
              <a:rPr dirty="0"/>
              <a:t>(</a:t>
            </a:r>
            <a:r>
              <a:rPr dirty="0" err="1"/>
              <a:t>square_root</a:t>
            </a:r>
            <a:r>
              <a:rPr dirty="0"/>
              <a:t>(4), 2)</a:t>
            </a:r>
          </a:p>
          <a:p>
            <a:pPr>
              <a:defRPr sz="1800"/>
            </a:pPr>
            <a:r>
              <a:rPr dirty="0"/>
              <a:t>    </a:t>
            </a:r>
            <a:r>
              <a:rPr dirty="0" err="1"/>
              <a:t>self.assertTrue</a:t>
            </a:r>
            <a:r>
              <a:rPr dirty="0"/>
              <a:t>(</a:t>
            </a:r>
            <a:r>
              <a:rPr dirty="0" err="1"/>
              <a:t>square_root</a:t>
            </a:r>
            <a:r>
              <a:rPr dirty="0"/>
              <a:t>(16) == 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F1C856-7189-8DF6-8CF2-CFAB292D5F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4887115"/>
            <a:ext cx="4050737" cy="110129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  <a:defRPr sz="1800"/>
            </a:pPr>
            <a:r>
              <a:rPr dirty="0"/>
              <a:t>Combining Concepts with a Complete Test Example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b="1" dirty="0"/>
              <a:t>Function to Test:</a:t>
            </a:r>
          </a:p>
          <a:p>
            <a:pPr marL="0" indent="0">
              <a:buNone/>
              <a:defRPr sz="1600"/>
            </a:pPr>
            <a:r>
              <a:rPr dirty="0"/>
              <a:t>def multiply(x, y): return x * y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b="1" dirty="0"/>
              <a:t>Test File: test_operations.py</a:t>
            </a:r>
          </a:p>
          <a:p>
            <a:pPr marL="0" indent="0">
              <a:buNone/>
              <a:defRPr sz="1600"/>
            </a:pP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unittest</a:t>
            </a:r>
            <a:b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your_module</a:t>
            </a: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multiply</a:t>
            </a:r>
          </a:p>
          <a:p>
            <a:pPr marL="0" indent="0">
              <a:buNone/>
              <a:defRPr sz="1600"/>
            </a:pP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class 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TestOperations</a:t>
            </a: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unittest.TestCase</a:t>
            </a: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):</a:t>
            </a:r>
          </a:p>
          <a:p>
            <a:pPr marL="0" indent="0">
              <a:buNone/>
              <a:defRPr sz="1800"/>
            </a:pP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def 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test_multiply</a:t>
            </a: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(self):</a:t>
            </a:r>
          </a:p>
          <a:p>
            <a:pPr marL="0" indent="0">
              <a:buNone/>
              <a:defRPr sz="1800"/>
            </a:pP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self.assertEqual</a:t>
            </a: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(multiply(2, 3), 6)</a:t>
            </a:r>
          </a:p>
          <a:p>
            <a:pPr marL="0" indent="0">
              <a:buNone/>
              <a:defRPr sz="1800"/>
            </a:pP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</a:t>
            </a:r>
            <a:r>
              <a:rPr sz="14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self.assertEqual</a:t>
            </a:r>
            <a:r>
              <a:rPr sz="14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(multiply(-1, 5), -5)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b="1" dirty="0"/>
              <a:t>Running the Test</a:t>
            </a:r>
          </a:p>
          <a:p>
            <a:pPr marL="0" indent="0">
              <a:buNone/>
              <a:defRPr sz="1800"/>
            </a:pPr>
            <a:r>
              <a:rPr dirty="0"/>
              <a:t>python -m </a:t>
            </a:r>
            <a:r>
              <a:rPr dirty="0" err="1"/>
              <a:t>unittest</a:t>
            </a:r>
            <a:r>
              <a:rPr dirty="0"/>
              <a:t> test_operations.py</a:t>
            </a:r>
          </a:p>
          <a:p>
            <a:pPr marL="0" indent="0">
              <a:buNone/>
              <a:defRPr sz="1800"/>
            </a:pPr>
            <a:endParaRPr dirty="0"/>
          </a:p>
          <a:p>
            <a:pPr marL="0" indent="0">
              <a:buNone/>
              <a:defRPr sz="1800"/>
            </a:pPr>
            <a:r>
              <a:rPr dirty="0"/>
              <a:t>Expected Output</a:t>
            </a:r>
          </a:p>
          <a:p>
            <a:pPr marL="0" indent="0">
              <a:buNone/>
              <a:defRPr sz="1800"/>
            </a:pPr>
            <a:r>
              <a:rPr dirty="0"/>
              <a:t>- If all tests pass: OK</a:t>
            </a:r>
          </a:p>
          <a:p>
            <a:pPr marL="0" indent="0">
              <a:buNone/>
              <a:defRPr sz="1800"/>
            </a:pPr>
            <a:r>
              <a:rPr dirty="0"/>
              <a:t>- If any test fails, </a:t>
            </a:r>
            <a:r>
              <a:rPr dirty="0" err="1"/>
              <a:t>unittest</a:t>
            </a:r>
            <a:r>
              <a:rPr dirty="0"/>
              <a:t> will show a detailed error message.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5D1063-533C-4E01-0831-E9FAB48285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7837" y="1908630"/>
            <a:ext cx="1514475" cy="5238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F8EDA2-F2E3-4084-A571-43B8DE5856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9932" y="2740935"/>
            <a:ext cx="3228975" cy="15430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9F8402-E67D-4420-3763-2E3E5E2BF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4512" y="4773896"/>
            <a:ext cx="2895600" cy="37147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Wrapping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1800"/>
            </a:pPr>
            <a:r>
              <a:rPr lang="en-GB" b="1" u="sng" dirty="0"/>
              <a:t>Key Takeaways</a:t>
            </a:r>
          </a:p>
          <a:p>
            <a:pPr marL="0" indent="0">
              <a:buNone/>
              <a:defRPr sz="1800"/>
            </a:pPr>
            <a:r>
              <a:rPr lang="en-GB" dirty="0"/>
              <a:t>- Testing is essential for </a:t>
            </a:r>
            <a:r>
              <a:rPr lang="en-GB" b="1" dirty="0"/>
              <a:t>code quality </a:t>
            </a:r>
            <a:r>
              <a:rPr lang="en-GB" dirty="0"/>
              <a:t>and maintenance.</a:t>
            </a:r>
          </a:p>
          <a:p>
            <a:pPr marL="0" indent="0">
              <a:buNone/>
              <a:defRPr sz="1800"/>
            </a:pPr>
            <a:r>
              <a:rPr lang="en-GB" dirty="0"/>
              <a:t>- </a:t>
            </a:r>
            <a:r>
              <a:rPr lang="en-GB" b="1" dirty="0"/>
              <a:t>Start with manual tests</a:t>
            </a:r>
            <a:r>
              <a:rPr lang="en-GB" dirty="0"/>
              <a:t>, then use automated testing for consistent results.</a:t>
            </a:r>
          </a:p>
          <a:p>
            <a:pPr marL="0" indent="0">
              <a:buNone/>
              <a:defRPr sz="1800"/>
            </a:pPr>
            <a:r>
              <a:rPr lang="en-GB" dirty="0"/>
              <a:t>- Use Python’s </a:t>
            </a:r>
            <a:r>
              <a:rPr lang="en-GB" b="1" dirty="0" err="1"/>
              <a:t>unittest</a:t>
            </a:r>
            <a:r>
              <a:rPr lang="en-GB" dirty="0"/>
              <a:t> for structured testing.</a:t>
            </a:r>
          </a:p>
          <a:p>
            <a:pPr marL="0" indent="0">
              <a:buNone/>
              <a:defRPr sz="1800"/>
            </a:pPr>
            <a:endParaRPr lang="en-GB" dirty="0"/>
          </a:p>
          <a:p>
            <a:pPr marL="0" indent="0">
              <a:buNone/>
              <a:defRPr sz="1800"/>
            </a:pPr>
            <a:r>
              <a:rPr lang="en-GB" u="sng" dirty="0"/>
              <a:t>Next Steps &amp; Further Exploration</a:t>
            </a:r>
          </a:p>
          <a:p>
            <a:pPr marL="0" indent="0">
              <a:buNone/>
              <a:defRPr sz="1800"/>
            </a:pPr>
            <a:r>
              <a:rPr lang="en-GB" dirty="0"/>
              <a:t>- Try </a:t>
            </a:r>
            <a:r>
              <a:rPr lang="en-GB" b="1" dirty="0"/>
              <a:t>Advanced Test Frameworks</a:t>
            </a:r>
            <a:r>
              <a:rPr lang="en-GB" dirty="0"/>
              <a:t>: e.g., </a:t>
            </a:r>
            <a:r>
              <a:rPr lang="en-GB" dirty="0" err="1"/>
              <a:t>pytest</a:t>
            </a:r>
            <a:r>
              <a:rPr lang="en-GB" dirty="0"/>
              <a:t> for more flexibility.</a:t>
            </a:r>
          </a:p>
          <a:p>
            <a:pPr marL="0" indent="0">
              <a:buNone/>
              <a:defRPr sz="1800"/>
            </a:pPr>
            <a:r>
              <a:rPr lang="en-GB" dirty="0"/>
              <a:t>- </a:t>
            </a:r>
            <a:r>
              <a:rPr lang="en-GB" b="1" dirty="0"/>
              <a:t>Learn About TDD: </a:t>
            </a:r>
            <a:r>
              <a:rPr lang="en-GB" dirty="0"/>
              <a:t>Explore Test-Driven Development for building code with testing in mind.</a:t>
            </a:r>
          </a:p>
          <a:p>
            <a:pPr marL="0" indent="0">
              <a:buNone/>
              <a:defRPr sz="1800"/>
            </a:pPr>
            <a:r>
              <a:rPr lang="en-GB" dirty="0"/>
              <a:t>- </a:t>
            </a:r>
            <a:r>
              <a:rPr lang="en-GB" b="1" dirty="0"/>
              <a:t>Mocking and Advanced Testing</a:t>
            </a:r>
            <a:r>
              <a:rPr lang="en-GB" dirty="0"/>
              <a:t>: Dive into mocking and integration testing for complex projects.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883</Words>
  <Application>Microsoft Office PowerPoint</Application>
  <PresentationFormat>On-screen Show (4:3)</PresentationFormat>
  <Paragraphs>137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Myriad Pro</vt:lpstr>
      <vt:lpstr>Arial</vt:lpstr>
      <vt:lpstr>Calibri</vt:lpstr>
      <vt:lpstr>Courier New</vt:lpstr>
      <vt:lpstr>Office Theme</vt:lpstr>
      <vt:lpstr>20140311PresentationUWTSDTemplate</vt:lpstr>
      <vt:lpstr>ACCA5036 Scripting and Programming Concepts</vt:lpstr>
      <vt:lpstr>Why Test Your Code?</vt:lpstr>
      <vt:lpstr>Manual Testing Example</vt:lpstr>
      <vt:lpstr>Automated vs. Manual Testing</vt:lpstr>
      <vt:lpstr>Unit Tests vs. Integration Tests</vt:lpstr>
      <vt:lpstr>Using a Test Runner</vt:lpstr>
      <vt:lpstr>Writing Your First Test</vt:lpstr>
      <vt:lpstr>Where to Write the Test</vt:lpstr>
      <vt:lpstr>Structuring a Simple Test</vt:lpstr>
      <vt:lpstr>Writing Assertions</vt:lpstr>
      <vt:lpstr>A Simple Example</vt:lpstr>
      <vt:lpstr>Wrapping Up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Aliyu Sambo</cp:lastModifiedBy>
  <cp:revision>3</cp:revision>
  <dcterms:created xsi:type="dcterms:W3CDTF">2013-01-27T09:14:16Z</dcterms:created>
  <dcterms:modified xsi:type="dcterms:W3CDTF">2024-11-05T09:35:59Z</dcterms:modified>
  <cp:category/>
</cp:coreProperties>
</file>