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45" r:id="rId4"/>
  </p:sldMasterIdLst>
  <p:handoutMasterIdLst>
    <p:handoutMasterId r:id="rId14"/>
  </p:handoutMasterIdLst>
  <p:sldIdLst>
    <p:sldId id="256" r:id="rId5"/>
    <p:sldId id="257" r:id="rId6"/>
    <p:sldId id="258" r:id="rId7"/>
    <p:sldId id="259" r:id="rId8"/>
    <p:sldId id="260" r:id="rId9"/>
    <p:sldId id="261" r:id="rId10"/>
    <p:sldId id="263" r:id="rId11"/>
    <p:sldId id="264" r:id="rId12"/>
    <p:sldId id="265" r:id="rId13"/>
  </p:sldIdLst>
  <p:sldSz cx="12192000" cy="6858000"/>
  <p:notesSz cx="6797675" cy="9926638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4995" autoAdjust="0"/>
    <p:restoredTop sz="94660"/>
  </p:normalViewPr>
  <p:slideViewPr>
    <p:cSldViewPr snapToGrid="0">
      <p:cViewPr varScale="1">
        <p:scale>
          <a:sx n="88" d="100"/>
          <a:sy n="88" d="100"/>
        </p:scale>
        <p:origin x="494" y="6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tableStyles" Target="tableStyles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theme" Target="theme/theme1.xml"/><Relationship Id="rId2" Type="http://schemas.openxmlformats.org/officeDocument/2006/relationships/customXml" Target="../customXml/item2.xml"/><Relationship Id="rId16" Type="http://schemas.openxmlformats.org/officeDocument/2006/relationships/viewProps" Target="viewProp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presProps" Target="presProps.xml"/><Relationship Id="rId10" Type="http://schemas.openxmlformats.org/officeDocument/2006/relationships/slide" Target="slides/slide6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handoutMaster" Target="handoutMasters/handoutMaster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8056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50443" y="0"/>
            <a:ext cx="2945659" cy="498056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D3B9933-0C6C-4765-BBD0-8A0E7BDE9D40}" type="datetimeFigureOut">
              <a:rPr lang="en-GB" smtClean="0"/>
              <a:t>14/11/2023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428584"/>
            <a:ext cx="2945659" cy="49805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50443" y="9428584"/>
            <a:ext cx="2945659" cy="49805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4C28450-9F3A-4E56-974C-840478BDAF1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43179825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E3009A-47D9-4077-B7DF-C76EAE76F4F6}" type="datetimeFigureOut">
              <a:rPr lang="en-GB" smtClean="0"/>
              <a:t>14/11/2023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AB27E2-EC70-4A65-8668-DBF3304814DB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9053007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E3009A-47D9-4077-B7DF-C76EAE76F4F6}" type="datetimeFigureOut">
              <a:rPr lang="en-GB" smtClean="0"/>
              <a:t>14/11/2023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AB27E2-EC70-4A65-8668-DBF3304814DB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4590762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E3009A-47D9-4077-B7DF-C76EAE76F4F6}" type="datetimeFigureOut">
              <a:rPr lang="en-GB" smtClean="0"/>
              <a:t>14/11/2023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AB27E2-EC70-4A65-8668-DBF3304814DB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1279350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E3009A-47D9-4077-B7DF-C76EAE76F4F6}" type="datetimeFigureOut">
              <a:rPr lang="en-GB" smtClean="0"/>
              <a:t>14/11/2023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AB27E2-EC70-4A65-8668-DBF3304814DB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3340524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E3009A-47D9-4077-B7DF-C76EAE76F4F6}" type="datetimeFigureOut">
              <a:rPr lang="en-GB" smtClean="0"/>
              <a:t>14/11/2023</a:t>
            </a:fld>
            <a:endParaRPr lang="en-GB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AB27E2-EC70-4A65-8668-DBF3304814DB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7799927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E3009A-47D9-4077-B7DF-C76EAE76F4F6}" type="datetimeFigureOut">
              <a:rPr lang="en-GB" smtClean="0"/>
              <a:t>14/11/2023</a:t>
            </a:fld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AB27E2-EC70-4A65-8668-DBF3304814DB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2904435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E3009A-47D9-4077-B7DF-C76EAE76F4F6}" type="datetimeFigureOut">
              <a:rPr lang="en-GB" smtClean="0"/>
              <a:t>14/11/2023</a:t>
            </a:fld>
            <a:endParaRPr lang="en-GB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AB27E2-EC70-4A65-8668-DBF3304814DB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9424018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E3009A-47D9-4077-B7DF-C76EAE76F4F6}" type="datetimeFigureOut">
              <a:rPr lang="en-GB" smtClean="0"/>
              <a:t>14/11/2023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AB27E2-EC70-4A65-8668-DBF3304814DB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1565289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E3009A-47D9-4077-B7DF-C76EAE76F4F6}" type="datetimeFigureOut">
              <a:rPr lang="en-GB" smtClean="0"/>
              <a:t>14/11/2023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AB27E2-EC70-4A65-8668-DBF3304814DB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4042458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E3009A-47D9-4077-B7DF-C76EAE76F4F6}" type="datetimeFigureOut">
              <a:rPr lang="en-GB" smtClean="0"/>
              <a:t>14/11/2023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AB27E2-EC70-4A65-8668-DBF3304814DB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6161589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E3009A-47D9-4077-B7DF-C76EAE76F4F6}" type="datetimeFigureOut">
              <a:rPr lang="en-GB" smtClean="0"/>
              <a:t>14/11/2023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AB27E2-EC70-4A65-8668-DBF3304814DB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0713041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E3009A-47D9-4077-B7DF-C76EAE76F4F6}" type="datetimeFigureOut">
              <a:rPr lang="en-GB" smtClean="0"/>
              <a:t>14/11/2023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1AB27E2-EC70-4A65-8668-DBF3304814DB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3392399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46" r:id="rId1"/>
    <p:sldLayoutId id="2147483847" r:id="rId2"/>
    <p:sldLayoutId id="2147483848" r:id="rId3"/>
    <p:sldLayoutId id="2147483849" r:id="rId4"/>
    <p:sldLayoutId id="2147483850" r:id="rId5"/>
    <p:sldLayoutId id="2147483851" r:id="rId6"/>
    <p:sldLayoutId id="2147483852" r:id="rId7"/>
    <p:sldLayoutId id="2147483853" r:id="rId8"/>
    <p:sldLayoutId id="2147483854" r:id="rId9"/>
    <p:sldLayoutId id="2147483855" r:id="rId10"/>
    <p:sldLayoutId id="2147483856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s://heiw.nhs.wales/files/weds-practicing-appropriate-delegation/all-wales-guidelines-for-delegation-2020" TargetMode="External"/><Relationship Id="rId2" Type="http://schemas.openxmlformats.org/officeDocument/2006/relationships/hyperlink" Target="https://dictionary.cambridge.org.uk/dictionary/English/leadership" TargetMode="External"/><Relationship Id="rId1" Type="http://schemas.openxmlformats.org/officeDocument/2006/relationships/slideLayout" Target="../slideLayouts/slideLayout6.xml"/><Relationship Id="rId5" Type="http://schemas.openxmlformats.org/officeDocument/2006/relationships/hyperlink" Target="http://www.leadershipacademy.nhs.uk/healthcare-leadership-model/explore-the-healthcare-leadership-model" TargetMode="External"/><Relationship Id="rId4" Type="http://schemas.openxmlformats.org/officeDocument/2006/relationships/hyperlink" Target="https://senedd.wales/media/5rqjhtxa/health-performance-indicators-in-wales.pdf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lumMod val="67000"/>
              </a:schemeClr>
            </a:gs>
            <a:gs pos="45000">
              <a:schemeClr val="accent1">
                <a:lumMod val="97000"/>
                <a:lumOff val="3000"/>
              </a:schemeClr>
            </a:gs>
            <a:gs pos="100000">
              <a:schemeClr val="accent1">
                <a:lumMod val="60000"/>
                <a:lumOff val="40000"/>
              </a:schemeClr>
            </a:gs>
          </a:gsLst>
          <a:lin ang="162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695450" y="2008187"/>
            <a:ext cx="9124950" cy="4383088"/>
          </a:xfrm>
        </p:spPr>
        <p:txBody>
          <a:bodyPr>
            <a:normAutofit fontScale="90000"/>
          </a:bodyPr>
          <a:lstStyle/>
          <a:p>
            <a:r>
              <a:rPr lang="en-GB" sz="4800" dirty="0" smtClean="0"/>
              <a:t/>
            </a:r>
            <a:br>
              <a:rPr lang="en-GB" sz="4800" dirty="0" smtClean="0"/>
            </a:br>
            <a:r>
              <a:rPr lang="en-GB" sz="4800" dirty="0"/>
              <a:t/>
            </a:r>
            <a:br>
              <a:rPr lang="en-GB" sz="4800" dirty="0"/>
            </a:br>
            <a:r>
              <a:rPr lang="en-GB" sz="4800" dirty="0" smtClean="0"/>
              <a:t>A demonstration of leadership skills within your role as a therapy assistant practitioner, in response to increased caseload</a:t>
            </a:r>
            <a:br>
              <a:rPr lang="en-GB" sz="4800" dirty="0" smtClean="0"/>
            </a:br>
            <a:r>
              <a:rPr lang="en-GB" sz="4800" dirty="0" smtClean="0"/>
              <a:t/>
            </a:r>
            <a:br>
              <a:rPr lang="en-GB" sz="4800" dirty="0" smtClean="0"/>
            </a:br>
            <a:r>
              <a:rPr lang="en-GB" sz="4800" dirty="0"/>
              <a:t/>
            </a:r>
            <a:br>
              <a:rPr lang="en-GB" sz="4800" dirty="0"/>
            </a:br>
            <a:r>
              <a:rPr lang="en-GB" sz="3100" dirty="0" smtClean="0"/>
              <a:t>Rhian Wilyeo</a:t>
            </a:r>
            <a:br>
              <a:rPr lang="en-GB" sz="3100" dirty="0" smtClean="0"/>
            </a:br>
            <a:r>
              <a:rPr lang="en-GB" sz="3100" dirty="0" smtClean="0"/>
              <a:t>Student No</a:t>
            </a:r>
            <a:r>
              <a:rPr lang="en-GB" sz="3100" dirty="0" smtClean="0"/>
              <a:t>. 0054833 </a:t>
            </a:r>
            <a:r>
              <a:rPr lang="en-GB" sz="4000" dirty="0" smtClean="0"/>
              <a:t/>
            </a:r>
            <a:br>
              <a:rPr lang="en-GB" sz="4000" dirty="0" smtClean="0"/>
            </a:br>
            <a:endParaRPr lang="en-GB" sz="4000" dirty="0"/>
          </a:p>
        </p:txBody>
      </p:sp>
    </p:spTree>
    <p:extLst>
      <p:ext uri="{BB962C8B-B14F-4D97-AF65-F5344CB8AC3E}">
        <p14:creationId xmlns:p14="http://schemas.microsoft.com/office/powerpoint/2010/main" val="2447955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 dirty="0" smtClean="0"/>
              <a:t>What is Leadership?</a:t>
            </a:r>
            <a:endParaRPr lang="en-GB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73331" y="1690688"/>
            <a:ext cx="10515600" cy="4351338"/>
          </a:xfrm>
        </p:spPr>
        <p:txBody>
          <a:bodyPr>
            <a:normAutofit fontScale="85000" lnSpcReduction="20000"/>
          </a:bodyPr>
          <a:lstStyle/>
          <a:p>
            <a:r>
              <a:rPr lang="en-GB" dirty="0" smtClean="0"/>
              <a:t>Leadership is having a good range of skills to be able to lead a group of people (The Cambridge Dictionary)</a:t>
            </a:r>
          </a:p>
          <a:p>
            <a:pPr marL="0" indent="0">
              <a:buNone/>
            </a:pPr>
            <a:endParaRPr lang="en-GB" dirty="0"/>
          </a:p>
          <a:p>
            <a:r>
              <a:rPr lang="en-GB" dirty="0" smtClean="0"/>
              <a:t>The Healthcare Leadership Model sets out 9 dimensions of Leadership in Healthcare (NHS Leadership Academy, 2023):- </a:t>
            </a:r>
          </a:p>
          <a:p>
            <a:pPr lvl="1"/>
            <a:r>
              <a:rPr lang="en-GB" dirty="0" smtClean="0"/>
              <a:t>Leading with care</a:t>
            </a:r>
          </a:p>
          <a:p>
            <a:pPr lvl="1"/>
            <a:r>
              <a:rPr lang="en-GB" dirty="0" smtClean="0"/>
              <a:t>Sharing the vision</a:t>
            </a:r>
          </a:p>
          <a:p>
            <a:pPr lvl="1"/>
            <a:r>
              <a:rPr lang="en-GB" dirty="0" smtClean="0"/>
              <a:t>Engaging the team</a:t>
            </a:r>
          </a:p>
          <a:p>
            <a:pPr lvl="1"/>
            <a:r>
              <a:rPr lang="en-GB" dirty="0" smtClean="0"/>
              <a:t>Influencing for results</a:t>
            </a:r>
          </a:p>
          <a:p>
            <a:pPr lvl="1"/>
            <a:r>
              <a:rPr lang="en-GB" dirty="0" smtClean="0"/>
              <a:t>Evaluating Information</a:t>
            </a:r>
          </a:p>
          <a:p>
            <a:pPr lvl="1"/>
            <a:r>
              <a:rPr lang="en-GB" dirty="0" smtClean="0"/>
              <a:t>Inspiring shared purpose</a:t>
            </a:r>
          </a:p>
          <a:p>
            <a:pPr lvl="1"/>
            <a:r>
              <a:rPr lang="en-GB" dirty="0" smtClean="0"/>
              <a:t>Connecting our service</a:t>
            </a:r>
          </a:p>
          <a:p>
            <a:pPr lvl="1"/>
            <a:r>
              <a:rPr lang="en-GB" dirty="0" smtClean="0"/>
              <a:t>Holding to account</a:t>
            </a:r>
          </a:p>
          <a:p>
            <a:pPr lvl="1"/>
            <a:r>
              <a:rPr lang="en-GB" dirty="0" smtClean="0"/>
              <a:t>Developing capability </a:t>
            </a:r>
          </a:p>
          <a:p>
            <a:pPr lvl="1"/>
            <a:endParaRPr lang="en-GB" dirty="0"/>
          </a:p>
        </p:txBody>
      </p:sp>
      <p:sp>
        <p:nvSpPr>
          <p:cNvPr id="4" name="AutoShape 2" descr="Leadership Clip Art Images - Free Download on Freepik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360229" y="3833157"/>
            <a:ext cx="3372666" cy="260615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7464920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4000" b="1" dirty="0" smtClean="0"/>
              <a:t>Leadership skills to achieve success in confronting an increased caseload</a:t>
            </a:r>
            <a:endParaRPr lang="en-GB" sz="4000" b="1" dirty="0"/>
          </a:p>
        </p:txBody>
      </p:sp>
      <p:sp>
        <p:nvSpPr>
          <p:cNvPr id="17" name="Content Placeholder 16"/>
          <p:cNvSpPr>
            <a:spLocks noGrp="1"/>
          </p:cNvSpPr>
          <p:nvPr>
            <p:ph idx="1"/>
          </p:nvPr>
        </p:nvSpPr>
        <p:spPr>
          <a:xfrm>
            <a:off x="838200" y="1958975"/>
            <a:ext cx="10515600" cy="4351338"/>
          </a:xfrm>
        </p:spPr>
        <p:txBody>
          <a:bodyPr>
            <a:normAutofit/>
          </a:bodyPr>
          <a:lstStyle/>
          <a:p>
            <a:r>
              <a:rPr lang="en-GB" dirty="0" smtClean="0"/>
              <a:t>Leading with care/Engaging the Team</a:t>
            </a:r>
          </a:p>
          <a:p>
            <a:pPr lvl="1"/>
            <a:r>
              <a:rPr lang="en-GB" dirty="0" smtClean="0"/>
              <a:t>An increased caseload can cause stress in the team</a:t>
            </a:r>
          </a:p>
          <a:p>
            <a:pPr lvl="2"/>
            <a:r>
              <a:rPr lang="en-GB" dirty="0" smtClean="0"/>
              <a:t>Good communication and listening skills</a:t>
            </a:r>
          </a:p>
          <a:p>
            <a:pPr lvl="2"/>
            <a:r>
              <a:rPr lang="en-GB" dirty="0" smtClean="0"/>
              <a:t>Working collaboratively </a:t>
            </a:r>
            <a:r>
              <a:rPr lang="en-GB" dirty="0" smtClean="0"/>
              <a:t>(Code </a:t>
            </a:r>
            <a:r>
              <a:rPr lang="en-GB" dirty="0" smtClean="0"/>
              <a:t>of Conduct for Healthcare Support </a:t>
            </a:r>
            <a:r>
              <a:rPr lang="en-GB" dirty="0" smtClean="0"/>
              <a:t>Workers in Wales)</a:t>
            </a:r>
            <a:endParaRPr lang="en-GB" dirty="0" smtClean="0"/>
          </a:p>
          <a:p>
            <a:pPr lvl="2"/>
            <a:r>
              <a:rPr lang="en-GB" dirty="0" smtClean="0"/>
              <a:t>Keeping the team motivated</a:t>
            </a:r>
          </a:p>
          <a:p>
            <a:pPr marL="0" indent="0">
              <a:buNone/>
            </a:pPr>
            <a:endParaRPr lang="en-GB" dirty="0" smtClean="0"/>
          </a:p>
          <a:p>
            <a:r>
              <a:rPr lang="en-GB" dirty="0" smtClean="0"/>
              <a:t>Sharing the vision</a:t>
            </a:r>
          </a:p>
          <a:p>
            <a:pPr lvl="1"/>
            <a:r>
              <a:rPr lang="en-GB" dirty="0" smtClean="0"/>
              <a:t>To be mindful that a patient does not receive a reduced level of care</a:t>
            </a:r>
          </a:p>
          <a:p>
            <a:pPr lvl="2"/>
            <a:r>
              <a:rPr lang="en-GB" dirty="0" smtClean="0"/>
              <a:t>Being able to prioritise the caseload</a:t>
            </a:r>
          </a:p>
          <a:p>
            <a:pPr lvl="2"/>
            <a:r>
              <a:rPr lang="en-GB" dirty="0" smtClean="0"/>
              <a:t>Time management skills</a:t>
            </a:r>
          </a:p>
          <a:p>
            <a:pPr lvl="2"/>
            <a:r>
              <a:rPr lang="en-GB" dirty="0" smtClean="0"/>
              <a:t>Delegation </a:t>
            </a:r>
          </a:p>
          <a:p>
            <a:pPr marL="914400" lvl="2" indent="0">
              <a:buNone/>
            </a:pPr>
            <a:endParaRPr lang="en-GB" dirty="0" smtClean="0"/>
          </a:p>
          <a:p>
            <a:pPr marL="914400" lvl="2" indent="0">
              <a:buNone/>
            </a:pPr>
            <a:endParaRPr lang="en-GB" dirty="0"/>
          </a:p>
        </p:txBody>
      </p:sp>
      <p:cxnSp>
        <p:nvCxnSpPr>
          <p:cNvPr id="6" name="Straight Arrow Connector 5"/>
          <p:cNvCxnSpPr/>
          <p:nvPr/>
        </p:nvCxnSpPr>
        <p:spPr>
          <a:xfrm>
            <a:off x="5981699" y="3267075"/>
            <a:ext cx="0" cy="180975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3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225098" y="1565230"/>
            <a:ext cx="1869621" cy="140221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8072978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4000" b="1" dirty="0" smtClean="0"/>
              <a:t>Leadership skills to achieve success in confronting an increased caseload</a:t>
            </a:r>
            <a:endParaRPr lang="en-GB" sz="4000" b="1" dirty="0"/>
          </a:p>
        </p:txBody>
      </p:sp>
      <p:sp>
        <p:nvSpPr>
          <p:cNvPr id="17" name="Content Placeholder 16"/>
          <p:cNvSpPr>
            <a:spLocks noGrp="1"/>
          </p:cNvSpPr>
          <p:nvPr>
            <p:ph idx="1"/>
          </p:nvPr>
        </p:nvSpPr>
        <p:spPr>
          <a:xfrm>
            <a:off x="838200" y="1958975"/>
            <a:ext cx="10515600" cy="4351338"/>
          </a:xfrm>
        </p:spPr>
        <p:txBody>
          <a:bodyPr>
            <a:normAutofit/>
          </a:bodyPr>
          <a:lstStyle/>
          <a:p>
            <a:r>
              <a:rPr lang="en-GB" dirty="0" smtClean="0"/>
              <a:t>Influencing the results/Evaluating the information</a:t>
            </a:r>
          </a:p>
          <a:p>
            <a:pPr lvl="1"/>
            <a:r>
              <a:rPr lang="en-GB" dirty="0" smtClean="0"/>
              <a:t>To be able to achieve the best outcome</a:t>
            </a:r>
          </a:p>
          <a:p>
            <a:pPr lvl="2"/>
            <a:r>
              <a:rPr lang="en-GB" dirty="0" smtClean="0"/>
              <a:t>Data collection, measuring patient outcomes</a:t>
            </a:r>
          </a:p>
          <a:p>
            <a:pPr lvl="2"/>
            <a:r>
              <a:rPr lang="en-GB" dirty="0" smtClean="0"/>
              <a:t>Goal setting</a:t>
            </a:r>
          </a:p>
          <a:p>
            <a:pPr lvl="2"/>
            <a:r>
              <a:rPr lang="en-GB" dirty="0" smtClean="0"/>
              <a:t>Team working and delegation</a:t>
            </a:r>
          </a:p>
          <a:p>
            <a:pPr lvl="2"/>
            <a:endParaRPr lang="en-GB" dirty="0"/>
          </a:p>
          <a:p>
            <a:r>
              <a:rPr lang="en-GB" dirty="0"/>
              <a:t>Inspiring shared purpose/Developing capabilities</a:t>
            </a:r>
          </a:p>
          <a:p>
            <a:pPr lvl="1"/>
            <a:r>
              <a:rPr lang="en-GB" dirty="0"/>
              <a:t>How can we improve as a team?</a:t>
            </a:r>
          </a:p>
          <a:p>
            <a:pPr lvl="2"/>
            <a:r>
              <a:rPr lang="en-GB" dirty="0"/>
              <a:t>Reflection</a:t>
            </a:r>
          </a:p>
          <a:p>
            <a:pPr lvl="2"/>
            <a:r>
              <a:rPr lang="en-GB" dirty="0"/>
              <a:t>Flexible working</a:t>
            </a:r>
          </a:p>
          <a:p>
            <a:pPr lvl="2"/>
            <a:r>
              <a:rPr lang="en-GB" dirty="0"/>
              <a:t>Learning opportunities</a:t>
            </a:r>
          </a:p>
          <a:p>
            <a:pPr marL="914400" lvl="2" indent="0">
              <a:buNone/>
            </a:pPr>
            <a:endParaRPr lang="en-GB" dirty="0" smtClean="0"/>
          </a:p>
          <a:p>
            <a:pPr marL="914400" lvl="2" indent="0">
              <a:buNone/>
            </a:pPr>
            <a:endParaRPr lang="en-GB" dirty="0" smtClean="0"/>
          </a:p>
          <a:p>
            <a:pPr marL="914400" lvl="2" indent="0">
              <a:buNone/>
            </a:pPr>
            <a:endParaRPr lang="en-GB" dirty="0" smtClean="0"/>
          </a:p>
          <a:p>
            <a:pPr marL="914400" lvl="2" indent="0">
              <a:buNone/>
            </a:pPr>
            <a:endParaRPr lang="en-GB" dirty="0"/>
          </a:p>
        </p:txBody>
      </p:sp>
      <p:cxnSp>
        <p:nvCxnSpPr>
          <p:cNvPr id="6" name="Straight Arrow Connector 5"/>
          <p:cNvCxnSpPr/>
          <p:nvPr/>
        </p:nvCxnSpPr>
        <p:spPr>
          <a:xfrm>
            <a:off x="5981699" y="3267075"/>
            <a:ext cx="0" cy="180975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3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812666" y="4342991"/>
            <a:ext cx="2143125" cy="21431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0105164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4000" b="1" dirty="0" smtClean="0"/>
              <a:t>Leadership skills to achieve success in confronting an increased caseload</a:t>
            </a:r>
            <a:endParaRPr lang="en-GB" sz="4000" b="1" dirty="0"/>
          </a:p>
        </p:txBody>
      </p:sp>
      <p:sp>
        <p:nvSpPr>
          <p:cNvPr id="17" name="Content Placeholder 16"/>
          <p:cNvSpPr>
            <a:spLocks noGrp="1"/>
          </p:cNvSpPr>
          <p:nvPr>
            <p:ph idx="1"/>
          </p:nvPr>
        </p:nvSpPr>
        <p:spPr>
          <a:xfrm>
            <a:off x="986245" y="1790246"/>
            <a:ext cx="10515600" cy="4351338"/>
          </a:xfrm>
        </p:spPr>
        <p:txBody>
          <a:bodyPr>
            <a:normAutofit/>
          </a:bodyPr>
          <a:lstStyle/>
          <a:p>
            <a:pPr marL="914400" lvl="2" indent="0">
              <a:buNone/>
            </a:pPr>
            <a:endParaRPr lang="en-GB" dirty="0" smtClean="0"/>
          </a:p>
          <a:p>
            <a:r>
              <a:rPr lang="en-GB" dirty="0" smtClean="0"/>
              <a:t>Connecting our service/Holding to account</a:t>
            </a:r>
          </a:p>
          <a:p>
            <a:pPr lvl="1"/>
            <a:r>
              <a:rPr lang="en-GB" dirty="0" smtClean="0"/>
              <a:t>Linking in with other teams</a:t>
            </a:r>
          </a:p>
          <a:p>
            <a:pPr lvl="2"/>
            <a:r>
              <a:rPr lang="en-GB" dirty="0" smtClean="0"/>
              <a:t>Good communication</a:t>
            </a:r>
          </a:p>
          <a:p>
            <a:pPr lvl="2"/>
            <a:r>
              <a:rPr lang="en-GB" dirty="0" smtClean="0"/>
              <a:t>Problem solving</a:t>
            </a:r>
          </a:p>
          <a:p>
            <a:pPr lvl="2"/>
            <a:r>
              <a:rPr lang="en-GB" dirty="0" smtClean="0"/>
              <a:t>Engaging and supporting others</a:t>
            </a:r>
          </a:p>
          <a:p>
            <a:pPr marL="914400" lvl="2" indent="0">
              <a:buNone/>
            </a:pPr>
            <a:endParaRPr lang="en-GB" dirty="0"/>
          </a:p>
        </p:txBody>
      </p:sp>
      <p:cxnSp>
        <p:nvCxnSpPr>
          <p:cNvPr id="6" name="Straight Arrow Connector 5"/>
          <p:cNvCxnSpPr/>
          <p:nvPr/>
        </p:nvCxnSpPr>
        <p:spPr>
          <a:xfrm>
            <a:off x="5981699" y="3267075"/>
            <a:ext cx="0" cy="180975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3074" name="Picture 2" descr="Social Network Connection Communication People Group Stock Clipart |  Royalty-Free | FreeImages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05336" y="2944449"/>
            <a:ext cx="3197135" cy="319713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51413727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04875" y="20012"/>
            <a:ext cx="10515600" cy="1325563"/>
          </a:xfrm>
        </p:spPr>
        <p:txBody>
          <a:bodyPr/>
          <a:lstStyle/>
          <a:p>
            <a:pPr algn="ctr"/>
            <a:r>
              <a:rPr lang="en-GB" b="1" dirty="0" smtClean="0"/>
              <a:t>The implications and what are the options?</a:t>
            </a:r>
            <a:endParaRPr lang="en-GB" b="1" dirty="0"/>
          </a:p>
        </p:txBody>
      </p:sp>
      <p:sp>
        <p:nvSpPr>
          <p:cNvPr id="4" name="Oval 3"/>
          <p:cNvSpPr/>
          <p:nvPr/>
        </p:nvSpPr>
        <p:spPr>
          <a:xfrm>
            <a:off x="3028950" y="2552700"/>
            <a:ext cx="5448300" cy="22860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smtClean="0"/>
              <a:t>Time Restraints</a:t>
            </a:r>
          </a:p>
          <a:p>
            <a:pPr algn="ctr"/>
            <a:r>
              <a:rPr lang="en-GB" dirty="0" smtClean="0"/>
              <a:t>Limited staff</a:t>
            </a:r>
          </a:p>
          <a:p>
            <a:pPr algn="ctr"/>
            <a:r>
              <a:rPr lang="en-GB" dirty="0" smtClean="0"/>
              <a:t>Lower performance rates</a:t>
            </a:r>
          </a:p>
          <a:p>
            <a:pPr algn="ctr"/>
            <a:r>
              <a:rPr lang="en-GB" dirty="0" smtClean="0"/>
              <a:t>Reduced level of care</a:t>
            </a:r>
            <a:endParaRPr lang="en-GB" dirty="0"/>
          </a:p>
        </p:txBody>
      </p:sp>
      <p:cxnSp>
        <p:nvCxnSpPr>
          <p:cNvPr id="6" name="Straight Arrow Connector 5"/>
          <p:cNvCxnSpPr>
            <a:stCxn id="4" idx="7"/>
          </p:cNvCxnSpPr>
          <p:nvPr/>
        </p:nvCxnSpPr>
        <p:spPr>
          <a:xfrm flipV="1">
            <a:off x="7679365" y="2171700"/>
            <a:ext cx="683585" cy="715777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TextBox 6"/>
          <p:cNvSpPr txBox="1"/>
          <p:nvPr/>
        </p:nvSpPr>
        <p:spPr>
          <a:xfrm>
            <a:off x="7562850" y="1703666"/>
            <a:ext cx="27051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Prioritise the referrals</a:t>
            </a:r>
            <a:endParaRPr lang="en-GB" dirty="0"/>
          </a:p>
        </p:txBody>
      </p:sp>
      <p:cxnSp>
        <p:nvCxnSpPr>
          <p:cNvPr id="9" name="Straight Arrow Connector 8"/>
          <p:cNvCxnSpPr>
            <a:stCxn id="4" idx="6"/>
          </p:cNvCxnSpPr>
          <p:nvPr/>
        </p:nvCxnSpPr>
        <p:spPr>
          <a:xfrm flipV="1">
            <a:off x="8477250" y="3009900"/>
            <a:ext cx="876300" cy="685800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TextBox 9"/>
          <p:cNvSpPr txBox="1"/>
          <p:nvPr/>
        </p:nvSpPr>
        <p:spPr>
          <a:xfrm>
            <a:off x="9353550" y="2636282"/>
            <a:ext cx="253365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Are the referrals appropriate?</a:t>
            </a:r>
            <a:endParaRPr lang="en-GB" dirty="0"/>
          </a:p>
        </p:txBody>
      </p:sp>
      <p:cxnSp>
        <p:nvCxnSpPr>
          <p:cNvPr id="12" name="Straight Arrow Connector 11"/>
          <p:cNvCxnSpPr/>
          <p:nvPr/>
        </p:nvCxnSpPr>
        <p:spPr>
          <a:xfrm flipH="1">
            <a:off x="10039350" y="3467100"/>
            <a:ext cx="9526" cy="228600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6" name="TextBox 15"/>
          <p:cNvSpPr txBox="1"/>
          <p:nvPr/>
        </p:nvSpPr>
        <p:spPr>
          <a:xfrm>
            <a:off x="8915400" y="3746152"/>
            <a:ext cx="2505075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They need to be a MUST score of 2 and above</a:t>
            </a:r>
            <a:endParaRPr lang="en-GB" dirty="0"/>
          </a:p>
        </p:txBody>
      </p:sp>
      <p:cxnSp>
        <p:nvCxnSpPr>
          <p:cNvPr id="18" name="Straight Arrow Connector 17"/>
          <p:cNvCxnSpPr/>
          <p:nvPr/>
        </p:nvCxnSpPr>
        <p:spPr>
          <a:xfrm>
            <a:off x="10058402" y="4392483"/>
            <a:ext cx="0" cy="323850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6" name="TextBox 25"/>
          <p:cNvSpPr txBox="1"/>
          <p:nvPr/>
        </p:nvSpPr>
        <p:spPr>
          <a:xfrm>
            <a:off x="8125097" y="4838700"/>
            <a:ext cx="3831772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If MUST score &lt;1 discuss with referrer. First line advice and re-refer if MUST 2</a:t>
            </a:r>
          </a:p>
          <a:p>
            <a:r>
              <a:rPr lang="en-GB" dirty="0" smtClean="0"/>
              <a:t>(Community Nutrition </a:t>
            </a:r>
            <a:r>
              <a:rPr lang="en-GB" dirty="0" smtClean="0"/>
              <a:t>Pathway, 2023)</a:t>
            </a:r>
            <a:endParaRPr lang="en-GB" dirty="0"/>
          </a:p>
        </p:txBody>
      </p:sp>
      <p:cxnSp>
        <p:nvCxnSpPr>
          <p:cNvPr id="28" name="Straight Arrow Connector 27"/>
          <p:cNvCxnSpPr>
            <a:stCxn id="4" idx="1"/>
          </p:cNvCxnSpPr>
          <p:nvPr/>
        </p:nvCxnSpPr>
        <p:spPr>
          <a:xfrm flipH="1" flipV="1">
            <a:off x="3362325" y="2349997"/>
            <a:ext cx="464510" cy="537480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9" name="TextBox 28"/>
          <p:cNvSpPr txBox="1"/>
          <p:nvPr/>
        </p:nvSpPr>
        <p:spPr>
          <a:xfrm>
            <a:off x="142875" y="1426667"/>
            <a:ext cx="4420416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Delegate tasks to the staff with the correct </a:t>
            </a:r>
            <a:r>
              <a:rPr lang="en-GB" dirty="0" smtClean="0"/>
              <a:t>competencies (</a:t>
            </a:r>
            <a:r>
              <a:rPr lang="en-GB" dirty="0" smtClean="0"/>
              <a:t>All Wales Guidelines for </a:t>
            </a:r>
            <a:r>
              <a:rPr lang="en-GB" dirty="0" smtClean="0"/>
              <a:t>Delegation, 2020)</a:t>
            </a:r>
            <a:endParaRPr lang="en-GB" dirty="0"/>
          </a:p>
        </p:txBody>
      </p:sp>
      <p:cxnSp>
        <p:nvCxnSpPr>
          <p:cNvPr id="40" name="Straight Arrow Connector 39"/>
          <p:cNvCxnSpPr/>
          <p:nvPr/>
        </p:nvCxnSpPr>
        <p:spPr>
          <a:xfrm flipH="1">
            <a:off x="2343150" y="3695700"/>
            <a:ext cx="619126" cy="0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2" name="TextBox 41"/>
          <p:cNvSpPr txBox="1"/>
          <p:nvPr/>
        </p:nvSpPr>
        <p:spPr>
          <a:xfrm>
            <a:off x="142875" y="3467100"/>
            <a:ext cx="209660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Develop a work plan</a:t>
            </a:r>
            <a:endParaRPr lang="en-GB" dirty="0"/>
          </a:p>
        </p:txBody>
      </p:sp>
      <p:cxnSp>
        <p:nvCxnSpPr>
          <p:cNvPr id="44" name="Straight Arrow Connector 43"/>
          <p:cNvCxnSpPr>
            <a:stCxn id="4" idx="3"/>
          </p:cNvCxnSpPr>
          <p:nvPr/>
        </p:nvCxnSpPr>
        <p:spPr>
          <a:xfrm flipH="1">
            <a:off x="3028950" y="4503923"/>
            <a:ext cx="797885" cy="334777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5" name="TextBox 44"/>
          <p:cNvSpPr txBox="1"/>
          <p:nvPr/>
        </p:nvSpPr>
        <p:spPr>
          <a:xfrm>
            <a:off x="1328738" y="4953535"/>
            <a:ext cx="264795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Escalate to line manager</a:t>
            </a:r>
            <a:endParaRPr lang="en-GB" dirty="0"/>
          </a:p>
        </p:txBody>
      </p:sp>
      <p:cxnSp>
        <p:nvCxnSpPr>
          <p:cNvPr id="47" name="Straight Arrow Connector 46"/>
          <p:cNvCxnSpPr/>
          <p:nvPr/>
        </p:nvCxnSpPr>
        <p:spPr>
          <a:xfrm>
            <a:off x="2505075" y="5438864"/>
            <a:ext cx="0" cy="361861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9" name="TextBox 48"/>
          <p:cNvSpPr txBox="1"/>
          <p:nvPr/>
        </p:nvSpPr>
        <p:spPr>
          <a:xfrm>
            <a:off x="1086127" y="5859572"/>
            <a:ext cx="3752297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Complete risk register </a:t>
            </a:r>
          </a:p>
          <a:p>
            <a:r>
              <a:rPr lang="en-GB" dirty="0" smtClean="0"/>
              <a:t>(Swansea Bay University Health </a:t>
            </a:r>
          </a:p>
          <a:p>
            <a:r>
              <a:rPr lang="en-GB" dirty="0" smtClean="0"/>
              <a:t>Board Risk Management Policy, 2023)  </a:t>
            </a:r>
            <a:endParaRPr lang="en-GB" dirty="0"/>
          </a:p>
        </p:txBody>
      </p:sp>
      <p:cxnSp>
        <p:nvCxnSpPr>
          <p:cNvPr id="51" name="Straight Arrow Connector 50"/>
          <p:cNvCxnSpPr>
            <a:endCxn id="52" idx="0"/>
          </p:cNvCxnSpPr>
          <p:nvPr/>
        </p:nvCxnSpPr>
        <p:spPr>
          <a:xfrm>
            <a:off x="6644096" y="4716333"/>
            <a:ext cx="0" cy="1143239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2" name="TextBox 51"/>
          <p:cNvSpPr txBox="1"/>
          <p:nvPr/>
        </p:nvSpPr>
        <p:spPr>
          <a:xfrm>
            <a:off x="5243921" y="5859572"/>
            <a:ext cx="280035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Flexible working to reduce stress levels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2329349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 dirty="0" smtClean="0"/>
              <a:t>Data Collection</a:t>
            </a:r>
            <a:endParaRPr lang="en-GB" b="1" dirty="0"/>
          </a:p>
        </p:txBody>
      </p:sp>
      <p:sp>
        <p:nvSpPr>
          <p:cNvPr id="7" name="Text Placeholder 6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Referral Database</a:t>
            </a:r>
          </a:p>
          <a:p>
            <a:endParaRPr lang="en-GB" dirty="0"/>
          </a:p>
        </p:txBody>
      </p:sp>
      <p:sp>
        <p:nvSpPr>
          <p:cNvPr id="8" name="Content Placeholder 7"/>
          <p:cNvSpPr>
            <a:spLocks noGrp="1"/>
          </p:cNvSpPr>
          <p:nvPr>
            <p:ph sz="half" idx="2"/>
          </p:nvPr>
        </p:nvSpPr>
        <p:spPr>
          <a:xfrm>
            <a:off x="220663" y="2505075"/>
            <a:ext cx="5509577" cy="3684588"/>
          </a:xfrm>
        </p:spPr>
        <p:txBody>
          <a:bodyPr>
            <a:normAutofit fontScale="92500" lnSpcReduction="10000"/>
          </a:bodyPr>
          <a:lstStyle/>
          <a:p>
            <a:pPr lvl="1"/>
            <a:r>
              <a:rPr lang="en-GB" dirty="0" smtClean="0"/>
              <a:t>Record the total number of referrals</a:t>
            </a:r>
          </a:p>
          <a:p>
            <a:pPr lvl="1"/>
            <a:r>
              <a:rPr lang="en-GB" dirty="0" smtClean="0"/>
              <a:t>Where have they come from?  </a:t>
            </a:r>
          </a:p>
          <a:p>
            <a:pPr lvl="1"/>
            <a:r>
              <a:rPr lang="en-GB" dirty="0" smtClean="0"/>
              <a:t>Are the referrals appropriate? </a:t>
            </a:r>
          </a:p>
          <a:p>
            <a:pPr lvl="1"/>
            <a:r>
              <a:rPr lang="en-GB" dirty="0" smtClean="0"/>
              <a:t>Record date of referral and date of initial assessment</a:t>
            </a:r>
          </a:p>
          <a:p>
            <a:pPr lvl="1"/>
            <a:endParaRPr lang="en-GB" dirty="0"/>
          </a:p>
          <a:p>
            <a:pPr lvl="1"/>
            <a:r>
              <a:rPr lang="en-GB" dirty="0" smtClean="0"/>
              <a:t>Is there a training need?</a:t>
            </a:r>
          </a:p>
          <a:p>
            <a:pPr lvl="1"/>
            <a:r>
              <a:rPr lang="en-GB" dirty="0" smtClean="0"/>
              <a:t>Is there a staffing need</a:t>
            </a:r>
            <a:r>
              <a:rPr lang="en-GB" dirty="0" smtClean="0"/>
              <a:t>?</a:t>
            </a:r>
          </a:p>
          <a:p>
            <a:pPr lvl="1"/>
            <a:r>
              <a:rPr lang="en-GB" dirty="0" smtClean="0"/>
              <a:t>Are the waiting times within 14 weeks? (</a:t>
            </a:r>
            <a:r>
              <a:rPr lang="en-GB" sz="2200" dirty="0" smtClean="0"/>
              <a:t>Health Performance Indicators in Wales</a:t>
            </a:r>
            <a:r>
              <a:rPr lang="en-GB" dirty="0" smtClean="0"/>
              <a:t>)</a:t>
            </a:r>
            <a:endParaRPr lang="en-GB" dirty="0" smtClean="0"/>
          </a:p>
          <a:p>
            <a:pPr lvl="1"/>
            <a:r>
              <a:rPr lang="en-GB" dirty="0" smtClean="0"/>
              <a:t>Do we need to escalate to line manager?</a:t>
            </a:r>
          </a:p>
          <a:p>
            <a:endParaRPr lang="en-GB" dirty="0"/>
          </a:p>
        </p:txBody>
      </p:sp>
      <p:sp>
        <p:nvSpPr>
          <p:cNvPr id="9" name="Text Placeholder 8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lang="en-GB" dirty="0" smtClean="0"/>
              <a:t>Team Staffing Spreadsheet</a:t>
            </a:r>
          </a:p>
          <a:p>
            <a:endParaRPr lang="en-GB" dirty="0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4"/>
          </p:nvPr>
        </p:nvSpPr>
        <p:spPr/>
        <p:txBody>
          <a:bodyPr>
            <a:normAutofit/>
          </a:bodyPr>
          <a:lstStyle/>
          <a:p>
            <a:r>
              <a:rPr lang="en-GB" sz="2200" dirty="0"/>
              <a:t>Who is in our team?</a:t>
            </a:r>
          </a:p>
          <a:p>
            <a:r>
              <a:rPr lang="en-GB" sz="2200" dirty="0"/>
              <a:t>What competencies do they have?</a:t>
            </a:r>
          </a:p>
          <a:p>
            <a:r>
              <a:rPr lang="en-GB" sz="2200" dirty="0"/>
              <a:t>What tasks can be delegated and to whom</a:t>
            </a:r>
            <a:r>
              <a:rPr lang="en-GB" sz="2200" dirty="0" smtClean="0"/>
              <a:t>?</a:t>
            </a:r>
          </a:p>
          <a:p>
            <a:r>
              <a:rPr lang="en-GB" sz="2200" dirty="0" smtClean="0"/>
              <a:t>Can this information help to reduce the caseload?</a:t>
            </a:r>
            <a:endParaRPr lang="en-GB" sz="2200" dirty="0"/>
          </a:p>
          <a:p>
            <a:pPr marL="0" indent="0">
              <a:buNone/>
            </a:pPr>
            <a:endParaRPr lang="en-GB" sz="2200" dirty="0"/>
          </a:p>
          <a:p>
            <a:pPr marL="0" indent="0" algn="ctr">
              <a:buNone/>
            </a:pPr>
            <a:endParaRPr lang="en-GB" sz="2200" dirty="0" smtClean="0"/>
          </a:p>
          <a:p>
            <a:pPr marL="0" indent="0">
              <a:buNone/>
            </a:pPr>
            <a:endParaRPr lang="en-GB" sz="2200" dirty="0"/>
          </a:p>
        </p:txBody>
      </p:sp>
    </p:spTree>
    <p:extLst>
      <p:ext uri="{BB962C8B-B14F-4D97-AF65-F5344CB8AC3E}">
        <p14:creationId xmlns:p14="http://schemas.microsoft.com/office/powerpoint/2010/main" val="278290040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 dirty="0" smtClean="0"/>
              <a:t>Development</a:t>
            </a:r>
            <a:endParaRPr lang="en-GB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Help identify and develop a range of leadership skills</a:t>
            </a:r>
          </a:p>
          <a:p>
            <a:r>
              <a:rPr lang="en-GB" dirty="0" smtClean="0"/>
              <a:t>Increase knowledge of delegation and accountability</a:t>
            </a:r>
          </a:p>
          <a:p>
            <a:r>
              <a:rPr lang="en-GB" dirty="0" smtClean="0"/>
              <a:t>Ensuring compliance with the Code </a:t>
            </a:r>
            <a:r>
              <a:rPr lang="en-GB" dirty="0" smtClean="0"/>
              <a:t>of Conduct for Healthcare Support Workers </a:t>
            </a:r>
            <a:r>
              <a:rPr lang="en-GB" dirty="0" smtClean="0"/>
              <a:t>in Wales</a:t>
            </a:r>
            <a:endParaRPr lang="en-GB" dirty="0" smtClean="0"/>
          </a:p>
          <a:p>
            <a:r>
              <a:rPr lang="en-GB" dirty="0" smtClean="0"/>
              <a:t>Being able to use </a:t>
            </a:r>
            <a:r>
              <a:rPr lang="en-GB" dirty="0" smtClean="0"/>
              <a:t>data collection and linking </a:t>
            </a:r>
            <a:r>
              <a:rPr lang="en-GB" dirty="0" smtClean="0"/>
              <a:t>it with </a:t>
            </a:r>
            <a:r>
              <a:rPr lang="en-GB" dirty="0" smtClean="0"/>
              <a:t>patient outcomes</a:t>
            </a:r>
          </a:p>
          <a:p>
            <a:r>
              <a:rPr lang="en-GB" dirty="0" smtClean="0"/>
              <a:t>Updating knowledge through clinical supervision and reflections</a:t>
            </a:r>
          </a:p>
          <a:p>
            <a:pPr marL="457200" lvl="1" indent="0">
              <a:buNone/>
            </a:pPr>
            <a:endParaRPr lang="en-GB" dirty="0" smtClean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1789147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730250"/>
          </a:xfrm>
        </p:spPr>
        <p:txBody>
          <a:bodyPr/>
          <a:lstStyle/>
          <a:p>
            <a:pPr algn="ctr"/>
            <a:r>
              <a:rPr lang="en-GB" b="1" dirty="0" smtClean="0"/>
              <a:t>References</a:t>
            </a:r>
            <a:endParaRPr lang="en-GB" b="1" dirty="0"/>
          </a:p>
        </p:txBody>
      </p:sp>
      <p:sp>
        <p:nvSpPr>
          <p:cNvPr id="4" name="TextBox 3"/>
          <p:cNvSpPr txBox="1"/>
          <p:nvPr/>
        </p:nvSpPr>
        <p:spPr>
          <a:xfrm>
            <a:off x="583474" y="1095376"/>
            <a:ext cx="11312435" cy="729430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Cambridge University Press &amp; Assessment </a:t>
            </a:r>
            <a:r>
              <a:rPr lang="en-GB" i="1" dirty="0" smtClean="0"/>
              <a:t>Leadership</a:t>
            </a:r>
            <a:r>
              <a:rPr lang="en-GB" dirty="0" smtClean="0"/>
              <a:t>. Available at </a:t>
            </a:r>
            <a:r>
              <a:rPr lang="en-GB" dirty="0" smtClean="0">
                <a:solidFill>
                  <a:schemeClr val="accent1">
                    <a:lumMod val="75000"/>
                  </a:schemeClr>
                </a:solidFill>
                <a:hlinkClick r:id="rId2"/>
              </a:rPr>
              <a:t>https://dictionary.cambridge.org.uk/dictionary/English/leadership</a:t>
            </a:r>
            <a:r>
              <a:rPr lang="en-GB" dirty="0" smtClean="0"/>
              <a:t> (Accessed on 9th November 2023)</a:t>
            </a:r>
          </a:p>
          <a:p>
            <a:endParaRPr lang="en-GB" dirty="0"/>
          </a:p>
          <a:p>
            <a:r>
              <a:rPr lang="en-GB" dirty="0" smtClean="0"/>
              <a:t>Department of Nutrition &amp; Dietetics Swansea Bay University Health Board (2023) </a:t>
            </a:r>
            <a:r>
              <a:rPr lang="en-GB" i="1" dirty="0" smtClean="0"/>
              <a:t>Community Nutrition Pathway.</a:t>
            </a:r>
            <a:r>
              <a:rPr lang="en-GB" dirty="0" smtClean="0"/>
              <a:t> 2</a:t>
            </a:r>
            <a:r>
              <a:rPr lang="en-GB" baseline="30000" dirty="0" smtClean="0"/>
              <a:t>nd</a:t>
            </a:r>
            <a:r>
              <a:rPr lang="en-GB" dirty="0" smtClean="0"/>
              <a:t> edition.</a:t>
            </a:r>
          </a:p>
          <a:p>
            <a:endParaRPr lang="en-GB" dirty="0"/>
          </a:p>
          <a:p>
            <a:r>
              <a:rPr lang="en-GB" dirty="0" smtClean="0"/>
              <a:t>Health Education and Improvement Wales (2020) </a:t>
            </a:r>
            <a:r>
              <a:rPr lang="en-GB" i="1" dirty="0" smtClean="0"/>
              <a:t>All Wales Guidelines for Delegation.</a:t>
            </a:r>
            <a:r>
              <a:rPr lang="en-GB" dirty="0" smtClean="0"/>
              <a:t> Available at </a:t>
            </a:r>
            <a:r>
              <a:rPr lang="en-GB" dirty="0" smtClean="0">
                <a:hlinkClick r:id="rId3"/>
              </a:rPr>
              <a:t>https://heiw.nhs.wales/files/weds-practicing-appropriate-delegation/all-wales-guidelines-for-delegation-2020</a:t>
            </a:r>
            <a:r>
              <a:rPr lang="en-GB" dirty="0" smtClean="0"/>
              <a:t> (Accessed on 9th November 2023)</a:t>
            </a:r>
          </a:p>
          <a:p>
            <a:endParaRPr lang="en-GB" dirty="0"/>
          </a:p>
          <a:p>
            <a:r>
              <a:rPr lang="en-GB" dirty="0" smtClean="0"/>
              <a:t>National Assembly for Wales (2019) </a:t>
            </a:r>
            <a:r>
              <a:rPr lang="en-GB" i="1" dirty="0" smtClean="0"/>
              <a:t>Health Performance Indicators in Wales. Research Briefing. </a:t>
            </a:r>
            <a:r>
              <a:rPr lang="en-GB" dirty="0"/>
              <a:t>Available at </a:t>
            </a:r>
            <a:r>
              <a:rPr lang="en-GB" dirty="0" smtClean="0">
                <a:hlinkClick r:id="rId4"/>
              </a:rPr>
              <a:t>https</a:t>
            </a:r>
            <a:r>
              <a:rPr lang="en-GB" dirty="0">
                <a:hlinkClick r:id="rId4"/>
              </a:rPr>
              <a:t>://</a:t>
            </a:r>
            <a:r>
              <a:rPr lang="en-GB" dirty="0" smtClean="0">
                <a:hlinkClick r:id="rId4"/>
              </a:rPr>
              <a:t>senedd.wales/media/5rqjhtxa/health-performance-indicators-in-wales.pdf</a:t>
            </a:r>
            <a:r>
              <a:rPr lang="en-GB" dirty="0" smtClean="0"/>
              <a:t> (Accessed on 14th November 2023)</a:t>
            </a:r>
          </a:p>
          <a:p>
            <a:endParaRPr lang="en-GB" dirty="0"/>
          </a:p>
          <a:p>
            <a:r>
              <a:rPr lang="en-GB" dirty="0" smtClean="0"/>
              <a:t>NHS Leadership Academy (2023) </a:t>
            </a:r>
            <a:r>
              <a:rPr lang="en-GB" i="1" dirty="0" smtClean="0"/>
              <a:t>Explore the Healthcare Leadership Model. </a:t>
            </a:r>
            <a:r>
              <a:rPr lang="en-GB" dirty="0" smtClean="0"/>
              <a:t>Available at </a:t>
            </a:r>
            <a:r>
              <a:rPr lang="en-GB" dirty="0" smtClean="0">
                <a:hlinkClick r:id="rId5"/>
              </a:rPr>
              <a:t>www.leadershipacademy.nhs.uk/healthcare-leadership-model/explore-the-healthcare-leadership-model</a:t>
            </a:r>
            <a:r>
              <a:rPr lang="en-GB" dirty="0" smtClean="0"/>
              <a:t> (Accessed on 9th November 2023)</a:t>
            </a:r>
          </a:p>
          <a:p>
            <a:endParaRPr lang="en-GB" dirty="0"/>
          </a:p>
          <a:p>
            <a:r>
              <a:rPr lang="en-GB" dirty="0" smtClean="0"/>
              <a:t>NHS Wales </a:t>
            </a:r>
            <a:r>
              <a:rPr lang="en-GB" i="1" dirty="0" smtClean="0"/>
              <a:t>Code of Conduct for Healthcare Support Workers in Wales</a:t>
            </a:r>
          </a:p>
          <a:p>
            <a:endParaRPr lang="en-GB" i="1" dirty="0"/>
          </a:p>
          <a:p>
            <a:r>
              <a:rPr lang="en-GB" dirty="0" smtClean="0"/>
              <a:t>Swansea Bay University Health Board (2023) </a:t>
            </a:r>
            <a:r>
              <a:rPr lang="en-GB" i="1" dirty="0" smtClean="0"/>
              <a:t>Risk Management Policy</a:t>
            </a:r>
            <a:endParaRPr lang="en-GB" dirty="0" smtClean="0"/>
          </a:p>
          <a:p>
            <a:endParaRPr lang="en-GB" i="1" dirty="0"/>
          </a:p>
          <a:p>
            <a:endParaRPr lang="en-GB" dirty="0" smtClean="0"/>
          </a:p>
          <a:p>
            <a:endParaRPr lang="en-GB" dirty="0"/>
          </a:p>
          <a:p>
            <a:endParaRPr lang="en-GB" dirty="0" smtClean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987088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6652E948FA37F943B0514D0A14AFC95A" ma:contentTypeVersion="15" ma:contentTypeDescription="Create a new document." ma:contentTypeScope="" ma:versionID="2d11de971297f78b54e7ec654d6a338f">
  <xsd:schema xmlns:xsd="http://www.w3.org/2001/XMLSchema" xmlns:xs="http://www.w3.org/2001/XMLSchema" xmlns:p="http://schemas.microsoft.com/office/2006/metadata/properties" xmlns:ns3="2795bbee-07b4-4e79-98d8-0419d9871cad" xmlns:ns4="258d5018-feb4-45ec-8043-ac7152467c64" targetNamespace="http://schemas.microsoft.com/office/2006/metadata/properties" ma:root="true" ma:fieldsID="39cef63daa02586950967f26ede06e3a" ns3:_="" ns4:_="">
    <xsd:import namespace="2795bbee-07b4-4e79-98d8-0419d9871cad"/>
    <xsd:import namespace="258d5018-feb4-45ec-8043-ac7152467c64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3:MediaServiceAutoKeyPoints" minOccurs="0"/>
                <xsd:element ref="ns3:MediaServiceKeyPoints" minOccurs="0"/>
                <xsd:element ref="ns4:SharedWithUsers" minOccurs="0"/>
                <xsd:element ref="ns4:SharedWithDetails" minOccurs="0"/>
                <xsd:element ref="ns4:SharingHintHash" minOccurs="0"/>
                <xsd:element ref="ns3:MediaServiceAutoTags" minOccurs="0"/>
                <xsd:element ref="ns3:MediaServiceOCR" minOccurs="0"/>
                <xsd:element ref="ns3:MediaServiceGenerationTime" minOccurs="0"/>
                <xsd:element ref="ns3:MediaServiceEventHashCode" minOccurs="0"/>
                <xsd:element ref="ns3:MediaServiceDateTaken" minOccurs="0"/>
                <xsd:element ref="ns3:MediaServiceObjectDetectorVersions" minOccurs="0"/>
                <xsd:element ref="ns3:MediaServiceSystemTags" minOccurs="0"/>
                <xsd:element ref="ns3:MediaLengthInSecond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795bbee-07b4-4e79-98d8-0419d9871cad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0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1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AutoTags" ma:index="15" nillable="true" ma:displayName="Tags" ma:internalName="MediaServiceAutoTags" ma:readOnly="true">
      <xsd:simpleType>
        <xsd:restriction base="dms:Text"/>
      </xsd:simpleType>
    </xsd:element>
    <xsd:element name="MediaServiceOCR" ma:index="16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7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8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DateTaken" ma:index="19" nillable="true" ma:displayName="MediaServiceDateTaken" ma:hidden="true" ma:internalName="MediaServiceDateTaken" ma:readOnly="true">
      <xsd:simpleType>
        <xsd:restriction base="dms:Text"/>
      </xsd:simpleType>
    </xsd:element>
    <xsd:element name="MediaServiceObjectDetectorVersions" ma:index="20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MediaServiceSystemTags" ma:index="21" nillable="true" ma:displayName="MediaServiceSystemTags" ma:hidden="true" ma:internalName="MediaServiceSystemTags" ma:readOnly="true">
      <xsd:simpleType>
        <xsd:restriction base="dms:Note"/>
      </xsd:simpleType>
    </xsd:element>
    <xsd:element name="MediaLengthInSeconds" ma:index="22" nillable="true" ma:displayName="MediaLengthInSeconds" ma:hidden="true" ma:internalName="MediaLengthInSeconds" ma:readOnly="true">
      <xsd:simpleType>
        <xsd:restriction base="dms:Unknown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58d5018-feb4-45ec-8043-ac7152467c64" elementFormDefault="qualified">
    <xsd:import namespace="http://schemas.microsoft.com/office/2006/documentManagement/types"/>
    <xsd:import namespace="http://schemas.microsoft.com/office/infopath/2007/PartnerControls"/>
    <xsd:element name="SharedWithUsers" ma:index="12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3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4" nillable="true" ma:displayName="Sharing Hint Hash" ma:hidden="true" ma:internalName="SharingHintHash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59C36F7D-7FC9-49F1-8FF5-090A600169E3}">
  <ds:schemaRefs>
    <ds:schemaRef ds:uri="http://schemas.microsoft.com/office/2006/metadata/properties"/>
    <ds:schemaRef ds:uri="http://purl.org/dc/terms/"/>
    <ds:schemaRef ds:uri="http://purl.org/dc/dcmitype/"/>
    <ds:schemaRef ds:uri="http://schemas.microsoft.com/office/2006/documentManagement/types"/>
    <ds:schemaRef ds:uri="2795bbee-07b4-4e79-98d8-0419d9871cad"/>
    <ds:schemaRef ds:uri="http://www.w3.org/XML/1998/namespace"/>
    <ds:schemaRef ds:uri="http://schemas.microsoft.com/office/infopath/2007/PartnerControls"/>
    <ds:schemaRef ds:uri="http://schemas.openxmlformats.org/package/2006/metadata/core-properties"/>
    <ds:schemaRef ds:uri="258d5018-feb4-45ec-8043-ac7152467c64"/>
    <ds:schemaRef ds:uri="http://purl.org/dc/elements/1.1/"/>
  </ds:schemaRefs>
</ds:datastoreItem>
</file>

<file path=customXml/itemProps2.xml><?xml version="1.0" encoding="utf-8"?>
<ds:datastoreItem xmlns:ds="http://schemas.openxmlformats.org/officeDocument/2006/customXml" ds:itemID="{0997A6B1-5AAC-447F-A129-85D303275C68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26B96014-F623-4931-ABFD-F107FEC9F7AA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2795bbee-07b4-4e79-98d8-0419d9871cad"/>
    <ds:schemaRef ds:uri="258d5018-feb4-45ec-8043-ac7152467c64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361</TotalTime>
  <Words>649</Words>
  <Application>Microsoft Office PowerPoint</Application>
  <PresentationFormat>Widescreen</PresentationFormat>
  <Paragraphs>105</Paragraphs>
  <Slides>9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3" baseType="lpstr">
      <vt:lpstr>Arial</vt:lpstr>
      <vt:lpstr>Calibri</vt:lpstr>
      <vt:lpstr>Calibri Light</vt:lpstr>
      <vt:lpstr>Office Theme</vt:lpstr>
      <vt:lpstr>  A demonstration of leadership skills within your role as a therapy assistant practitioner, in response to increased caseload   Rhian Wilyeo Student No. 0054833  </vt:lpstr>
      <vt:lpstr>What is Leadership?</vt:lpstr>
      <vt:lpstr>Leadership skills to achieve success in confronting an increased caseload</vt:lpstr>
      <vt:lpstr>Leadership skills to achieve success in confronting an increased caseload</vt:lpstr>
      <vt:lpstr>Leadership skills to achieve success in confronting an increased caseload</vt:lpstr>
      <vt:lpstr>The implications and what are the options?</vt:lpstr>
      <vt:lpstr>Data Collection</vt:lpstr>
      <vt:lpstr>Development</vt:lpstr>
      <vt:lpstr>References</vt:lpstr>
    </vt:vector>
  </TitlesOfParts>
  <Company>ABMU LHB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 demonstration of leadership skills within your role as a therapy assistant practitioner, in response to increased caseload   Rhian Wilyeo Student No.</dc:title>
  <dc:creator>Rhian Wilyeo (Swansea Bay UHB - Dietetics)</dc:creator>
  <cp:lastModifiedBy>Rhian Wilyeo (Swansea Bay UHB - Dietetics)</cp:lastModifiedBy>
  <cp:revision>40</cp:revision>
  <cp:lastPrinted>2023-11-10T07:42:57Z</cp:lastPrinted>
  <dcterms:created xsi:type="dcterms:W3CDTF">2023-11-09T10:03:44Z</dcterms:created>
  <dcterms:modified xsi:type="dcterms:W3CDTF">2023-11-14T16:57:13Z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0x0101006652E948FA37F943B0514D0A14AFC95A</vt:lpwstr>
  </property>
</Properties>
</file>