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  <p:sldMasterId id="2147483687" r:id="rId2"/>
  </p:sldMasterIdLst>
  <p:notesMasterIdLst>
    <p:notesMasterId r:id="rId75"/>
  </p:notesMasterIdLst>
  <p:sldIdLst>
    <p:sldId id="310" r:id="rId3"/>
    <p:sldId id="311" r:id="rId4"/>
    <p:sldId id="346" r:id="rId5"/>
    <p:sldId id="312" r:id="rId6"/>
    <p:sldId id="313" r:id="rId7"/>
    <p:sldId id="347" r:id="rId8"/>
    <p:sldId id="314" r:id="rId9"/>
    <p:sldId id="315" r:id="rId10"/>
    <p:sldId id="349" r:id="rId11"/>
    <p:sldId id="348" r:id="rId12"/>
    <p:sldId id="350" r:id="rId13"/>
    <p:sldId id="316" r:id="rId14"/>
    <p:sldId id="351" r:id="rId15"/>
    <p:sldId id="317" r:id="rId16"/>
    <p:sldId id="288" r:id="rId17"/>
    <p:sldId id="290" r:id="rId18"/>
    <p:sldId id="353" r:id="rId19"/>
    <p:sldId id="352" r:id="rId20"/>
    <p:sldId id="354" r:id="rId21"/>
    <p:sldId id="291" r:id="rId22"/>
    <p:sldId id="355" r:id="rId23"/>
    <p:sldId id="307" r:id="rId24"/>
    <p:sldId id="356" r:id="rId25"/>
    <p:sldId id="308" r:id="rId26"/>
    <p:sldId id="357" r:id="rId27"/>
    <p:sldId id="309" r:id="rId28"/>
    <p:sldId id="293" r:id="rId29"/>
    <p:sldId id="358" r:id="rId30"/>
    <p:sldId id="294" r:id="rId31"/>
    <p:sldId id="295" r:id="rId32"/>
    <p:sldId id="296" r:id="rId33"/>
    <p:sldId id="298" r:id="rId34"/>
    <p:sldId id="300" r:id="rId35"/>
    <p:sldId id="301" r:id="rId36"/>
    <p:sldId id="303" r:id="rId37"/>
    <p:sldId id="304" r:id="rId38"/>
    <p:sldId id="305" r:id="rId39"/>
    <p:sldId id="306" r:id="rId40"/>
    <p:sldId id="359" r:id="rId41"/>
    <p:sldId id="318" r:id="rId42"/>
    <p:sldId id="319" r:id="rId43"/>
    <p:sldId id="360" r:id="rId44"/>
    <p:sldId id="320" r:id="rId45"/>
    <p:sldId id="322" r:id="rId46"/>
    <p:sldId id="323" r:id="rId47"/>
    <p:sldId id="328" r:id="rId48"/>
    <p:sldId id="324" r:id="rId49"/>
    <p:sldId id="330" r:id="rId50"/>
    <p:sldId id="325" r:id="rId51"/>
    <p:sldId id="326" r:id="rId52"/>
    <p:sldId id="327" r:id="rId53"/>
    <p:sldId id="331" r:id="rId54"/>
    <p:sldId id="361" r:id="rId55"/>
    <p:sldId id="332" r:id="rId56"/>
    <p:sldId id="333" r:id="rId57"/>
    <p:sldId id="334" r:id="rId58"/>
    <p:sldId id="335" r:id="rId59"/>
    <p:sldId id="362" r:id="rId60"/>
    <p:sldId id="343" r:id="rId61"/>
    <p:sldId id="336" r:id="rId62"/>
    <p:sldId id="337" r:id="rId63"/>
    <p:sldId id="338" r:id="rId64"/>
    <p:sldId id="340" r:id="rId65"/>
    <p:sldId id="363" r:id="rId66"/>
    <p:sldId id="341" r:id="rId67"/>
    <p:sldId id="364" r:id="rId68"/>
    <p:sldId id="342" r:id="rId69"/>
    <p:sldId id="344" r:id="rId70"/>
    <p:sldId id="345" r:id="rId71"/>
    <p:sldId id="321" r:id="rId72"/>
    <p:sldId id="365" r:id="rId73"/>
    <p:sldId id="339" r:id="rId74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8" autoAdjust="0"/>
    <p:restoredTop sz="49941" autoAdjust="0"/>
  </p:normalViewPr>
  <p:slideViewPr>
    <p:cSldViewPr>
      <p:cViewPr varScale="1">
        <p:scale>
          <a:sx n="57" d="100"/>
          <a:sy n="57" d="100"/>
        </p:scale>
        <p:origin x="318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tableStyles" Target="tableStyle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presProps" Target="presProp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57225" y="793750"/>
            <a:ext cx="52959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96998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528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25383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6A6C06-FC16-4803-B70E-A68751AE3CF9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830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7335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99281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1" dirty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04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3347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76366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99646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097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690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823530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2670756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172937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5254309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948781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73886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8412805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013290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37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32476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3835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7579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1050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1075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92545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36252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19793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73469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6509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95043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97525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76560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27941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84293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7269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77403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66175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00361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0466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20916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2306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58689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3316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7602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87966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024530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34320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88671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03983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60162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675525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12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551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0525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081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8177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34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5840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653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2598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06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9447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776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24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68443-4141-4033-A3E9-CCE96F78420B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E369A5-FFF3-4305-B282-70A9153B5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456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mailto:n.young@uwtsd.ac.uk" TargetMode="External"/><Relationship Id="rId3" Type="http://schemas.openxmlformats.org/officeDocument/2006/relationships/hyperlink" Target="mailto:a.rees-edwards@uwtsd.ac.uk" TargetMode="External"/><Relationship Id="rId7" Type="http://schemas.openxmlformats.org/officeDocument/2006/relationships/hyperlink" Target="mailto:lauren.thomas@uwtsd.ac.u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j.pitman@uwtsd.ac.uk" TargetMode="External"/><Relationship Id="rId5" Type="http://schemas.openxmlformats.org/officeDocument/2006/relationships/hyperlink" Target="mailto:r.iles@uwtsd.ac.uk" TargetMode="External"/><Relationship Id="rId4" Type="http://schemas.openxmlformats.org/officeDocument/2006/relationships/hyperlink" Target="mailto:t.hunt@uwtsd.ac.u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9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vyfXWSVaqUE" TargetMode="Externa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3.xml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O_abRWZk7hI" TargetMode="External"/><Relationship Id="rId4" Type="http://schemas.openxmlformats.org/officeDocument/2006/relationships/image" Target="../media/image34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4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w0v_pu6miJ8" TargetMode="External"/><Relationship Id="rId4" Type="http://schemas.openxmlformats.org/officeDocument/2006/relationships/image" Target="../media/image35.jpe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vlDgG3AKrMc" TargetMode="External"/><Relationship Id="rId1" Type="http://schemas.openxmlformats.org/officeDocument/2006/relationships/video" Target="https://www.youtube.com/embed/-ovVeLy739s" TargetMode="Externa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notesSlide" Target="../notesSlides/notesSlide5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wales/history/sites/themes/myths.shtml" TargetMode="External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lDgG3AKrMc" TargetMode="External"/><Relationship Id="rId7" Type="http://schemas.openxmlformats.org/officeDocument/2006/relationships/hyperlink" Target="https://www.youtube.com/watch?v=G5usxv4LKy0" TargetMode="External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dailypost.co.uk/news/local-news/leeks-st-davids-day-daffodils-17838203" TargetMode="External"/><Relationship Id="rId5" Type="http://schemas.openxmlformats.org/officeDocument/2006/relationships/hyperlink" Target="https://www.changechecker.org/coin/20/round-1pound-Wales-Leek.aspx" TargetMode="External"/><Relationship Id="rId4" Type="http://schemas.openxmlformats.org/officeDocument/2006/relationships/hyperlink" Target="https://www.bbc.co.uk/wales/history/sites/themes/myths.shtml" TargetMode="Externa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ovVeLy739s" TargetMode="External"/><Relationship Id="rId7" Type="http://schemas.openxmlformats.org/officeDocument/2006/relationships/hyperlink" Target="https://www.silvermans.co.uk/products/welsh-guards-cap-badge?variant=4198692291" TargetMode="External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v=w0v_pu6miJ8" TargetMode="External"/><Relationship Id="rId5" Type="http://schemas.openxmlformats.org/officeDocument/2006/relationships/hyperlink" Target="https://pdfs.semanticscholar.org/023b/0223f2673be190d6978e85f4d7fb606125ad.pdf" TargetMode="External"/><Relationship Id="rId4" Type="http://schemas.openxmlformats.org/officeDocument/2006/relationships/hyperlink" Target="https://www.learningandexploringthroughplay.com/2017/02/st-davids-day-activity-for-kids.html" TargetMode="Externa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flagshop.co.uk/wales-flag-18-x-12-rope-toggle.html" TargetMode="External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198.23.153.33/academy/lesson/globalization-and-organizational-culture.html" TargetMode="External"/><Relationship Id="rId5" Type="http://schemas.openxmlformats.org/officeDocument/2006/relationships/hyperlink" Target="https://www.amazon.co.uk/gp/product/1291985271/ref=ox_sc_saved_title_8?smid=A3P5ROKL5A1OLE&amp;psc=1" TargetMode="External"/><Relationship Id="rId4" Type="http://schemas.openxmlformats.org/officeDocument/2006/relationships/hyperlink" Target="https://www.youtube.com/watch?v=vyfXWSVaqUE&amp;t=64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C7B7084-453E-8F69-C02E-DCAF797689EF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764705"/>
            <a:ext cx="3886200" cy="4176464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ECEY4004C 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Amlieithrwydd, aml-feddwl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Cyflwyniad i’r modwl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29150" y="764705"/>
            <a:ext cx="3886200" cy="541225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ECEY4004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Multilingualism, multi-thinking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Introduction to module</a:t>
            </a:r>
            <a:endParaRPr lang="cy-GB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1143000" y="838200"/>
            <a:ext cx="17289" cy="147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441808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08BEE8-7BC4-0A1E-D89C-FBAF4D02CC0E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46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752600"/>
            <a:ext cx="3886200" cy="4424363"/>
          </a:xfrm>
        </p:spPr>
        <p:txBody>
          <a:bodyPr/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Manylion y modwl;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Deilliannau dysgu;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Aseiniad;</a:t>
            </a: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3886200" cy="4424363"/>
          </a:xfrm>
        </p:spPr>
        <p:txBody>
          <a:bodyPr/>
          <a:lstStyle/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details;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Assessment;</a:t>
            </a:r>
          </a:p>
        </p:txBody>
      </p:sp>
    </p:spTree>
    <p:extLst>
      <p:ext uri="{BB962C8B-B14F-4D97-AF65-F5344CB8AC3E}">
        <p14:creationId xmlns:p14="http://schemas.microsoft.com/office/powerpoint/2010/main" val="4201122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08BEE8-7BC4-0A1E-D89C-FBAF4D02CC0E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46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905000"/>
            <a:ext cx="3886200" cy="4271963"/>
          </a:xfrm>
        </p:spPr>
        <p:txBody>
          <a:bodyPr/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Diffinio ‘diwylliant’;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Cymru a ‘</a:t>
            </a:r>
            <a:r>
              <a:rPr lang="cy-GB" alt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Chymreictod</a:t>
            </a:r>
            <a:r>
              <a:rPr lang="cy-GB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’;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Tebygrwydd a gwahaniaethau.</a:t>
            </a: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905000"/>
            <a:ext cx="3886200" cy="4271963"/>
          </a:xfrm>
        </p:spPr>
        <p:txBody>
          <a:bodyPr/>
          <a:lstStyle/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‘culture’;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and </a:t>
            </a:r>
            <a:r>
              <a:rPr lang="en-GB" altLang="cy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‘Welshness’;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Similarities and differences.</a:t>
            </a:r>
          </a:p>
        </p:txBody>
      </p:sp>
    </p:spTree>
    <p:extLst>
      <p:ext uri="{BB962C8B-B14F-4D97-AF65-F5344CB8AC3E}">
        <p14:creationId xmlns:p14="http://schemas.microsoft.com/office/powerpoint/2010/main" val="3751161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6317460-1BE0-40FE-2637-484D61B95A2A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365127"/>
            <a:ext cx="8362950" cy="1158874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y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Tîm y modwl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module team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600201"/>
            <a:ext cx="4362450" cy="40386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Alison Rees Edwards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a.rees-edwards@uwtsd.ac.uk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Tracy Hunt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t.hunt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Tx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Rachel Iles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r.iles@uwtsd.ac.uk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sz="2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DDD19-31B6-A517-2E01-27AB36C205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7250" y="1524001"/>
            <a:ext cx="4324350" cy="46529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Jessica Pitman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j.pitman@uwtsd.ac.uk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Lauren Thomas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lauren.thomas@uwtsd.ac.uk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Natasha Young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n.young@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uwtsd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.ac.uk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034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3F99E0C-62AF-2754-D8E1-84910B8CB02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286750" cy="854074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37604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Presenoldeb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Prydlondeb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8800"/>
            <a:ext cx="3886200" cy="4348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Attendance;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Punctuality;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07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3F99E0C-62AF-2754-D8E1-84910B8CB02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915400" cy="854074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6400"/>
            <a:ext cx="4038600" cy="39128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3886200" cy="4500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531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AFEDE76-C8B0-EBCA-12AE-B6B046401A8C}"/>
              </a:ext>
            </a:extLst>
          </p:cNvPr>
          <p:cNvSpPr/>
          <p:nvPr/>
        </p:nvSpPr>
        <p:spPr>
          <a:xfrm>
            <a:off x="0" y="0"/>
            <a:ext cx="9144000" cy="57149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of module</a:t>
            </a:r>
            <a:endParaRPr lang="cy-GB" alt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228600" y="1417865"/>
            <a:ext cx="4286250" cy="3992336"/>
          </a:xfrm>
        </p:spPr>
        <p:txBody>
          <a:bodyPr>
            <a:normAutofit fontScale="92500"/>
          </a:bodyPr>
          <a:lstStyle/>
          <a:p>
            <a:pPr lvl="0" fontAlgn="base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ymwybyddiaeth myfyrwyr o’r cysyniad o amlieithrwydd a’i bwysigrwydd mewn lleoliadau blynyddoedd cynnar.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 hangingPunct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Galluogi myfyrwyr i wneud cynnydd yn eu defnydd o’r iaith Gymraeg mewn perthynas â’u lefelau personol a’u sgiliau cyfredol i’w defnyddio gyda phlant ifanc.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17864"/>
            <a:ext cx="4191000" cy="47083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•To raise students’ awareness of the concept and importance of multilingualism in early years settings.</a:t>
            </a:r>
          </a:p>
          <a:p>
            <a:pPr marL="0" indent="0">
              <a:buNone/>
            </a:pPr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•To enable students to progress in the use of the Welsh language in relation to their personal levels and current skills for use with young children.</a:t>
            </a:r>
          </a:p>
        </p:txBody>
      </p:sp>
    </p:spTree>
    <p:extLst>
      <p:ext uri="{BB962C8B-B14F-4D97-AF65-F5344CB8AC3E}">
        <p14:creationId xmlns:p14="http://schemas.microsoft.com/office/powerpoint/2010/main" val="340113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3D84AB-C64A-B076-4117-9F1F4CD5B29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1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85094"/>
            <a:ext cx="4419600" cy="5015706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dangos hyder cynyddol o ran eu gafael ar Gymraeg llafar sy’n addas i’w defnyddio mewn lleoliadau blynyddoedd cynnar, a chaffael gwybodaeth estynedig ynglŷn â sut i ynganu’r Gymraeg ac ymadroddion Cymraeg;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385094"/>
            <a:ext cx="4572000" cy="4710906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increased confidence in command of spoken Welsh suitable for early years settings, acquiring an extended knowledge of Welsh pronunciation and Welsh phrases;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3D84AB-C64A-B076-4117-9F1F4CD5B29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2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524000"/>
            <a:ext cx="4419600" cy="4876800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deall pwysigrwydd agweddau cadarnhaol at amlieithrwydd, meddwl dargyfeiriol a darparu amrywiaeth o brofiadau iaith i annog dwyieithrwydd cynnar plant; 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24000"/>
            <a:ext cx="4572000" cy="45720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the importance of positive attitudes towards multilingualism, divergent thinking and providing a variety of language experiences to encourage children’s early bilingualism; 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61587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3D84AB-C64A-B076-4117-9F1F4CD5B29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3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85094"/>
            <a:ext cx="4419600" cy="5015706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datblygu a dangos sgiliau cynyddol o ran cynllunio gweithgareddau ar gyfer plant ifanc yn ymwneud ag iaith a diwylliant, gyda chysylltiadau â Fframwaith  y Cyfnod Sylfaen a’r Cwricwlwm Cymreig;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385094"/>
            <a:ext cx="4572000" cy="4710906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and demonstrate increasing skills in planning activities for young children relating to language and culture, with links to the Foundation Phase Framework and 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</a:t>
            </a:r>
            <a:r>
              <a:rPr lang="en-GB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Cymreig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5498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3D84AB-C64A-B076-4117-9F1F4CD5B29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4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676400"/>
            <a:ext cx="4419600" cy="4724400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adnoddau gwybodaeth, a chyflwyno’u gwaith ar y lefel briodol.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676400"/>
            <a:ext cx="4572000" cy="44196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use of a range of information resources, and present their work at the appropriate level.</a:t>
            </a: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11622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3FA2819-2358-5A69-B8C2-CD486902183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25473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355727"/>
            <a:ext cx="3886200" cy="40894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Iaith a diwylliant Cymreig;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Aml ddiwylliant;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Dwyieithrwydd ac Amlieithrwydd;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Yr ymennydd dwyieithog;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Plant a Chymraeg fel Iaith Ychwanegol (CIY) a Saesneg fel Iaith Ychwanegol (SIY);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355727"/>
            <a:ext cx="4286250" cy="40894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and culture;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Multiculturalism;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Bilingualism and Multilingualism;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bilingual brain;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with Welsh as an Additional Language (WAL) and English as an Additional Language (EAL);</a:t>
            </a: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3FA2819-2358-5A69-B8C2-CD486902183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65127"/>
            <a:ext cx="8134350" cy="777873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676400"/>
            <a:ext cx="3886200" cy="37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Rôl chwarae;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Gweithgareddau i hyrwyddo datblygiad ail iaith (neu fwy);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Rôl oedolion.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676400"/>
            <a:ext cx="4286250" cy="37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play;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Activities that promote second language development (or more);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adults.</a:t>
            </a:r>
          </a:p>
        </p:txBody>
      </p:sp>
    </p:spTree>
    <p:extLst>
      <p:ext uri="{BB962C8B-B14F-4D97-AF65-F5344CB8AC3E}">
        <p14:creationId xmlns:p14="http://schemas.microsoft.com/office/powerpoint/2010/main" val="3355283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A47C29F-3093-4EC1-CCEA-6ED071CD250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520280"/>
            <a:ext cx="4038600" cy="460588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alt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alt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r>
              <a:rPr lang="en-GB" alt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altLang="cy-GB" b="1" dirty="0">
                <a:latin typeface="Arial" panose="020B0604020202020204" pitchFamily="34" charset="0"/>
                <a:cs typeface="Arial" panose="020B0604020202020204" pitchFamily="34" charset="0"/>
              </a:rPr>
              <a:t> (100%)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endParaRPr lang="en-GB" alt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02.04.2023;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23:59yh;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Recordiadau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OneDrive;</a:t>
            </a: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Turnitin.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b="1" dirty="0">
              <a:latin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cy-GB" sz="3000" b="1" dirty="0"/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8200" y="1520279"/>
            <a:ext cx="4316288" cy="4042321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(100%)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02.04.2023;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23:59pm;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Recordings on OneDrive;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 on Turnitin.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49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983C40-C902-55C8-F77C-46A7A74AADB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ECEY4004C</a:t>
            </a:r>
            <a:b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ECEY4004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</a:rPr>
              <a:t>Canllawiau Asesiad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535113"/>
            <a:ext cx="4041775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</a:t>
            </a: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Guidance</a:t>
            </a:r>
            <a:endParaRPr lang="cy-GB" sz="3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79526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907073"/>
          </a:xfrm>
        </p:spPr>
        <p:txBody>
          <a:bodyPr>
            <a:noAutofit/>
          </a:bodyPr>
          <a:lstStyle/>
          <a:p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1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447800"/>
            <a:ext cx="4495799" cy="4141790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Cynhyrchwch un recordiad o chi yn ymgymryd mewn gweithgaredd 10 munud sydd yn hyrwyddo a chefnogi dwyieithrwydd ac/neu amlieithrwydd.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Rhaid recordio hwn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447799"/>
            <a:ext cx="4648199" cy="414179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one recording of yourself undertaking a 10 minute activity which promotes and supports bilingualism and/or multilingualism. </a:t>
            </a: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needs to be recorded.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285051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-22654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2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Cynhyrchwch ail recordiad o 10 munud ohonoch chi'n trafod y canlynol: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a) Manteision dwyieithrwydd ac/neu amlieithrwydd;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b) Cymraeg fel Iaith Ychwanegol/Saesneg fel Iaith Ychwanegol;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c) Datblygiad yr ymennydd;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ch) Meddwl dargyfeiriol;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d) Cysylltiadau â fframweithiau a rhaglenni blynyddoedd cynnar.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850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a second 10 minute recording of you discussing the following: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Benefits of bilingualism and/or multilingualism;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Welsh as an Additional Language/English as an Additional Language;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e) Links with early years’ frameworks and programmes.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469335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42960"/>
            <a:ext cx="8286750" cy="647640"/>
          </a:xfrm>
        </p:spPr>
        <p:txBody>
          <a:bodyPr>
            <a:noAutofit/>
          </a:bodyPr>
          <a:lstStyle/>
          <a:p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Dylech chi gefnogi’r cynnwys gydag esiamplau o’r gweithgaredd.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Rhaid cefnogi cynnwys yr ail recordiad gyda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chyfeirnodi ar lafar.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Felly, recordiad 20 munud gyda’i gilydd;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support the content with examples from your activity;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second recording must be supported with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verbal referencing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Therefore, a 20 minute recording altogether;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702794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343399" cy="4248823"/>
          </a:xfrm>
        </p:spPr>
        <p:txBody>
          <a:bodyPr>
            <a:normAutofit fontScale="92500" lnSpcReduction="10000"/>
          </a:bodyPr>
          <a:lstStyle/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Lanlwythwch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recordiad/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eich OneDrive erbyn y dyddiad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Cofiwch i’w rhannu gyda thîm y modwl –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bydd y marciwr yn cadarnhau eu bod wedi cael eu derbyn;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Lanlwythwch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rhestr cyfeiriadau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y dyddiad cyflwyno.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625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your recording/s onto your OneDrive account by the submission date;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 to share with the module team – </a:t>
            </a:r>
            <a:r>
              <a:rPr lang="en-GB" sz="45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marker will confirm receipt of your recordings;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your reference list onto </a:t>
            </a:r>
            <a:r>
              <a:rPr lang="en-GB" sz="45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the submission date.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95767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E962CA-CFC5-17D7-36BC-538DFB114054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6"/>
            <a:ext cx="8210550" cy="930273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Ystyriaethau ymarferol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0" y="1825625"/>
            <a:ext cx="421005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Dewis o weithgaredd;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Cydweddoldeb;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825625"/>
            <a:ext cx="4041775" cy="3763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Choice of activity;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Location;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E962CA-CFC5-17D7-36BC-538DFB114054}"/>
              </a:ext>
            </a:extLst>
          </p:cNvPr>
          <p:cNvSpPr/>
          <p:nvPr/>
        </p:nvSpPr>
        <p:spPr>
          <a:xfrm>
            <a:off x="0" y="-10297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127"/>
            <a:ext cx="8058150" cy="1033460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Ystyriaethau ymarferol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1" y="1600199"/>
            <a:ext cx="4210050" cy="45767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Sain;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recordiad i’w cyflwyno;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Rhestr o gyfeiriadau i’w gyflwyno;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Manylion cyflwyno.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600199"/>
            <a:ext cx="4041775" cy="39893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132483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A55B23-D39F-06EC-C414-59BC3ECB742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(2il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(2</a:t>
            </a:r>
            <a:r>
              <a:rPr lang="en-GB" sz="40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76399"/>
            <a:ext cx="3886200" cy="388620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Cyflwynwch eich hunan;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Croesawch y gynulleidfa;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399"/>
            <a:ext cx="3886200" cy="40386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yourself;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the audience: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A55B23-D39F-06EC-C414-59BC3ECB742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(2il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(2</a:t>
            </a:r>
            <a:r>
              <a:rPr lang="en-GB" sz="40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752599"/>
            <a:ext cx="3886200" cy="381000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Esboniwch pwrpas eich cyflwyniad;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Rhowch trosolwg o’r cynnwys.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599"/>
            <a:ext cx="3886200" cy="396240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purpose of presentation;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structure of content.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3379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44EDE3-9334-66B5-F7DA-BD1A2A621EED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35201"/>
            <a:ext cx="4286250" cy="3798800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Prif gorff: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Buddion dwyieithrwydd/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CIY/SIY;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35200"/>
            <a:ext cx="4210050" cy="39511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WAL/EAL;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2560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44EDE3-9334-66B5-F7DA-BD1A2A621EED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76399"/>
            <a:ext cx="4286250" cy="3657601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gydag esiamplau o’r gweithgaredd,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 chyfeirnodi ar lafar.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10050" cy="38100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examples from your activity, research and theory;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verbal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5411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CD3442-5B74-132C-CB23-60AF5A4D0F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Clo: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Crynodeb o’r prif bwyntiau;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Awgrymiadau ar gyfer arfer y dyfodol;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 newydd.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A72089-B4CB-FE8D-870E-317B4B2BE172}"/>
              </a:ext>
            </a:extLst>
          </p:cNvPr>
          <p:cNvSpPr/>
          <p:nvPr/>
        </p:nvSpPr>
        <p:spPr>
          <a:xfrm>
            <a:off x="0" y="0"/>
            <a:ext cx="9144000" cy="56387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Yr asesiad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371600"/>
            <a:ext cx="4419600" cy="4217989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Lanlwytho 2 recordiad (20 munud):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Eich gweithgaredd;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Eich dadansoddiad;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Rhaid </a:t>
            </a:r>
            <a:r>
              <a:rPr lang="cy-GB" altLang="cy-GB" sz="3000" b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lanlwytho’r</a:t>
            </a: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ddau recordiad ar ONEDRIVE.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RHANNWCH GYDA THÎM Y MODWL.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45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447801"/>
            <a:ext cx="4572000" cy="4141788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Upload 2 recordings (20 minutes):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activity; 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presentation;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3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Both </a:t>
            </a:r>
            <a:r>
              <a:rPr lang="en-GB" altLang="cy-GB" sz="3300" b="1" kern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these recordings </a:t>
            </a: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are to be uploaded onto ONEDRIVE.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SHARE WITH THE MODULE TEAM.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23198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A72089-B4CB-FE8D-870E-317B4B2BE172}"/>
              </a:ext>
            </a:extLst>
          </p:cNvPr>
          <p:cNvSpPr/>
          <p:nvPr/>
        </p:nvSpPr>
        <p:spPr>
          <a:xfrm>
            <a:off x="0" y="0"/>
            <a:ext cx="9144000" cy="56387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382000" cy="1096962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Yr asesiad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19202"/>
            <a:ext cx="4419600" cy="4370387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45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3. Lanlwytho eich rhestr o gyfeiriadau;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Rhaid cyflwyno eich rhestr o gyfeiriadau ar TURNITIN.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3. Upload your reference list;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reference list is to be submitted onto TURNITIN.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340904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08DBD76-BD28-671C-A633-AB7238DCD5D7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recordiad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recording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95400"/>
            <a:ext cx="4419600" cy="4114801"/>
          </a:xfrm>
        </p:spPr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Ydy’r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chwarae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Oes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modd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gweld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chi, y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a’r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propiau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ayyb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Dim recordio gyda phlant (hyd yn oed tu ôl y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Can you see yourself, the location and the props </a:t>
            </a:r>
            <a:r>
              <a:rPr lang="en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etc</a:t>
            </a: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No recording with children (even behind the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D5FA648-4D88-4FD7-8CFD-DF148A00C73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1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1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431928"/>
            <a:ext cx="4419600" cy="405447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Sgiliau Ymgysylltu â Llenyddiaeth: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Cyfeirnodi (ysgrifenedig ac ar lafar);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Rhestr o gyfeiriadau; 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431927"/>
            <a:ext cx="4572000" cy="415766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(written and oral);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eference list; 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CAE8A9-DE7E-F214-5A8A-F7C5BDABAD7C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rmAutofit fontScale="90000"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2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2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" y="1600200"/>
            <a:ext cx="4572000" cy="411479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40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Dangos dealltwriaeth o: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Manteision </a:t>
            </a:r>
            <a:r>
              <a:rPr lang="cy-GB" sz="2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dwyieithrwydd/amlieithrwydd;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Cefnogi plant CIY/SIY;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Datblygiad yr ymennydd;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ch) Meddwl dargyfeiriol.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179887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40 marks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Demonstrates understanding of: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a) Benefits of bilingualism/multilingualism;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Supporting children with WAL/EAL;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7DFCBE3-BFBD-C2DB-14E6-681D3B28E68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3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 Cysylltiadau gyda fframweithiau a rhaglenni.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Links with frameworks and programmes.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C116DF7-908E-4A2C-CEB2-78257441680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286"/>
          </a:xfrm>
        </p:spPr>
        <p:txBody>
          <a:bodyPr>
            <a:normAutofit fontScale="90000"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4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20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Priodoldeb y gweithgaredd; 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Cynhwysiad o eiriau a chymalau dwyieithog/amlieithog;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Elfen o hwyl.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Practical Application Skills: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Appropriateness of activity;</a:t>
            </a:r>
          </a:p>
          <a:p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of bilingual/multilingual words and phrases;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Element of fun.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A17F427-DB3E-884B-0D28-D356888E6626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5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5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98587"/>
            <a:ext cx="4343401" cy="411931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Trosglwyddadwy ar gyfer Bywyd ac Arfer Proffesiynol: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Academaidd;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TGCh.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98587"/>
            <a:ext cx="4572000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20 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Transferable Skills for Life and Professional Practice: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Skills.</a:t>
            </a:r>
            <a:endParaRPr 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80B06B-2E5B-F904-E69F-476592BD911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Amgylchiadau Esgusodol (EC)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Extenuating Circumstances (EC)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SC01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form SC01 (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9BA91FF-9AA9-932A-AD2A-08F685296FDA}"/>
              </a:ext>
            </a:extLst>
          </p:cNvPr>
          <p:cNvSpPr/>
          <p:nvPr/>
        </p:nvSpPr>
        <p:spPr>
          <a:xfrm>
            <a:off x="1" y="0"/>
            <a:ext cx="9144000" cy="5658787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0C06D2-953C-F207-1664-E3AAAECD8962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0527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0CCBEA-2D8A-D8BC-8B43-2098A25F49F9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705894"/>
            <a:ext cx="4407346" cy="447106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Recordiad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705894"/>
            <a:ext cx="3886200" cy="4471069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lecturer;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coordinator.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29968E-A0C6-77A9-CBA3-CA8628B3D559}"/>
              </a:ext>
            </a:extLst>
          </p:cNvPr>
          <p:cNvSpPr/>
          <p:nvPr/>
        </p:nvSpPr>
        <p:spPr>
          <a:xfrm>
            <a:off x="0" y="-84439"/>
            <a:ext cx="9144000" cy="58516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3600" dirty="0" err="1">
                <a:latin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</a:rPr>
              <a:t> am yr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1905000"/>
            <a:ext cx="3638550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9784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198394229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C7D713D-D01F-53E7-7051-31CD982F3A0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52600"/>
            <a:ext cx="4286250" cy="4424363"/>
          </a:xfrm>
        </p:spPr>
        <p:txBody>
          <a:bodyPr/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“set o werthoedd a chredoau, neu glwstwr o ymddygiadau dysgedig rydyn ni'n eu rhannu ag eraill mewn cymdeithas benodol, gan roi ymdeimlad o berthyn a hunaniaeth i ni.”</a:t>
            </a:r>
          </a:p>
          <a:p>
            <a:pPr marL="0" indent="0" algn="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2013, p. 126).</a:t>
            </a:r>
          </a:p>
          <a:p>
            <a:pPr marL="0" indent="0" algn="r">
              <a:buNone/>
            </a:pPr>
            <a:endParaRPr lang="cy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286250" cy="44243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“a set of values and beliefs, or a cluster of learned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behaviors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(sic) that we share with others in a particular society, giving us a sense of belongingness and identity.”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2013, p. 126).</a:t>
            </a:r>
          </a:p>
        </p:txBody>
      </p:sp>
    </p:spTree>
    <p:extLst>
      <p:ext uri="{BB962C8B-B14F-4D97-AF65-F5344CB8AC3E}">
        <p14:creationId xmlns:p14="http://schemas.microsoft.com/office/powerpoint/2010/main" val="338445031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F371DDA-F8C2-B85A-46DE-8ABF991F47EF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52600"/>
            <a:ext cx="4286250" cy="442436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Iaith;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Crefydd;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Bwyd;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Arferion cymdeithasol;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Cerddoriaeth;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3886200" cy="44243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Religion;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habits;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Music;</a:t>
            </a:r>
          </a:p>
        </p:txBody>
      </p:sp>
    </p:spTree>
    <p:extLst>
      <p:ext uri="{BB962C8B-B14F-4D97-AF65-F5344CB8AC3E}">
        <p14:creationId xmlns:p14="http://schemas.microsoft.com/office/powerpoint/2010/main" val="11536668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F371DDA-F8C2-B85A-46DE-8ABF991F47EF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08128"/>
            <a:ext cx="4286250" cy="4668835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celfyddydau;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Credoau;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Ymddygiadau;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Gwrthrychau;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Symbolau, normau a gwerthoedd.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08128"/>
            <a:ext cx="3886200" cy="46688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symbols, norms and values.</a:t>
            </a:r>
          </a:p>
        </p:txBody>
      </p:sp>
    </p:spTree>
    <p:extLst>
      <p:ext uri="{BB962C8B-B14F-4D97-AF65-F5344CB8AC3E}">
        <p14:creationId xmlns:p14="http://schemas.microsoft.com/office/powerpoint/2010/main" val="8998737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8D0F446-B3D0-6048-23B4-17E1B8417134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71600"/>
            <a:ext cx="4438650" cy="4805363"/>
          </a:xfrm>
        </p:spPr>
        <p:txBody>
          <a:bodyPr>
            <a:normAutofit/>
          </a:bodyPr>
          <a:lstStyle/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Yn cynnwys gwahanol elfennau: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Ystyron a rennir;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Pobl yn cael eu geni i mewn iddo;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Wedi'i ddysgu yn ifanc;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Rhan o bersonoliaeth unigolion;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Pwy yw pobl fel cenedl;</a:t>
            </a:r>
          </a:p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Mae gan wahanol wledydd ddiwylliant cenedlaethol gwahanol.</a:t>
            </a:r>
          </a:p>
          <a:p>
            <a:pPr marL="0" indent="0" algn="r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marL="0" indent="0" algn="r">
              <a:buNone/>
            </a:pPr>
            <a:endParaRPr lang="cy-GB" sz="1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08128"/>
            <a:ext cx="4210050" cy="4668835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Made up of different elements: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meanings;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are born into it;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Learned at an early age;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of individuals’ personality;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people are as a nation;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countries have a different national culture.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9436859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54CE281-19CC-D45E-EE33-1B6DA3124E58}"/>
              </a:ext>
            </a:extLst>
          </p:cNvPr>
          <p:cNvSpPr/>
          <p:nvPr/>
        </p:nvSpPr>
        <p:spPr>
          <a:xfrm>
            <a:off x="0" y="0"/>
            <a:ext cx="9144000" cy="6096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Baner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Wales’ flag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295400"/>
            <a:ext cx="8534399" cy="4648199"/>
          </a:xfrm>
        </p:spPr>
      </p:pic>
      <p:sp>
        <p:nvSpPr>
          <p:cNvPr id="7" name="TextBox 6"/>
          <p:cNvSpPr txBox="1"/>
          <p:nvPr/>
        </p:nvSpPr>
        <p:spPr>
          <a:xfrm flipH="1">
            <a:off x="5029200" y="5334000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(Source: The Flag Shop, no date)</a:t>
            </a:r>
          </a:p>
        </p:txBody>
      </p:sp>
    </p:spTree>
    <p:extLst>
      <p:ext uri="{BB962C8B-B14F-4D97-AF65-F5344CB8AC3E}">
        <p14:creationId xmlns:p14="http://schemas.microsoft.com/office/powerpoint/2010/main" val="331981602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3647F90-AFAC-7186-9965-3B1E63190F35}"/>
              </a:ext>
            </a:extLst>
          </p:cNvPr>
          <p:cNvSpPr/>
          <p:nvPr/>
        </p:nvSpPr>
        <p:spPr>
          <a:xfrm>
            <a:off x="0" y="0"/>
            <a:ext cx="9144000" cy="59436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Arwyddlun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–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Genhinen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emblem – The leek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47800"/>
            <a:ext cx="2286000" cy="228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2462212"/>
            <a:ext cx="2209800" cy="32411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8546" y="1610009"/>
            <a:ext cx="2143125" cy="214312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81000" y="3886200"/>
            <a:ext cx="2438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Daily Post, 2020)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47799" y="5061371"/>
            <a:ext cx="27398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Silvermans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0" y="3886200"/>
            <a:ext cx="2971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Change Checker, 2021)</a:t>
            </a:r>
          </a:p>
        </p:txBody>
      </p:sp>
    </p:spTree>
    <p:extLst>
      <p:ext uri="{BB962C8B-B14F-4D97-AF65-F5344CB8AC3E}">
        <p14:creationId xmlns:p14="http://schemas.microsoft.com/office/powerpoint/2010/main" val="389635597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1456561-14DD-0CC6-489F-819D7717CA76}"/>
              </a:ext>
            </a:extLst>
          </p:cNvPr>
          <p:cNvSpPr/>
          <p:nvPr/>
        </p:nvSpPr>
        <p:spPr>
          <a:xfrm>
            <a:off x="0" y="0"/>
            <a:ext cx="9144000" cy="58674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09600" y="762000"/>
            <a:ext cx="3581400" cy="45720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'</a:t>
            </a:r>
            <a:r>
              <a:rPr lang="en-GB" dirty="0" err="1">
                <a:latin typeface="Arial" panose="020B0604020202020204" pitchFamily="34" charset="0"/>
              </a:rPr>
              <a:t>Gwisg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genhinen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dy</a:t>
            </a:r>
            <a:r>
              <a:rPr lang="en-GB" dirty="0">
                <a:latin typeface="Arial" panose="020B0604020202020204" pitchFamily="34" charset="0"/>
              </a:rPr>
              <a:t> gap, a </a:t>
            </a:r>
            <a:r>
              <a:rPr lang="en-GB" dirty="0" err="1">
                <a:latin typeface="Arial" panose="020B0604020202020204" pitchFamily="34" charset="0"/>
              </a:rPr>
              <a:t>gwisg</a:t>
            </a:r>
            <a:r>
              <a:rPr lang="en-GB" dirty="0">
                <a:latin typeface="Arial" panose="020B0604020202020204" pitchFamily="34" charset="0"/>
              </a:rPr>
              <a:t> hi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dy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galon</a:t>
            </a:r>
            <a:r>
              <a:rPr lang="en-GB" dirty="0">
                <a:latin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(Wear a leek on your cap/hat, and wear it in your heart)</a:t>
            </a:r>
          </a:p>
        </p:txBody>
      </p:sp>
    </p:spTree>
    <p:extLst>
      <p:ext uri="{BB962C8B-B14F-4D97-AF65-F5344CB8AC3E}">
        <p14:creationId xmlns:p14="http://schemas.microsoft.com/office/powerpoint/2010/main" val="132326449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BC1D934-0C80-4D8D-68FE-A445ABA549F8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65127"/>
            <a:ext cx="6705600" cy="701673"/>
          </a:xfrm>
        </p:spPr>
        <p:txBody>
          <a:bodyPr>
            <a:no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Arwyddlun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genhinen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Pedr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emblem – The daffodil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295401"/>
            <a:ext cx="3047999" cy="16001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0617" y="2918814"/>
            <a:ext cx="2362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Tenby daffodil</a:t>
            </a:r>
          </a:p>
          <a:p>
            <a:r>
              <a:rPr lang="en-GB" sz="1400" dirty="0"/>
              <a:t>(Source: Plant Wild, 2021)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699" y="3571220"/>
            <a:ext cx="3124200" cy="15873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flipH="1">
            <a:off x="266699" y="5158530"/>
            <a:ext cx="3619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Welsh daffodil</a:t>
            </a:r>
          </a:p>
          <a:p>
            <a:r>
              <a:rPr lang="en-GB" sz="1400" dirty="0"/>
              <a:t>(Source: Grow Wild, no date)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33800" y="1143000"/>
            <a:ext cx="525780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</a:rPr>
              <a:t>Daffodil ( I.D. Hooson )</a:t>
            </a:r>
          </a:p>
          <a:p>
            <a:pPr algn="ctr"/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Fe’th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welais</a:t>
            </a:r>
            <a:r>
              <a:rPr lang="en-GB" sz="1400" dirty="0">
                <a:latin typeface="Arial" panose="020B0604020202020204" pitchFamily="34" charset="0"/>
              </a:rPr>
              <a:t> di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lawnt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plas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A </a:t>
            </a:r>
            <a:r>
              <a:rPr lang="en-GB" sz="1400" dirty="0" err="1">
                <a:latin typeface="Arial" panose="020B0604020202020204" pitchFamily="34" charset="0"/>
              </a:rPr>
              <a:t>gwyntoedd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Mawrth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oer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</a:rPr>
              <a:t> min;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feysydd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llwyd</a:t>
            </a:r>
            <a:r>
              <a:rPr lang="en-GB" sz="1400" dirty="0">
                <a:latin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</a:rPr>
              <a:t>gweirglodd</a:t>
            </a:r>
            <a:r>
              <a:rPr lang="en-GB" sz="1400" dirty="0">
                <a:latin typeface="Arial" panose="020B0604020202020204" pitchFamily="34" charset="0"/>
              </a:rPr>
              <a:t> las,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Ac </a:t>
            </a:r>
            <a:r>
              <a:rPr lang="en-GB" sz="1400" dirty="0" err="1">
                <a:latin typeface="Arial" panose="020B0604020202020204" pitchFamily="34" charset="0"/>
              </a:rPr>
              <a:t>awel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Ebrill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gwin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Ni </a:t>
            </a:r>
            <a:r>
              <a:rPr lang="en-GB" sz="1400" dirty="0" err="1">
                <a:latin typeface="Arial" panose="020B0604020202020204" pitchFamily="34" charset="0"/>
              </a:rPr>
              <a:t>welwyd</a:t>
            </a:r>
            <a:r>
              <a:rPr lang="en-GB" sz="1400" dirty="0">
                <a:latin typeface="Arial" panose="020B0604020202020204" pitchFamily="34" charset="0"/>
              </a:rPr>
              <a:t> un </a:t>
            </a:r>
            <a:r>
              <a:rPr lang="en-GB" sz="1400" dirty="0" err="1">
                <a:latin typeface="Arial" panose="020B0604020202020204" pitchFamily="34" charset="0"/>
              </a:rPr>
              <a:t>erioed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llon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Âth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fantell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werdd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euraid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rudd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dawnsio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gwynt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glaw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I </a:t>
            </a:r>
            <a:r>
              <a:rPr lang="en-GB" sz="1400" dirty="0" err="1">
                <a:latin typeface="Arial" panose="020B0604020202020204" pitchFamily="34" charset="0"/>
              </a:rPr>
              <a:t>bibau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pêr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rhyw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gerddor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cudd</a:t>
            </a:r>
            <a:r>
              <a:rPr lang="en-GB" sz="1400" dirty="0">
                <a:latin typeface="Arial" panose="020B0604020202020204" pitchFamily="34" charset="0"/>
              </a:rPr>
              <a:t>.</a:t>
            </a:r>
          </a:p>
          <a:p>
            <a:pPr algn="ctr"/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Fe’th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welais</a:t>
            </a:r>
            <a:r>
              <a:rPr lang="en-GB" sz="1400" dirty="0">
                <a:latin typeface="Arial" panose="020B0604020202020204" pitchFamily="34" charset="0"/>
              </a:rPr>
              <a:t> di </a:t>
            </a:r>
            <a:r>
              <a:rPr lang="en-GB" sz="1400" dirty="0" err="1">
                <a:latin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llestr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pridd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ffawydd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fwrdd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gwerinwr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tlawd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ffiol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ddrud</a:t>
            </a:r>
            <a:r>
              <a:rPr lang="en-GB" sz="1400" dirty="0">
                <a:latin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</a:rPr>
              <a:t>risial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pur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neuadd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wych</a:t>
            </a:r>
            <a:r>
              <a:rPr lang="en-GB" sz="1400" dirty="0">
                <a:latin typeface="Arial" panose="020B0604020202020204" pitchFamily="34" charset="0"/>
              </a:rPr>
              <a:t> y da </a:t>
            </a:r>
            <a:r>
              <a:rPr lang="en-GB" sz="1400" dirty="0" err="1">
                <a:latin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ffawd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ofer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yno</a:t>
            </a:r>
            <a:r>
              <a:rPr lang="en-GB" sz="1400" dirty="0">
                <a:latin typeface="Arial" panose="020B0604020202020204" pitchFamily="34" charset="0"/>
              </a:rPr>
              <a:t> bob </a:t>
            </a:r>
            <a:r>
              <a:rPr lang="en-GB" sz="1400" dirty="0" err="1">
                <a:latin typeface="Arial" panose="020B0604020202020204" pitchFamily="34" charset="0"/>
              </a:rPr>
              <a:t>rhyw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gerdd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Ni </a:t>
            </a:r>
            <a:r>
              <a:rPr lang="en-GB" sz="1400" dirty="0" err="1">
                <a:latin typeface="Arial" panose="020B0604020202020204" pitchFamily="34" charset="0"/>
              </a:rPr>
              <a:t>ddawnsit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mwy</a:t>
            </a:r>
            <a:r>
              <a:rPr lang="en-GB" sz="1400" dirty="0">
                <a:latin typeface="Arial" panose="020B0604020202020204" pitchFamily="34" charset="0"/>
              </a:rPr>
              <a:t>; ac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dy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rudd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‘R </a:t>
            </a:r>
            <a:r>
              <a:rPr lang="en-GB" sz="1400" dirty="0" err="1">
                <a:latin typeface="Arial" panose="020B0604020202020204" pitchFamily="34" charset="0"/>
              </a:rPr>
              <a:t>oedd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hiraeth</a:t>
            </a:r>
            <a:r>
              <a:rPr lang="en-GB" sz="1400" dirty="0">
                <a:latin typeface="Arial" panose="020B0604020202020204" pitchFamily="34" charset="0"/>
              </a:rPr>
              <a:t> am y </a:t>
            </a:r>
            <a:r>
              <a:rPr lang="en-GB" sz="1400" dirty="0" err="1">
                <a:latin typeface="Arial" panose="020B0604020202020204" pitchFamily="34" charset="0"/>
              </a:rPr>
              <a:t>gwynt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a’r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glaw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</a:rPr>
              <a:t>phibau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pêr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cerddor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cudd</a:t>
            </a:r>
            <a:r>
              <a:rPr lang="en-GB" sz="1400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814706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7200" y="533401"/>
            <a:ext cx="434340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GB" sz="27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William Wordsworth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26609" y="1143000"/>
            <a:ext cx="4388241" cy="54864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wandered lonely as a cloud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floats on high o'er vales and hills,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all at once I saw a crowd,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host, of golden daffodils;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Beside the lake, beneath the trees,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Fluttering and dancing in the breeze.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Continuous as the stars that shine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twinkle on the milky way,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stretched in never-ending line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Along the margin of a bay: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Ten thousand saw I at a glance,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Tossing their heads in sprightly dance.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29150" y="1143000"/>
            <a:ext cx="4343400" cy="54864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waves beside them danced; but they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Out-did the sparkling waves in glee: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poet could not but be gay,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such a jocund company: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gazed—and gazed—but little thought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wealth the show to me had brought: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oft, when on my couch I lie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vacant or in pensive mood,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flash upon that inward eye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is the bliss of solitude;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then my heart with pleasure fills,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dances with the daffodils.</a:t>
            </a:r>
          </a:p>
        </p:txBody>
      </p:sp>
    </p:spTree>
    <p:extLst>
      <p:ext uri="{BB962C8B-B14F-4D97-AF65-F5344CB8AC3E}">
        <p14:creationId xmlns:p14="http://schemas.microsoft.com/office/powerpoint/2010/main" val="18593407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676B4F6-07C1-71C1-AF8A-3C5B3DAE7905}"/>
              </a:ext>
            </a:extLst>
          </p:cNvPr>
          <p:cNvSpPr/>
          <p:nvPr/>
        </p:nvSpPr>
        <p:spPr>
          <a:xfrm>
            <a:off x="0" y="0"/>
            <a:ext cx="9144000" cy="567371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pic>
        <p:nvPicPr>
          <p:cNvPr id="13" name="Picture 12" descr="C:\Users\a.rees-edwards\AppData\Local\Microsoft\Windows\INetCache\Content.MSO\9C28C76B.tmp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15353"/>
            <a:ext cx="2514600" cy="15040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Hardy Mixed Carnations | Gurney's Seed &amp; Nursery Co.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184285"/>
            <a:ext cx="2666999" cy="16351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C:\Users\a.rees-edwards\AppData\Local\Microsoft\Windows\INetCache\Content.MSO\85307285.tmp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0" y="2506734"/>
            <a:ext cx="2514599" cy="15318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C:\Users\a.rees-edwards\AppData\Local\Microsoft\Windows\INetCache\Content.MSO\BC3EADA1.tmp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55" y="3810000"/>
            <a:ext cx="2514599" cy="1752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 descr="C:\Users\a.rees-edwards\AppData\Local\Microsoft\Windows\INetCache\Content.MSO\AEE06C7D.tmp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657600"/>
            <a:ext cx="2514599" cy="1676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971058" y="2998708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Russia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172199" y="2948404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Slovenia &amp; Spain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Austria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078481" y="4907281"/>
            <a:ext cx="1112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France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495800" y="44196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Portugal</a:t>
            </a:r>
          </a:p>
        </p:txBody>
      </p:sp>
    </p:spTree>
    <p:extLst>
      <p:ext uri="{BB962C8B-B14F-4D97-AF65-F5344CB8AC3E}">
        <p14:creationId xmlns:p14="http://schemas.microsoft.com/office/powerpoint/2010/main" val="199648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56A1FB-E3D9-DBFC-3A09-D7E60FBC4058}"/>
              </a:ext>
            </a:extLst>
          </p:cNvPr>
          <p:cNvSpPr/>
          <p:nvPr/>
        </p:nvSpPr>
        <p:spPr>
          <a:xfrm>
            <a:off x="0" y="0"/>
            <a:ext cx="9144000" cy="578112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81000" y="3002281"/>
            <a:ext cx="25465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Bangladesh, Ethiopia, Guyana, Italy, Kazakhstan, Sri Lanka, Zimbabwe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375360" y="2649909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Finland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India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895601" y="4907281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4. Hong Kong, Honduras, Venezuela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876800" y="44958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Belgium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65104"/>
            <a:ext cx="2285999" cy="18912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1200" y="1076880"/>
            <a:ext cx="3028950" cy="15144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150" y="2477367"/>
            <a:ext cx="2690136" cy="17901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" y="3805957"/>
            <a:ext cx="2743200" cy="17721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0008" y="3371613"/>
            <a:ext cx="242334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069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CB9E8FF-8ADB-4C20-27F5-3D89EEA387DB}"/>
              </a:ext>
            </a:extLst>
          </p:cNvPr>
          <p:cNvSpPr/>
          <p:nvPr/>
        </p:nvSpPr>
        <p:spPr>
          <a:xfrm>
            <a:off x="0" y="0"/>
            <a:ext cx="9144000" cy="582567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28601" y="3002281"/>
            <a:ext cx="2849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England, Bulgaria, Cyprus, </a:t>
            </a:r>
            <a:r>
              <a:rPr lang="en-GB" sz="1400" dirty="0" err="1"/>
              <a:t>Czechia</a:t>
            </a:r>
            <a:r>
              <a:rPr lang="en-GB" sz="1400" dirty="0"/>
              <a:t>, Ecuador, Iran, Iraq, Luxembourg, Maldives, Slovakia, South Korea, USA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400800" y="2860513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Ireland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Ukraine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979420" y="4835098"/>
            <a:ext cx="1264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 Scotland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876799" y="4419600"/>
            <a:ext cx="1606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5. Netherlands, Turkey, Hungary, Kyrgyzstan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9" y="1217854"/>
            <a:ext cx="2590800" cy="1762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6550" y="1032325"/>
            <a:ext cx="2619375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2803" y="2481392"/>
            <a:ext cx="2619375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504" y="3887972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3697" y="3487922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01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474B56D-A748-47CC-A769-A5585F19494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00200"/>
            <a:ext cx="4362450" cy="457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i="1" dirty="0">
                <a:latin typeface="Arial" panose="020B0604020202020204" pitchFamily="34" charset="0"/>
              </a:rPr>
              <a:t>“sant sydd yn </a:t>
            </a:r>
            <a:r>
              <a:rPr lang="fr-FR" sz="2400" i="1" dirty="0" err="1">
                <a:latin typeface="Arial" panose="020B0604020202020204" pitchFamily="34" charset="0"/>
              </a:rPr>
              <a:t>amddiffyn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neu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arwain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person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neu</a:t>
            </a:r>
            <a:r>
              <a:rPr lang="fr-FR" sz="2400" i="1" dirty="0">
                <a:latin typeface="Arial" panose="020B0604020202020204" pitchFamily="34" charset="0"/>
              </a:rPr>
              <a:t> le”</a:t>
            </a:r>
            <a:endParaRPr lang="cy-GB" sz="2400" i="1" dirty="0">
              <a:latin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Dewi Sant;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6ed Ganrif;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Ŵyr Brenin Ceredigion;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0200"/>
            <a:ext cx="4286250" cy="457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i="1" dirty="0">
                <a:solidFill>
                  <a:srgbClr val="0070C0"/>
                </a:solidFill>
              </a:rPr>
              <a:t>“the protecting or guiding saint of a person or place”</a:t>
            </a:r>
          </a:p>
          <a:p>
            <a:r>
              <a:rPr lang="en-GB" sz="2600" dirty="0">
                <a:solidFill>
                  <a:srgbClr val="0070C0"/>
                </a:solidFill>
              </a:rPr>
              <a:t>Saint David;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6</a:t>
            </a:r>
            <a:r>
              <a:rPr lang="en-GB" sz="2600" baseline="30000" dirty="0">
                <a:solidFill>
                  <a:srgbClr val="0070C0"/>
                </a:solidFill>
              </a:rPr>
              <a:t>th</a:t>
            </a:r>
            <a:r>
              <a:rPr lang="en-GB" sz="2600" dirty="0">
                <a:solidFill>
                  <a:srgbClr val="0070C0"/>
                </a:solidFill>
              </a:rPr>
              <a:t> Century;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Grandson of the King of Ceredigion;</a:t>
            </a:r>
          </a:p>
        </p:txBody>
      </p:sp>
    </p:spTree>
    <p:extLst>
      <p:ext uri="{BB962C8B-B14F-4D97-AF65-F5344CB8AC3E}">
        <p14:creationId xmlns:p14="http://schemas.microsoft.com/office/powerpoint/2010/main" val="141780286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474B56D-A748-47CC-A769-A5585F19494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65126"/>
            <a:ext cx="8134350" cy="1082673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752600"/>
            <a:ext cx="4362450" cy="4424363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Mab Santes Non;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Mawrth 1af – Dydd Gwyl Dewi;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Ydych chi’n ymwybodol o ‘seintiau nawdd’ eraill?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286250" cy="4424363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rgbClr val="0070C0"/>
                </a:solidFill>
              </a:rPr>
              <a:t>Son of Saint Non;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March 1</a:t>
            </a:r>
            <a:r>
              <a:rPr lang="en-GB" sz="2600" baseline="30000" dirty="0">
                <a:solidFill>
                  <a:srgbClr val="0070C0"/>
                </a:solidFill>
              </a:rPr>
              <a:t>st</a:t>
            </a:r>
            <a:r>
              <a:rPr lang="en-GB" sz="2600" dirty="0">
                <a:solidFill>
                  <a:srgbClr val="0070C0"/>
                </a:solidFill>
              </a:rPr>
              <a:t> – St. David’s day;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Do you know of other ‘patron saints?’</a:t>
            </a:r>
          </a:p>
        </p:txBody>
      </p:sp>
    </p:spTree>
    <p:extLst>
      <p:ext uri="{BB962C8B-B14F-4D97-AF65-F5344CB8AC3E}">
        <p14:creationId xmlns:p14="http://schemas.microsoft.com/office/powerpoint/2010/main" val="46010208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3D4072D-0DF5-955B-440B-B54EBABC3ECD}"/>
              </a:ext>
            </a:extLst>
          </p:cNvPr>
          <p:cNvSpPr/>
          <p:nvPr/>
        </p:nvSpPr>
        <p:spPr>
          <a:xfrm>
            <a:off x="0" y="0"/>
            <a:ext cx="9144000" cy="58674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Sant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David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304800" y="1219201"/>
            <a:ext cx="3428999" cy="1676399"/>
          </a:xfrm>
          <a:prstGeom prst="rect">
            <a:avLst/>
          </a:prstGeom>
        </p:spPr>
      </p:pic>
      <p:pic>
        <p:nvPicPr>
          <p:cNvPr id="5" name="vyfXWSVaqUE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724400" y="1143000"/>
            <a:ext cx="4191000" cy="304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flipH="1">
            <a:off x="5562600" y="4419600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UK Webcast, 2008)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2400" y="2971800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        (Source: The flag shop, no date)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" y="3429000"/>
            <a:ext cx="3429000" cy="17430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28651" y="525780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St </a:t>
            </a:r>
            <a:r>
              <a:rPr lang="en-GB" sz="1200" dirty="0" err="1"/>
              <a:t>Davids</a:t>
            </a:r>
            <a:r>
              <a:rPr lang="en-GB" sz="1200" dirty="0"/>
              <a:t> Cathedral, no date)</a:t>
            </a:r>
          </a:p>
        </p:txBody>
      </p:sp>
    </p:spTree>
    <p:extLst>
      <p:ext uri="{BB962C8B-B14F-4D97-AF65-F5344CB8AC3E}">
        <p14:creationId xmlns:p14="http://schemas.microsoft.com/office/powerpoint/2010/main" val="377698651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31C6A04-90C9-DCFC-CE2C-31FDA6290127}"/>
              </a:ext>
            </a:extLst>
          </p:cNvPr>
          <p:cNvSpPr/>
          <p:nvPr/>
        </p:nvSpPr>
        <p:spPr>
          <a:xfrm>
            <a:off x="0" y="0"/>
            <a:ext cx="9144000" cy="568684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Sant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David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8651" y="525780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43001"/>
            <a:ext cx="3886200" cy="2667000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</a:rPr>
              <a:t>“</a:t>
            </a:r>
            <a:r>
              <a:rPr lang="en-GB" i="1" dirty="0" err="1">
                <a:latin typeface="Arial" panose="020B0604020202020204" pitchFamily="34" charset="0"/>
              </a:rPr>
              <a:t>Gwnewch</a:t>
            </a:r>
            <a:r>
              <a:rPr lang="en-GB" i="1" dirty="0">
                <a:latin typeface="Arial" panose="020B0604020202020204" pitchFamily="34" charset="0"/>
              </a:rPr>
              <a:t> y </a:t>
            </a:r>
            <a:r>
              <a:rPr lang="en-GB" i="1" dirty="0" err="1">
                <a:latin typeface="Arial" panose="020B0604020202020204" pitchFamily="34" charset="0"/>
              </a:rPr>
              <a:t>pethau</a:t>
            </a:r>
            <a:r>
              <a:rPr lang="en-GB" i="1" dirty="0">
                <a:latin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</a:rPr>
              <a:t>bychain</a:t>
            </a:r>
            <a:r>
              <a:rPr lang="en-GB" i="1" dirty="0">
                <a:latin typeface="Arial" panose="020B0604020202020204" pitchFamily="34" charset="0"/>
              </a:rPr>
              <a:t>”</a:t>
            </a:r>
          </a:p>
          <a:p>
            <a:pPr marL="0" indent="0">
              <a:buNone/>
            </a:pPr>
            <a:endParaRPr lang="en-GB" i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“Do the little things”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71151"/>
            <a:ext cx="3851418" cy="4162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16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95F5E8-3AF5-B9C4-D54D-A53107FD500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assignment?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8650" y="5257800"/>
            <a:ext cx="37147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Learning and Exploring through Play, 2016)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1" y="1143000"/>
            <a:ext cx="8305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28889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B409076-4514-C192-41B9-4DE82050CFE6}"/>
              </a:ext>
            </a:extLst>
          </p:cNvPr>
          <p:cNvSpPr/>
          <p:nvPr/>
        </p:nvSpPr>
        <p:spPr>
          <a:xfrm>
            <a:off x="0" y="-123568"/>
            <a:ext cx="9144000" cy="5722551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6705600" cy="990600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Traddodiadau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gofio…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Traditions to remember…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type="body" sz="half" idx="2"/>
          </p:nvPr>
        </p:nvSpPr>
        <p:spPr>
          <a:xfrm>
            <a:off x="152400" y="1295400"/>
            <a:ext cx="3429000" cy="426720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Nosweithiau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cawl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Welsh cakes/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Pice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mân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Bara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brith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4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Cawl evenings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cakes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Bara </a:t>
            </a:r>
            <a:r>
              <a:rPr lang="en-GB" sz="24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brith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Anything else?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5800" y="572461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04D97F-D83E-E425-1C49-2B4EF25A5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0" y="1305010"/>
            <a:ext cx="1743075" cy="26193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996927-BF23-B26C-EE39-B49D9F6A474B}"/>
              </a:ext>
            </a:extLst>
          </p:cNvPr>
          <p:cNvSpPr txBox="1"/>
          <p:nvPr/>
        </p:nvSpPr>
        <p:spPr>
          <a:xfrm>
            <a:off x="3429000" y="4041345"/>
            <a:ext cx="21336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Countryfile)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D64394C-C17D-C548-2599-0D0506D4E8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1238" y="434372"/>
            <a:ext cx="2238375" cy="20383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8E083A7-EF55-0607-7D75-0E0B7F5E9563}"/>
              </a:ext>
            </a:extLst>
          </p:cNvPr>
          <p:cNvSpPr txBox="1"/>
          <p:nvPr/>
        </p:nvSpPr>
        <p:spPr>
          <a:xfrm flipH="1">
            <a:off x="5943600" y="2799491"/>
            <a:ext cx="2667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BBC Good Food)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985117E-D203-9A53-3D8B-C01F5BECE4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4037" y="3609846"/>
            <a:ext cx="3276600" cy="13906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B685228-E909-0556-EA52-CC0A9B8E8CD0}"/>
              </a:ext>
            </a:extLst>
          </p:cNvPr>
          <p:cNvSpPr txBox="1"/>
          <p:nvPr/>
        </p:nvSpPr>
        <p:spPr>
          <a:xfrm>
            <a:off x="6234153" y="5000496"/>
            <a:ext cx="2143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Felinfach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5035019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B409076-4514-C192-41B9-4DE82050CFE6}"/>
              </a:ext>
            </a:extLst>
          </p:cNvPr>
          <p:cNvSpPr/>
          <p:nvPr/>
        </p:nvSpPr>
        <p:spPr>
          <a:xfrm>
            <a:off x="0" y="0"/>
            <a:ext cx="9144000" cy="5722551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2624"/>
            <a:ext cx="4572000" cy="548244"/>
          </a:xfrm>
        </p:spPr>
        <p:txBody>
          <a:bodyPr>
            <a:no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Eisteddfod?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type="body" sz="half" idx="2"/>
          </p:nvPr>
        </p:nvSpPr>
        <p:spPr>
          <a:xfrm>
            <a:off x="152400" y="1295400"/>
            <a:ext cx="2971800" cy="42672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gwerin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Clocsio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Folk dancing;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Clog dancing.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57226" y="5722551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pic>
        <p:nvPicPr>
          <p:cNvPr id="9" name="O_abRWZk7h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230563" y="1302951"/>
            <a:ext cx="5227637" cy="40310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0" y="5257800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Eisteddfod yr </a:t>
            </a:r>
            <a:r>
              <a:rPr lang="en-GB" dirty="0" err="1"/>
              <a:t>Urdd</a:t>
            </a:r>
            <a:r>
              <a:rPr lang="en-GB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07939161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4C70890-7BA4-7960-711D-170531969F7D}"/>
              </a:ext>
            </a:extLst>
          </p:cNvPr>
          <p:cNvSpPr/>
          <p:nvPr/>
        </p:nvSpPr>
        <p:spPr>
          <a:xfrm>
            <a:off x="0" y="0"/>
            <a:ext cx="9144000" cy="59436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1000" y="380999"/>
            <a:ext cx="8134350" cy="685801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traddodiadol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traditional dances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52400" y="1219201"/>
            <a:ext cx="3810000" cy="434340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Morris;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Yr Alban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Ucheldirol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Iwerddon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Stepio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Gwyddelig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 dancing;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Highland dancing;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Ireland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Irish stepdance.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w0v_pu6miJ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191000" y="1825625"/>
            <a:ext cx="4648200" cy="32035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715000" y="5029200"/>
            <a:ext cx="28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err="1"/>
              <a:t>Riverdance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62944370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7889E4-327F-90EE-5323-87C426234FD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delyn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harp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825625"/>
            <a:ext cx="3311958" cy="3660775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940608" y="233364"/>
            <a:ext cx="4974792" cy="5715000"/>
          </a:xfrm>
        </p:spPr>
        <p:txBody>
          <a:bodyPr>
            <a:norm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Offeryn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o: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Aifft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Iwerddon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Paraguay;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Yr Alban;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Cymru.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musical instrument of: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Egypt;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Ireland;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Paraguay;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Scotland;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Wales.</a:t>
            </a:r>
          </a:p>
        </p:txBody>
      </p:sp>
    </p:spTree>
    <p:extLst>
      <p:ext uri="{BB962C8B-B14F-4D97-AF65-F5344CB8AC3E}">
        <p14:creationId xmlns:p14="http://schemas.microsoft.com/office/powerpoint/2010/main" val="229677210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978E51-60AE-DF67-C691-F8D8190CDF22}"/>
              </a:ext>
            </a:extLst>
          </p:cNvPr>
          <p:cNvSpPr/>
          <p:nvPr/>
        </p:nvSpPr>
        <p:spPr>
          <a:xfrm>
            <a:off x="0" y="0"/>
            <a:ext cx="9144000" cy="58674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Catrin Finch</a:t>
            </a:r>
          </a:p>
        </p:txBody>
      </p:sp>
      <p:pic>
        <p:nvPicPr>
          <p:cNvPr id="3" name="-ovVeLy739s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7200" y="1752600"/>
            <a:ext cx="3784601" cy="3657600"/>
          </a:xfrm>
          <a:prstGeom prst="rect">
            <a:avLst/>
          </a:prstGeom>
        </p:spPr>
      </p:pic>
      <p:pic>
        <p:nvPicPr>
          <p:cNvPr id="4" name="vlDgG3AKrMc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4648200" y="1711884"/>
            <a:ext cx="3962400" cy="369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16519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961B964-18CF-007F-6462-849A3B76834A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Llwyau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Love spoons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495800" y="365126"/>
            <a:ext cx="4419600" cy="5583237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Arfer cyffredin yng Nghymru o'r 17eg ganrif;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Wedi'i gerfio gan ddarpar cariadon;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Mae symbolau yn cyfleu gwahanol ystyron;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Yn dal i gael ei roi fel anrheg heddiw.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practice in Wales from 17</a:t>
            </a:r>
            <a:r>
              <a:rPr lang="en-GB" sz="24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Carved by prospective suitors;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Symbols convey different meanings;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given as gift today.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3400" y="1752600"/>
            <a:ext cx="3657600" cy="3677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55078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B388C71-EFAB-B214-96BF-355D56BF47C1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511" y="365126"/>
            <a:ext cx="3918489" cy="849309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Santes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Dwynwen</a:t>
            </a:r>
            <a:endParaRPr lang="en-GB" sz="3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15000" y="1447800"/>
            <a:ext cx="3156489" cy="35814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600200"/>
            <a:ext cx="5486400" cy="4576764"/>
          </a:xfrm>
        </p:spPr>
        <p:txBody>
          <a:bodyPr>
            <a:normAutofit/>
          </a:bodyPr>
          <a:lstStyle/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Dathlwyd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25ain;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San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Ffolant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Cymru;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5ed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Ganrif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cariadon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ffermwyr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lleiandy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Ynys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Llanddwyn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Ynys Môn;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Man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pererindod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89929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B388C71-EFAB-B214-96BF-355D56BF47C1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511" y="365126"/>
            <a:ext cx="3918489" cy="93027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</a:t>
            </a:r>
            <a:r>
              <a:rPr lang="en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Dwynwen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15000" y="1447800"/>
            <a:ext cx="3156489" cy="38862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066800"/>
            <a:ext cx="5486400" cy="51101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Celebrated on January 25</a:t>
            </a:r>
            <a:r>
              <a:rPr lang="en-GB" sz="26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th;</a:t>
            </a:r>
            <a:endParaRPr lang="en-GB" sz="2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equivalent to Saint Valentine;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6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lovers AND farmers’ animals;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convent on </a:t>
            </a:r>
            <a:r>
              <a:rPr lang="en-GB" sz="2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Llanddwyn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Island, on Anglesey;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 of pilgrimage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20040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30B0EFF-9627-6CEF-42DE-103950103AD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Fari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Lwyd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24000"/>
            <a:ext cx="4286250" cy="5105400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Traddodiad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 Cymru;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Gwreiddiau paganaidd;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Dathliad Nos Galan;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Penglog ceffyl;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Brwydr o benillion;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Os caniateir mynediad i'r tŷ/tafarn, credir ei fod yn dod â lwc dda.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A58C3D1-98C5-4265-6634-F38836474C2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953000" y="1524000"/>
            <a:ext cx="3733800" cy="34012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6E3C50-58F8-A4C0-4A3B-FC588F745D80}"/>
              </a:ext>
            </a:extLst>
          </p:cNvPr>
          <p:cNvSpPr txBox="1"/>
          <p:nvPr/>
        </p:nvSpPr>
        <p:spPr>
          <a:xfrm flipH="1">
            <a:off x="5486400" y="5105400"/>
            <a:ext cx="29832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Travel Channel)</a:t>
            </a:r>
          </a:p>
        </p:txBody>
      </p:sp>
    </p:spTree>
    <p:extLst>
      <p:ext uri="{BB962C8B-B14F-4D97-AF65-F5344CB8AC3E}">
        <p14:creationId xmlns:p14="http://schemas.microsoft.com/office/powerpoint/2010/main" val="332412396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30B0EFF-9627-6CEF-42DE-103950103AD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038" y="365127"/>
            <a:ext cx="8237762" cy="773110"/>
          </a:xfrm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 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(the grey mare or grey Mary)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5D543A-68B8-2A29-4920-B642531A6E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49038" y="1600200"/>
            <a:ext cx="3731075" cy="3401863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47801"/>
            <a:ext cx="4210050" cy="47291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 Wales tradition;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Pagan origins;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Year’s Eve celebration;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Horse’s skull;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Battle of verses;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permitted entry to house/pub, thought to bring good luck.</a:t>
            </a:r>
          </a:p>
        </p:txBody>
      </p:sp>
    </p:spTree>
    <p:extLst>
      <p:ext uri="{BB962C8B-B14F-4D97-AF65-F5344CB8AC3E}">
        <p14:creationId xmlns:p14="http://schemas.microsoft.com/office/powerpoint/2010/main" val="77848825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225CA7B-F627-1A31-6792-A437388191F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</a:rPr>
              <a:t>‘</a:t>
            </a:r>
            <a:r>
              <a:rPr lang="en-GB" sz="3200" i="1" dirty="0" err="1">
                <a:latin typeface="Arial" panose="020B0604020202020204" pitchFamily="34" charset="0"/>
              </a:rPr>
              <a:t>Calennig</a:t>
            </a:r>
            <a:r>
              <a:rPr lang="en-GB" sz="3200" i="1" dirty="0">
                <a:latin typeface="Arial" panose="020B0604020202020204" pitchFamily="34" charset="0"/>
              </a:rPr>
              <a:t>’</a:t>
            </a:r>
            <a:endParaRPr lang="en-GB" sz="3200" i="1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2401" y="1295400"/>
            <a:ext cx="4267200" cy="42672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762001"/>
            <a:ext cx="4800600" cy="4800600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Plant yn ymweld â’u cymdogion ac yn canu penillion traddodiadol yn dymuno lwc dda;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Yn draddodiadol i gario afal wedi’i addurno;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Rhoi’r afal fel anrheg o lwc dda.</a:t>
            </a:r>
          </a:p>
          <a:p>
            <a:pPr marL="0" indent="0">
              <a:buNone/>
            </a:pPr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visit neighbours and sing traditional rhymes to wish good luck;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to carry decorated apple;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given as a good luck present.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FCFD63-A061-F408-CE21-4FDCDBFD3AE0}"/>
              </a:ext>
            </a:extLst>
          </p:cNvPr>
          <p:cNvSpPr txBox="1"/>
          <p:nvPr/>
        </p:nvSpPr>
        <p:spPr>
          <a:xfrm flipH="1">
            <a:off x="568411" y="5364481"/>
            <a:ext cx="28910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Cwlwm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8901029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8599BD-2577-2D55-EE94-5085E08CA5EF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788" y="533399"/>
            <a:ext cx="6816811" cy="76200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Hoff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chwedl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Favourite myth/legend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76399"/>
            <a:ext cx="4362450" cy="3810001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Beddgelert;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Cantre’r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Gwaelod;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Gwiber Emlyn;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Mabinogi;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Twm Sion Cati;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 eraill/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cy-GB" b="1" dirty="0">
                <a:latin typeface="Arial" panose="020B0604020202020204" pitchFamily="34" charset="0"/>
              </a:rPr>
              <a:t>Beth am eich diwylliant chi?</a:t>
            </a:r>
          </a:p>
          <a:p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What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about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your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culture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Welsh myths and legends 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28879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D1140A8-7F3F-16D6-AB5E-F6B90658DE7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067550" cy="77787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752600"/>
            <a:ext cx="4210050" cy="4424363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Dechreuwch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weithgaredd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ymgorffori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ail/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drydedd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hwylus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362450" cy="44243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thinking about an activity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could you incorporate a second/third language?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you ensure the activity is fun for children?</a:t>
            </a:r>
          </a:p>
        </p:txBody>
      </p:sp>
    </p:spTree>
    <p:extLst>
      <p:ext uri="{BB962C8B-B14F-4D97-AF65-F5344CB8AC3E}">
        <p14:creationId xmlns:p14="http://schemas.microsoft.com/office/powerpoint/2010/main" val="316992492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D17926-9754-E4D5-B493-A3FB3118EA9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143000"/>
            <a:ext cx="91440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Astar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Artes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Recordings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(2012)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Catrin Finch and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Seckou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Keita Live: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Bamba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https://www.youtube.com/watch?v=vlDgG3AKrMc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BBC (2014)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Myths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Legends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https://www.bbc.co.uk/wales/history/sites/themes/myths.shtml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Checker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Round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£1: Wales: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Leek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https://www.changechecker.org/coin/20/round-1pound-Wales-Leek.aspx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Post (2020)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Call for wearing leeks on St David's Day to make a comeback,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https://www.dailypost.co.uk/news/local-news/leeks-st-davids-day-daffodils-17838203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[Accessed: February 2 2021].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Eisteddfod yr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(2017)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Bro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Taf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/ Rh.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Morgannwg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Ganol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https://www.youtube.com/watch?v=G5usxv4LKy0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83404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D17926-9754-E4D5-B493-A3FB3118EA9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143000"/>
            <a:ext cx="91440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Finch, C. (2017)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Bugeilio‘r Gwenith Gwyn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https://www.youtube.com/watch?v=-ovVeLy739s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Learning and Exploring through Play (2016)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 David’s Activity for Kids,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https://www.learningandexploringthroughplay.com/2017/02/st-davids-day-activity-for-kids.html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A. (2013) ‘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?’,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Merit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Research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Journal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1(6),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pp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. 126 – 132. {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https://pdfs.semanticscholar.org/023b/0223f2673be190d6978e85f4d7fb606125ad.pdf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Riverdance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Riverdance at the Eurovision Song Contest,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https://www.youtube.com/watch?v=w0v_pu6miJ8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Silvermans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Guards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cap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badge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https://www.silvermans.co.uk/products/welsh-guards-cap-badge?variant=4198692291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48650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CEBB4-793B-44E2-70D8-169D6E7B7AE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143000"/>
            <a:ext cx="85344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Flag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Shop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no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Wales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Flag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https://www.theflagshop.co.uk/wales-flag-18-x-12-rope-toggle.html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Webcast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(2008)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 David of Wales - Legends of Wales,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https://www.youtube.com/watch?v=vyfXWSVaqUE&amp;t=64s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4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Watkins, G. (2018)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Legends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Myths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on-line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https://www.amazon.co.uk/gp/product/1291985271/ref=ox_sc_saved_title_8?smid=A3P5ROKL5A1OLE&amp;psc=1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R. (2017)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Globalization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http://198.23.153.33/academy/lesson/globalization-and-organizational-culture.html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056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4067</Words>
  <Application>Microsoft Office PowerPoint</Application>
  <PresentationFormat>On-screen Show (4:3)</PresentationFormat>
  <Paragraphs>700</Paragraphs>
  <Slides>72</Slides>
  <Notes>66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72</vt:i4>
      </vt:variant>
    </vt:vector>
  </HeadingPairs>
  <TitlesOfParts>
    <vt:vector size="79" baseType="lpstr">
      <vt:lpstr>Myriad Pro</vt:lpstr>
      <vt:lpstr>Arial</vt:lpstr>
      <vt:lpstr>Calibri</vt:lpstr>
      <vt:lpstr>Calibri Light</vt:lpstr>
      <vt:lpstr>Times</vt:lpstr>
      <vt:lpstr>Office Theme</vt:lpstr>
      <vt:lpstr>1_Office Theme</vt:lpstr>
      <vt:lpstr>PowerPoint Presentation</vt:lpstr>
      <vt:lpstr>Cynnwys Contents</vt:lpstr>
      <vt:lpstr>Cynnwys Contents</vt:lpstr>
      <vt:lpstr>Tîm y modwl The module team</vt:lpstr>
      <vt:lpstr>Sgiliau Cyflogadwyedd/Trosglwyddadwy Employability/Transferable Skills</vt:lpstr>
      <vt:lpstr>Sgiliau Cyflogadwyedd/Trosglwyddadwy Employability/Transferable Skills</vt:lpstr>
      <vt:lpstr>Amcanion y modwl Aims of module</vt:lpstr>
      <vt:lpstr>Deilliannau dysgu 1 Learning outcomes 1</vt:lpstr>
      <vt:lpstr>Deilliannau dysgu 2 Learning outcomes 2</vt:lpstr>
      <vt:lpstr>Deilliannau dysgu 3 Learning outcomes 3</vt:lpstr>
      <vt:lpstr>Deilliannau dysgu 4 Learning outcomes 4</vt:lpstr>
      <vt:lpstr>Meysydd astudiaeth Topics to be studied</vt:lpstr>
      <vt:lpstr>Meysydd astudiaeth Topics to be studied</vt:lpstr>
      <vt:lpstr>Asesiadau Assessments</vt:lpstr>
      <vt:lpstr>ECEY4004C ECEY4004</vt:lpstr>
      <vt:lpstr>Disgrifiad o’r aseiniad 1 Description of the assignment 1</vt:lpstr>
      <vt:lpstr>Disgrifiad o’r aseiniad 2 Description of the assignment 2</vt:lpstr>
      <vt:lpstr>Disgrifiad o’r aseiniad 3  Description of the assignment 3</vt:lpstr>
      <vt:lpstr>Disgrifiad o’r aseiniad 4  Description of the assignment 4</vt:lpstr>
      <vt:lpstr>Ystyriaethau ymarferol Practical implications</vt:lpstr>
      <vt:lpstr>Ystyriaethau ymarferol Practical implications</vt:lpstr>
      <vt:lpstr>Strwythur (2il gyflwyniad) Structure (2nd presentation)</vt:lpstr>
      <vt:lpstr>Strwythur (2il gyflwyniad) Structure (2nd presentation)</vt:lpstr>
      <vt:lpstr>Strwythur Structure</vt:lpstr>
      <vt:lpstr>Strwythur Structure</vt:lpstr>
      <vt:lpstr>Strwythur Structure</vt:lpstr>
      <vt:lpstr>Yr asesiad The assessment</vt:lpstr>
      <vt:lpstr>Yr asesiad The assessment</vt:lpstr>
      <vt:lpstr>Y recordiad The recording</vt:lpstr>
      <vt:lpstr>Y daflen asesu 1 The assessment sheet 1</vt:lpstr>
      <vt:lpstr>Y daflen asesu 2 The assessment sheet 2</vt:lpstr>
      <vt:lpstr>Y daflen asesu 3 The assessment sheet 3</vt:lpstr>
      <vt:lpstr>Y daflen asesu 4 The assessment sheet 4</vt:lpstr>
      <vt:lpstr>Y daflen asesu 5 The assessment sheet 5</vt:lpstr>
      <vt:lpstr>Amgylchiadau Esgusodol (EC) Extenuating Circumstances (EC)</vt:lpstr>
      <vt:lpstr>Cyflwyniadau Hwyr  Late Submissions</vt:lpstr>
      <vt:lpstr>Materion TGCh? ICT issues?</vt:lpstr>
      <vt:lpstr>Cwestiynau am yr aseiniad? Questions about the assignment?</vt:lpstr>
      <vt:lpstr> Cwestiynau am yr aseiniad? Questions about the assignment?</vt:lpstr>
      <vt:lpstr>Diwylliant Culture</vt:lpstr>
      <vt:lpstr>Diwylliant Culture</vt:lpstr>
      <vt:lpstr>Diwylliant Culture</vt:lpstr>
      <vt:lpstr>Diwylliant cenedlaethol National culture</vt:lpstr>
      <vt:lpstr>Baner Cymru Wales’ flag </vt:lpstr>
      <vt:lpstr>Arwyddlun cenedlaethol – Y Genhinen National emblem – The leek</vt:lpstr>
      <vt:lpstr>PowerPoint Presentation</vt:lpstr>
      <vt:lpstr>Arwyddlun cenedlaethol – Y genhinen Pedr National emblem – The daffodil</vt:lpstr>
      <vt:lpstr>PowerPoint Presentation</vt:lpstr>
      <vt:lpstr>Beth am wledydd eraill? What about other countries?</vt:lpstr>
      <vt:lpstr>Beth am wledydd eraill? What about other countries?</vt:lpstr>
      <vt:lpstr>Beth am wledydd eraill? What about other countries?</vt:lpstr>
      <vt:lpstr>Nawddsant Cymru Patron Saint of Wales</vt:lpstr>
      <vt:lpstr>Nawddsant Cymru Patron Saint of Wales</vt:lpstr>
      <vt:lpstr>Dewi Sant Saint David</vt:lpstr>
      <vt:lpstr>Dewi Sant Saint David</vt:lpstr>
      <vt:lpstr>Yr aseiniad? The assignment?</vt:lpstr>
      <vt:lpstr>Traddodiadau i gofio… Traditions to remember…</vt:lpstr>
      <vt:lpstr>     Eisteddfod? </vt:lpstr>
      <vt:lpstr>Dawnsio traddodiadol eraill Other traditional dances </vt:lpstr>
      <vt:lpstr>Y delyn The harp</vt:lpstr>
      <vt:lpstr>Catrin Finch</vt:lpstr>
      <vt:lpstr>Llwyau caru  Love spoons</vt:lpstr>
      <vt:lpstr>Santes Dwynwen</vt:lpstr>
      <vt:lpstr>Saint Dwynwen</vt:lpstr>
      <vt:lpstr>Y Fari Lwyd </vt:lpstr>
      <vt:lpstr> Mari Lwyd (the grey mare or grey Mary)</vt:lpstr>
      <vt:lpstr>‘Calennig’</vt:lpstr>
      <vt:lpstr>Hoff chwedl?  Favourite myth/legend? </vt:lpstr>
      <vt:lpstr>Eich aseiniad… Your assignment…</vt:lpstr>
      <vt:lpstr>Cyfeiriadau References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96</cp:revision>
  <dcterms:created xsi:type="dcterms:W3CDTF">2015-10-03T11:53:06Z</dcterms:created>
  <dcterms:modified xsi:type="dcterms:W3CDTF">2023-02-28T15:29:58Z</dcterms:modified>
</cp:coreProperties>
</file>