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7" r:id="rId4"/>
    <p:sldId id="263" r:id="rId5"/>
    <p:sldId id="262" r:id="rId6"/>
    <p:sldId id="259" r:id="rId7"/>
    <p:sldId id="264" r:id="rId8"/>
    <p:sldId id="265" r:id="rId9"/>
    <p:sldId id="258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77B4D-1A84-4C42-85D5-9EFA9E739B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D0545D-7356-4958-A8FF-ABC5D3D27C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BAFB24-61EF-47EA-9092-0272ACC4B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E733E-D117-4B22-AC18-FE7C7960C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ED32D-8B8B-40F2-9055-AEEC72A7F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41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545F0-616D-4CF1-A090-1813BAA7F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545FA-37F8-4F96-91B9-C7D05C708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E1BC1-8540-40CE-A6F9-83E45D78A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ED5E0-403D-4898-B7FB-3C76DC9A6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CEBF74-92E3-45A3-ABC6-6BEF75CE1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7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E1C4F-F98D-4605-99BE-212F813B3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53ECC0-7E66-41D2-9B27-F5F5CD563C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FCF41-1ADB-4940-BCED-1E8C47C4E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15EAF-E7E0-4D43-9644-6DA7046AA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7CC96-DC91-478F-9472-B66ED71CD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335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26DAE-D6F0-4CA2-BB74-5CD9F2D97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1D83E-930D-4B24-AE96-6D81DC8C33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92078-A473-4C62-91CE-EB743DBB20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E2A8F2-BBE6-4924-87F1-D507E4001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517379-8E20-463D-B933-03BA2944F9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05523-65FB-4FA2-BB1F-D20EE33E8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97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A6637-FF37-4FEE-B7AB-305369667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F58ED-93D2-46B8-A0F0-AE2E6B0261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046F13-3473-4941-ABD6-C084EB0B3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08D6F4-8F09-496D-AE15-4DF2E5281B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8ABF93-4D9E-48B9-841A-D0D624C65C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D3623D-72F6-457C-8A4A-3E01C2D448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0D83A0-81DD-450F-B726-3556122E1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B349C2-7268-4748-9026-8A9272328B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9520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9F40B-C720-4B7A-BF8E-F5B866B53E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A033BE-0D29-421F-9F62-B33401E0E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CDBAF9-6A1C-49F4-99D5-C8A6A9F35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81C836-A0AB-4A1D-962B-0C88DFB99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92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8A66C1-2138-45EB-A43B-9485EB01C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19C7B1-7DC5-434B-AA03-4AD15C7E1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F84087-E92E-4767-9D6F-0E18ADF3A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36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32B0D-E1FD-4BDE-BEB4-AA7EB5CA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1E1A5-6C7E-492A-9A07-268D0F386A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BFB5A3-8F14-471D-A6BB-D274C924F7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482987-775E-4EA4-A3FC-3A8462C17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8BE7C3-74EC-4DB2-8CF4-362789505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C83A8-0D5C-4775-842D-0BD1C36B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617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C0CAA-B6C0-44BA-A347-952BDC2F5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DCBF34D-8DEC-49FF-85AC-0D6C660A51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4BFEED-7392-42DD-845D-FCE51FBABE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7B527-B2EB-469B-8483-5FB3A7E16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6FB507-939C-487D-B723-3FFF1A099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C34DF-E041-4087-B233-2A19A6F08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077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A2695-1784-459C-9954-2B5E1CAB9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061472-B89C-45F0-AFD7-0F274B7A26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D0439-5AB5-4479-A154-1D4EC0D90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1D10A-76AD-4300-97DF-F89EB3E25B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4CDBA-1EAF-4C61-9FF8-6304DFF57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1160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57029F-DE99-475D-A525-6CE3CD386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A893CA-6786-48C7-8957-89530EF47A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3E0DF7-EBEC-4FB5-9FD9-EA3E40BD1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1C87D-C1CB-4E17-AE44-8CE30443F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868211-2046-4598-895A-43303F28E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14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D496C9-8ECA-4FE9-B6D2-103E18A15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1326EB-4564-452C-BD33-0AF767AC2B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CA16B-B8DC-4391-82ED-F60124E423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2BC72-BB4C-41CE-9848-622F722BA280}" type="datetimeFigureOut">
              <a:rPr lang="en-GB" smtClean="0"/>
              <a:t>29/04/2019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47734B-76D3-44D1-8366-6ABC01930F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54A97-11A0-4E79-A5A2-35662216F4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2CC47-C678-4F8A-858F-8555AE209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286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llaboratory.wikidot.com/2013-fall-sociology-traditiona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independentaustralia.net/politics/politics-display/the-ongoing-legacy-of-unions,5100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ronline.org/2019/01/08/karl-marx-on-india-an-assessment-part-ii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etivist.org/debate/pros-and-cons-of-capitalism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0GFSUu5UzA" TargetMode="External"/><Relationship Id="rId2" Type="http://schemas.openxmlformats.org/officeDocument/2006/relationships/hyperlink" Target="http://thecollaboratory.wikidot.com/local--files/2013-fall-sociology-traditional/class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1FDAB-08B8-4203-8AE3-F89F9501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MARXISM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D3479A-8D32-4B0D-95F4-3278BFEF8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02295" y="2167767"/>
            <a:ext cx="6374295" cy="306784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6AEE51-22A0-4F78-B8D2-D079A6EDE250}"/>
              </a:ext>
            </a:extLst>
          </p:cNvPr>
          <p:cNvSpPr txBox="1"/>
          <p:nvPr/>
        </p:nvSpPr>
        <p:spPr>
          <a:xfrm>
            <a:off x="1802295" y="5235610"/>
            <a:ext cx="637429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thecollaboratory.wikidot.com/2013-fall-sociology-traditiona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CAA437-96C7-4E0E-BD8A-B3D046652256}"/>
              </a:ext>
            </a:extLst>
          </p:cNvPr>
          <p:cNvSpPr txBox="1"/>
          <p:nvPr/>
        </p:nvSpPr>
        <p:spPr>
          <a:xfrm>
            <a:off x="8176590" y="6109252"/>
            <a:ext cx="2372140" cy="3836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4132634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4E3D-C356-45DF-AEC7-EBDD3D6A5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Capitalism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CFB9A2-5607-41CA-BDBC-A40503591E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09120" y="1690688"/>
            <a:ext cx="286372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B4FACB-9471-494B-9DDC-AD09B91EB1DA}"/>
              </a:ext>
            </a:extLst>
          </p:cNvPr>
          <p:cNvSpPr txBox="1"/>
          <p:nvPr/>
        </p:nvSpPr>
        <p:spPr>
          <a:xfrm>
            <a:off x="4664138" y="6176963"/>
            <a:ext cx="2863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independentaustralia.net/politics/politics-display/the-ongoing-legacy-of-unions,5100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DCF10A0-9E49-4936-91D8-C4BAA00DEA7A}"/>
              </a:ext>
            </a:extLst>
          </p:cNvPr>
          <p:cNvSpPr txBox="1"/>
          <p:nvPr/>
        </p:nvSpPr>
        <p:spPr>
          <a:xfrm>
            <a:off x="251791" y="1789043"/>
            <a:ext cx="687637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Using wealth or money to invest in a market to attempt to make a profit</a:t>
            </a:r>
          </a:p>
          <a:p>
            <a:r>
              <a:rPr lang="en-GB" sz="3600" dirty="0"/>
              <a:t>Most societies are capitalism orientated</a:t>
            </a:r>
          </a:p>
          <a:p>
            <a:r>
              <a:rPr lang="en-GB" sz="3600" dirty="0"/>
              <a:t>Economic systems based on free enterprise and economic competition </a:t>
            </a:r>
            <a:r>
              <a:rPr lang="en-GB" sz="1200" dirty="0"/>
              <a:t>   </a:t>
            </a:r>
            <a:r>
              <a:rPr lang="en-GB" sz="1600" dirty="0"/>
              <a:t>(Giddens 1997)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383458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A2D5-153B-42DE-9D5D-5E96C200DB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Karl Marx 1818-1883 </a:t>
            </a:r>
            <a:r>
              <a:rPr lang="en-GB" sz="1800" dirty="0"/>
              <a:t>(BBC 2014)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2F59C18-F1FA-4356-80A0-2DC788C867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41518" y="1482364"/>
            <a:ext cx="5715000" cy="4095750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A00169B-C174-40CC-92AD-FB516013EA88}"/>
              </a:ext>
            </a:extLst>
          </p:cNvPr>
          <p:cNvSpPr txBox="1"/>
          <p:nvPr/>
        </p:nvSpPr>
        <p:spPr>
          <a:xfrm>
            <a:off x="8977745" y="1690688"/>
            <a:ext cx="25353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691D6E-83F4-4F85-8DFB-570C56CD715A}"/>
              </a:ext>
            </a:extLst>
          </p:cNvPr>
          <p:cNvSpPr txBox="1"/>
          <p:nvPr/>
        </p:nvSpPr>
        <p:spPr>
          <a:xfrm>
            <a:off x="1163782" y="6123709"/>
            <a:ext cx="94903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Karl Marx claimed “All human history thus far is the history of class struggles” (Giddens 1997).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018156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1D678-3D9B-4DBD-8325-94F1B3C13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Karl Marx saw the capital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B5FC8-80D4-4171-8757-1192CC6D8D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Enclosure act took away the right for the poor to use land</a:t>
            </a:r>
          </a:p>
          <a:p>
            <a:r>
              <a:rPr lang="en-GB" dirty="0"/>
              <a:t>People had to go into towns to find work in factories which were often dangerous</a:t>
            </a:r>
          </a:p>
          <a:p>
            <a:r>
              <a:rPr lang="en-GB" dirty="0"/>
              <a:t>Made sure the rich stay rich and poor stay poor</a:t>
            </a:r>
          </a:p>
          <a:p>
            <a:r>
              <a:rPr lang="en-GB" dirty="0"/>
              <a:t>Treated unfairly and oppressed</a:t>
            </a:r>
          </a:p>
          <a:p>
            <a:r>
              <a:rPr lang="en-GB" dirty="0"/>
              <a:t>The rich need the poor to do the work that they do not want to do</a:t>
            </a:r>
          </a:p>
          <a:p>
            <a:r>
              <a:rPr lang="en-GB" dirty="0"/>
              <a:t>Poor needed to rise up to overthrow capitalism and create a new system called communism  (curious classroom 2013)</a:t>
            </a:r>
          </a:p>
        </p:txBody>
      </p:sp>
    </p:spTree>
    <p:extLst>
      <p:ext uri="{BB962C8B-B14F-4D97-AF65-F5344CB8AC3E}">
        <p14:creationId xmlns:p14="http://schemas.microsoft.com/office/powerpoint/2010/main" val="25435444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8C73C-85E8-45A7-8560-4CB6D8915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Marx’s critical theories to capitalism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E5B9-F267-450E-95F8-3D492E6DE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400" dirty="0"/>
              <a:t>Modern work is alienated</a:t>
            </a:r>
          </a:p>
          <a:p>
            <a:r>
              <a:rPr lang="en-GB" sz="4400" dirty="0"/>
              <a:t>Modern work is insecure</a:t>
            </a:r>
          </a:p>
          <a:p>
            <a:r>
              <a:rPr lang="en-GB" sz="4400" dirty="0"/>
              <a:t>Workers work for poor wages to make capitalists rich</a:t>
            </a:r>
          </a:p>
          <a:p>
            <a:r>
              <a:rPr lang="en-GB" sz="4400" dirty="0"/>
              <a:t>Capitalism can be bad for capitalists</a:t>
            </a:r>
          </a:p>
          <a:p>
            <a:r>
              <a:rPr lang="en-GB" sz="4400" dirty="0"/>
              <a:t>Capitalism is unstable</a:t>
            </a:r>
          </a:p>
          <a:p>
            <a:r>
              <a:rPr lang="en-GB" sz="1600" dirty="0"/>
              <a:t>(School of life 2014)</a:t>
            </a: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944626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1D594-DAAD-4D04-B204-9E46ABC9D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communism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D792E-D532-4E1D-8089-E40D665C5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Communism is the logic solution to solve the failures of the capitalist system</a:t>
            </a:r>
          </a:p>
          <a:p>
            <a:pPr marL="0" indent="0">
              <a:buNone/>
            </a:pPr>
            <a:r>
              <a:rPr lang="en-GB" dirty="0"/>
              <a:t>Means of production should be owned by all of the people</a:t>
            </a:r>
          </a:p>
          <a:p>
            <a:r>
              <a:rPr lang="en-GB" dirty="0"/>
              <a:t>Everyone’s social needs could be met</a:t>
            </a:r>
          </a:p>
          <a:p>
            <a:r>
              <a:rPr lang="en-GB" dirty="0"/>
              <a:t>However </a:t>
            </a:r>
          </a:p>
          <a:p>
            <a:r>
              <a:rPr lang="en-GB" dirty="0"/>
              <a:t>Can only be achieved by a revolution</a:t>
            </a:r>
          </a:p>
          <a:p>
            <a:r>
              <a:rPr lang="en-GB" dirty="0"/>
              <a:t>Needed to overthrow  existing governments</a:t>
            </a:r>
          </a:p>
          <a:p>
            <a:r>
              <a:rPr lang="en-GB" dirty="0"/>
              <a:t>No clear view how to achieve this</a:t>
            </a:r>
          </a:p>
          <a:p>
            <a:r>
              <a:rPr lang="en-GB" dirty="0"/>
              <a:t>Has not attracted much support</a:t>
            </a:r>
          </a:p>
          <a:p>
            <a:endParaRPr lang="en-GB" dirty="0"/>
          </a:p>
          <a:p>
            <a:r>
              <a:rPr lang="en-GB" dirty="0"/>
              <a:t>                                                                     (</a:t>
            </a:r>
            <a:r>
              <a:rPr lang="en-GB" dirty="0" err="1"/>
              <a:t>Alcock</a:t>
            </a:r>
            <a:r>
              <a:rPr lang="en-GB" dirty="0"/>
              <a:t> and May 2014)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92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F0A79-303B-4D18-8B59-383AD0900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of Marx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D7701-EE82-4E6D-AC48-776B4A8E5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government owning all land would reduce possibility for people to interact freely with each other</a:t>
            </a:r>
          </a:p>
          <a:p>
            <a:pPr marL="0" indent="0">
              <a:buNone/>
            </a:pPr>
            <a:r>
              <a:rPr lang="en-GB" dirty="0"/>
              <a:t>Economic activity is not possible without pricing set with the free market</a:t>
            </a:r>
          </a:p>
          <a:p>
            <a:pPr marL="0" indent="0">
              <a:buNone/>
            </a:pPr>
            <a:r>
              <a:rPr lang="en-GB" dirty="0"/>
              <a:t>Lack of incentive to work with excellence and creativity as there was not a financial award for it</a:t>
            </a:r>
          </a:p>
          <a:p>
            <a:pPr marL="0" indent="0">
              <a:buNone/>
            </a:pPr>
            <a:r>
              <a:rPr lang="en-GB" dirty="0"/>
              <a:t>The more control the government has, the more power they have.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(Ashford 2016)</a:t>
            </a:r>
          </a:p>
        </p:txBody>
      </p:sp>
    </p:spTree>
    <p:extLst>
      <p:ext uri="{BB962C8B-B14F-4D97-AF65-F5344CB8AC3E}">
        <p14:creationId xmlns:p14="http://schemas.microsoft.com/office/powerpoint/2010/main" val="457750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176A5-451A-428C-B373-59EAF99420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7BEDF1-41FE-4FDB-9FB1-6D9D0B0D3E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While there is capitalism there will always be a division between classes keeping the poor and less powerful supressed.</a:t>
            </a:r>
          </a:p>
          <a:p>
            <a:r>
              <a:rPr lang="en-GB" dirty="0"/>
              <a:t>Karl Marx made very valid points and the idea of communism may seem fair</a:t>
            </a:r>
          </a:p>
          <a:p>
            <a:r>
              <a:rPr lang="en-GB" dirty="0"/>
              <a:t>There was not a clear root to guide how communism could be achieved</a:t>
            </a:r>
          </a:p>
          <a:p>
            <a:r>
              <a:rPr lang="en-GB" dirty="0"/>
              <a:t>There would be new problems arising </a:t>
            </a:r>
          </a:p>
          <a:p>
            <a:r>
              <a:rPr lang="en-GB" dirty="0"/>
              <a:t>(Ashford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F5F9B5-483C-4817-BE02-12AF7E47BB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83896" y="4704522"/>
            <a:ext cx="5207150" cy="21534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A3CE5F-ED4D-4B83-A9BA-34220AAFD6FD}"/>
              </a:ext>
            </a:extLst>
          </p:cNvPr>
          <p:cNvSpPr txBox="1"/>
          <p:nvPr/>
        </p:nvSpPr>
        <p:spPr>
          <a:xfrm>
            <a:off x="6983896" y="6858000"/>
            <a:ext cx="52071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netivist.org/debate/pros-and-cons-of-capitalism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499923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2BCBC-88CC-4EF3-86C7-6F55B5C53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F5CB9-BF3B-4CAE-A60A-492522899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2"/>
            <a:r>
              <a:rPr lang="en-GB" dirty="0"/>
              <a:t>Image 2 Image 1https://creativecommons.org/licenses/by-</a:t>
            </a:r>
            <a:r>
              <a:rPr lang="en-GB" dirty="0" err="1"/>
              <a:t>nc</a:t>
            </a:r>
            <a:r>
              <a:rPr lang="en-GB" dirty="0"/>
              <a:t>-</a:t>
            </a:r>
            <a:r>
              <a:rPr lang="en-GB" dirty="0" err="1"/>
              <a:t>nd</a:t>
            </a:r>
            <a:r>
              <a:rPr lang="en-GB" dirty="0"/>
              <a:t>/3.0/</a:t>
            </a:r>
          </a:p>
          <a:p>
            <a:r>
              <a:rPr lang="en-GB" sz="1900" dirty="0">
                <a:hlinkClick r:id="rId2"/>
              </a:rPr>
              <a:t>Image 1 http://thecollaboratory.wikidot.com/local--files/2013-fall-sociology-traditional/class.png</a:t>
            </a:r>
            <a:endParaRPr lang="en-GB" sz="1900" dirty="0"/>
          </a:p>
          <a:p>
            <a:r>
              <a:rPr lang="en-GB" sz="1900" dirty="0"/>
              <a:t>Image 2 Image 1https://creativecommons.org/licenses/by-</a:t>
            </a:r>
            <a:r>
              <a:rPr lang="en-GB" sz="1900" dirty="0" err="1"/>
              <a:t>nc</a:t>
            </a:r>
            <a:r>
              <a:rPr lang="en-GB" sz="1900" dirty="0"/>
              <a:t>-</a:t>
            </a:r>
            <a:r>
              <a:rPr lang="en-GB" sz="1900" dirty="0" err="1"/>
              <a:t>nd</a:t>
            </a:r>
            <a:r>
              <a:rPr lang="en-GB" sz="1900" dirty="0"/>
              <a:t>/3.0/</a:t>
            </a:r>
          </a:p>
          <a:p>
            <a:endParaRPr lang="en-GB" sz="1900" dirty="0"/>
          </a:p>
          <a:p>
            <a:r>
              <a:rPr lang="en-GB" sz="1900" dirty="0"/>
              <a:t> Image 3-https://mronline.org/2019/01/08/</a:t>
            </a:r>
            <a:r>
              <a:rPr lang="en-GB" sz="1900" dirty="0" err="1"/>
              <a:t>karl</a:t>
            </a:r>
            <a:r>
              <a:rPr lang="en-GB" sz="1900" dirty="0"/>
              <a:t>-</a:t>
            </a:r>
            <a:r>
              <a:rPr lang="en-GB" sz="1900" dirty="0" err="1"/>
              <a:t>marx</a:t>
            </a:r>
            <a:r>
              <a:rPr lang="en-GB" sz="1900" dirty="0"/>
              <a:t>-on-</a:t>
            </a:r>
            <a:r>
              <a:rPr lang="en-GB" sz="1900" dirty="0" err="1"/>
              <a:t>india</a:t>
            </a:r>
            <a:r>
              <a:rPr lang="en-GB" sz="1900" dirty="0"/>
              <a:t>-an-assessment-part-ii/</a:t>
            </a:r>
          </a:p>
          <a:p>
            <a:r>
              <a:rPr lang="en-GB" sz="1900" dirty="0"/>
              <a:t>Image 4 https://netivist.org/uploads/forum/discussions/pictures/5654b36255f4f71170ca4d0a/pros-and-cons-of-capitalism.jpg</a:t>
            </a:r>
          </a:p>
          <a:p>
            <a:r>
              <a:rPr lang="en-GB" sz="1900" dirty="0" err="1"/>
              <a:t>Alcock</a:t>
            </a:r>
            <a:r>
              <a:rPr lang="en-GB" sz="1900" dirty="0"/>
              <a:t> and May (2014) </a:t>
            </a:r>
            <a:r>
              <a:rPr lang="en-GB" sz="1900" i="1" dirty="0"/>
              <a:t>Social policy in Britain 4</a:t>
            </a:r>
            <a:r>
              <a:rPr lang="en-GB" sz="1900" i="1" baseline="30000" dirty="0"/>
              <a:t>th</a:t>
            </a:r>
            <a:r>
              <a:rPr lang="en-GB" sz="1900" i="1" dirty="0"/>
              <a:t> ed. </a:t>
            </a:r>
            <a:r>
              <a:rPr lang="en-GB" sz="1900" dirty="0"/>
              <a:t>Hampshire: Palgrave.</a:t>
            </a:r>
          </a:p>
          <a:p>
            <a:r>
              <a:rPr lang="en-GB" sz="1900" dirty="0"/>
              <a:t>Ashford B.R (2016) </a:t>
            </a:r>
            <a:r>
              <a:rPr lang="en-GB" sz="1900" i="1" dirty="0"/>
              <a:t>Every square inch. </a:t>
            </a:r>
            <a:r>
              <a:rPr lang="en-GB" sz="1900" dirty="0" err="1"/>
              <a:t>Bellingham:Lexham</a:t>
            </a:r>
            <a:r>
              <a:rPr lang="en-GB" sz="1900" dirty="0"/>
              <a:t> press</a:t>
            </a:r>
          </a:p>
          <a:p>
            <a:r>
              <a:rPr lang="en-GB" sz="1900" dirty="0" err="1"/>
              <a:t>Bbc</a:t>
            </a:r>
            <a:r>
              <a:rPr lang="en-GB" sz="1900" dirty="0"/>
              <a:t> (2014) History Karl Marx. Available at www.bbc.co.uk/history/historic-figures/marx-karl.shtml</a:t>
            </a:r>
          </a:p>
          <a:p>
            <a:endParaRPr lang="en-GB" sz="1900" dirty="0"/>
          </a:p>
          <a:p>
            <a:r>
              <a:rPr lang="en-GB" sz="1900" dirty="0"/>
              <a:t>Curious classroom. (2013) A brief introduction to Marxism [video] Available at </a:t>
            </a:r>
            <a:r>
              <a:rPr lang="en-GB" sz="2000" dirty="0">
                <a:hlinkClick r:id="rId3"/>
              </a:rPr>
              <a:t>https://www.youtube.com/watch?v=W0GFSUu5UzA</a:t>
            </a:r>
            <a:endParaRPr lang="en-GB" sz="1900" dirty="0"/>
          </a:p>
          <a:p>
            <a:pPr marL="0" indent="0">
              <a:buNone/>
            </a:pPr>
            <a:r>
              <a:rPr lang="en-GB" sz="1900" dirty="0" err="1"/>
              <a:t>Giddens,A</a:t>
            </a:r>
            <a:r>
              <a:rPr lang="en-GB" sz="1900" dirty="0"/>
              <a:t>. (1997) </a:t>
            </a:r>
            <a:r>
              <a:rPr lang="en-GB" sz="1900" i="1" dirty="0"/>
              <a:t>Sociology </a:t>
            </a:r>
            <a:r>
              <a:rPr lang="en-GB" sz="1900" dirty="0"/>
              <a:t>3</a:t>
            </a:r>
            <a:r>
              <a:rPr lang="en-GB" sz="1900" baseline="30000" dirty="0"/>
              <a:t>rd</a:t>
            </a:r>
            <a:r>
              <a:rPr lang="en-GB" sz="1900" dirty="0"/>
              <a:t> </a:t>
            </a:r>
            <a:r>
              <a:rPr lang="en-GB" sz="1900" dirty="0" err="1"/>
              <a:t>ed.Cambridge:Polity</a:t>
            </a:r>
            <a:r>
              <a:rPr lang="en-GB" sz="1900" dirty="0"/>
              <a:t> press.</a:t>
            </a:r>
            <a:endParaRPr lang="en-GB" sz="1900" i="1" dirty="0"/>
          </a:p>
          <a:p>
            <a:r>
              <a:rPr lang="en-GB" sz="1900" dirty="0"/>
              <a:t>School of life. (2014) Political theory-Karl </a:t>
            </a:r>
            <a:r>
              <a:rPr lang="en-GB" sz="1900" dirty="0" err="1"/>
              <a:t>marx</a:t>
            </a:r>
            <a:r>
              <a:rPr lang="en-GB" sz="1900" dirty="0"/>
              <a:t> [video] Available at https://www.youtube.com/watch?v=fSQgCy_iIcc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025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2749</TotalTime>
  <Words>622</Words>
  <Application>Microsoft Office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MARXISM</vt:lpstr>
      <vt:lpstr>Capitalism</vt:lpstr>
      <vt:lpstr>Karl Marx 1818-1883 (BBC 2014)</vt:lpstr>
      <vt:lpstr>How Karl Marx saw the capital system </vt:lpstr>
      <vt:lpstr>Marx’s critical theories to capitalism</vt:lpstr>
      <vt:lpstr>What is communism</vt:lpstr>
      <vt:lpstr>Criticism of Marx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Marxism</dc:title>
  <dc:creator>Gwen Morris</dc:creator>
  <cp:lastModifiedBy>Gwen Morris</cp:lastModifiedBy>
  <cp:revision>29</cp:revision>
  <dcterms:created xsi:type="dcterms:W3CDTF">2019-04-27T07:42:47Z</dcterms:created>
  <dcterms:modified xsi:type="dcterms:W3CDTF">2019-04-29T16:18:18Z</dcterms:modified>
</cp:coreProperties>
</file>