
<file path=[Content_Types].xml><?xml version="1.0" encoding="utf-8"?>
<Types xmlns="http://schemas.openxmlformats.org/package/2006/content-types">
  <Default Extension="bin" ContentType="application/vnd.openxmlformats-officedocument.oleObject"/>
  <Default Extension="emf" ContentType="image/x-e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648" r:id="rId4"/>
  </p:sldMasterIdLst>
  <p:notesMasterIdLst>
    <p:notesMasterId r:id="rId27"/>
  </p:notesMasterIdLst>
  <p:handoutMasterIdLst>
    <p:handoutMasterId r:id="rId28"/>
  </p:handoutMasterIdLst>
  <p:sldIdLst>
    <p:sldId id="256"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86" r:id="rId23"/>
    <p:sldId id="287" r:id="rId24"/>
    <p:sldId id="288" r:id="rId25"/>
    <p:sldId id="268" r:id="rId26"/>
  </p:sldIdLst>
  <p:sldSz cx="12192000" cy="6858000"/>
  <p:notesSz cx="6858000" cy="9144000"/>
  <p:embeddedFontLst>
    <p:embeddedFont>
      <p:font typeface="Tahoma" panose="020B0604030504040204" pitchFamily="34" charset="0"/>
      <p:regular r:id="rId29"/>
      <p:bold r:id="rId30"/>
    </p:embeddedFont>
    <p:embeddedFont>
      <p:font typeface="Trebuchet MS" panose="020B0603020202020204" pitchFamily="34" charset="0"/>
      <p:regular r:id="rId31"/>
      <p:bold r:id="rId32"/>
      <p:italic r:id="rId33"/>
      <p:boldItalic r:id="rId34"/>
    </p:embeddedFont>
    <p:embeddedFont>
      <p:font typeface="Calibri" panose="020F0502020204030204" pitchFamily="34" charset="0"/>
      <p:regular r:id="rId35"/>
      <p:bold r:id="rId36"/>
      <p:italic r:id="rId37"/>
      <p:boldItalic r:id="rId38"/>
    </p:embeddedFont>
    <p:embeddedFont>
      <p:font typeface="Wingdings 2" panose="05020102010507070707" pitchFamily="18" charset="2"/>
      <p:regular r:id="rId39"/>
    </p:embeddedFont>
  </p:embeddedFontLst>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3350"/>
    <a:srgbClr val="0C4360"/>
    <a:srgbClr val="1B6872"/>
    <a:srgbClr val="63B7C6"/>
    <a:srgbClr val="002136"/>
    <a:srgbClr val="0C75AC"/>
    <a:srgbClr val="0024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3" autoAdjust="0"/>
    <p:restoredTop sz="63798" autoAdjust="0"/>
  </p:normalViewPr>
  <p:slideViewPr>
    <p:cSldViewPr snapToGrid="0">
      <p:cViewPr varScale="1">
        <p:scale>
          <a:sx n="55" d="100"/>
          <a:sy n="55" d="100"/>
        </p:scale>
        <p:origin x="507" y="36"/>
      </p:cViewPr>
      <p:guideLst>
        <p:guide orient="horz" pos="2160"/>
        <p:guide pos="3840"/>
      </p:guideLst>
    </p:cSldViewPr>
  </p:slideViewPr>
  <p:notesTextViewPr>
    <p:cViewPr>
      <p:scale>
        <a:sx n="1" d="1"/>
        <a:sy n="1" d="1"/>
      </p:scale>
      <p:origin x="0" y="0"/>
    </p:cViewPr>
  </p:notesTextViewPr>
  <p:notesViewPr>
    <p:cSldViewPr snapToGrid="0">
      <p:cViewPr varScale="1">
        <p:scale>
          <a:sx n="86" d="100"/>
          <a:sy n="86" d="100"/>
        </p:scale>
        <p:origin x="301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1.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6.fntdata"/><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openxmlformats.org/officeDocument/2006/relationships/font" Target="fonts/font10.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1.fntdata"/><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36"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2FF6B6-4F8A-40F7-B5F4-FC3996824D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8910A999-F365-48DF-976A-0517FE045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1C5E8405-9D99-4FA5-842E-D515212A7594}" type="datetime1">
              <a:rPr lang="en-GB" smtClean="0"/>
              <a:t>01/01/2021</a:t>
            </a:fld>
            <a:endParaRPr lang="en-GB"/>
          </a:p>
        </p:txBody>
      </p:sp>
      <p:sp>
        <p:nvSpPr>
          <p:cNvPr id="4" name="Footer Placeholder 3">
            <a:extLst>
              <a:ext uri="{FF2B5EF4-FFF2-40B4-BE49-F238E27FC236}">
                <a16:creationId xmlns:a16="http://schemas.microsoft.com/office/drawing/2014/main" id="{F8735C90-ADBF-4B9E-BE88-E1C8F83EB4D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82506A01-6D0A-45EF-A584-05A3361D66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831430A-4AA4-45C8-AC23-CD6B61C41A4C}" type="slidenum">
              <a:rPr lang="en-GB" smtClean="0"/>
              <a:t>‹#›</a:t>
            </a:fld>
            <a:endParaRPr lang="en-GB"/>
          </a:p>
        </p:txBody>
      </p:sp>
    </p:spTree>
    <p:extLst>
      <p:ext uri="{BB962C8B-B14F-4D97-AF65-F5344CB8AC3E}">
        <p14:creationId xmlns:p14="http://schemas.microsoft.com/office/powerpoint/2010/main" val="10599009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D70E3C-251E-4FDC-A619-AC9EE932F165}" type="datetime1">
              <a:rPr lang="en-GB" noProof="0" smtClean="0"/>
              <a:pPr/>
              <a:t>01/01/2021</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734D747-9380-41EE-9946-EC9EC0CA5D1E}" type="slidenum">
              <a:rPr lang="en-GB" noProof="0" smtClean="0"/>
              <a:t>‹#›</a:t>
            </a:fld>
            <a:endParaRPr lang="en-GB" noProof="0"/>
          </a:p>
        </p:txBody>
      </p:sp>
    </p:spTree>
    <p:extLst>
      <p:ext uri="{BB962C8B-B14F-4D97-AF65-F5344CB8AC3E}">
        <p14:creationId xmlns:p14="http://schemas.microsoft.com/office/powerpoint/2010/main" val="382772710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1734D747-9380-41EE-9946-EC9EC0CA5D1E}" type="slidenum">
              <a:rPr lang="en-GB" smtClean="0"/>
              <a:t>1</a:t>
            </a:fld>
            <a:endParaRPr lang="en-GB"/>
          </a:p>
        </p:txBody>
      </p:sp>
    </p:spTree>
    <p:extLst>
      <p:ext uri="{BB962C8B-B14F-4D97-AF65-F5344CB8AC3E}">
        <p14:creationId xmlns:p14="http://schemas.microsoft.com/office/powerpoint/2010/main" val="4243935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4D383E0-6471-4F2F-8737-F1DD94808FEF}" type="slidenum">
              <a:rPr lang="en-GB" altLang="en-US" smtClean="0"/>
              <a:pPr/>
              <a:t>4</a:t>
            </a:fld>
            <a:endParaRPr lang="en-GB" altLang="en-US" smtClean="0"/>
          </a:p>
        </p:txBody>
      </p:sp>
    </p:spTree>
    <p:extLst>
      <p:ext uri="{BB962C8B-B14F-4D97-AF65-F5344CB8AC3E}">
        <p14:creationId xmlns:p14="http://schemas.microsoft.com/office/powerpoint/2010/main" val="3644403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0BDEFDC-F37B-4740-9B81-5F0B41DD3C1E}" type="slidenum">
              <a:rPr lang="en-GB" altLang="en-US" smtClean="0"/>
              <a:pPr/>
              <a:t>5</a:t>
            </a:fld>
            <a:endParaRPr lang="en-GB" altLang="en-US" smtClean="0"/>
          </a:p>
        </p:txBody>
      </p:sp>
    </p:spTree>
    <p:extLst>
      <p:ext uri="{BB962C8B-B14F-4D97-AF65-F5344CB8AC3E}">
        <p14:creationId xmlns:p14="http://schemas.microsoft.com/office/powerpoint/2010/main" val="2763025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4DB5720A-DC85-466B-A9CB-AC5725F38494}" type="slidenum">
              <a:rPr lang="en-GB" altLang="en-US" smtClean="0"/>
              <a:pPr/>
              <a:t>6</a:t>
            </a:fld>
            <a:endParaRPr lang="en-GB" altLang="en-US" smtClean="0"/>
          </a:p>
        </p:txBody>
      </p:sp>
    </p:spTree>
    <p:extLst>
      <p:ext uri="{BB962C8B-B14F-4D97-AF65-F5344CB8AC3E}">
        <p14:creationId xmlns:p14="http://schemas.microsoft.com/office/powerpoint/2010/main" val="436024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9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449CBB31-916A-44BE-BE0C-F832D34C0333}" type="slidenum">
              <a:rPr lang="en-GB" altLang="en-US" smtClean="0"/>
              <a:pPr/>
              <a:t>7</a:t>
            </a:fld>
            <a:endParaRPr lang="en-GB" altLang="en-US" smtClean="0"/>
          </a:p>
        </p:txBody>
      </p:sp>
    </p:spTree>
    <p:extLst>
      <p:ext uri="{BB962C8B-B14F-4D97-AF65-F5344CB8AC3E}">
        <p14:creationId xmlns:p14="http://schemas.microsoft.com/office/powerpoint/2010/main" val="3941055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85E97879-2C7F-4E51-85C0-5293F0E027E9}" type="slidenum">
              <a:rPr lang="en-GB" altLang="en-US" smtClean="0"/>
              <a:pPr/>
              <a:t>8</a:t>
            </a:fld>
            <a:endParaRPr lang="en-GB" altLang="en-US" smtClean="0"/>
          </a:p>
        </p:txBody>
      </p:sp>
    </p:spTree>
    <p:extLst>
      <p:ext uri="{BB962C8B-B14F-4D97-AF65-F5344CB8AC3E}">
        <p14:creationId xmlns:p14="http://schemas.microsoft.com/office/powerpoint/2010/main" val="30231674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2859195C-DF0F-41A5-A15D-7FC87C97C0FA}" type="slidenum">
              <a:rPr lang="en-GB" altLang="en-US" smtClean="0"/>
              <a:pPr/>
              <a:t>9</a:t>
            </a:fld>
            <a:endParaRPr lang="en-GB" altLang="en-US" smtClean="0"/>
          </a:p>
        </p:txBody>
      </p:sp>
    </p:spTree>
    <p:extLst>
      <p:ext uri="{BB962C8B-B14F-4D97-AF65-F5344CB8AC3E}">
        <p14:creationId xmlns:p14="http://schemas.microsoft.com/office/powerpoint/2010/main" val="14763740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9B8B4154-4021-4CBB-9D5E-396E6220FAEA}" type="slidenum">
              <a:rPr lang="en-GB" altLang="en-US" smtClean="0"/>
              <a:pPr/>
              <a:t>10</a:t>
            </a:fld>
            <a:endParaRPr lang="en-GB" altLang="en-US" smtClean="0"/>
          </a:p>
        </p:txBody>
      </p:sp>
    </p:spTree>
    <p:extLst>
      <p:ext uri="{BB962C8B-B14F-4D97-AF65-F5344CB8AC3E}">
        <p14:creationId xmlns:p14="http://schemas.microsoft.com/office/powerpoint/2010/main" val="24257045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BBD10BEB-DC57-41FF-806B-FFA19AA26DD3}" type="slidenum">
              <a:rPr lang="en-GB" altLang="en-US" smtClean="0"/>
              <a:pPr/>
              <a:t>11</a:t>
            </a:fld>
            <a:endParaRPr lang="en-GB" altLang="en-US" smtClean="0"/>
          </a:p>
        </p:txBody>
      </p:sp>
    </p:spTree>
    <p:extLst>
      <p:ext uri="{BB962C8B-B14F-4D97-AF65-F5344CB8AC3E}">
        <p14:creationId xmlns:p14="http://schemas.microsoft.com/office/powerpoint/2010/main" val="27817211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256168E8-DC33-49DF-BD27-5380D5D2FA5A}" type="slidenum">
              <a:rPr lang="en-GB" altLang="en-US" smtClean="0"/>
              <a:pPr/>
              <a:t>12</a:t>
            </a:fld>
            <a:endParaRPr lang="en-GB" altLang="en-US" smtClean="0"/>
          </a:p>
        </p:txBody>
      </p:sp>
    </p:spTree>
    <p:extLst>
      <p:ext uri="{BB962C8B-B14F-4D97-AF65-F5344CB8AC3E}">
        <p14:creationId xmlns:p14="http://schemas.microsoft.com/office/powerpoint/2010/main" val="344749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2CBAC31-1565-4E0D-82C7-8849D88F9A21}" type="slidenum">
              <a:rPr lang="en-GB" altLang="en-US" smtClean="0"/>
              <a:pPr/>
              <a:t>13</a:t>
            </a:fld>
            <a:endParaRPr lang="en-GB" altLang="en-US" smtClean="0"/>
          </a:p>
        </p:txBody>
      </p:sp>
    </p:spTree>
    <p:extLst>
      <p:ext uri="{BB962C8B-B14F-4D97-AF65-F5344CB8AC3E}">
        <p14:creationId xmlns:p14="http://schemas.microsoft.com/office/powerpoint/2010/main" val="24659331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2242B4D4-8A8E-440C-8BA9-6BB7C661AD2B}" type="slidenum">
              <a:rPr lang="en-GB" altLang="en-US" smtClean="0"/>
              <a:pPr/>
              <a:t>14</a:t>
            </a:fld>
            <a:endParaRPr lang="en-GB" altLang="en-US" smtClean="0"/>
          </a:p>
        </p:txBody>
      </p:sp>
    </p:spTree>
    <p:extLst>
      <p:ext uri="{BB962C8B-B14F-4D97-AF65-F5344CB8AC3E}">
        <p14:creationId xmlns:p14="http://schemas.microsoft.com/office/powerpoint/2010/main" val="27701708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A7059549-535E-465D-8DC3-82E48FB069FD}" type="slidenum">
              <a:rPr lang="en-GB" altLang="en-US" smtClean="0"/>
              <a:pPr/>
              <a:t>15</a:t>
            </a:fld>
            <a:endParaRPr lang="en-GB" altLang="en-US" smtClean="0"/>
          </a:p>
        </p:txBody>
      </p:sp>
    </p:spTree>
    <p:extLst>
      <p:ext uri="{BB962C8B-B14F-4D97-AF65-F5344CB8AC3E}">
        <p14:creationId xmlns:p14="http://schemas.microsoft.com/office/powerpoint/2010/main" val="3015167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BE376DEF-2784-4322-ABB5-99039B193429}" type="slidenum">
              <a:rPr lang="en-GB" altLang="en-US" smtClean="0"/>
              <a:pPr/>
              <a:t>16</a:t>
            </a:fld>
            <a:endParaRPr lang="en-GB" altLang="en-US" smtClean="0"/>
          </a:p>
        </p:txBody>
      </p:sp>
    </p:spTree>
    <p:extLst>
      <p:ext uri="{BB962C8B-B14F-4D97-AF65-F5344CB8AC3E}">
        <p14:creationId xmlns:p14="http://schemas.microsoft.com/office/powerpoint/2010/main" val="53243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21C0C6DF-E3F6-44D0-AC5D-DB3B3E0612E6}" type="slidenum">
              <a:rPr lang="en-GB" altLang="en-US" smtClean="0"/>
              <a:pPr/>
              <a:t>17</a:t>
            </a:fld>
            <a:endParaRPr lang="en-GB" altLang="en-US" smtClean="0"/>
          </a:p>
        </p:txBody>
      </p:sp>
    </p:spTree>
    <p:extLst>
      <p:ext uri="{BB962C8B-B14F-4D97-AF65-F5344CB8AC3E}">
        <p14:creationId xmlns:p14="http://schemas.microsoft.com/office/powerpoint/2010/main" val="18580976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61B91B1E-F63B-4CC7-8A82-430100DACE50}" type="slidenum">
              <a:rPr lang="en-GB" altLang="en-US" smtClean="0"/>
              <a:pPr/>
              <a:t>18</a:t>
            </a:fld>
            <a:endParaRPr lang="en-GB" altLang="en-US" smtClean="0"/>
          </a:p>
        </p:txBody>
      </p:sp>
    </p:spTree>
    <p:extLst>
      <p:ext uri="{BB962C8B-B14F-4D97-AF65-F5344CB8AC3E}">
        <p14:creationId xmlns:p14="http://schemas.microsoft.com/office/powerpoint/2010/main" val="6413621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E612E64E-F71B-4888-B5EC-5B458D7C91B5}" type="slidenum">
              <a:rPr lang="en-GB" altLang="en-US" smtClean="0"/>
              <a:pPr/>
              <a:t>19</a:t>
            </a:fld>
            <a:endParaRPr lang="en-GB" altLang="en-US" smtClean="0"/>
          </a:p>
        </p:txBody>
      </p:sp>
    </p:spTree>
    <p:extLst>
      <p:ext uri="{BB962C8B-B14F-4D97-AF65-F5344CB8AC3E}">
        <p14:creationId xmlns:p14="http://schemas.microsoft.com/office/powerpoint/2010/main" val="197227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94B32459-5F74-44A5-BD3B-ACF814A962F5}" type="slidenum">
              <a:rPr lang="en-GB" altLang="en-US" smtClean="0"/>
              <a:pPr/>
              <a:t>20</a:t>
            </a:fld>
            <a:endParaRPr lang="en-GB" altLang="en-US" smtClean="0"/>
          </a:p>
        </p:txBody>
      </p:sp>
    </p:spTree>
    <p:extLst>
      <p:ext uri="{BB962C8B-B14F-4D97-AF65-F5344CB8AC3E}">
        <p14:creationId xmlns:p14="http://schemas.microsoft.com/office/powerpoint/2010/main" val="7699735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4BF0FD0B-48C3-4E07-8920-4BEE51F398DA}" type="slidenum">
              <a:rPr lang="en-GB" altLang="en-US" smtClean="0"/>
              <a:pPr/>
              <a:t>21</a:t>
            </a:fld>
            <a:endParaRPr lang="en-GB" altLang="en-US" smtClean="0"/>
          </a:p>
        </p:txBody>
      </p:sp>
    </p:spTree>
    <p:extLst>
      <p:ext uri="{BB962C8B-B14F-4D97-AF65-F5344CB8AC3E}">
        <p14:creationId xmlns:p14="http://schemas.microsoft.com/office/powerpoint/2010/main" val="13690921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1734D747-9380-41EE-9946-EC9EC0CA5D1E}" type="slidenum">
              <a:rPr lang="en-GB" smtClean="0"/>
              <a:t>22</a:t>
            </a:fld>
            <a:endParaRPr lang="en-GB"/>
          </a:p>
        </p:txBody>
      </p:sp>
    </p:spTree>
    <p:extLst>
      <p:ext uri="{BB962C8B-B14F-4D97-AF65-F5344CB8AC3E}">
        <p14:creationId xmlns:p14="http://schemas.microsoft.com/office/powerpoint/2010/main" val="1477831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7" name="Group 6">
            <a:extLst>
              <a:ext uri="{FF2B5EF4-FFF2-40B4-BE49-F238E27FC236}">
                <a16:creationId xmlns:a16="http://schemas.microsoft.com/office/drawing/2014/main" id="{4CA15AFD-4983-47DD-9ED0-D3B27E5A096F}"/>
              </a:ext>
            </a:extLst>
          </p:cNvPr>
          <p:cNvGrpSpPr/>
          <p:nvPr userDrawn="1"/>
        </p:nvGrpSpPr>
        <p:grpSpPr>
          <a:xfrm>
            <a:off x="-1604709" y="-3756"/>
            <a:ext cx="13796710" cy="6861756"/>
            <a:chOff x="-1604709" y="-3756"/>
            <a:chExt cx="13796710" cy="6861756"/>
          </a:xfrm>
        </p:grpSpPr>
        <p:grpSp>
          <p:nvGrpSpPr>
            <p:cNvPr id="8" name="Group 7">
              <a:extLst>
                <a:ext uri="{FF2B5EF4-FFF2-40B4-BE49-F238E27FC236}">
                  <a16:creationId xmlns:a16="http://schemas.microsoft.com/office/drawing/2014/main" id="{2222D5E2-E9B4-4180-98B8-4E514C9ADB28}"/>
                </a:ext>
              </a:extLst>
            </p:cNvPr>
            <p:cNvGrpSpPr/>
            <p:nvPr/>
          </p:nvGrpSpPr>
          <p:grpSpPr>
            <a:xfrm>
              <a:off x="-16298" y="0"/>
              <a:ext cx="12208299" cy="6858000"/>
              <a:chOff x="-16298" y="0"/>
              <a:chExt cx="12208299" cy="6858000"/>
            </a:xfrm>
          </p:grpSpPr>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7" name="Right Triangle 16">
                <a:extLst>
                  <a:ext uri="{FF2B5EF4-FFF2-40B4-BE49-F238E27FC236}">
                    <a16:creationId xmlns:a16="http://schemas.microsoft.com/office/drawing/2014/main" id="{8DCD5806-2A2F-4ABF-8057-245681C498E6}"/>
                  </a:ext>
                </a:extLst>
              </p:cNvPr>
              <p:cNvSpPr/>
              <p:nvPr/>
            </p:nvSpPr>
            <p:spPr>
              <a:xfrm rot="16200000" flipH="1" flipV="1">
                <a:off x="24625" y="-4746"/>
                <a:ext cx="2819399" cy="2828891"/>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Right Triangle 17">
                <a:extLst>
                  <a:ext uri="{FF2B5EF4-FFF2-40B4-BE49-F238E27FC236}">
                    <a16:creationId xmlns:a16="http://schemas.microsoft.com/office/drawing/2014/main" id="{3A93038F-E9E4-4FFD-B3DF-28DB7C2C1490}"/>
                  </a:ext>
                </a:extLst>
              </p:cNvPr>
              <p:cNvSpPr/>
              <p:nvPr/>
            </p:nvSpPr>
            <p:spPr>
              <a:xfrm rot="16200000" flipH="1" flipV="1">
                <a:off x="4418" y="-4422"/>
                <a:ext cx="2627088" cy="263593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9" name="Right Triangle 18">
                <a:extLst>
                  <a:ext uri="{FF2B5EF4-FFF2-40B4-BE49-F238E27FC236}">
                    <a16:creationId xmlns:a16="http://schemas.microsoft.com/office/drawing/2014/main" id="{5DEA1E02-BBD0-4AE3-AF22-433B90272178}"/>
                  </a:ext>
                </a:extLst>
              </p:cNvPr>
              <p:cNvSpPr/>
              <p:nvPr/>
            </p:nvSpPr>
            <p:spPr>
              <a:xfrm rot="16200000" flipH="1" flipV="1">
                <a:off x="-12263" y="-4034"/>
                <a:ext cx="2397087" cy="2405158"/>
              </a:xfrm>
              <a:prstGeom prst="rtTriangle">
                <a:avLst/>
              </a:prstGeom>
              <a:solidFill>
                <a:schemeClr val="accent2">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9" name="Freeform: Shape 12">
              <a:extLst>
                <a:ext uri="{FF2B5EF4-FFF2-40B4-BE49-F238E27FC236}">
                  <a16:creationId xmlns:a16="http://schemas.microsoft.com/office/drawing/2014/main" id="{E3AAB79D-382D-4A95-965E-526B6A681DA7}"/>
                </a:ext>
              </a:extLst>
            </p:cNvPr>
            <p:cNvSpPr/>
            <p:nvPr/>
          </p:nvSpPr>
          <p:spPr>
            <a:xfrm rot="18900000" flipH="1">
              <a:off x="-1604709" y="1397837"/>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9">
              <a:extLst>
                <a:ext uri="{FF2B5EF4-FFF2-40B4-BE49-F238E27FC236}">
                  <a16:creationId xmlns:a16="http://schemas.microsoft.com/office/drawing/2014/main" id="{C0A22127-2B4A-4B15-B0A9-F019A30347A1}"/>
                </a:ext>
              </a:extLst>
            </p:cNvPr>
            <p:cNvSpPr/>
            <p:nvPr/>
          </p:nvSpPr>
          <p:spPr>
            <a:xfrm rot="18900000">
              <a:off x="-861777" y="-3756"/>
              <a:ext cx="2676646" cy="1356876"/>
            </a:xfrm>
            <a:custGeom>
              <a:avLst/>
              <a:gdLst>
                <a:gd name="connsiteX0" fmla="*/ 1319770 w 2676646"/>
                <a:gd name="connsiteY0" fmla="*/ 0 h 1356876"/>
                <a:gd name="connsiteX1" fmla="*/ 2676646 w 2676646"/>
                <a:gd name="connsiteY1" fmla="*/ 1356876 h 1356876"/>
                <a:gd name="connsiteX2" fmla="*/ 0 w 2676646"/>
                <a:gd name="connsiteY2" fmla="*/ 1356876 h 1356876"/>
                <a:gd name="connsiteX3" fmla="*/ 0 w 2676646"/>
                <a:gd name="connsiteY3" fmla="*/ 1319770 h 1356876"/>
              </a:gdLst>
              <a:ahLst/>
              <a:cxnLst>
                <a:cxn ang="0">
                  <a:pos x="connsiteX0" y="connsiteY0"/>
                </a:cxn>
                <a:cxn ang="0">
                  <a:pos x="connsiteX1" y="connsiteY1"/>
                </a:cxn>
                <a:cxn ang="0">
                  <a:pos x="connsiteX2" y="connsiteY2"/>
                </a:cxn>
                <a:cxn ang="0">
                  <a:pos x="connsiteX3" y="connsiteY3"/>
                </a:cxn>
              </a:cxnLst>
              <a:rect l="l" t="t" r="r" b="b"/>
              <a:pathLst>
                <a:path w="2676646" h="1356876">
                  <a:moveTo>
                    <a:pt x="1319770" y="0"/>
                  </a:moveTo>
                  <a:lnTo>
                    <a:pt x="2676646" y="1356876"/>
                  </a:lnTo>
                  <a:lnTo>
                    <a:pt x="0" y="1356876"/>
                  </a:lnTo>
                  <a:lnTo>
                    <a:pt x="0" y="1319770"/>
                  </a:lnTo>
                  <a:close/>
                </a:path>
              </a:pathLst>
            </a:custGeom>
            <a:pattFill prst="wdUpDiag">
              <a:fgClr>
                <a:schemeClr val="accent2"/>
              </a:fgClr>
              <a:bgClr>
                <a:schemeClr val="accent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1" name="Freeform: Shape 12">
              <a:extLst>
                <a:ext uri="{FF2B5EF4-FFF2-40B4-BE49-F238E27FC236}">
                  <a16:creationId xmlns:a16="http://schemas.microsoft.com/office/drawing/2014/main" id="{F04D9FDC-1B67-4254-9535-CD32E81F0C3E}"/>
                </a:ext>
              </a:extLst>
            </p:cNvPr>
            <p:cNvSpPr/>
            <p:nvPr/>
          </p:nvSpPr>
          <p:spPr>
            <a:xfrm rot="13500000">
              <a:off x="-1226102" y="1737462"/>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12" name="Group 11">
              <a:extLst>
                <a:ext uri="{FF2B5EF4-FFF2-40B4-BE49-F238E27FC236}">
                  <a16:creationId xmlns:a16="http://schemas.microsoft.com/office/drawing/2014/main" id="{0A86C4EA-4CF8-4531-845D-4FCB1E2F7422}"/>
                </a:ext>
              </a:extLst>
            </p:cNvPr>
            <p:cNvGrpSpPr/>
            <p:nvPr/>
          </p:nvGrpSpPr>
          <p:grpSpPr>
            <a:xfrm>
              <a:off x="-760406" y="4672937"/>
              <a:ext cx="1520812" cy="1520812"/>
              <a:chOff x="-1604709" y="3012880"/>
              <a:chExt cx="3211378" cy="3211378"/>
            </a:xfrm>
          </p:grpSpPr>
          <p:sp>
            <p:nvSpPr>
              <p:cNvPr id="13" name="Freeform: Shape 12">
                <a:extLst>
                  <a:ext uri="{FF2B5EF4-FFF2-40B4-BE49-F238E27FC236}">
                    <a16:creationId xmlns:a16="http://schemas.microsoft.com/office/drawing/2014/main" id="{1101B195-C112-4D20-8D19-4D22479B150D}"/>
                  </a:ext>
                </a:extLst>
              </p:cNvPr>
              <p:cNvSpPr/>
              <p:nvPr/>
            </p:nvSpPr>
            <p:spPr>
              <a:xfrm rot="18900000" flipH="1">
                <a:off x="-1604709" y="3012880"/>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4" name="Freeform: Shape 12">
                <a:extLst>
                  <a:ext uri="{FF2B5EF4-FFF2-40B4-BE49-F238E27FC236}">
                    <a16:creationId xmlns:a16="http://schemas.microsoft.com/office/drawing/2014/main" id="{CA755F1F-9955-4CBB-8F34-F7801CA44CE7}"/>
                  </a:ext>
                </a:extLst>
              </p:cNvPr>
              <p:cNvSpPr/>
              <p:nvPr/>
            </p:nvSpPr>
            <p:spPr>
              <a:xfrm rot="13500000">
                <a:off x="-1226102" y="3352505"/>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sp>
        <p:nvSpPr>
          <p:cNvPr id="2" name="Title 1">
            <a:extLst>
              <a:ext uri="{FF2B5EF4-FFF2-40B4-BE49-F238E27FC236}">
                <a16:creationId xmlns:a16="http://schemas.microsoft.com/office/drawing/2014/main" id="{9E597736-C478-4C26-9BAF-205FE31E977C}"/>
              </a:ext>
            </a:extLst>
          </p:cNvPr>
          <p:cNvSpPr>
            <a:spLocks noGrp="1"/>
          </p:cNvSpPr>
          <p:nvPr>
            <p:ph type="ctrTitle" hasCustomPrompt="1"/>
          </p:nvPr>
        </p:nvSpPr>
        <p:spPr>
          <a:xfrm>
            <a:off x="2761488" y="2395728"/>
            <a:ext cx="7077456" cy="1243584"/>
          </a:xfrm>
        </p:spPr>
        <p:txBody>
          <a:bodyPr vert="horz" lIns="91440" tIns="45720" rIns="91440" bIns="45720" rtlCol="0" anchor="b">
            <a:noAutofit/>
          </a:bodyPr>
          <a:lstStyle>
            <a:lvl1pPr>
              <a:defRPr lang="en-GB" sz="6600" b="1" dirty="0">
                <a:solidFill>
                  <a:schemeClr val="accent2"/>
                </a:solidFill>
                <a:latin typeface="+mj-lt"/>
                <a:ea typeface="Tahoma" panose="020B0604030504040204" pitchFamily="34" charset="0"/>
                <a:cs typeface="Tahoma" panose="020B0604030504040204" pitchFamily="34" charset="0"/>
              </a:defRPr>
            </a:lvl1pPr>
          </a:lstStyle>
          <a:p>
            <a:pPr lvl="0" rtl="0"/>
            <a:r>
              <a:rPr lang="en-gb" noProof="0"/>
              <a:t>TITLE</a:t>
            </a:r>
          </a:p>
        </p:txBody>
      </p:sp>
      <p:sp>
        <p:nvSpPr>
          <p:cNvPr id="3" name="Subtitle 2">
            <a:extLst>
              <a:ext uri="{FF2B5EF4-FFF2-40B4-BE49-F238E27FC236}">
                <a16:creationId xmlns:a16="http://schemas.microsoft.com/office/drawing/2014/main" id="{C3D2DEF0-A0B0-4CFE-B67D-A9D75E2368DC}"/>
              </a:ext>
            </a:extLst>
          </p:cNvPr>
          <p:cNvSpPr>
            <a:spLocks noGrp="1"/>
          </p:cNvSpPr>
          <p:nvPr>
            <p:ph type="subTitle" idx="1"/>
          </p:nvPr>
        </p:nvSpPr>
        <p:spPr>
          <a:xfrm>
            <a:off x="2761488" y="3721608"/>
            <a:ext cx="7077456" cy="868680"/>
          </a:xfrm>
        </p:spPr>
        <p:txBody>
          <a:bodyPr vert="horz" lIns="91440" tIns="45720" rIns="91440" bIns="45720" rtlCol="0">
            <a:normAutofit/>
          </a:bodyPr>
          <a:lstStyle>
            <a:lvl1pPr marL="0" indent="0">
              <a:buNone/>
              <a:defRPr lang="en-GB" sz="1800" spc="300" dirty="0">
                <a:solidFill>
                  <a:schemeClr val="bg1"/>
                </a:solidFill>
                <a:latin typeface="+mn-lt"/>
                <a:cs typeface="Arial" panose="020B0604020202020204" pitchFamily="34" charset="0"/>
              </a:defRPr>
            </a:lvl1pPr>
          </a:lstStyle>
          <a:p>
            <a:pPr marL="228600" lvl="0" indent="-228600" rtl="0"/>
            <a:r>
              <a:rPr lang="en-US" noProof="0" smtClean="0"/>
              <a:t>Click to edit Master subtitle style</a:t>
            </a:r>
            <a:endParaRPr lang="en-gb" noProof="0"/>
          </a:p>
        </p:txBody>
      </p:sp>
    </p:spTree>
    <p:extLst>
      <p:ext uri="{BB962C8B-B14F-4D97-AF65-F5344CB8AC3E}">
        <p14:creationId xmlns:p14="http://schemas.microsoft.com/office/powerpoint/2010/main" val="436959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2838D16-809E-4EB1-8C0C-0E63D8139112}"/>
              </a:ext>
            </a:extLst>
          </p:cNvPr>
          <p:cNvSpPr/>
          <p:nvPr userDrawn="1"/>
        </p:nvSpPr>
        <p:spPr>
          <a:xfrm>
            <a:off x="0" y="0"/>
            <a:ext cx="12192000" cy="6858000"/>
          </a:xfrm>
          <a:prstGeom prst="rect">
            <a:avLst/>
          </a:prstGeom>
          <a:solidFill>
            <a:srgbClr val="0C4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8" name="Freeform: Shape 7">
            <a:extLst>
              <a:ext uri="{FF2B5EF4-FFF2-40B4-BE49-F238E27FC236}">
                <a16:creationId xmlns:a16="http://schemas.microsoft.com/office/drawing/2014/main" id="{01FEB333-94B4-4E53-9019-D584810903BB}"/>
              </a:ext>
            </a:extLst>
          </p:cNvPr>
          <p:cNvSpPr/>
          <p:nvPr userDrawn="1"/>
        </p:nvSpPr>
        <p:spPr>
          <a:xfrm>
            <a:off x="0" y="0"/>
            <a:ext cx="12192000" cy="6862745"/>
          </a:xfrm>
          <a:custGeom>
            <a:avLst/>
            <a:gdLst>
              <a:gd name="connsiteX0" fmla="*/ 0 w 12192000"/>
              <a:gd name="connsiteY0" fmla="*/ 0 h 6849743"/>
              <a:gd name="connsiteX1" fmla="*/ 7554712 w 12192000"/>
              <a:gd name="connsiteY1" fmla="*/ 0 h 6849743"/>
              <a:gd name="connsiteX2" fmla="*/ 10266645 w 12192000"/>
              <a:gd name="connsiteY2" fmla="*/ 2711934 h 6849743"/>
              <a:gd name="connsiteX3" fmla="*/ 11289529 w 12192000"/>
              <a:gd name="connsiteY3" fmla="*/ 2711934 h 6849743"/>
              <a:gd name="connsiteX4" fmla="*/ 12191999 w 12192000"/>
              <a:gd name="connsiteY4" fmla="*/ 3614404 h 6849743"/>
              <a:gd name="connsiteX5" fmla="*/ 12192000 w 12192000"/>
              <a:gd name="connsiteY5" fmla="*/ 6849743 h 6849743"/>
              <a:gd name="connsiteX6" fmla="*/ 0 w 12192000"/>
              <a:gd name="connsiteY6" fmla="*/ 6849743 h 6849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49743">
                <a:moveTo>
                  <a:pt x="0" y="0"/>
                </a:moveTo>
                <a:lnTo>
                  <a:pt x="7554712" y="0"/>
                </a:lnTo>
                <a:lnTo>
                  <a:pt x="10266645" y="2711934"/>
                </a:lnTo>
                <a:lnTo>
                  <a:pt x="11289529" y="2711934"/>
                </a:lnTo>
                <a:lnTo>
                  <a:pt x="12191999" y="3614404"/>
                </a:lnTo>
                <a:lnTo>
                  <a:pt x="12192000" y="6849743"/>
                </a:lnTo>
                <a:lnTo>
                  <a:pt x="0" y="6849743"/>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9" name="Freeform: Shape 8">
            <a:extLst>
              <a:ext uri="{FF2B5EF4-FFF2-40B4-BE49-F238E27FC236}">
                <a16:creationId xmlns:a16="http://schemas.microsoft.com/office/drawing/2014/main" id="{A59B9489-0CD9-4DB7-AC82-6E7867F91403}"/>
              </a:ext>
            </a:extLst>
          </p:cNvPr>
          <p:cNvSpPr/>
          <p:nvPr userDrawn="1"/>
        </p:nvSpPr>
        <p:spPr>
          <a:xfrm rot="16200000" flipV="1">
            <a:off x="2626805"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Right Triangle 9">
            <a:extLst>
              <a:ext uri="{FF2B5EF4-FFF2-40B4-BE49-F238E27FC236}">
                <a16:creationId xmlns:a16="http://schemas.microsoft.com/office/drawing/2014/main" id="{A55D1C76-C591-4FA5-9780-87AB6B37C0FA}"/>
              </a:ext>
            </a:extLst>
          </p:cNvPr>
          <p:cNvSpPr/>
          <p:nvPr userDrawn="1"/>
        </p:nvSpPr>
        <p:spPr>
          <a:xfrm rot="5400000" flipV="1">
            <a:off x="5851010" y="-10649"/>
            <a:ext cx="6326154" cy="634745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1" name="Freeform: Shape 10">
            <a:extLst>
              <a:ext uri="{FF2B5EF4-FFF2-40B4-BE49-F238E27FC236}">
                <a16:creationId xmlns:a16="http://schemas.microsoft.com/office/drawing/2014/main" id="{A7DC1D12-670F-4235-8791-FA8C2B330871}"/>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2" name="Freeform: Shape 11">
            <a:extLst>
              <a:ext uri="{FF2B5EF4-FFF2-40B4-BE49-F238E27FC236}">
                <a16:creationId xmlns:a16="http://schemas.microsoft.com/office/drawing/2014/main" id="{859569CF-FDAC-47C4-A0F5-296F7117C398}"/>
              </a:ext>
            </a:extLst>
          </p:cNvPr>
          <p:cNvSpPr/>
          <p:nvPr userDrawn="1"/>
        </p:nvSpPr>
        <p:spPr>
          <a:xfrm rot="2700000">
            <a:off x="9668984" y="1404392"/>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3" name="Freeform: Shape 12">
            <a:extLst>
              <a:ext uri="{FF2B5EF4-FFF2-40B4-BE49-F238E27FC236}">
                <a16:creationId xmlns:a16="http://schemas.microsoft.com/office/drawing/2014/main" id="{D68D0C72-2B2C-4C85-A091-157853C71784}"/>
              </a:ext>
            </a:extLst>
          </p:cNvPr>
          <p:cNvSpPr/>
          <p:nvPr userDrawn="1"/>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4" name="Freeform: Shape 13">
            <a:extLst>
              <a:ext uri="{FF2B5EF4-FFF2-40B4-BE49-F238E27FC236}">
                <a16:creationId xmlns:a16="http://schemas.microsoft.com/office/drawing/2014/main" id="{8E25334A-5FE3-4DDA-8D32-4796CCFCAA74}"/>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5" name="Freeform: Shape 14">
            <a:extLst>
              <a:ext uri="{FF2B5EF4-FFF2-40B4-BE49-F238E27FC236}">
                <a16:creationId xmlns:a16="http://schemas.microsoft.com/office/drawing/2014/main" id="{18818DF1-D7FD-4C0F-875D-7A07E8F75C06}"/>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nvGrpSpPr>
          <p:cNvPr id="16" name="Group 15">
            <a:extLst>
              <a:ext uri="{FF2B5EF4-FFF2-40B4-BE49-F238E27FC236}">
                <a16:creationId xmlns:a16="http://schemas.microsoft.com/office/drawing/2014/main" id="{8F9BB384-9E14-4CEA-82C1-21837229D3EF}"/>
              </a:ext>
            </a:extLst>
          </p:cNvPr>
          <p:cNvGrpSpPr/>
          <p:nvPr userDrawn="1"/>
        </p:nvGrpSpPr>
        <p:grpSpPr>
          <a:xfrm rot="16200000">
            <a:off x="431651" y="-917359"/>
            <a:ext cx="1532001" cy="1826463"/>
            <a:chOff x="10800164" y="7142066"/>
            <a:chExt cx="2775293" cy="3308724"/>
          </a:xfrm>
        </p:grpSpPr>
        <p:sp>
          <p:nvSpPr>
            <p:cNvPr id="17" name="Freeform: Shape 16">
              <a:extLst>
                <a:ext uri="{FF2B5EF4-FFF2-40B4-BE49-F238E27FC236}">
                  <a16:creationId xmlns:a16="http://schemas.microsoft.com/office/drawing/2014/main" id="{0862A81A-959D-4EAB-90ED-DB20759BB397}"/>
                </a:ext>
              </a:extLst>
            </p:cNvPr>
            <p:cNvSpPr/>
            <p:nvPr/>
          </p:nvSpPr>
          <p:spPr>
            <a:xfrm rot="2700000">
              <a:off x="10800164" y="7675497"/>
              <a:ext cx="2775293"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Freeform: Shape 17">
              <a:extLst>
                <a:ext uri="{FF2B5EF4-FFF2-40B4-BE49-F238E27FC236}">
                  <a16:creationId xmlns:a16="http://schemas.microsoft.com/office/drawing/2014/main" id="{AAB9E28C-9422-42BD-AECE-29B44B5D63E2}"/>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nvGrpSpPr>
          <p:cNvPr id="19" name="Group 18">
            <a:extLst>
              <a:ext uri="{FF2B5EF4-FFF2-40B4-BE49-F238E27FC236}">
                <a16:creationId xmlns:a16="http://schemas.microsoft.com/office/drawing/2014/main" id="{2772239B-C46D-4458-BB4B-DDB12FAB0172}"/>
              </a:ext>
            </a:extLst>
          </p:cNvPr>
          <p:cNvGrpSpPr/>
          <p:nvPr userDrawn="1"/>
        </p:nvGrpSpPr>
        <p:grpSpPr>
          <a:xfrm rot="16200000">
            <a:off x="1992859" y="-497210"/>
            <a:ext cx="818398" cy="986162"/>
            <a:chOff x="10945855" y="7317026"/>
            <a:chExt cx="2483924" cy="2993104"/>
          </a:xfrm>
        </p:grpSpPr>
        <p:sp>
          <p:nvSpPr>
            <p:cNvPr id="20" name="Freeform: Shape 19">
              <a:extLst>
                <a:ext uri="{FF2B5EF4-FFF2-40B4-BE49-F238E27FC236}">
                  <a16:creationId xmlns:a16="http://schemas.microsoft.com/office/drawing/2014/main" id="{3C8A2A1A-1FB9-4CA1-B74E-B293187E51AA}"/>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1" name="Freeform: Shape 20">
              <a:extLst>
                <a:ext uri="{FF2B5EF4-FFF2-40B4-BE49-F238E27FC236}">
                  <a16:creationId xmlns:a16="http://schemas.microsoft.com/office/drawing/2014/main" id="{DF2B18BA-6B43-40FA-A23B-D894D6AB468B}"/>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rtl="0"/>
            <a:r>
              <a:rPr lang="en-US" noProof="0" smtClean="0"/>
              <a:t>Edit Master text styles</a:t>
            </a:r>
          </a:p>
        </p:txBody>
      </p:sp>
      <p:sp>
        <p:nvSpPr>
          <p:cNvPr id="22" name="Slide Number Placeholder 4">
            <a:extLst>
              <a:ext uri="{FF2B5EF4-FFF2-40B4-BE49-F238E27FC236}">
                <a16:creationId xmlns:a16="http://schemas.microsoft.com/office/drawing/2014/main" id="{0F332671-6296-47C8-BF26-B2D962F5D03D}"/>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
        <p:nvSpPr>
          <p:cNvPr id="23" name="Title 1">
            <a:extLst>
              <a:ext uri="{FF2B5EF4-FFF2-40B4-BE49-F238E27FC236}">
                <a16:creationId xmlns:a16="http://schemas.microsoft.com/office/drawing/2014/main" id="{7772A652-7229-2B42-B87B-298C31D6F0CB}"/>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rtl="0"/>
            <a:r>
              <a:rPr lang="en-gb" noProof="0"/>
              <a:t>Section Title 01</a:t>
            </a:r>
          </a:p>
        </p:txBody>
      </p:sp>
    </p:spTree>
    <p:extLst>
      <p:ext uri="{BB962C8B-B14F-4D97-AF65-F5344CB8AC3E}">
        <p14:creationId xmlns:p14="http://schemas.microsoft.com/office/powerpoint/2010/main" val="1675197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lt Section Header">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26" name="Group 25">
            <a:extLst>
              <a:ext uri="{FF2B5EF4-FFF2-40B4-BE49-F238E27FC236}">
                <a16:creationId xmlns:a16="http://schemas.microsoft.com/office/drawing/2014/main" id="{E9318B2B-E019-4078-9EF0-C9D6281AE31B}"/>
              </a:ext>
            </a:extLst>
          </p:cNvPr>
          <p:cNvGrpSpPr/>
          <p:nvPr userDrawn="1"/>
        </p:nvGrpSpPr>
        <p:grpSpPr>
          <a:xfrm>
            <a:off x="9776075" y="2057401"/>
            <a:ext cx="4413559" cy="3934444"/>
            <a:chOff x="9222437" y="1088097"/>
            <a:chExt cx="5433318" cy="4843502"/>
          </a:xfrm>
        </p:grpSpPr>
        <p:sp>
          <p:nvSpPr>
            <p:cNvPr id="27" name="Freeform: Shape 26">
              <a:extLst>
                <a:ext uri="{FF2B5EF4-FFF2-40B4-BE49-F238E27FC236}">
                  <a16:creationId xmlns:a16="http://schemas.microsoft.com/office/drawing/2014/main" id="{D3E625C0-9656-421F-861F-67C8F93362ED}"/>
                </a:ext>
              </a:extLst>
            </p:cNvPr>
            <p:cNvSpPr/>
            <p:nvPr/>
          </p:nvSpPr>
          <p:spPr>
            <a:xfrm rot="2700000">
              <a:off x="9668983" y="1078460"/>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8" name="Freeform: Shape 27">
              <a:extLst>
                <a:ext uri="{FF2B5EF4-FFF2-40B4-BE49-F238E27FC236}">
                  <a16:creationId xmlns:a16="http://schemas.microsoft.com/office/drawing/2014/main" id="{49F8E490-C6E3-4D00-866F-CD85DD88996E}"/>
                </a:ext>
              </a:extLst>
            </p:cNvPr>
            <p:cNvSpPr/>
            <p:nvPr/>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sp>
        <p:nvSpPr>
          <p:cNvPr id="29" name="Freeform: Shape 28">
            <a:extLst>
              <a:ext uri="{FF2B5EF4-FFF2-40B4-BE49-F238E27FC236}">
                <a16:creationId xmlns:a16="http://schemas.microsoft.com/office/drawing/2014/main" id="{EE8F5B31-1523-46AE-9455-C33DFC1BDDE0}"/>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30" name="Freeform: Shape 29">
            <a:extLst>
              <a:ext uri="{FF2B5EF4-FFF2-40B4-BE49-F238E27FC236}">
                <a16:creationId xmlns:a16="http://schemas.microsoft.com/office/drawing/2014/main" id="{5D17048F-C2E1-4775-BC32-50BD6219F89D}"/>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nvGrpSpPr>
          <p:cNvPr id="31" name="Group 30">
            <a:extLst>
              <a:ext uri="{FF2B5EF4-FFF2-40B4-BE49-F238E27FC236}">
                <a16:creationId xmlns:a16="http://schemas.microsoft.com/office/drawing/2014/main" id="{EAB002AA-4848-49C8-A834-036F860C79A3}"/>
              </a:ext>
            </a:extLst>
          </p:cNvPr>
          <p:cNvGrpSpPr/>
          <p:nvPr userDrawn="1"/>
        </p:nvGrpSpPr>
        <p:grpSpPr>
          <a:xfrm rot="16200000" flipH="1">
            <a:off x="9913705" y="6257994"/>
            <a:ext cx="1052473" cy="1209445"/>
            <a:chOff x="10800165" y="7142066"/>
            <a:chExt cx="2775293" cy="3189215"/>
          </a:xfrm>
        </p:grpSpPr>
        <p:sp>
          <p:nvSpPr>
            <p:cNvPr id="32" name="Freeform: Shape 31">
              <a:extLst>
                <a:ext uri="{FF2B5EF4-FFF2-40B4-BE49-F238E27FC236}">
                  <a16:creationId xmlns:a16="http://schemas.microsoft.com/office/drawing/2014/main" id="{14B187A8-7F8D-469D-A03B-4F835A5746DE}"/>
                </a:ext>
              </a:extLst>
            </p:cNvPr>
            <p:cNvSpPr/>
            <p:nvPr/>
          </p:nvSpPr>
          <p:spPr>
            <a:xfrm rot="2700000">
              <a:off x="10800166" y="7555988"/>
              <a:ext cx="2775292"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3" name="Freeform: Shape 32">
              <a:extLst>
                <a:ext uri="{FF2B5EF4-FFF2-40B4-BE49-F238E27FC236}">
                  <a16:creationId xmlns:a16="http://schemas.microsoft.com/office/drawing/2014/main" id="{03D871D1-A11A-48FB-82A8-8D61AB5CB85C}"/>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rtl="0"/>
            <a:r>
              <a:rPr lang="en-gb" noProof="0"/>
              <a:t>Section Title 01</a:t>
            </a:r>
          </a:p>
        </p:txBody>
      </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rtl="0"/>
            <a:r>
              <a:rPr lang="en-US" noProof="0" smtClean="0"/>
              <a:t>Edit Master text styles</a:t>
            </a:r>
          </a:p>
        </p:txBody>
      </p:sp>
      <p:sp>
        <p:nvSpPr>
          <p:cNvPr id="35" name="Slide Number Placeholder 4">
            <a:extLst>
              <a:ext uri="{FF2B5EF4-FFF2-40B4-BE49-F238E27FC236}">
                <a16:creationId xmlns:a16="http://schemas.microsoft.com/office/drawing/2014/main" id="{6F73F836-940E-4B65-A29C-D0869263C935}"/>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3511478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4" name="Oval 3">
            <a:extLst>
              <a:ext uri="{FF2B5EF4-FFF2-40B4-BE49-F238E27FC236}">
                <a16:creationId xmlns:a16="http://schemas.microsoft.com/office/drawing/2014/main" id="{ECB4C115-EFF9-405C-98BE-F4077B9730D0}"/>
              </a:ext>
            </a:extLst>
          </p:cNvPr>
          <p:cNvSpPr/>
          <p:nvPr userDrawn="1"/>
        </p:nvSpPr>
        <p:spPr>
          <a:xfrm>
            <a:off x="533399" y="914400"/>
            <a:ext cx="1944914" cy="1944914"/>
          </a:xfrm>
          <a:prstGeom prst="ellipse">
            <a:avLst/>
          </a:prstGeom>
          <a:solidFill>
            <a:schemeClr val="accent1">
              <a:lumMod val="50000"/>
            </a:schemeClr>
          </a:solidFill>
          <a:ln w="76200">
            <a:solidFill>
              <a:schemeClr val="accent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Title 1">
            <a:extLst>
              <a:ext uri="{FF2B5EF4-FFF2-40B4-BE49-F238E27FC236}">
                <a16:creationId xmlns:a16="http://schemas.microsoft.com/office/drawing/2014/main" id="{C9A300DD-BB54-44ED-A7E4-01CD41EC930F}"/>
              </a:ext>
            </a:extLst>
          </p:cNvPr>
          <p:cNvSpPr txBox="1">
            <a:spLocks/>
          </p:cNvSpPr>
          <p:nvPr userDrawn="1"/>
        </p:nvSpPr>
        <p:spPr>
          <a:xfrm>
            <a:off x="956993" y="923305"/>
            <a:ext cx="1005115" cy="2859313"/>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lang="en-GB" sz="3600" b="0" i="0" kern="1200" dirty="0">
                <a:solidFill>
                  <a:schemeClr val="bg1"/>
                </a:solidFill>
                <a:latin typeface="Trebuchet MS" panose="020B0603020202020204" pitchFamily="34" charset="0"/>
                <a:ea typeface="+mj-ea"/>
                <a:cs typeface="+mj-cs"/>
              </a:defRPr>
            </a:lvl1pPr>
          </a:lstStyle>
          <a:p>
            <a:pPr algn="ctr" rtl="0"/>
            <a:r>
              <a:rPr lang="en-gb" sz="18400" noProof="0">
                <a:solidFill>
                  <a:schemeClr val="accent1">
                    <a:lumMod val="60000"/>
                    <a:lumOff val="40000"/>
                  </a:schemeClr>
                </a:solidFill>
                <a:latin typeface="+mj-lt"/>
              </a:rPr>
              <a:t>“</a:t>
            </a:r>
          </a:p>
        </p:txBody>
      </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533399" y="3200400"/>
            <a:ext cx="7551057" cy="2859313"/>
          </a:xfrm>
        </p:spPr>
        <p:txBody>
          <a:bodyPr vert="horz" lIns="91440" tIns="45720" rIns="91440" bIns="45720" rtlCol="0" anchor="t">
            <a:normAutofit/>
          </a:bodyPr>
          <a:lstStyle>
            <a:lvl1pPr>
              <a:lnSpc>
                <a:spcPct val="100000"/>
              </a:lnSpc>
              <a:defRPr lang="en-GB" sz="3200" b="0" i="0" dirty="0">
                <a:solidFill>
                  <a:schemeClr val="bg1"/>
                </a:solidFill>
                <a:latin typeface="+mj-lt"/>
              </a:defRPr>
            </a:lvl1pPr>
          </a:lstStyle>
          <a:p>
            <a:pPr lvl="0" rtl="0"/>
            <a:r>
              <a:rPr lang="en-gb" noProof="0"/>
              <a:t>Quote</a:t>
            </a:r>
          </a:p>
        </p:txBody>
      </p:sp>
      <p:sp>
        <p:nvSpPr>
          <p:cNvPr id="19" name="Slide Number Placeholder 4">
            <a:extLst>
              <a:ext uri="{FF2B5EF4-FFF2-40B4-BE49-F238E27FC236}">
                <a16:creationId xmlns:a16="http://schemas.microsoft.com/office/drawing/2014/main" id="{A4E6C1FF-5925-42B3-B7F9-0A0031BDAD30}"/>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1753169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23" name="Text Placeholder 22">
            <a:extLst>
              <a:ext uri="{FF2B5EF4-FFF2-40B4-BE49-F238E27FC236}">
                <a16:creationId xmlns:a16="http://schemas.microsoft.com/office/drawing/2014/main" id="{03618670-D1E4-466C-BDB5-FC890AC31457}"/>
              </a:ext>
            </a:extLst>
          </p:cNvPr>
          <p:cNvSpPr>
            <a:spLocks noGrp="1"/>
          </p:cNvSpPr>
          <p:nvPr>
            <p:ph type="body" sz="quarter" idx="13"/>
          </p:nvPr>
        </p:nvSpPr>
        <p:spPr>
          <a:xfrm>
            <a:off x="444500" y="1625385"/>
            <a:ext cx="6718300" cy="4093243"/>
          </a:xfrm>
        </p:spPr>
        <p:txBody>
          <a:bodyPr rtlCol="0">
            <a:noAutofit/>
          </a:bodyPr>
          <a:lstStyle>
            <a:lvl1pPr>
              <a:lnSpc>
                <a:spcPct val="100000"/>
              </a:lnSpc>
              <a:spcBef>
                <a:spcPts val="600"/>
              </a:spcBef>
              <a:spcAft>
                <a:spcPts val="400"/>
              </a:spcAft>
              <a:defRPr sz="1600">
                <a:solidFill>
                  <a:schemeClr val="bg1"/>
                </a:solidFill>
                <a:latin typeface="+mn-lt"/>
                <a:cs typeface="Arial" panose="020B0604020202020204" pitchFamily="34" charset="0"/>
              </a:defRPr>
            </a:lvl1pPr>
            <a:lvl2pPr>
              <a:lnSpc>
                <a:spcPct val="100000"/>
              </a:lnSpc>
              <a:spcBef>
                <a:spcPts val="600"/>
              </a:spcBef>
              <a:spcAft>
                <a:spcPts val="400"/>
              </a:spcAft>
              <a:defRPr sz="1400">
                <a:solidFill>
                  <a:schemeClr val="bg1"/>
                </a:solidFill>
                <a:latin typeface="+mn-lt"/>
                <a:cs typeface="Arial" panose="020B0604020202020204" pitchFamily="34" charset="0"/>
              </a:defRPr>
            </a:lvl2pPr>
            <a:lvl3pPr>
              <a:lnSpc>
                <a:spcPct val="100000"/>
              </a:lnSpc>
              <a:spcBef>
                <a:spcPts val="600"/>
              </a:spcBef>
              <a:spcAft>
                <a:spcPts val="400"/>
              </a:spcAft>
              <a:defRPr sz="1200">
                <a:solidFill>
                  <a:schemeClr val="bg1"/>
                </a:solidFill>
                <a:latin typeface="+mn-lt"/>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US" noProof="0" smtClean="0"/>
              <a:t>Edit Master text styles</a:t>
            </a:r>
          </a:p>
          <a:p>
            <a:pPr lvl="1" rtl="0"/>
            <a:r>
              <a:rPr lang="en-US" noProof="0" smtClean="0"/>
              <a:t>Second level</a:t>
            </a:r>
          </a:p>
          <a:p>
            <a:pPr lvl="2" rtl="0"/>
            <a:r>
              <a:rPr lang="en-US" noProof="0" smtClean="0"/>
              <a:t>Third level</a:t>
            </a:r>
          </a:p>
        </p:txBody>
      </p:sp>
    </p:spTree>
    <p:extLst>
      <p:ext uri="{BB962C8B-B14F-4D97-AF65-F5344CB8AC3E}">
        <p14:creationId xmlns:p14="http://schemas.microsoft.com/office/powerpoint/2010/main" val="274574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4073704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Content Placeholder 2">
            <a:extLst>
              <a:ext uri="{FF2B5EF4-FFF2-40B4-BE49-F238E27FC236}">
                <a16:creationId xmlns:a16="http://schemas.microsoft.com/office/drawing/2014/main" id="{0103A49C-32FF-49E6-86F3-FC2E19517BD5}"/>
              </a:ext>
            </a:extLst>
          </p:cNvPr>
          <p:cNvSpPr>
            <a:spLocks noGrp="1"/>
          </p:cNvSpPr>
          <p:nvPr>
            <p:ph idx="1" hasCustomPrompt="1"/>
          </p:nvPr>
        </p:nvSpPr>
        <p:spPr>
          <a:xfrm>
            <a:off x="443365" y="1825625"/>
            <a:ext cx="11215235" cy="4351338"/>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636708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5" name="Text Placeholder 2">
            <a:extLst>
              <a:ext uri="{FF2B5EF4-FFF2-40B4-BE49-F238E27FC236}">
                <a16:creationId xmlns:a16="http://schemas.microsoft.com/office/drawing/2014/main" id="{7FA80A70-18DE-4DB9-9982-BA75BE54CF93}"/>
              </a:ext>
            </a:extLst>
          </p:cNvPr>
          <p:cNvSpPr>
            <a:spLocks noGrp="1"/>
          </p:cNvSpPr>
          <p:nvPr>
            <p:ph type="body" idx="1" hasCustomPrompt="1"/>
          </p:nvPr>
        </p:nvSpPr>
        <p:spPr>
          <a:xfrm>
            <a:off x="444500" y="1681163"/>
            <a:ext cx="5157787" cy="823912"/>
          </a:xfrm>
        </p:spPr>
        <p:txBody>
          <a:bodyPr rtlCol="0"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6" name="Text Placeholder 4">
            <a:extLst>
              <a:ext uri="{FF2B5EF4-FFF2-40B4-BE49-F238E27FC236}">
                <a16:creationId xmlns:a16="http://schemas.microsoft.com/office/drawing/2014/main" id="{2801C0EF-C078-44B0-AD01-4850E9A65EE0}"/>
              </a:ext>
            </a:extLst>
          </p:cNvPr>
          <p:cNvSpPr>
            <a:spLocks noGrp="1"/>
          </p:cNvSpPr>
          <p:nvPr>
            <p:ph type="body" sz="quarter" idx="3" hasCustomPrompt="1"/>
          </p:nvPr>
        </p:nvSpPr>
        <p:spPr>
          <a:xfrm>
            <a:off x="6500812" y="1681163"/>
            <a:ext cx="5157788" cy="823912"/>
          </a:xfrm>
        </p:spPr>
        <p:txBody>
          <a:bodyPr rtlCol="0"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7" name="Content Placeholder 3">
            <a:extLst>
              <a:ext uri="{FF2B5EF4-FFF2-40B4-BE49-F238E27FC236}">
                <a16:creationId xmlns:a16="http://schemas.microsoft.com/office/drawing/2014/main" id="{7C9DED91-45F6-4308-A085-1EFACA6468CF}"/>
              </a:ext>
            </a:extLst>
          </p:cNvPr>
          <p:cNvSpPr>
            <a:spLocks noGrp="1"/>
          </p:cNvSpPr>
          <p:nvPr>
            <p:ph sz="half" idx="2" hasCustomPrompt="1"/>
          </p:nvPr>
        </p:nvSpPr>
        <p:spPr>
          <a:xfrm>
            <a:off x="444500" y="2505075"/>
            <a:ext cx="5157787" cy="3684588"/>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8" name="Content Placeholder 5">
            <a:extLst>
              <a:ext uri="{FF2B5EF4-FFF2-40B4-BE49-F238E27FC236}">
                <a16:creationId xmlns:a16="http://schemas.microsoft.com/office/drawing/2014/main" id="{0574B5E7-B666-439B-9278-67BE1EA6EBC5}"/>
              </a:ext>
            </a:extLst>
          </p:cNvPr>
          <p:cNvSpPr>
            <a:spLocks noGrp="1"/>
          </p:cNvSpPr>
          <p:nvPr>
            <p:ph sz="quarter" idx="4" hasCustomPrompt="1"/>
          </p:nvPr>
        </p:nvSpPr>
        <p:spPr>
          <a:xfrm>
            <a:off x="6475412" y="2505075"/>
            <a:ext cx="5183188" cy="3684588"/>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219167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Content Placeholder 2">
            <a:extLst>
              <a:ext uri="{FF2B5EF4-FFF2-40B4-BE49-F238E27FC236}">
                <a16:creationId xmlns:a16="http://schemas.microsoft.com/office/drawing/2014/main" id="{FE796BFF-6E5F-4DE7-B193-F501FC094D63}"/>
              </a:ext>
            </a:extLst>
          </p:cNvPr>
          <p:cNvSpPr>
            <a:spLocks noGrp="1"/>
          </p:cNvSpPr>
          <p:nvPr>
            <p:ph sz="half" idx="1" hasCustomPrompt="1"/>
          </p:nvPr>
        </p:nvSpPr>
        <p:spPr>
          <a:xfrm>
            <a:off x="443365" y="1517715"/>
            <a:ext cx="5184437" cy="4659248"/>
          </a:xfrm>
        </p:spPr>
        <p:txBody>
          <a:bodyPr rtlCol="0">
            <a:normAutofit/>
          </a:bodyPr>
          <a:lstStyle>
            <a:lvl1pPr marL="457200" indent="-457200">
              <a:buFont typeface="Arial" panose="020B0604020202020204" pitchFamily="34" charset="0"/>
              <a:buChar char="•"/>
              <a:defRPr sz="2000">
                <a:solidFill>
                  <a:schemeClr val="bg1"/>
                </a:solidFill>
              </a:defRPr>
            </a:lvl1pPr>
            <a:lvl2pPr marL="800100" indent="-342900">
              <a:buFont typeface="Arial" panose="020B0604020202020204" pitchFamily="34" charset="0"/>
              <a:buChar char="•"/>
              <a:defRPr sz="1800">
                <a:solidFill>
                  <a:schemeClr val="bg1"/>
                </a:solidFill>
              </a:defRPr>
            </a:lvl2pPr>
            <a:lvl3pPr marL="1257300" indent="-342900">
              <a:buFont typeface="Arial" panose="020B0604020202020204" pitchFamily="34" charset="0"/>
              <a:buChar char="•"/>
              <a:defRPr sz="1600">
                <a:solidFill>
                  <a:schemeClr val="bg1"/>
                </a:solidFill>
              </a:defRPr>
            </a:lvl3pPr>
            <a:lvl4pPr marL="1657350" indent="-285750">
              <a:buFont typeface="Arial" panose="020B0604020202020204" pitchFamily="34" charset="0"/>
              <a:buChar char="•"/>
              <a:defRPr sz="1400">
                <a:solidFill>
                  <a:schemeClr val="bg1"/>
                </a:solidFill>
              </a:defRPr>
            </a:lvl4pPr>
            <a:lvl5pPr marL="2114550" indent="-285750">
              <a:buFont typeface="Arial" panose="020B0604020202020204" pitchFamily="34" charset="0"/>
              <a:buChar char="•"/>
              <a:defRPr sz="14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1" name="Content Placeholder 3">
            <a:extLst>
              <a:ext uri="{FF2B5EF4-FFF2-40B4-BE49-F238E27FC236}">
                <a16:creationId xmlns:a16="http://schemas.microsoft.com/office/drawing/2014/main" id="{78622754-CA4D-4C27-A37F-B26E7B4C9CA2}"/>
              </a:ext>
            </a:extLst>
          </p:cNvPr>
          <p:cNvSpPr>
            <a:spLocks noGrp="1"/>
          </p:cNvSpPr>
          <p:nvPr>
            <p:ph sz="half" idx="2" hasCustomPrompt="1"/>
          </p:nvPr>
        </p:nvSpPr>
        <p:spPr>
          <a:xfrm>
            <a:off x="6474163" y="1517715"/>
            <a:ext cx="5184437" cy="4659248"/>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999597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ategor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0" name="Picture Placeholder 8">
            <a:extLst>
              <a:ext uri="{FF2B5EF4-FFF2-40B4-BE49-F238E27FC236}">
                <a16:creationId xmlns:a16="http://schemas.microsoft.com/office/drawing/2014/main" id="{6D00E6B4-1CBE-404E-B943-5F1832320C1C}"/>
              </a:ext>
            </a:extLst>
          </p:cNvPr>
          <p:cNvSpPr>
            <a:spLocks noGrp="1"/>
          </p:cNvSpPr>
          <p:nvPr>
            <p:ph type="pic" sz="quarter" idx="13"/>
          </p:nvPr>
        </p:nvSpPr>
        <p:spPr>
          <a:xfrm>
            <a:off x="978212"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smtClean="0"/>
              <a:t>Click icon to add picture</a:t>
            </a:r>
            <a:endParaRPr lang="en-GB" noProof="0"/>
          </a:p>
        </p:txBody>
      </p:sp>
      <p:sp>
        <p:nvSpPr>
          <p:cNvPr id="21" name="Picture Placeholder 8">
            <a:extLst>
              <a:ext uri="{FF2B5EF4-FFF2-40B4-BE49-F238E27FC236}">
                <a16:creationId xmlns:a16="http://schemas.microsoft.com/office/drawing/2014/main" id="{7CD59BFD-62BE-4E33-92A5-B84A2A9A8D3B}"/>
              </a:ext>
            </a:extLst>
          </p:cNvPr>
          <p:cNvSpPr>
            <a:spLocks noGrp="1"/>
          </p:cNvSpPr>
          <p:nvPr>
            <p:ph type="pic" sz="quarter" idx="14"/>
          </p:nvPr>
        </p:nvSpPr>
        <p:spPr>
          <a:xfrm>
            <a:off x="3222230"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smtClean="0"/>
              <a:t>Click icon to add picture</a:t>
            </a:r>
            <a:endParaRPr lang="en-GB" noProof="0"/>
          </a:p>
        </p:txBody>
      </p:sp>
      <p:sp>
        <p:nvSpPr>
          <p:cNvPr id="22" name="Picture Placeholder 8">
            <a:extLst>
              <a:ext uri="{FF2B5EF4-FFF2-40B4-BE49-F238E27FC236}">
                <a16:creationId xmlns:a16="http://schemas.microsoft.com/office/drawing/2014/main" id="{60DC5978-55B8-421D-91B4-29F8210A7B2C}"/>
              </a:ext>
            </a:extLst>
          </p:cNvPr>
          <p:cNvSpPr>
            <a:spLocks noGrp="1"/>
          </p:cNvSpPr>
          <p:nvPr>
            <p:ph type="pic" sz="quarter" idx="15"/>
          </p:nvPr>
        </p:nvSpPr>
        <p:spPr>
          <a:xfrm>
            <a:off x="5466248"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smtClean="0"/>
              <a:t>Click icon to add picture</a:t>
            </a:r>
            <a:endParaRPr lang="en-GB" noProof="0"/>
          </a:p>
        </p:txBody>
      </p:sp>
      <p:sp>
        <p:nvSpPr>
          <p:cNvPr id="23" name="Picture Placeholder 8">
            <a:extLst>
              <a:ext uri="{FF2B5EF4-FFF2-40B4-BE49-F238E27FC236}">
                <a16:creationId xmlns:a16="http://schemas.microsoft.com/office/drawing/2014/main" id="{BE3FB8C3-2C7E-4C59-8BD5-53FA2772DB56}"/>
              </a:ext>
            </a:extLst>
          </p:cNvPr>
          <p:cNvSpPr>
            <a:spLocks noGrp="1"/>
          </p:cNvSpPr>
          <p:nvPr>
            <p:ph type="pic" sz="quarter" idx="16"/>
          </p:nvPr>
        </p:nvSpPr>
        <p:spPr>
          <a:xfrm>
            <a:off x="7710266"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smtClean="0"/>
              <a:t>Click icon to add picture</a:t>
            </a:r>
            <a:endParaRPr lang="en-GB" noProof="0"/>
          </a:p>
        </p:txBody>
      </p:sp>
      <p:sp>
        <p:nvSpPr>
          <p:cNvPr id="24" name="Picture Placeholder 8">
            <a:extLst>
              <a:ext uri="{FF2B5EF4-FFF2-40B4-BE49-F238E27FC236}">
                <a16:creationId xmlns:a16="http://schemas.microsoft.com/office/drawing/2014/main" id="{FD8FA9DA-C36B-4889-B88F-28B5829E53E2}"/>
              </a:ext>
            </a:extLst>
          </p:cNvPr>
          <p:cNvSpPr>
            <a:spLocks noGrp="1"/>
          </p:cNvSpPr>
          <p:nvPr>
            <p:ph type="pic" sz="quarter" idx="17"/>
          </p:nvPr>
        </p:nvSpPr>
        <p:spPr>
          <a:xfrm>
            <a:off x="9954283"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smtClean="0"/>
              <a:t>Click icon to add picture</a:t>
            </a:r>
            <a:endParaRPr lang="en-GB" noProof="0"/>
          </a:p>
        </p:txBody>
      </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719894"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7" name="Text Placeholder 22">
            <a:extLst>
              <a:ext uri="{FF2B5EF4-FFF2-40B4-BE49-F238E27FC236}">
                <a16:creationId xmlns:a16="http://schemas.microsoft.com/office/drawing/2014/main" id="{05F72315-51A9-431C-B80A-45E4FB1D6BD6}"/>
              </a:ext>
            </a:extLst>
          </p:cNvPr>
          <p:cNvSpPr>
            <a:spLocks noGrp="1"/>
          </p:cNvSpPr>
          <p:nvPr>
            <p:ph type="body" sz="quarter" idx="19" hasCustomPrompt="1"/>
          </p:nvPr>
        </p:nvSpPr>
        <p:spPr>
          <a:xfrm>
            <a:off x="2963912"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8" name="Text Placeholder 22">
            <a:extLst>
              <a:ext uri="{FF2B5EF4-FFF2-40B4-BE49-F238E27FC236}">
                <a16:creationId xmlns:a16="http://schemas.microsoft.com/office/drawing/2014/main" id="{883D1F0C-34F1-46E1-B178-E4AB82B14631}"/>
              </a:ext>
            </a:extLst>
          </p:cNvPr>
          <p:cNvSpPr>
            <a:spLocks noGrp="1"/>
          </p:cNvSpPr>
          <p:nvPr>
            <p:ph type="body" sz="quarter" idx="20" hasCustomPrompt="1"/>
          </p:nvPr>
        </p:nvSpPr>
        <p:spPr>
          <a:xfrm>
            <a:off x="5207930"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9" name="Text Placeholder 22">
            <a:extLst>
              <a:ext uri="{FF2B5EF4-FFF2-40B4-BE49-F238E27FC236}">
                <a16:creationId xmlns:a16="http://schemas.microsoft.com/office/drawing/2014/main" id="{7202A849-DF14-40E7-B38D-1185F72603EC}"/>
              </a:ext>
            </a:extLst>
          </p:cNvPr>
          <p:cNvSpPr>
            <a:spLocks noGrp="1"/>
          </p:cNvSpPr>
          <p:nvPr>
            <p:ph type="body" sz="quarter" idx="21" hasCustomPrompt="1"/>
          </p:nvPr>
        </p:nvSpPr>
        <p:spPr>
          <a:xfrm>
            <a:off x="7451948"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0" name="Text Placeholder 22">
            <a:extLst>
              <a:ext uri="{FF2B5EF4-FFF2-40B4-BE49-F238E27FC236}">
                <a16:creationId xmlns:a16="http://schemas.microsoft.com/office/drawing/2014/main" id="{CCFC1ADF-AC11-4CCD-AC2D-478B6FFEA5EA}"/>
              </a:ext>
            </a:extLst>
          </p:cNvPr>
          <p:cNvSpPr>
            <a:spLocks noGrp="1"/>
          </p:cNvSpPr>
          <p:nvPr>
            <p:ph type="body" sz="quarter" idx="22" hasCustomPrompt="1"/>
          </p:nvPr>
        </p:nvSpPr>
        <p:spPr>
          <a:xfrm>
            <a:off x="9695965"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cxnSp>
        <p:nvCxnSpPr>
          <p:cNvPr id="7" name="Straight Connector 6">
            <a:extLst>
              <a:ext uri="{FF2B5EF4-FFF2-40B4-BE49-F238E27FC236}">
                <a16:creationId xmlns:a16="http://schemas.microsoft.com/office/drawing/2014/main" id="{2B4CB326-DA0E-488E-B236-7017E8438FBB}"/>
              </a:ext>
            </a:extLst>
          </p:cNvPr>
          <p:cNvCxnSpPr/>
          <p:nvPr userDrawn="1"/>
        </p:nvCxnSpPr>
        <p:spPr>
          <a:xfrm>
            <a:off x="1242354"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366B533-7212-4A36-9CE2-D6302E721F8F}"/>
              </a:ext>
            </a:extLst>
          </p:cNvPr>
          <p:cNvCxnSpPr/>
          <p:nvPr userDrawn="1"/>
        </p:nvCxnSpPr>
        <p:spPr>
          <a:xfrm>
            <a:off x="3486372"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D7474CD-E230-4E14-8274-5E20F673F401}"/>
              </a:ext>
            </a:extLst>
          </p:cNvPr>
          <p:cNvCxnSpPr/>
          <p:nvPr userDrawn="1"/>
        </p:nvCxnSpPr>
        <p:spPr>
          <a:xfrm>
            <a:off x="5730390"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BF71FCE-6F39-4D2F-82BE-7D9F1D2ED59F}"/>
              </a:ext>
            </a:extLst>
          </p:cNvPr>
          <p:cNvCxnSpPr/>
          <p:nvPr userDrawn="1"/>
        </p:nvCxnSpPr>
        <p:spPr>
          <a:xfrm>
            <a:off x="7974408"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7AC7A-17D9-4F42-9DD0-94FE4FC6BF19}"/>
              </a:ext>
            </a:extLst>
          </p:cNvPr>
          <p:cNvCxnSpPr/>
          <p:nvPr userDrawn="1"/>
        </p:nvCxnSpPr>
        <p:spPr>
          <a:xfrm>
            <a:off x="10218425"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476266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 + 3 Sec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542094"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rtlCol="0" anchor="ctr">
            <a:normAutofit/>
          </a:bodyPr>
          <a:lstStyle>
            <a:lvl1pPr marL="0" indent="0" algn="ctr">
              <a:buNone/>
              <a:defRPr sz="1400">
                <a:solidFill>
                  <a:schemeClr val="accent2"/>
                </a:solidFill>
                <a:latin typeface="Trade Gothic LT Pro" panose="020B0503040303020004" pitchFamily="34" charset="0"/>
              </a:defRPr>
            </a:lvl1pPr>
          </a:lstStyle>
          <a:p>
            <a:pPr rtl="0"/>
            <a:r>
              <a:rPr lang="en-GB" noProof="0"/>
              <a:t>Insert image</a:t>
            </a:r>
          </a:p>
        </p:txBody>
      </p:sp>
      <p:sp>
        <p:nvSpPr>
          <p:cNvPr id="36" name="Text Placeholder 22">
            <a:extLst>
              <a:ext uri="{FF2B5EF4-FFF2-40B4-BE49-F238E27FC236}">
                <a16:creationId xmlns:a16="http://schemas.microsoft.com/office/drawing/2014/main" id="{642D3CE0-C3B4-4F3F-A650-AB452B3AD4BA}"/>
              </a:ext>
            </a:extLst>
          </p:cNvPr>
          <p:cNvSpPr>
            <a:spLocks noGrp="1"/>
          </p:cNvSpPr>
          <p:nvPr>
            <p:ph type="body" sz="quarter" idx="20" hasCustomPrompt="1"/>
          </p:nvPr>
        </p:nvSpPr>
        <p:spPr>
          <a:xfrm>
            <a:off x="4444169"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7" name="Text Placeholder 22">
            <a:extLst>
              <a:ext uri="{FF2B5EF4-FFF2-40B4-BE49-F238E27FC236}">
                <a16:creationId xmlns:a16="http://schemas.microsoft.com/office/drawing/2014/main" id="{DBED2BB0-CDAD-40EE-8B35-C66DF45EE29D}"/>
              </a:ext>
            </a:extLst>
          </p:cNvPr>
          <p:cNvSpPr>
            <a:spLocks noGrp="1"/>
          </p:cNvSpPr>
          <p:nvPr>
            <p:ph type="body" sz="quarter" idx="21" hasCustomPrompt="1"/>
          </p:nvPr>
        </p:nvSpPr>
        <p:spPr>
          <a:xfrm>
            <a:off x="8346244"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Tree>
    <p:extLst>
      <p:ext uri="{BB962C8B-B14F-4D97-AF65-F5344CB8AC3E}">
        <p14:creationId xmlns:p14="http://schemas.microsoft.com/office/powerpoint/2010/main" val="1544745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542094" y="4240093"/>
            <a:ext cx="9402006" cy="1463040"/>
          </a:xfrm>
        </p:spPr>
        <p:txBody>
          <a:bodyPr lIns="0" tIns="0" rIns="0" bIns="0" rtlCol="0">
            <a:noAutofit/>
          </a:bodyPr>
          <a:lstStyle>
            <a:lvl1pPr marL="0" indent="0" algn="l">
              <a:lnSpc>
                <a:spcPct val="100000"/>
              </a:lnSpc>
              <a:spcBef>
                <a:spcPts val="300"/>
              </a:spcBef>
              <a:spcAft>
                <a:spcPts val="3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rtlCol="0" anchor="ctr">
            <a:normAutofit/>
          </a:bodyPr>
          <a:lstStyle>
            <a:lvl1pPr marL="0" indent="0" algn="ctr">
              <a:buNone/>
              <a:defRPr sz="1400">
                <a:solidFill>
                  <a:schemeClr val="accent2"/>
                </a:solidFill>
                <a:latin typeface="Trade Gothic LT Pro" panose="020B0503040303020004" pitchFamily="34" charset="0"/>
              </a:defRPr>
            </a:lvl1pPr>
          </a:lstStyle>
          <a:p>
            <a:pPr rtl="0"/>
            <a:r>
              <a:rPr lang="en-GB" noProof="0"/>
              <a:t>Insert image</a:t>
            </a:r>
          </a:p>
        </p:txBody>
      </p:sp>
    </p:spTree>
    <p:extLst>
      <p:ext uri="{BB962C8B-B14F-4D97-AF65-F5344CB8AC3E}">
        <p14:creationId xmlns:p14="http://schemas.microsoft.com/office/powerpoint/2010/main" val="24868267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Picture Placeholder 2">
            <a:extLst>
              <a:ext uri="{FF2B5EF4-FFF2-40B4-BE49-F238E27FC236}">
                <a16:creationId xmlns:a16="http://schemas.microsoft.com/office/drawing/2014/main" id="{30B3A574-7940-4E35-857E-5CA35A5910E5}"/>
              </a:ext>
            </a:extLst>
          </p:cNvPr>
          <p:cNvSpPr>
            <a:spLocks noGrp="1"/>
          </p:cNvSpPr>
          <p:nvPr>
            <p:ph type="pic" idx="1"/>
          </p:nvPr>
        </p:nvSpPr>
        <p:spPr>
          <a:xfrm>
            <a:off x="4110087" y="1444649"/>
            <a:ext cx="7548513" cy="4579079"/>
          </a:xfrm>
        </p:spPr>
        <p:txBody>
          <a:bodyPr rtlCol="0">
            <a:normAutofit/>
          </a:bodyPr>
          <a:lstStyle>
            <a:lvl1pPr marL="0" indent="0">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smtClean="0"/>
              <a:t>Click icon to add picture</a:t>
            </a:r>
            <a:endParaRPr lang="en-GB" noProof="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hasCustomPrompt="1"/>
          </p:nvPr>
        </p:nvSpPr>
        <p:spPr>
          <a:xfrm>
            <a:off x="443366" y="1444649"/>
            <a:ext cx="3365063" cy="4579079"/>
          </a:xfrm>
        </p:spPr>
        <p:txBody>
          <a:bodyPr rtlCol="0"/>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Tree>
    <p:extLst>
      <p:ext uri="{BB962C8B-B14F-4D97-AF65-F5344CB8AC3E}">
        <p14:creationId xmlns:p14="http://schemas.microsoft.com/office/powerpoint/2010/main" val="1540650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smtClean="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hasCustomPrompt="1"/>
          </p:nvPr>
        </p:nvSpPr>
        <p:spPr>
          <a:xfrm>
            <a:off x="443366" y="1444649"/>
            <a:ext cx="3365063" cy="4579079"/>
          </a:xfrm>
        </p:spPr>
        <p:txBody>
          <a:bodyPr rtlCol="0"/>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22" name="Content Placeholder 2">
            <a:extLst>
              <a:ext uri="{FF2B5EF4-FFF2-40B4-BE49-F238E27FC236}">
                <a16:creationId xmlns:a16="http://schemas.microsoft.com/office/drawing/2014/main" id="{A015C605-1D30-48BC-A0D6-3B11AF56CC53}"/>
              </a:ext>
            </a:extLst>
          </p:cNvPr>
          <p:cNvSpPr>
            <a:spLocks noGrp="1"/>
          </p:cNvSpPr>
          <p:nvPr>
            <p:ph idx="1" hasCustomPrompt="1"/>
          </p:nvPr>
        </p:nvSpPr>
        <p:spPr>
          <a:xfrm>
            <a:off x="3964290" y="1444649"/>
            <a:ext cx="7694310" cy="4579079"/>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212989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494CD2-CCDD-0248-96F8-741002C44255}"/>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9" name="Freeform: Shape 9">
            <a:extLst>
              <a:ext uri="{FF2B5EF4-FFF2-40B4-BE49-F238E27FC236}">
                <a16:creationId xmlns:a16="http://schemas.microsoft.com/office/drawing/2014/main" id="{07077B00-C1EE-7241-B441-7814F92A7EDF}"/>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0" name="Freeform: Shape 17">
            <a:extLst>
              <a:ext uri="{FF2B5EF4-FFF2-40B4-BE49-F238E27FC236}">
                <a16:creationId xmlns:a16="http://schemas.microsoft.com/office/drawing/2014/main" id="{3A1AEBC4-637E-F64C-9192-69AC4BB26D0C}"/>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Shape 11">
            <a:extLst>
              <a:ext uri="{FF2B5EF4-FFF2-40B4-BE49-F238E27FC236}">
                <a16:creationId xmlns:a16="http://schemas.microsoft.com/office/drawing/2014/main" id="{669A7039-C54C-8E46-9A8B-DDB2547D989C}"/>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Freeform: Shape 7">
            <a:extLst>
              <a:ext uri="{FF2B5EF4-FFF2-40B4-BE49-F238E27FC236}">
                <a16:creationId xmlns:a16="http://schemas.microsoft.com/office/drawing/2014/main" id="{4F173B32-87BB-9A40-8C91-4C1EED2B7ABF}"/>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24" name="Group 23">
            <a:extLst>
              <a:ext uri="{FF2B5EF4-FFF2-40B4-BE49-F238E27FC236}">
                <a16:creationId xmlns:a16="http://schemas.microsoft.com/office/drawing/2014/main" id="{4AC87F4E-12B5-1B42-AFD2-4DB39B7645C9}"/>
              </a:ext>
            </a:extLst>
          </p:cNvPr>
          <p:cNvGrpSpPr/>
          <p:nvPr userDrawn="1"/>
        </p:nvGrpSpPr>
        <p:grpSpPr>
          <a:xfrm rot="16200000">
            <a:off x="499388" y="-322655"/>
            <a:ext cx="535531" cy="645309"/>
            <a:chOff x="10945855" y="7317026"/>
            <a:chExt cx="2483924" cy="2993104"/>
          </a:xfrm>
        </p:grpSpPr>
        <p:sp>
          <p:nvSpPr>
            <p:cNvPr id="25" name="Freeform: Shape 15">
              <a:extLst>
                <a:ext uri="{FF2B5EF4-FFF2-40B4-BE49-F238E27FC236}">
                  <a16:creationId xmlns:a16="http://schemas.microsoft.com/office/drawing/2014/main" id="{03DD8765-59DF-A045-ADB5-E39FAEE153A0}"/>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6" name="Freeform: Shape 16">
              <a:extLst>
                <a:ext uri="{FF2B5EF4-FFF2-40B4-BE49-F238E27FC236}">
                  <a16:creationId xmlns:a16="http://schemas.microsoft.com/office/drawing/2014/main" id="{B34B796C-A407-7B4D-B4F0-E58A44FE8DB4}"/>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0" name="Freeform: Shape 23">
            <a:extLst>
              <a:ext uri="{FF2B5EF4-FFF2-40B4-BE49-F238E27FC236}">
                <a16:creationId xmlns:a16="http://schemas.microsoft.com/office/drawing/2014/main" id="{CBE3FDC9-67CB-FA42-B127-A36BFF4678BB}"/>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Slide Number Placeholder 4">
            <a:extLst>
              <a:ext uri="{FF2B5EF4-FFF2-40B4-BE49-F238E27FC236}">
                <a16:creationId xmlns:a16="http://schemas.microsoft.com/office/drawing/2014/main" id="{1E902BFF-CA8F-D745-A819-A7BB38B30ED9}"/>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2672304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hank you 1">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EA7FF9D7-8545-4547-AC77-A0421EEB9B99}"/>
              </a:ext>
            </a:extLst>
          </p:cNvPr>
          <p:cNvGrpSpPr/>
          <p:nvPr userDrawn="1"/>
        </p:nvGrpSpPr>
        <p:grpSpPr>
          <a:xfrm>
            <a:off x="0" y="0"/>
            <a:ext cx="6881966" cy="6858876"/>
            <a:chOff x="-5321" y="1096"/>
            <a:chExt cx="5924073" cy="5904197"/>
          </a:xfrm>
        </p:grpSpPr>
        <p:sp>
          <p:nvSpPr>
            <p:cNvPr id="17" name="Right Triangle 16">
              <a:extLst>
                <a:ext uri="{FF2B5EF4-FFF2-40B4-BE49-F238E27FC236}">
                  <a16:creationId xmlns:a16="http://schemas.microsoft.com/office/drawing/2014/main" id="{8DCD5806-2A2F-4ABF-8057-245681C498E6}"/>
                </a:ext>
              </a:extLst>
            </p:cNvPr>
            <p:cNvSpPr/>
            <p:nvPr userDrawn="1"/>
          </p:nvSpPr>
          <p:spPr>
            <a:xfrm rot="16200000" flipH="1" flipV="1">
              <a:off x="4618" y="-8842"/>
              <a:ext cx="5904196" cy="592407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8" name="Right Triangle 17">
              <a:extLst>
                <a:ext uri="{FF2B5EF4-FFF2-40B4-BE49-F238E27FC236}">
                  <a16:creationId xmlns:a16="http://schemas.microsoft.com/office/drawing/2014/main" id="{3A93038F-E9E4-4FFD-B3DF-28DB7C2C1490}"/>
                </a:ext>
              </a:extLst>
            </p:cNvPr>
            <p:cNvSpPr/>
            <p:nvPr userDrawn="1"/>
          </p:nvSpPr>
          <p:spPr>
            <a:xfrm rot="16200000" flipH="1" flipV="1">
              <a:off x="3941" y="-8164"/>
              <a:ext cx="5501471" cy="551999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9" name="Right Triangle 18">
              <a:extLst>
                <a:ext uri="{FF2B5EF4-FFF2-40B4-BE49-F238E27FC236}">
                  <a16:creationId xmlns:a16="http://schemas.microsoft.com/office/drawing/2014/main" id="{5DEA1E02-BBD0-4AE3-AF22-433B90272178}"/>
                </a:ext>
              </a:extLst>
            </p:cNvPr>
            <p:cNvSpPr/>
            <p:nvPr userDrawn="1"/>
          </p:nvSpPr>
          <p:spPr>
            <a:xfrm rot="16200000" flipH="1" flipV="1">
              <a:off x="3131" y="-7355"/>
              <a:ext cx="5019818" cy="5036720"/>
            </a:xfrm>
            <a:prstGeom prst="rtTriangl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5217242" y="2807208"/>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rtl="0"/>
            <a:r>
              <a:rPr lang="en-GB" noProof="0"/>
              <a:t>Thank you</a:t>
            </a:r>
          </a:p>
        </p:txBody>
      </p:sp>
    </p:spTree>
    <p:extLst>
      <p:ext uri="{BB962C8B-B14F-4D97-AF65-F5344CB8AC3E}">
        <p14:creationId xmlns:p14="http://schemas.microsoft.com/office/powerpoint/2010/main" val="22363861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2">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6360242" y="3429000"/>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rtl="0"/>
            <a:r>
              <a:rPr lang="en-GB" noProof="0"/>
              <a:t>Thank you</a:t>
            </a:r>
          </a:p>
        </p:txBody>
      </p:sp>
      <p:sp>
        <p:nvSpPr>
          <p:cNvPr id="35" name="Freeform: Shape 34">
            <a:extLst>
              <a:ext uri="{FF2B5EF4-FFF2-40B4-BE49-F238E27FC236}">
                <a16:creationId xmlns:a16="http://schemas.microsoft.com/office/drawing/2014/main" id="{C024DCDB-C6BF-455E-AAB8-EAF9DAB302A1}"/>
              </a:ext>
            </a:extLst>
          </p:cNvPr>
          <p:cNvSpPr/>
          <p:nvPr userDrawn="1"/>
        </p:nvSpPr>
        <p:spPr>
          <a:xfrm rot="13500000">
            <a:off x="-729899" y="-1215856"/>
            <a:ext cx="6043521" cy="8427077"/>
          </a:xfrm>
          <a:custGeom>
            <a:avLst/>
            <a:gdLst>
              <a:gd name="connsiteX0" fmla="*/ 6043521 w 6043521"/>
              <a:gd name="connsiteY0" fmla="*/ 4267535 h 8427077"/>
              <a:gd name="connsiteX1" fmla="*/ 1883979 w 6043521"/>
              <a:gd name="connsiteY1" fmla="*/ 8427077 h 8427077"/>
              <a:gd name="connsiteX2" fmla="*/ 0 w 6043521"/>
              <a:gd name="connsiteY2" fmla="*/ 8427077 h 8427077"/>
              <a:gd name="connsiteX3" fmla="*/ 0 w 6043521"/>
              <a:gd name="connsiteY3" fmla="*/ 1775986 h 8427077"/>
              <a:gd name="connsiteX4" fmla="*/ 1775985 w 6043521"/>
              <a:gd name="connsiteY4" fmla="*/ 0 h 8427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8427077">
                <a:moveTo>
                  <a:pt x="6043521" y="4267535"/>
                </a:moveTo>
                <a:lnTo>
                  <a:pt x="1883979" y="8427077"/>
                </a:lnTo>
                <a:lnTo>
                  <a:pt x="0" y="8427077"/>
                </a:lnTo>
                <a:lnTo>
                  <a:pt x="0" y="1775986"/>
                </a:lnTo>
                <a:lnTo>
                  <a:pt x="1775985"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32" name="Freeform: Shape 31">
            <a:extLst>
              <a:ext uri="{FF2B5EF4-FFF2-40B4-BE49-F238E27FC236}">
                <a16:creationId xmlns:a16="http://schemas.microsoft.com/office/drawing/2014/main" id="{26AFB47A-5D51-4F9C-B01B-977CE5E3C093}"/>
              </a:ext>
            </a:extLst>
          </p:cNvPr>
          <p:cNvSpPr/>
          <p:nvPr userDrawn="1"/>
        </p:nvSpPr>
        <p:spPr>
          <a:xfrm rot="13500000">
            <a:off x="-1145231" y="-2123853"/>
            <a:ext cx="6043521" cy="9008880"/>
          </a:xfrm>
          <a:custGeom>
            <a:avLst/>
            <a:gdLst>
              <a:gd name="connsiteX0" fmla="*/ 6043521 w 6043521"/>
              <a:gd name="connsiteY0" fmla="*/ 4849338 h 9008880"/>
              <a:gd name="connsiteX1" fmla="*/ 1883979 w 6043521"/>
              <a:gd name="connsiteY1" fmla="*/ 9008880 h 9008880"/>
              <a:gd name="connsiteX2" fmla="*/ 0 w 6043521"/>
              <a:gd name="connsiteY2" fmla="*/ 9008880 h 9008880"/>
              <a:gd name="connsiteX3" fmla="*/ 0 w 6043521"/>
              <a:gd name="connsiteY3" fmla="*/ 1194182 h 9008880"/>
              <a:gd name="connsiteX4" fmla="*/ 1194182 w 6043521"/>
              <a:gd name="connsiteY4" fmla="*/ 0 h 9008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9008880">
                <a:moveTo>
                  <a:pt x="6043521" y="4849338"/>
                </a:moveTo>
                <a:lnTo>
                  <a:pt x="1883979" y="9008880"/>
                </a:lnTo>
                <a:lnTo>
                  <a:pt x="0" y="9008880"/>
                </a:lnTo>
                <a:lnTo>
                  <a:pt x="0" y="1194182"/>
                </a:lnTo>
                <a:lnTo>
                  <a:pt x="1194182"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30" name="Freeform: Shape 29">
            <a:extLst>
              <a:ext uri="{FF2B5EF4-FFF2-40B4-BE49-F238E27FC236}">
                <a16:creationId xmlns:a16="http://schemas.microsoft.com/office/drawing/2014/main" id="{6997A4FF-7390-4173-8ACD-6CF7145AACEC}"/>
              </a:ext>
            </a:extLst>
          </p:cNvPr>
          <p:cNvSpPr/>
          <p:nvPr userDrawn="1"/>
        </p:nvSpPr>
        <p:spPr>
          <a:xfrm rot="18900000" flipH="1">
            <a:off x="-2681153" y="-465959"/>
            <a:ext cx="8639119" cy="5739762"/>
          </a:xfrm>
          <a:custGeom>
            <a:avLst/>
            <a:gdLst>
              <a:gd name="connsiteX0" fmla="*/ 3789781 w 8639119"/>
              <a:gd name="connsiteY0" fmla="*/ 0 h 5739762"/>
              <a:gd name="connsiteX1" fmla="*/ 0 w 8639119"/>
              <a:gd name="connsiteY1" fmla="*/ 3789782 h 5739762"/>
              <a:gd name="connsiteX2" fmla="*/ 0 w 8639119"/>
              <a:gd name="connsiteY2" fmla="*/ 5739761 h 5739762"/>
              <a:gd name="connsiteX3" fmla="*/ 7748695 w 8639119"/>
              <a:gd name="connsiteY3" fmla="*/ 5739762 h 5739762"/>
              <a:gd name="connsiteX4" fmla="*/ 8639119 w 8639119"/>
              <a:gd name="connsiteY4" fmla="*/ 4849338 h 5739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39119" h="5739762">
                <a:moveTo>
                  <a:pt x="3789781" y="0"/>
                </a:moveTo>
                <a:lnTo>
                  <a:pt x="0" y="3789782"/>
                </a:lnTo>
                <a:lnTo>
                  <a:pt x="0" y="5739761"/>
                </a:lnTo>
                <a:lnTo>
                  <a:pt x="7748695" y="5739762"/>
                </a:lnTo>
                <a:lnTo>
                  <a:pt x="8639119" y="4849338"/>
                </a:lnTo>
                <a:close/>
              </a:path>
            </a:pathLst>
          </a:custGeom>
          <a:solidFill>
            <a:schemeClr val="accent1">
              <a:lumMod val="50000"/>
              <a:alpha val="5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12185180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3"/>
            <a:ext cx="109728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09600" y="1600201"/>
            <a:ext cx="53848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609600" y="6243638"/>
            <a:ext cx="2844800" cy="457200"/>
          </a:xfrm>
        </p:spPr>
        <p:txBody>
          <a:bodyPr/>
          <a:lstStyle>
            <a:lvl1pPr>
              <a:defRPr/>
            </a:lvl1pPr>
          </a:lstStyle>
          <a:p>
            <a:pPr>
              <a:defRPr/>
            </a:pPr>
            <a:endParaRPr lang="en-GB"/>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GB"/>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pPr>
              <a:defRPr/>
            </a:pPr>
            <a:fld id="{ADD6695B-AC14-44B4-BEDF-0DF387A29778}" type="slidenum">
              <a:rPr lang="en-GB"/>
              <a:pPr>
                <a:defRPr/>
              </a:pPr>
              <a:t>‹#›</a:t>
            </a:fld>
            <a:endParaRPr lang="en-GB"/>
          </a:p>
        </p:txBody>
      </p:sp>
    </p:spTree>
    <p:extLst>
      <p:ext uri="{BB962C8B-B14F-4D97-AF65-F5344CB8AC3E}">
        <p14:creationId xmlns:p14="http://schemas.microsoft.com/office/powerpoint/2010/main" val="636170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1B0E15-6FC5-434E-8780-B186D9DB0CD0}"/>
              </a:ext>
            </a:extLst>
          </p:cNvPr>
          <p:cNvSpPr>
            <a:spLocks noGrp="1"/>
          </p:cNvSpPr>
          <p:nvPr>
            <p:ph type="title"/>
          </p:nvPr>
        </p:nvSpPr>
        <p:spPr>
          <a:xfrm>
            <a:off x="838200" y="365125"/>
            <a:ext cx="10820400" cy="1325563"/>
          </a:xfrm>
          <a:prstGeom prst="rect">
            <a:avLst/>
          </a:prstGeom>
        </p:spPr>
        <p:txBody>
          <a:bodyPr vert="horz" lIns="91440" tIns="45720" rIns="91440" bIns="45720" rtlCol="0" anchor="ctr">
            <a:normAutofit/>
          </a:bodyPr>
          <a:lstStyle/>
          <a:p>
            <a:pPr rtl="0"/>
            <a:r>
              <a:rPr lang="en-US" noProof="0" smtClean="0"/>
              <a:t>Click to edit Master title style</a:t>
            </a:r>
            <a:endParaRPr lang="en-gb" noProof="0"/>
          </a:p>
        </p:txBody>
      </p:sp>
      <p:sp>
        <p:nvSpPr>
          <p:cNvPr id="3" name="Text Placeholder 2">
            <a:extLst>
              <a:ext uri="{FF2B5EF4-FFF2-40B4-BE49-F238E27FC236}">
                <a16:creationId xmlns:a16="http://schemas.microsoft.com/office/drawing/2014/main" id="{A9C7B128-34F3-405C-B601-8BAFDB43499C}"/>
              </a:ext>
            </a:extLst>
          </p:cNvPr>
          <p:cNvSpPr>
            <a:spLocks noGrp="1"/>
          </p:cNvSpPr>
          <p:nvPr>
            <p:ph type="body" idx="1"/>
          </p:nvPr>
        </p:nvSpPr>
        <p:spPr>
          <a:xfrm>
            <a:off x="838200" y="1825625"/>
            <a:ext cx="10820400" cy="4351338"/>
          </a:xfrm>
          <a:prstGeom prst="rect">
            <a:avLst/>
          </a:prstGeom>
        </p:spPr>
        <p:txBody>
          <a:bodyPr vert="horz" lIns="91440" tIns="45720" rIns="91440" bIns="45720" rtlCol="0">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Slide Number Placeholder 5">
            <a:extLst>
              <a:ext uri="{FF2B5EF4-FFF2-40B4-BE49-F238E27FC236}">
                <a16:creationId xmlns:a16="http://schemas.microsoft.com/office/drawing/2014/main" id="{9F5A7754-E8C7-438B-922D-9027C6CF58E2}"/>
              </a:ext>
            </a:extLst>
          </p:cNvPr>
          <p:cNvSpPr>
            <a:spLocks noGrp="1"/>
          </p:cNvSpPr>
          <p:nvPr>
            <p:ph type="sldNum" sz="quarter" idx="4"/>
          </p:nvPr>
        </p:nvSpPr>
        <p:spPr>
          <a:xfrm>
            <a:off x="11112500" y="6356350"/>
            <a:ext cx="660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C263D6C4-4840-40CC-AC84-17E24B3B7BDE}" type="slidenum">
              <a:rPr lang="en-US" noProof="0" smtClean="0"/>
              <a:t>‹#›</a:t>
            </a:fld>
            <a:endParaRPr lang="en-US" noProof="0"/>
          </a:p>
        </p:txBody>
      </p:sp>
      <p:sp>
        <p:nvSpPr>
          <p:cNvPr id="5" name="Rectangle 4">
            <a:extLst>
              <a:ext uri="{FF2B5EF4-FFF2-40B4-BE49-F238E27FC236}">
                <a16:creationId xmlns:a16="http://schemas.microsoft.com/office/drawing/2014/main" id="{7CDDDB7D-9189-9548-A2B9-81DC62C3C1A3}"/>
              </a:ext>
            </a:extLst>
          </p:cNvPr>
          <p:cNvSpPr/>
          <p:nvPr userDrawn="1"/>
        </p:nvSpPr>
        <p:spPr>
          <a:xfrm>
            <a:off x="0" y="1"/>
            <a:ext cx="12192000" cy="685799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7" name="Freeform: Shape 9">
            <a:extLst>
              <a:ext uri="{FF2B5EF4-FFF2-40B4-BE49-F238E27FC236}">
                <a16:creationId xmlns:a16="http://schemas.microsoft.com/office/drawing/2014/main" id="{096D8877-6B4A-4540-8927-767DD7401718}"/>
              </a:ext>
            </a:extLst>
          </p:cNvPr>
          <p:cNvSpPr/>
          <p:nvPr userDrawn="1"/>
        </p:nvSpPr>
        <p:spPr>
          <a:xfrm>
            <a:off x="0" y="1"/>
            <a:ext cx="12192001" cy="6857999"/>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8" name="Freeform: Shape 17">
            <a:extLst>
              <a:ext uri="{FF2B5EF4-FFF2-40B4-BE49-F238E27FC236}">
                <a16:creationId xmlns:a16="http://schemas.microsoft.com/office/drawing/2014/main" id="{5AF2E123-FE0F-8541-8E36-5030C450AA7E}"/>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9" name="Freeform: Shape 11">
            <a:extLst>
              <a:ext uri="{FF2B5EF4-FFF2-40B4-BE49-F238E27FC236}">
                <a16:creationId xmlns:a16="http://schemas.microsoft.com/office/drawing/2014/main" id="{E5519D99-3B68-924A-9CD0-14B911711CA8}"/>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7">
            <a:extLst>
              <a:ext uri="{FF2B5EF4-FFF2-40B4-BE49-F238E27FC236}">
                <a16:creationId xmlns:a16="http://schemas.microsoft.com/office/drawing/2014/main" id="{A09E21A9-FBEF-144C-A152-FE484F3C55C1}"/>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1" name="Title 1">
            <a:extLst>
              <a:ext uri="{FF2B5EF4-FFF2-40B4-BE49-F238E27FC236}">
                <a16:creationId xmlns:a16="http://schemas.microsoft.com/office/drawing/2014/main" id="{70C7F2CB-A8CE-1545-A08D-93592C4BAEEA}"/>
              </a:ext>
            </a:extLst>
          </p:cNvPr>
          <p:cNvSpPr txBox="1">
            <a:spLocks/>
          </p:cNvSpPr>
          <p:nvPr userDrawn="1"/>
        </p:nvSpPr>
        <p:spPr>
          <a:xfrm>
            <a:off x="444500" y="542925"/>
            <a:ext cx="11214100" cy="5355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lang="en-GB" sz="3200" b="1" kern="1200" spc="-70" baseline="0" dirty="0">
                <a:solidFill>
                  <a:schemeClr val="bg1"/>
                </a:solidFill>
                <a:latin typeface="Trebuchet MS" panose="020B0603020202020204" pitchFamily="34" charset="0"/>
                <a:ea typeface="+mj-ea"/>
                <a:cs typeface="+mj-cs"/>
              </a:defRPr>
            </a:lvl1pPr>
          </a:lstStyle>
          <a:p>
            <a:pPr rtl="0"/>
            <a:r>
              <a:rPr lang="en-gb" noProof="0">
                <a:latin typeface="+mj-lt"/>
              </a:rPr>
              <a:t>Click to edit Master title style</a:t>
            </a:r>
          </a:p>
        </p:txBody>
      </p:sp>
      <p:grpSp>
        <p:nvGrpSpPr>
          <p:cNvPr id="12" name="Group 11">
            <a:extLst>
              <a:ext uri="{FF2B5EF4-FFF2-40B4-BE49-F238E27FC236}">
                <a16:creationId xmlns:a16="http://schemas.microsoft.com/office/drawing/2014/main" id="{7068FCE4-1B47-3C4B-B091-013120A97D09}"/>
              </a:ext>
            </a:extLst>
          </p:cNvPr>
          <p:cNvGrpSpPr/>
          <p:nvPr userDrawn="1"/>
        </p:nvGrpSpPr>
        <p:grpSpPr>
          <a:xfrm rot="16200000">
            <a:off x="499388" y="-322655"/>
            <a:ext cx="535531" cy="645309"/>
            <a:chOff x="10945855" y="7317026"/>
            <a:chExt cx="2483924" cy="2993104"/>
          </a:xfrm>
        </p:grpSpPr>
        <p:sp>
          <p:nvSpPr>
            <p:cNvPr id="13" name="Freeform: Shape 15">
              <a:extLst>
                <a:ext uri="{FF2B5EF4-FFF2-40B4-BE49-F238E27FC236}">
                  <a16:creationId xmlns:a16="http://schemas.microsoft.com/office/drawing/2014/main" id="{FEC3FDE7-F27E-5E4E-8752-287CAB7792D4}"/>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4" name="Freeform: Shape 16">
              <a:extLst>
                <a:ext uri="{FF2B5EF4-FFF2-40B4-BE49-F238E27FC236}">
                  <a16:creationId xmlns:a16="http://schemas.microsoft.com/office/drawing/2014/main" id="{81C902DB-0D21-5044-82B6-9E7A70A1BF62}"/>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nvGrpSpPr>
          <p:cNvPr id="15" name="Group 14">
            <a:extLst>
              <a:ext uri="{FF2B5EF4-FFF2-40B4-BE49-F238E27FC236}">
                <a16:creationId xmlns:a16="http://schemas.microsoft.com/office/drawing/2014/main" id="{BE1E08A0-195D-694F-947B-986A76FBB93E}"/>
              </a:ext>
            </a:extLst>
          </p:cNvPr>
          <p:cNvGrpSpPr/>
          <p:nvPr userDrawn="1"/>
        </p:nvGrpSpPr>
        <p:grpSpPr>
          <a:xfrm>
            <a:off x="-1" y="1357409"/>
            <a:ext cx="12192001" cy="4846320"/>
            <a:chOff x="-1" y="1357409"/>
            <a:chExt cx="12192001" cy="4917518"/>
          </a:xfrm>
        </p:grpSpPr>
        <p:sp>
          <p:nvSpPr>
            <p:cNvPr id="16" name="Rectangle: Single Corner Snipped 18">
              <a:extLst>
                <a:ext uri="{FF2B5EF4-FFF2-40B4-BE49-F238E27FC236}">
                  <a16:creationId xmlns:a16="http://schemas.microsoft.com/office/drawing/2014/main" id="{ED5DFFCD-1EE3-E64E-B51F-BD7D72413E0B}"/>
                </a:ext>
              </a:extLst>
            </p:cNvPr>
            <p:cNvSpPr/>
            <p:nvPr userDrawn="1"/>
          </p:nvSpPr>
          <p:spPr>
            <a:xfrm flipV="1">
              <a:off x="-1" y="1357409"/>
              <a:ext cx="12192000" cy="4917518"/>
            </a:xfrm>
            <a:prstGeom prst="snip1Rect">
              <a:avLst>
                <a:gd name="adj" fmla="val 0"/>
              </a:avLst>
            </a:prstGeom>
            <a:pattFill prst="dkVert">
              <a:fgClr>
                <a:schemeClr val="accent5"/>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US" noProof="0"/>
            </a:p>
          </p:txBody>
        </p:sp>
        <p:sp>
          <p:nvSpPr>
            <p:cNvPr id="17" name="Rectangle: Single Corner Snipped 2">
              <a:extLst>
                <a:ext uri="{FF2B5EF4-FFF2-40B4-BE49-F238E27FC236}">
                  <a16:creationId xmlns:a16="http://schemas.microsoft.com/office/drawing/2014/main" id="{C12DB3CA-8E64-AA43-BFBE-A2CA9A816DBE}"/>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18" name="Freeform: Shape 23">
            <a:extLst>
              <a:ext uri="{FF2B5EF4-FFF2-40B4-BE49-F238E27FC236}">
                <a16:creationId xmlns:a16="http://schemas.microsoft.com/office/drawing/2014/main" id="{A587DEFD-D470-4142-8E0D-A71DDB147C92}"/>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9" name="Slide Number Placeholder 4">
            <a:extLst>
              <a:ext uri="{FF2B5EF4-FFF2-40B4-BE49-F238E27FC236}">
                <a16:creationId xmlns:a16="http://schemas.microsoft.com/office/drawing/2014/main" id="{7D9BF857-7910-734D-A217-5E3344220AA2}"/>
              </a:ext>
            </a:extLst>
          </p:cNvPr>
          <p:cNvSpPr txBox="1">
            <a:spLocks/>
          </p:cNvSpPr>
          <p:nvPr userDrawn="1"/>
        </p:nvSpPr>
        <p:spPr>
          <a:xfrm>
            <a:off x="11252200" y="6315075"/>
            <a:ext cx="406400" cy="365125"/>
          </a:xfrm>
          <a:prstGeom prst="rect">
            <a:avLst/>
          </a:prstGeom>
        </p:spPr>
        <p:txBody>
          <a:bodyPr rtlCol="0"/>
          <a:lstStyle>
            <a:defPPr>
              <a:defRPr lang="en-US"/>
            </a:defPPr>
            <a:lvl1pPr marL="0" algn="l" defTabSz="914400" rtl="0" eaLnBrk="1" latinLnBrk="0" hangingPunct="1">
              <a:defRPr sz="1000" kern="1200">
                <a:solidFill>
                  <a:schemeClr val="bg1"/>
                </a:solidFill>
                <a:latin typeface="Trade Gothic LT Pro" panose="020B05030403030200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666093331"/>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0" r:id="rId3"/>
    <p:sldLayoutId id="2147483666" r:id="rId4"/>
    <p:sldLayoutId id="2147483654" r:id="rId5"/>
    <p:sldLayoutId id="2147483661" r:id="rId6"/>
    <p:sldLayoutId id="2147483674" r:id="rId7"/>
    <p:sldLayoutId id="2147483665" r:id="rId8"/>
    <p:sldLayoutId id="2147483673" r:id="rId9"/>
    <p:sldLayoutId id="2147483662" r:id="rId10"/>
    <p:sldLayoutId id="2147483663" r:id="rId11"/>
    <p:sldLayoutId id="2147483664" r:id="rId12"/>
    <p:sldLayoutId id="2147483675" r:id="rId13"/>
    <p:sldLayoutId id="2147483676" r:id="rId14"/>
    <p:sldLayoutId id="2147483672" r:id="rId15"/>
    <p:sldLayoutId id="2147483667" r:id="rId16"/>
    <p:sldLayoutId id="2147483668" r:id="rId17"/>
    <p:sldLayoutId id="2147483677"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guide id="3" pos="336">
          <p15:clr>
            <a:srgbClr val="F26B43"/>
          </p15:clr>
        </p15:guide>
        <p15:guide id="4" orient="horz" pos="336">
          <p15:clr>
            <a:srgbClr val="F26B43"/>
          </p15:clr>
        </p15:guide>
        <p15:guide id="5" pos="7344">
          <p15:clr>
            <a:srgbClr val="F26B43"/>
          </p15:clr>
        </p15:guide>
        <p15:guide id="6" orient="horz" pos="398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8.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8.xml"/><Relationship Id="rId1" Type="http://schemas.openxmlformats.org/officeDocument/2006/relationships/vmlDrawing" Target="../drawings/vmlDrawing2.vml"/><Relationship Id="rId5" Type="http://schemas.openxmlformats.org/officeDocument/2006/relationships/image" Target="../media/image2.emf"/><Relationship Id="rId4" Type="http://schemas.openxmlformats.org/officeDocument/2006/relationships/oleObject" Target="../embeddings/oleObject2.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8.xml"/><Relationship Id="rId1" Type="http://schemas.openxmlformats.org/officeDocument/2006/relationships/vmlDrawing" Target="../drawings/vmlDrawing3.vml"/><Relationship Id="rId5" Type="http://schemas.openxmlformats.org/officeDocument/2006/relationships/image" Target="../media/image3.emf"/><Relationship Id="rId4" Type="http://schemas.openxmlformats.org/officeDocument/2006/relationships/oleObject" Target="../embeddings/oleObject3.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8.xml"/><Relationship Id="rId1" Type="http://schemas.openxmlformats.org/officeDocument/2006/relationships/vmlDrawing" Target="../drawings/vmlDrawing4.vml"/><Relationship Id="rId5" Type="http://schemas.openxmlformats.org/officeDocument/2006/relationships/image" Target="../media/image4.emf"/><Relationship Id="rId4" Type="http://schemas.openxmlformats.org/officeDocument/2006/relationships/oleObject" Target="../embeddings/oleObject4.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BE5BF-9922-45FB-8F3F-4446D40A051B}"/>
              </a:ext>
            </a:extLst>
          </p:cNvPr>
          <p:cNvSpPr>
            <a:spLocks noGrp="1"/>
          </p:cNvSpPr>
          <p:nvPr>
            <p:ph type="ctrTitle"/>
          </p:nvPr>
        </p:nvSpPr>
        <p:spPr>
          <a:xfrm>
            <a:off x="1890330" y="1066800"/>
            <a:ext cx="9813990" cy="4552950"/>
          </a:xfrm>
        </p:spPr>
        <p:txBody>
          <a:bodyPr rtlCol="0"/>
          <a:lstStyle/>
          <a:p>
            <a:pPr algn="ctr"/>
            <a:r>
              <a:rPr lang="en-GB" sz="7200" dirty="0">
                <a:latin typeface="+mn-lt"/>
              </a:rPr>
              <a:t>Prejudice and </a:t>
            </a:r>
            <a:r>
              <a:rPr lang="en-GB" sz="7200" dirty="0" smtClean="0">
                <a:latin typeface="+mn-lt"/>
              </a:rPr>
              <a:t>Discrimination</a:t>
            </a:r>
            <a:r>
              <a:rPr lang="en-GB" dirty="0" smtClean="0">
                <a:latin typeface="+mn-lt"/>
              </a:rPr>
              <a:t/>
            </a:r>
            <a:br>
              <a:rPr lang="en-GB" dirty="0" smtClean="0">
                <a:latin typeface="+mn-lt"/>
              </a:rPr>
            </a:br>
            <a:r>
              <a:rPr lang="en-GB" dirty="0">
                <a:latin typeface="+mn-lt"/>
              </a:rPr>
              <a:t/>
            </a:r>
            <a:br>
              <a:rPr lang="en-GB" dirty="0">
                <a:latin typeface="+mn-lt"/>
              </a:rPr>
            </a:br>
            <a:r>
              <a:rPr lang="en-GB" dirty="0" smtClean="0">
                <a:latin typeface="+mn-lt"/>
              </a:rPr>
              <a:t>Lecture </a:t>
            </a:r>
            <a:r>
              <a:rPr lang="en-GB" dirty="0" smtClean="0">
                <a:latin typeface="+mn-lt"/>
              </a:rPr>
              <a:t>9: Experiencing Prejudice</a:t>
            </a:r>
            <a:endParaRPr lang="en-GB" dirty="0">
              <a:latin typeface="+mn-lt"/>
            </a:endParaRPr>
          </a:p>
        </p:txBody>
      </p:sp>
      <p:sp>
        <p:nvSpPr>
          <p:cNvPr id="3" name="Subtitle 2">
            <a:extLst>
              <a:ext uri="{FF2B5EF4-FFF2-40B4-BE49-F238E27FC236}">
                <a16:creationId xmlns:a16="http://schemas.microsoft.com/office/drawing/2014/main" id="{0D537F64-4C96-4AA8-BB21-E8053A3186DD}"/>
              </a:ext>
            </a:extLst>
          </p:cNvPr>
          <p:cNvSpPr>
            <a:spLocks noGrp="1"/>
          </p:cNvSpPr>
          <p:nvPr>
            <p:ph type="subTitle" idx="1"/>
          </p:nvPr>
        </p:nvSpPr>
        <p:spPr>
          <a:xfrm>
            <a:off x="1628774" y="5845683"/>
            <a:ext cx="8572501" cy="868680"/>
          </a:xfrm>
        </p:spPr>
        <p:txBody>
          <a:bodyPr rtlCol="0"/>
          <a:lstStyle/>
          <a:p>
            <a:pPr marL="0" indent="0" rtl="0">
              <a:buNone/>
            </a:pPr>
            <a:r>
              <a:rPr lang="en-GB" dirty="0" smtClean="0"/>
              <a:t>Paul Hutchings 				Katie Sullivan </a:t>
            </a:r>
            <a:endParaRPr lang="en-GB" b="1" dirty="0"/>
          </a:p>
        </p:txBody>
      </p:sp>
    </p:spTree>
    <p:extLst>
      <p:ext uri="{BB962C8B-B14F-4D97-AF65-F5344CB8AC3E}">
        <p14:creationId xmlns:p14="http://schemas.microsoft.com/office/powerpoint/2010/main" val="3946934594"/>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427" y="626384"/>
            <a:ext cx="7886700" cy="471586"/>
          </a:xfrm>
        </p:spPr>
        <p:txBody>
          <a:bodyPr>
            <a:normAutofit/>
          </a:bodyPr>
          <a:lstStyle/>
          <a:p>
            <a:pPr algn="ctr"/>
            <a:r>
              <a:rPr lang="en-GB" sz="2400" dirty="0">
                <a:latin typeface="Arial" panose="020B0604020202020204" pitchFamily="34" charset="0"/>
                <a:cs typeface="Arial" panose="020B0604020202020204" pitchFamily="34" charset="0"/>
              </a:rPr>
              <a:t>Language</a:t>
            </a:r>
            <a:endParaRPr lang="en-GB" sz="24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65462" y="1520661"/>
            <a:ext cx="11416937" cy="5196235"/>
          </a:xfrm>
        </p:spPr>
        <p:txBody>
          <a:bodyPr>
            <a:normAutofit/>
          </a:bodyPr>
          <a:lstStyle/>
          <a:p>
            <a:r>
              <a:rPr lang="en-GB" dirty="0" smtClean="0"/>
              <a:t>‘You start out in 1954 by saying “Nigger, nigger, nigger.” By 1968 you can’t say “nigger” – that hurts you. Backfires. So you say stuff like forced busing, states’ rights, and all that stuff. [By 1981] you’re getting so abstract [that] you’re talking about cutting taxes and all these… totally economic things and a by-product of them is that blacks get hurt worse than whites. And subconsciously maybe that is part of it… Obviously sitting around and saying, “We want to cut this” is much more abstract than even the busing thing </a:t>
            </a:r>
            <a:r>
              <a:rPr lang="en-GB" i="1" dirty="0" smtClean="0"/>
              <a:t>and</a:t>
            </a:r>
            <a:r>
              <a:rPr lang="en-GB" dirty="0" smtClean="0"/>
              <a:t> a hell of a lot more abstract than “Nigger, nigger.” [emphasis in original]</a:t>
            </a:r>
          </a:p>
          <a:p>
            <a:pPr lvl="1"/>
            <a:r>
              <a:rPr lang="en-GB" dirty="0" smtClean="0"/>
              <a:t>Anonymous member of Ronald Reagan’s White House staff discussing racial politics in an interview with Alexander </a:t>
            </a:r>
            <a:r>
              <a:rPr lang="en-GB" dirty="0" err="1" smtClean="0"/>
              <a:t>Lamis</a:t>
            </a:r>
            <a:r>
              <a:rPr lang="en-GB" dirty="0" smtClean="0"/>
              <a:t> [from Kite &amp; Whitley, 2016].</a:t>
            </a:r>
            <a:endParaRPr lang="en-GB" dirty="0"/>
          </a:p>
        </p:txBody>
      </p:sp>
    </p:spTree>
    <p:extLst>
      <p:ext uri="{BB962C8B-B14F-4D97-AF65-F5344CB8AC3E}">
        <p14:creationId xmlns:p14="http://schemas.microsoft.com/office/powerpoint/2010/main" val="4072370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500" y="542925"/>
            <a:ext cx="7314837" cy="535531"/>
          </a:xfrm>
        </p:spPr>
        <p:txBody>
          <a:bodyPr>
            <a:normAutofit/>
          </a:bodyPr>
          <a:lstStyle/>
          <a:p>
            <a:pPr algn="ctr"/>
            <a:r>
              <a:rPr lang="en-GB" sz="2400" dirty="0">
                <a:latin typeface="Arial" panose="020B0604020202020204" pitchFamily="34" charset="0"/>
                <a:cs typeface="Arial" panose="020B0604020202020204" pitchFamily="34" charset="0"/>
              </a:rPr>
              <a:t>Two issues…</a:t>
            </a:r>
            <a:endParaRPr lang="en-GB" sz="24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 y="1825625"/>
            <a:ext cx="11658600" cy="4351338"/>
          </a:xfrm>
        </p:spPr>
        <p:txBody>
          <a:bodyPr/>
          <a:lstStyle/>
          <a:p>
            <a:pPr marL="457200" indent="-457200">
              <a:buFont typeface="+mj-lt"/>
              <a:buAutoNum type="arabicPeriod"/>
            </a:pPr>
            <a:r>
              <a:rPr lang="en-GB" dirty="0" smtClean="0"/>
              <a:t>Why is “nigger” such an offensive term when used by whites if it is not when used by non-whites?</a:t>
            </a:r>
          </a:p>
          <a:p>
            <a:pPr lvl="1" indent="-342900">
              <a:buFont typeface="+mj-lt"/>
              <a:buAutoNum type="alphaLcPeriod"/>
            </a:pPr>
            <a:r>
              <a:rPr lang="en-GB" dirty="0" smtClean="0"/>
              <a:t>Power – the use of a term in certain hands contains connotations (overt or unconscious)</a:t>
            </a:r>
          </a:p>
          <a:p>
            <a:pPr marL="342900" indent="-342900">
              <a:buFont typeface="+mj-lt"/>
              <a:buAutoNum type="arabicPeriod"/>
            </a:pPr>
            <a:endParaRPr lang="en-GB" dirty="0"/>
          </a:p>
          <a:p>
            <a:pPr marL="342900" indent="-342900">
              <a:buFont typeface="+mj-lt"/>
              <a:buAutoNum type="arabicPeriod"/>
            </a:pPr>
            <a:r>
              <a:rPr lang="en-GB" dirty="0" smtClean="0"/>
              <a:t> If the new terms are just as hurtful in their impact as the old, why pretend we have moved on?</a:t>
            </a:r>
          </a:p>
          <a:p>
            <a:pPr lvl="1" indent="-342900">
              <a:buFont typeface="+mj-lt"/>
              <a:buAutoNum type="alphaLcPeriod"/>
            </a:pPr>
            <a:r>
              <a:rPr lang="en-GB" dirty="0" smtClean="0"/>
              <a:t>Is calling someone “nigger” to their face any worse than stealing money from them through a rigged societal system?</a:t>
            </a:r>
          </a:p>
        </p:txBody>
      </p:sp>
    </p:spTree>
    <p:extLst>
      <p:ext uri="{BB962C8B-B14F-4D97-AF65-F5344CB8AC3E}">
        <p14:creationId xmlns:p14="http://schemas.microsoft.com/office/powerpoint/2010/main" val="203065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56754" y="600282"/>
            <a:ext cx="9144000" cy="634082"/>
          </a:xfrm>
        </p:spPr>
        <p:txBody>
          <a:bodyPr>
            <a:noAutofit/>
          </a:bodyPr>
          <a:lstStyle/>
          <a:p>
            <a:pPr algn="ctr" eaLnBrk="1" hangingPunct="1"/>
            <a:r>
              <a:rPr lang="en-GB" altLang="en-US" sz="2400" dirty="0">
                <a:latin typeface="Arial" panose="020B0604020202020204" pitchFamily="34" charset="0"/>
                <a:cs typeface="Arial" panose="020B0604020202020204" pitchFamily="34" charset="0"/>
              </a:rPr>
              <a:t>Viewing Prejudice And Discrimination From The Other Side</a:t>
            </a:r>
            <a:endParaRPr lang="en-US" altLang="en-US" sz="2400" dirty="0">
              <a:latin typeface="Arial" panose="020B0604020202020204" pitchFamily="34" charset="0"/>
              <a:cs typeface="Arial" panose="020B0604020202020204" pitchFamily="34" charset="0"/>
            </a:endParaRPr>
          </a:p>
        </p:txBody>
      </p:sp>
      <p:sp>
        <p:nvSpPr>
          <p:cNvPr id="489475" name="Rectangle 3"/>
          <p:cNvSpPr>
            <a:spLocks noGrp="1" noChangeArrowheads="1"/>
          </p:cNvSpPr>
          <p:nvPr>
            <p:ph idx="1"/>
          </p:nvPr>
        </p:nvSpPr>
        <p:spPr>
          <a:xfrm>
            <a:off x="339633" y="1584960"/>
            <a:ext cx="11434355" cy="4592004"/>
          </a:xfrm>
        </p:spPr>
        <p:txBody>
          <a:bodyPr>
            <a:noAutofit/>
          </a:bodyPr>
          <a:lstStyle/>
          <a:p>
            <a:pPr eaLnBrk="1" hangingPunct="1">
              <a:lnSpc>
                <a:spcPct val="150000"/>
              </a:lnSpc>
            </a:pPr>
            <a:r>
              <a:rPr lang="en-GB" altLang="en-US" sz="2000" dirty="0">
                <a:latin typeface="Arial" panose="020B0604020202020204" pitchFamily="34" charset="0"/>
                <a:cs typeface="Arial" panose="020B0604020202020204" pitchFamily="34" charset="0"/>
              </a:rPr>
              <a:t>What is it like to be prejudiced/discriminated against?</a:t>
            </a:r>
          </a:p>
          <a:p>
            <a:pPr lvl="1" eaLnBrk="1" hangingPunct="1">
              <a:lnSpc>
                <a:spcPct val="150000"/>
              </a:lnSpc>
            </a:pPr>
            <a:r>
              <a:rPr lang="en-GB" altLang="en-US" sz="1800" dirty="0">
                <a:latin typeface="Arial" panose="020B0604020202020204" pitchFamily="34" charset="0"/>
                <a:cs typeface="Arial" panose="020B0604020202020204" pitchFamily="34" charset="0"/>
              </a:rPr>
              <a:t>Taking prejudice as a negative evaluation</a:t>
            </a:r>
          </a:p>
          <a:p>
            <a:pPr lvl="1" eaLnBrk="1" hangingPunct="1">
              <a:lnSpc>
                <a:spcPct val="150000"/>
              </a:lnSpc>
            </a:pPr>
            <a:r>
              <a:rPr lang="en-GB" altLang="en-US" sz="1800" dirty="0">
                <a:latin typeface="Arial" panose="020B0604020202020204" pitchFamily="34" charset="0"/>
                <a:cs typeface="Arial" panose="020B0604020202020204" pitchFamily="34" charset="0"/>
              </a:rPr>
              <a:t>Some of you may have experienced this</a:t>
            </a:r>
          </a:p>
          <a:p>
            <a:pPr lvl="2" eaLnBrk="1" hangingPunct="1">
              <a:lnSpc>
                <a:spcPct val="150000"/>
              </a:lnSpc>
            </a:pPr>
            <a:r>
              <a:rPr lang="en-GB" altLang="en-US" sz="1600" dirty="0">
                <a:latin typeface="Arial" panose="020B0604020202020204" pitchFamily="34" charset="0"/>
                <a:cs typeface="Arial" panose="020B0604020202020204" pitchFamily="34" charset="0"/>
              </a:rPr>
              <a:t>As a result of your race/ gender/ age</a:t>
            </a:r>
          </a:p>
          <a:p>
            <a:pPr lvl="2" eaLnBrk="1" hangingPunct="1">
              <a:lnSpc>
                <a:spcPct val="150000"/>
              </a:lnSpc>
            </a:pPr>
            <a:r>
              <a:rPr lang="en-GB" altLang="en-US" sz="1600" dirty="0">
                <a:latin typeface="Arial" panose="020B0604020202020204" pitchFamily="34" charset="0"/>
                <a:cs typeface="Arial" panose="020B0604020202020204" pitchFamily="34" charset="0"/>
              </a:rPr>
              <a:t>Or more indirect reasons e.g., wearing glasses, braces on your teeth, etc.</a:t>
            </a:r>
          </a:p>
          <a:p>
            <a:pPr eaLnBrk="1" hangingPunct="1">
              <a:lnSpc>
                <a:spcPct val="150000"/>
              </a:lnSpc>
            </a:pPr>
            <a:endParaRPr lang="en-GB" altLang="en-US" sz="2000" dirty="0">
              <a:latin typeface="Arial" panose="020B0604020202020204" pitchFamily="34" charset="0"/>
              <a:cs typeface="Arial" panose="020B0604020202020204" pitchFamily="34" charset="0"/>
            </a:endParaRPr>
          </a:p>
          <a:p>
            <a:pPr eaLnBrk="1" hangingPunct="1">
              <a:lnSpc>
                <a:spcPct val="150000"/>
              </a:lnSpc>
            </a:pPr>
            <a:r>
              <a:rPr lang="en-GB" altLang="en-US" sz="2000" dirty="0">
                <a:latin typeface="Arial" panose="020B0604020202020204" pitchFamily="34" charset="0"/>
                <a:cs typeface="Arial" panose="020B0604020202020204" pitchFamily="34" charset="0"/>
              </a:rPr>
              <a:t>Stigma</a:t>
            </a:r>
          </a:p>
          <a:p>
            <a:pPr eaLnBrk="1" hangingPunct="1">
              <a:lnSpc>
                <a:spcPct val="150000"/>
              </a:lnSpc>
            </a:pPr>
            <a:r>
              <a:rPr lang="en-GB" altLang="en-US" sz="2000" dirty="0" smtClean="0">
                <a:latin typeface="Arial" panose="020B0604020202020204" pitchFamily="34" charset="0"/>
                <a:cs typeface="Arial" panose="020B0604020202020204" pitchFamily="34" charset="0"/>
              </a:rPr>
              <a:t>Stereotype </a:t>
            </a:r>
            <a:r>
              <a:rPr lang="en-GB" altLang="en-US" sz="2000" dirty="0">
                <a:latin typeface="Arial" panose="020B0604020202020204" pitchFamily="34" charset="0"/>
                <a:cs typeface="Arial" panose="020B0604020202020204" pitchFamily="34" charset="0"/>
              </a:rPr>
              <a:t>threat</a:t>
            </a:r>
          </a:p>
          <a:p>
            <a:pPr eaLnBrk="1" hangingPunct="1">
              <a:lnSpc>
                <a:spcPct val="150000"/>
              </a:lnSpc>
            </a:pPr>
            <a:r>
              <a:rPr lang="en-GB" altLang="en-US" sz="2000" dirty="0" smtClean="0">
                <a:latin typeface="Arial" panose="020B0604020202020204" pitchFamily="34" charset="0"/>
                <a:cs typeface="Arial" panose="020B0604020202020204" pitchFamily="34" charset="0"/>
              </a:rPr>
              <a:t>Self-fulfilling </a:t>
            </a:r>
            <a:r>
              <a:rPr lang="en-GB" altLang="en-US" sz="2000" dirty="0">
                <a:latin typeface="Arial" panose="020B0604020202020204" pitchFamily="34" charset="0"/>
                <a:cs typeface="Arial" panose="020B0604020202020204" pitchFamily="34" charset="0"/>
              </a:rPr>
              <a:t>prophecies</a:t>
            </a:r>
          </a:p>
        </p:txBody>
      </p:sp>
    </p:spTree>
    <p:extLst>
      <p:ext uri="{BB962C8B-B14F-4D97-AF65-F5344CB8AC3E}">
        <p14:creationId xmlns:p14="http://schemas.microsoft.com/office/powerpoint/2010/main" val="381739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89475">
                                            <p:txEl>
                                              <p:pRg st="0" end="0"/>
                                            </p:txEl>
                                          </p:spTgt>
                                        </p:tgtEl>
                                        <p:attrNameLst>
                                          <p:attrName>style.visibility</p:attrName>
                                        </p:attrNameLst>
                                      </p:cBhvr>
                                      <p:to>
                                        <p:strVal val="visible"/>
                                      </p:to>
                                    </p:set>
                                    <p:animScale>
                                      <p:cBhvr>
                                        <p:cTn id="7" dur="1000" decel="50000" fill="hold">
                                          <p:stCondLst>
                                            <p:cond delay="0"/>
                                          </p:stCondLst>
                                        </p:cTn>
                                        <p:tgtEl>
                                          <p:spTgt spid="48947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89475">
                                            <p:txEl>
                                              <p:pRg st="0" end="0"/>
                                            </p:txEl>
                                          </p:spTgt>
                                        </p:tgtEl>
                                        <p:attrNameLst>
                                          <p:attrName>ppt_x</p:attrName>
                                          <p:attrName>ppt_y</p:attrName>
                                        </p:attrNameLst>
                                      </p:cBhvr>
                                    </p:animMotion>
                                    <p:animEffect transition="in" filter="fade">
                                      <p:cBhvr>
                                        <p:cTn id="9" dur="1000"/>
                                        <p:tgtEl>
                                          <p:spTgt spid="489475">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489475">
                                            <p:txEl>
                                              <p:pRg st="1" end="1"/>
                                            </p:txEl>
                                          </p:spTgt>
                                        </p:tgtEl>
                                        <p:attrNameLst>
                                          <p:attrName>style.visibility</p:attrName>
                                        </p:attrNameLst>
                                      </p:cBhvr>
                                      <p:to>
                                        <p:strVal val="visible"/>
                                      </p:to>
                                    </p:set>
                                    <p:animScale>
                                      <p:cBhvr>
                                        <p:cTn id="12" dur="1000" decel="50000" fill="hold">
                                          <p:stCondLst>
                                            <p:cond delay="0"/>
                                          </p:stCondLst>
                                        </p:cTn>
                                        <p:tgtEl>
                                          <p:spTgt spid="489475">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89475">
                                            <p:txEl>
                                              <p:pRg st="1" end="1"/>
                                            </p:txEl>
                                          </p:spTgt>
                                        </p:tgtEl>
                                        <p:attrNameLst>
                                          <p:attrName>ppt_x</p:attrName>
                                          <p:attrName>ppt_y</p:attrName>
                                        </p:attrNameLst>
                                      </p:cBhvr>
                                    </p:animMotion>
                                    <p:animEffect transition="in" filter="fade">
                                      <p:cBhvr>
                                        <p:cTn id="14" dur="1000"/>
                                        <p:tgtEl>
                                          <p:spTgt spid="489475">
                                            <p:txEl>
                                              <p:pRg st="1" end="1"/>
                                            </p:txEl>
                                          </p:spTgt>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489475">
                                            <p:txEl>
                                              <p:pRg st="2" end="2"/>
                                            </p:txEl>
                                          </p:spTgt>
                                        </p:tgtEl>
                                        <p:attrNameLst>
                                          <p:attrName>style.visibility</p:attrName>
                                        </p:attrNameLst>
                                      </p:cBhvr>
                                      <p:to>
                                        <p:strVal val="visible"/>
                                      </p:to>
                                    </p:set>
                                    <p:animScale>
                                      <p:cBhvr>
                                        <p:cTn id="17" dur="1000" decel="50000" fill="hold">
                                          <p:stCondLst>
                                            <p:cond delay="0"/>
                                          </p:stCondLst>
                                        </p:cTn>
                                        <p:tgtEl>
                                          <p:spTgt spid="489475">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89475">
                                            <p:txEl>
                                              <p:pRg st="2" end="2"/>
                                            </p:txEl>
                                          </p:spTgt>
                                        </p:tgtEl>
                                        <p:attrNameLst>
                                          <p:attrName>ppt_x</p:attrName>
                                          <p:attrName>ppt_y</p:attrName>
                                        </p:attrNameLst>
                                      </p:cBhvr>
                                    </p:animMotion>
                                    <p:animEffect transition="in" filter="fade">
                                      <p:cBhvr>
                                        <p:cTn id="19" dur="1000"/>
                                        <p:tgtEl>
                                          <p:spTgt spid="489475">
                                            <p:txEl>
                                              <p:pRg st="2" end="2"/>
                                            </p:txEl>
                                          </p:spTgt>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489475">
                                            <p:txEl>
                                              <p:pRg st="3" end="3"/>
                                            </p:txEl>
                                          </p:spTgt>
                                        </p:tgtEl>
                                        <p:attrNameLst>
                                          <p:attrName>style.visibility</p:attrName>
                                        </p:attrNameLst>
                                      </p:cBhvr>
                                      <p:to>
                                        <p:strVal val="visible"/>
                                      </p:to>
                                    </p:set>
                                    <p:animScale>
                                      <p:cBhvr>
                                        <p:cTn id="22" dur="1000" decel="50000" fill="hold">
                                          <p:stCondLst>
                                            <p:cond delay="0"/>
                                          </p:stCondLst>
                                        </p:cTn>
                                        <p:tgtEl>
                                          <p:spTgt spid="48947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89475">
                                            <p:txEl>
                                              <p:pRg st="3" end="3"/>
                                            </p:txEl>
                                          </p:spTgt>
                                        </p:tgtEl>
                                        <p:attrNameLst>
                                          <p:attrName>ppt_x</p:attrName>
                                          <p:attrName>ppt_y</p:attrName>
                                        </p:attrNameLst>
                                      </p:cBhvr>
                                    </p:animMotion>
                                    <p:animEffect transition="in" filter="fade">
                                      <p:cBhvr>
                                        <p:cTn id="24" dur="1000"/>
                                        <p:tgtEl>
                                          <p:spTgt spid="489475">
                                            <p:txEl>
                                              <p:pRg st="3" end="3"/>
                                            </p:txEl>
                                          </p:spTgt>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489475">
                                            <p:txEl>
                                              <p:pRg st="4" end="4"/>
                                            </p:txEl>
                                          </p:spTgt>
                                        </p:tgtEl>
                                        <p:attrNameLst>
                                          <p:attrName>style.visibility</p:attrName>
                                        </p:attrNameLst>
                                      </p:cBhvr>
                                      <p:to>
                                        <p:strVal val="visible"/>
                                      </p:to>
                                    </p:set>
                                    <p:animScale>
                                      <p:cBhvr>
                                        <p:cTn id="27" dur="1000" decel="50000" fill="hold">
                                          <p:stCondLst>
                                            <p:cond delay="0"/>
                                          </p:stCondLst>
                                        </p:cTn>
                                        <p:tgtEl>
                                          <p:spTgt spid="48947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89475">
                                            <p:txEl>
                                              <p:pRg st="4" end="4"/>
                                            </p:txEl>
                                          </p:spTgt>
                                        </p:tgtEl>
                                        <p:attrNameLst>
                                          <p:attrName>ppt_x</p:attrName>
                                          <p:attrName>ppt_y</p:attrName>
                                        </p:attrNameLst>
                                      </p:cBhvr>
                                    </p:animMotion>
                                    <p:animEffect transition="in" filter="fade">
                                      <p:cBhvr>
                                        <p:cTn id="29" dur="1000"/>
                                        <p:tgtEl>
                                          <p:spTgt spid="489475">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2" presetClass="entr" presetSubtype="0" fill="hold" grpId="0" nodeType="clickEffect">
                                  <p:stCondLst>
                                    <p:cond delay="0"/>
                                  </p:stCondLst>
                                  <p:childTnLst>
                                    <p:set>
                                      <p:cBhvr>
                                        <p:cTn id="33" dur="1" fill="hold">
                                          <p:stCondLst>
                                            <p:cond delay="0"/>
                                          </p:stCondLst>
                                        </p:cTn>
                                        <p:tgtEl>
                                          <p:spTgt spid="489475">
                                            <p:txEl>
                                              <p:pRg st="6" end="6"/>
                                            </p:txEl>
                                          </p:spTgt>
                                        </p:tgtEl>
                                        <p:attrNameLst>
                                          <p:attrName>style.visibility</p:attrName>
                                        </p:attrNameLst>
                                      </p:cBhvr>
                                      <p:to>
                                        <p:strVal val="visible"/>
                                      </p:to>
                                    </p:set>
                                    <p:animScale>
                                      <p:cBhvr>
                                        <p:cTn id="34" dur="1000" decel="50000" fill="hold">
                                          <p:stCondLst>
                                            <p:cond delay="0"/>
                                          </p:stCondLst>
                                        </p:cTn>
                                        <p:tgtEl>
                                          <p:spTgt spid="489475">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489475">
                                            <p:txEl>
                                              <p:pRg st="6" end="6"/>
                                            </p:txEl>
                                          </p:spTgt>
                                        </p:tgtEl>
                                        <p:attrNameLst>
                                          <p:attrName>ppt_x</p:attrName>
                                          <p:attrName>ppt_y</p:attrName>
                                        </p:attrNameLst>
                                      </p:cBhvr>
                                    </p:animMotion>
                                    <p:animEffect transition="in" filter="fade">
                                      <p:cBhvr>
                                        <p:cTn id="36" dur="1000"/>
                                        <p:tgtEl>
                                          <p:spTgt spid="489475">
                                            <p:txEl>
                                              <p:pRg st="6" end="6"/>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2" presetClass="entr" presetSubtype="0" fill="hold" grpId="0" nodeType="clickEffect">
                                  <p:stCondLst>
                                    <p:cond delay="0"/>
                                  </p:stCondLst>
                                  <p:childTnLst>
                                    <p:set>
                                      <p:cBhvr>
                                        <p:cTn id="40" dur="1" fill="hold">
                                          <p:stCondLst>
                                            <p:cond delay="0"/>
                                          </p:stCondLst>
                                        </p:cTn>
                                        <p:tgtEl>
                                          <p:spTgt spid="489475">
                                            <p:txEl>
                                              <p:pRg st="7" end="7"/>
                                            </p:txEl>
                                          </p:spTgt>
                                        </p:tgtEl>
                                        <p:attrNameLst>
                                          <p:attrName>style.visibility</p:attrName>
                                        </p:attrNameLst>
                                      </p:cBhvr>
                                      <p:to>
                                        <p:strVal val="visible"/>
                                      </p:to>
                                    </p:set>
                                    <p:animScale>
                                      <p:cBhvr>
                                        <p:cTn id="41" dur="1000" decel="50000" fill="hold">
                                          <p:stCondLst>
                                            <p:cond delay="0"/>
                                          </p:stCondLst>
                                        </p:cTn>
                                        <p:tgtEl>
                                          <p:spTgt spid="489475">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489475">
                                            <p:txEl>
                                              <p:pRg st="7" end="7"/>
                                            </p:txEl>
                                          </p:spTgt>
                                        </p:tgtEl>
                                        <p:attrNameLst>
                                          <p:attrName>ppt_x</p:attrName>
                                          <p:attrName>ppt_y</p:attrName>
                                        </p:attrNameLst>
                                      </p:cBhvr>
                                    </p:animMotion>
                                    <p:animEffect transition="in" filter="fade">
                                      <p:cBhvr>
                                        <p:cTn id="43" dur="1000"/>
                                        <p:tgtEl>
                                          <p:spTgt spid="489475">
                                            <p:txEl>
                                              <p:pRg st="7" end="7"/>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52" presetClass="entr" presetSubtype="0" fill="hold" grpId="0" nodeType="clickEffect">
                                  <p:stCondLst>
                                    <p:cond delay="0"/>
                                  </p:stCondLst>
                                  <p:childTnLst>
                                    <p:set>
                                      <p:cBhvr>
                                        <p:cTn id="47" dur="1" fill="hold">
                                          <p:stCondLst>
                                            <p:cond delay="0"/>
                                          </p:stCondLst>
                                        </p:cTn>
                                        <p:tgtEl>
                                          <p:spTgt spid="489475">
                                            <p:txEl>
                                              <p:pRg st="8" end="8"/>
                                            </p:txEl>
                                          </p:spTgt>
                                        </p:tgtEl>
                                        <p:attrNameLst>
                                          <p:attrName>style.visibility</p:attrName>
                                        </p:attrNameLst>
                                      </p:cBhvr>
                                      <p:to>
                                        <p:strVal val="visible"/>
                                      </p:to>
                                    </p:set>
                                    <p:animScale>
                                      <p:cBhvr>
                                        <p:cTn id="48" dur="1000" decel="50000" fill="hold">
                                          <p:stCondLst>
                                            <p:cond delay="0"/>
                                          </p:stCondLst>
                                        </p:cTn>
                                        <p:tgtEl>
                                          <p:spTgt spid="489475">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1000" decel="50000" fill="hold">
                                          <p:stCondLst>
                                            <p:cond delay="0"/>
                                          </p:stCondLst>
                                        </p:cTn>
                                        <p:tgtEl>
                                          <p:spTgt spid="489475">
                                            <p:txEl>
                                              <p:pRg st="8" end="8"/>
                                            </p:txEl>
                                          </p:spTgt>
                                        </p:tgtEl>
                                        <p:attrNameLst>
                                          <p:attrName>ppt_x</p:attrName>
                                          <p:attrName>ppt_y</p:attrName>
                                        </p:attrNameLst>
                                      </p:cBhvr>
                                    </p:animMotion>
                                    <p:animEffect transition="in" filter="fade">
                                      <p:cBhvr>
                                        <p:cTn id="50" dur="1000"/>
                                        <p:tgtEl>
                                          <p:spTgt spid="48947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947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131" y="591573"/>
            <a:ext cx="7886700" cy="471586"/>
          </a:xfrm>
        </p:spPr>
        <p:txBody>
          <a:bodyPr>
            <a:noAutofit/>
          </a:bodyPr>
          <a:lstStyle/>
          <a:p>
            <a:pPr algn="ctr" eaLnBrk="1" hangingPunct="1"/>
            <a:r>
              <a:rPr lang="en-GB" altLang="en-US" dirty="0">
                <a:latin typeface="Arial" panose="020B0604020202020204" pitchFamily="34" charset="0"/>
                <a:cs typeface="Arial" panose="020B0604020202020204" pitchFamily="34" charset="0"/>
              </a:rPr>
              <a:t>Stigma</a:t>
            </a:r>
            <a:endParaRPr lang="en-US" altLang="en-US" dirty="0">
              <a:latin typeface="Arial" panose="020B0604020202020204" pitchFamily="34" charset="0"/>
              <a:cs typeface="Arial" panose="020B0604020202020204" pitchFamily="34" charset="0"/>
            </a:endParaRPr>
          </a:p>
        </p:txBody>
      </p:sp>
      <p:sp>
        <p:nvSpPr>
          <p:cNvPr id="490499" name="Rectangle 3"/>
          <p:cNvSpPr>
            <a:spLocks noGrp="1" noChangeArrowheads="1"/>
          </p:cNvSpPr>
          <p:nvPr>
            <p:ph idx="1"/>
          </p:nvPr>
        </p:nvSpPr>
        <p:spPr>
          <a:xfrm>
            <a:off x="235131" y="1593669"/>
            <a:ext cx="10181349" cy="4583295"/>
          </a:xfrm>
        </p:spPr>
        <p:txBody>
          <a:bodyPr/>
          <a:lstStyle/>
          <a:p>
            <a:pPr eaLnBrk="1" hangingPunct="1">
              <a:lnSpc>
                <a:spcPct val="150000"/>
              </a:lnSpc>
            </a:pPr>
            <a:r>
              <a:rPr lang="en-GB" altLang="en-US" sz="2400" dirty="0">
                <a:latin typeface="Arial" panose="020B0604020202020204" pitchFamily="34" charset="0"/>
                <a:cs typeface="Arial" panose="020B0604020202020204" pitchFamily="34" charset="0"/>
              </a:rPr>
              <a:t>Goffman (1963)</a:t>
            </a:r>
          </a:p>
          <a:p>
            <a:pPr eaLnBrk="1" hangingPunct="1">
              <a:lnSpc>
                <a:spcPct val="150000"/>
              </a:lnSpc>
            </a:pPr>
            <a:endParaRPr lang="en-GB" altLang="en-US" sz="24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Stigma = “the unusual characteristics that engender negative evaluations” (Nelson, 2006, p135)</a:t>
            </a:r>
          </a:p>
          <a:p>
            <a:pPr eaLnBrk="1" hangingPunct="1">
              <a:lnSpc>
                <a:spcPct val="150000"/>
              </a:lnSpc>
            </a:pPr>
            <a:endParaRPr lang="en-GB" altLang="en-US" sz="24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Stigma marks the individual as “deviant, flawed, limited, spoiled or generally undesirable (Jones et al., 1984, p8)</a:t>
            </a:r>
          </a:p>
          <a:p>
            <a:pPr eaLnBrk="1" hangingPunct="1">
              <a:lnSpc>
                <a:spcPct val="150000"/>
              </a:lnSpc>
            </a:pPr>
            <a:endParaRPr lang="en-GB" altLang="en-US" sz="2400" dirty="0">
              <a:latin typeface="Arial" panose="020B0604020202020204" pitchFamily="34" charset="0"/>
              <a:cs typeface="Arial" panose="020B0604020202020204" pitchFamily="34" charset="0"/>
            </a:endParaRPr>
          </a:p>
          <a:p>
            <a:pPr eaLnBrk="1" hangingPunct="1">
              <a:lnSpc>
                <a:spcPct val="150000"/>
              </a:lnSpc>
            </a:pPr>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1895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90499">
                                            <p:txEl>
                                              <p:pRg st="0" end="0"/>
                                            </p:txEl>
                                          </p:spTgt>
                                        </p:tgtEl>
                                        <p:attrNameLst>
                                          <p:attrName>style.visibility</p:attrName>
                                        </p:attrNameLst>
                                      </p:cBhvr>
                                      <p:to>
                                        <p:strVal val="visible"/>
                                      </p:to>
                                    </p:set>
                                    <p:animScale>
                                      <p:cBhvr>
                                        <p:cTn id="7" dur="1000" decel="50000" fill="hold">
                                          <p:stCondLst>
                                            <p:cond delay="0"/>
                                          </p:stCondLst>
                                        </p:cTn>
                                        <p:tgtEl>
                                          <p:spTgt spid="49049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90499">
                                            <p:txEl>
                                              <p:pRg st="0" end="0"/>
                                            </p:txEl>
                                          </p:spTgt>
                                        </p:tgtEl>
                                        <p:attrNameLst>
                                          <p:attrName>ppt_x</p:attrName>
                                          <p:attrName>ppt_y</p:attrName>
                                        </p:attrNameLst>
                                      </p:cBhvr>
                                    </p:animMotion>
                                    <p:animEffect transition="in" filter="fade">
                                      <p:cBhvr>
                                        <p:cTn id="9" dur="1000"/>
                                        <p:tgtEl>
                                          <p:spTgt spid="490499">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490499">
                                            <p:txEl>
                                              <p:pRg st="2" end="2"/>
                                            </p:txEl>
                                          </p:spTgt>
                                        </p:tgtEl>
                                        <p:attrNameLst>
                                          <p:attrName>style.visibility</p:attrName>
                                        </p:attrNameLst>
                                      </p:cBhvr>
                                      <p:to>
                                        <p:strVal val="visible"/>
                                      </p:to>
                                    </p:set>
                                    <p:animScale>
                                      <p:cBhvr>
                                        <p:cTn id="14" dur="1000" decel="50000" fill="hold">
                                          <p:stCondLst>
                                            <p:cond delay="0"/>
                                          </p:stCondLst>
                                        </p:cTn>
                                        <p:tgtEl>
                                          <p:spTgt spid="490499">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490499">
                                            <p:txEl>
                                              <p:pRg st="2" end="2"/>
                                            </p:txEl>
                                          </p:spTgt>
                                        </p:tgtEl>
                                        <p:attrNameLst>
                                          <p:attrName>ppt_x</p:attrName>
                                          <p:attrName>ppt_y</p:attrName>
                                        </p:attrNameLst>
                                      </p:cBhvr>
                                    </p:animMotion>
                                    <p:animEffect transition="in" filter="fade">
                                      <p:cBhvr>
                                        <p:cTn id="16" dur="1000"/>
                                        <p:tgtEl>
                                          <p:spTgt spid="490499">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490499">
                                            <p:txEl>
                                              <p:pRg st="4" end="4"/>
                                            </p:txEl>
                                          </p:spTgt>
                                        </p:tgtEl>
                                        <p:attrNameLst>
                                          <p:attrName>style.visibility</p:attrName>
                                        </p:attrNameLst>
                                      </p:cBhvr>
                                      <p:to>
                                        <p:strVal val="visible"/>
                                      </p:to>
                                    </p:set>
                                    <p:animScale>
                                      <p:cBhvr>
                                        <p:cTn id="21" dur="1000" decel="50000" fill="hold">
                                          <p:stCondLst>
                                            <p:cond delay="0"/>
                                          </p:stCondLst>
                                        </p:cTn>
                                        <p:tgtEl>
                                          <p:spTgt spid="490499">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490499">
                                            <p:txEl>
                                              <p:pRg st="4" end="4"/>
                                            </p:txEl>
                                          </p:spTgt>
                                        </p:tgtEl>
                                        <p:attrNameLst>
                                          <p:attrName>ppt_x</p:attrName>
                                          <p:attrName>ppt_y</p:attrName>
                                        </p:attrNameLst>
                                      </p:cBhvr>
                                    </p:animMotion>
                                    <p:animEffect transition="in" filter="fade">
                                      <p:cBhvr>
                                        <p:cTn id="23" dur="1000"/>
                                        <p:tgtEl>
                                          <p:spTgt spid="4904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49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39337" y="696077"/>
            <a:ext cx="7886700" cy="471586"/>
          </a:xfrm>
        </p:spPr>
        <p:txBody>
          <a:bodyPr>
            <a:noAutofit/>
          </a:bodyPr>
          <a:lstStyle/>
          <a:p>
            <a:pPr algn="ctr" eaLnBrk="1" hangingPunct="1"/>
            <a:r>
              <a:rPr lang="en-GB" altLang="en-US" dirty="0">
                <a:latin typeface="Arial" panose="020B0604020202020204" pitchFamily="34" charset="0"/>
                <a:cs typeface="Arial" panose="020B0604020202020204" pitchFamily="34" charset="0"/>
              </a:rPr>
              <a:t>Group Identification</a:t>
            </a:r>
            <a:endParaRPr lang="en-US" altLang="en-US" dirty="0">
              <a:latin typeface="Arial" panose="020B0604020202020204" pitchFamily="34" charset="0"/>
              <a:cs typeface="Arial" panose="020B0604020202020204" pitchFamily="34" charset="0"/>
            </a:endParaRPr>
          </a:p>
        </p:txBody>
      </p:sp>
      <p:sp>
        <p:nvSpPr>
          <p:cNvPr id="491523" name="Rectangle 3"/>
          <p:cNvSpPr>
            <a:spLocks noGrp="1" noChangeArrowheads="1"/>
          </p:cNvSpPr>
          <p:nvPr>
            <p:ph idx="1"/>
          </p:nvPr>
        </p:nvSpPr>
        <p:spPr>
          <a:xfrm>
            <a:off x="209006" y="1576251"/>
            <a:ext cx="11094720" cy="4600713"/>
          </a:xfrm>
        </p:spPr>
        <p:txBody>
          <a:bodyPr>
            <a:normAutofit/>
          </a:bodyPr>
          <a:lstStyle/>
          <a:p>
            <a:pPr eaLnBrk="1" hangingPunct="1">
              <a:lnSpc>
                <a:spcPct val="150000"/>
              </a:lnSpc>
            </a:pPr>
            <a:r>
              <a:rPr lang="en-GB" altLang="en-US" sz="2400" dirty="0">
                <a:latin typeface="Arial" panose="020B0604020202020204" pitchFamily="34" charset="0"/>
                <a:cs typeface="Arial" panose="020B0604020202020204" pitchFamily="34" charset="0"/>
              </a:rPr>
              <a:t>Stronger </a:t>
            </a:r>
            <a:r>
              <a:rPr lang="en-GB" altLang="en-US" sz="2400" dirty="0" err="1">
                <a:latin typeface="Arial" panose="020B0604020202020204" pitchFamily="34" charset="0"/>
                <a:cs typeface="Arial" panose="020B0604020202020204" pitchFamily="34" charset="0"/>
              </a:rPr>
              <a:t>ingroup</a:t>
            </a:r>
            <a:r>
              <a:rPr lang="en-GB" altLang="en-US" sz="2400" dirty="0">
                <a:latin typeface="Arial" panose="020B0604020202020204" pitchFamily="34" charset="0"/>
                <a:cs typeface="Arial" panose="020B0604020202020204" pitchFamily="34" charset="0"/>
              </a:rPr>
              <a:t> identification when faced with threat (Janis, 1968)</a:t>
            </a:r>
          </a:p>
          <a:p>
            <a:pPr lvl="1" eaLnBrk="1" hangingPunct="1">
              <a:lnSpc>
                <a:spcPct val="150000"/>
              </a:lnSpc>
            </a:pPr>
            <a:r>
              <a:rPr lang="en-GB" altLang="en-US" sz="2000" dirty="0">
                <a:latin typeface="Arial" panose="020B0604020202020204" pitchFamily="34" charset="0"/>
                <a:cs typeface="Arial" panose="020B0604020202020204" pitchFamily="34" charset="0"/>
              </a:rPr>
              <a:t>Supported by many studies</a:t>
            </a:r>
          </a:p>
          <a:p>
            <a:pPr lvl="1" eaLnBrk="1" hangingPunct="1">
              <a:lnSpc>
                <a:spcPct val="150000"/>
              </a:lnSpc>
            </a:pPr>
            <a:r>
              <a:rPr lang="en-GB" altLang="en-US" sz="2000" dirty="0">
                <a:latin typeface="Arial" panose="020B0604020202020204" pitchFamily="34" charset="0"/>
                <a:cs typeface="Arial" panose="020B0604020202020204" pitchFamily="34" charset="0"/>
              </a:rPr>
              <a:t>Jewish populations (Dion &amp; Earn, 1975; </a:t>
            </a:r>
            <a:r>
              <a:rPr lang="en-GB" altLang="en-US" sz="2000" dirty="0" err="1">
                <a:latin typeface="Arial" panose="020B0604020202020204" pitchFamily="34" charset="0"/>
                <a:cs typeface="Arial" panose="020B0604020202020204" pitchFamily="34" charset="0"/>
              </a:rPr>
              <a:t>Radke</a:t>
            </a:r>
            <a:r>
              <a:rPr lang="en-GB" altLang="en-US" sz="2000" dirty="0">
                <a:latin typeface="Arial" panose="020B0604020202020204" pitchFamily="34" charset="0"/>
                <a:cs typeface="Arial" panose="020B0604020202020204" pitchFamily="34" charset="0"/>
              </a:rPr>
              <a:t> et al., 1949)</a:t>
            </a:r>
          </a:p>
          <a:p>
            <a:pPr lvl="1" eaLnBrk="1" hangingPunct="1">
              <a:lnSpc>
                <a:spcPct val="150000"/>
              </a:lnSpc>
            </a:pPr>
            <a:r>
              <a:rPr lang="en-GB" altLang="en-US" sz="2000" dirty="0">
                <a:latin typeface="Arial" panose="020B0604020202020204" pitchFamily="34" charset="0"/>
                <a:cs typeface="Arial" panose="020B0604020202020204" pitchFamily="34" charset="0"/>
              </a:rPr>
              <a:t>African Americans (Cross &amp; Strauss, 1998)</a:t>
            </a:r>
          </a:p>
          <a:p>
            <a:pPr lvl="1" eaLnBrk="1" hangingPunct="1">
              <a:lnSpc>
                <a:spcPct val="150000"/>
              </a:lnSpc>
            </a:pPr>
            <a:r>
              <a:rPr lang="en-GB" altLang="en-US" sz="2000" dirty="0">
                <a:latin typeface="Arial" panose="020B0604020202020204" pitchFamily="34" charset="0"/>
                <a:cs typeface="Arial" panose="020B0604020202020204" pitchFamily="34" charset="0"/>
              </a:rPr>
              <a:t>Women (Swim &amp; </a:t>
            </a:r>
            <a:r>
              <a:rPr lang="en-GB" altLang="en-US" sz="2000" dirty="0" err="1">
                <a:latin typeface="Arial" panose="020B0604020202020204" pitchFamily="34" charset="0"/>
                <a:cs typeface="Arial" panose="020B0604020202020204" pitchFamily="34" charset="0"/>
              </a:rPr>
              <a:t>Hyers</a:t>
            </a:r>
            <a:r>
              <a:rPr lang="en-GB" altLang="en-US" sz="2000" dirty="0">
                <a:latin typeface="Arial" panose="020B0604020202020204" pitchFamily="34" charset="0"/>
                <a:cs typeface="Arial" panose="020B0604020202020204" pitchFamily="34" charset="0"/>
              </a:rPr>
              <a:t>, 1999)</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Will show stronger commitment to the group</a:t>
            </a:r>
          </a:p>
          <a:p>
            <a:pPr eaLnBrk="1" hangingPunct="1">
              <a:lnSpc>
                <a:spcPct val="150000"/>
              </a:lnSpc>
            </a:pPr>
            <a:r>
              <a:rPr lang="en-GB" altLang="en-US" sz="2400" dirty="0">
                <a:latin typeface="Arial" panose="020B0604020202020204" pitchFamily="34" charset="0"/>
                <a:cs typeface="Arial" panose="020B0604020202020204" pitchFamily="34" charset="0"/>
              </a:rPr>
              <a:t>Greater loyalty, even under threat</a:t>
            </a:r>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848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91523">
                                            <p:txEl>
                                              <p:pRg st="0" end="0"/>
                                            </p:txEl>
                                          </p:spTgt>
                                        </p:tgtEl>
                                        <p:attrNameLst>
                                          <p:attrName>style.visibility</p:attrName>
                                        </p:attrNameLst>
                                      </p:cBhvr>
                                      <p:to>
                                        <p:strVal val="visible"/>
                                      </p:to>
                                    </p:set>
                                    <p:animScale>
                                      <p:cBhvr>
                                        <p:cTn id="7" dur="1000" decel="50000" fill="hold">
                                          <p:stCondLst>
                                            <p:cond delay="0"/>
                                          </p:stCondLst>
                                        </p:cTn>
                                        <p:tgtEl>
                                          <p:spTgt spid="49152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91523">
                                            <p:txEl>
                                              <p:pRg st="0" end="0"/>
                                            </p:txEl>
                                          </p:spTgt>
                                        </p:tgtEl>
                                        <p:attrNameLst>
                                          <p:attrName>ppt_x</p:attrName>
                                          <p:attrName>ppt_y</p:attrName>
                                        </p:attrNameLst>
                                      </p:cBhvr>
                                    </p:animMotion>
                                    <p:animEffect transition="in" filter="fade">
                                      <p:cBhvr>
                                        <p:cTn id="9" dur="1000"/>
                                        <p:tgtEl>
                                          <p:spTgt spid="491523">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491523">
                                            <p:txEl>
                                              <p:pRg st="1" end="1"/>
                                            </p:txEl>
                                          </p:spTgt>
                                        </p:tgtEl>
                                        <p:attrNameLst>
                                          <p:attrName>style.visibility</p:attrName>
                                        </p:attrNameLst>
                                      </p:cBhvr>
                                      <p:to>
                                        <p:strVal val="visible"/>
                                      </p:to>
                                    </p:set>
                                    <p:animScale>
                                      <p:cBhvr>
                                        <p:cTn id="12" dur="1000" decel="50000" fill="hold">
                                          <p:stCondLst>
                                            <p:cond delay="0"/>
                                          </p:stCondLst>
                                        </p:cTn>
                                        <p:tgtEl>
                                          <p:spTgt spid="49152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91523">
                                            <p:txEl>
                                              <p:pRg st="1" end="1"/>
                                            </p:txEl>
                                          </p:spTgt>
                                        </p:tgtEl>
                                        <p:attrNameLst>
                                          <p:attrName>ppt_x</p:attrName>
                                          <p:attrName>ppt_y</p:attrName>
                                        </p:attrNameLst>
                                      </p:cBhvr>
                                    </p:animMotion>
                                    <p:animEffect transition="in" filter="fade">
                                      <p:cBhvr>
                                        <p:cTn id="14" dur="1000"/>
                                        <p:tgtEl>
                                          <p:spTgt spid="491523">
                                            <p:txEl>
                                              <p:pRg st="1" end="1"/>
                                            </p:txEl>
                                          </p:spTgt>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491523">
                                            <p:txEl>
                                              <p:pRg st="2" end="2"/>
                                            </p:txEl>
                                          </p:spTgt>
                                        </p:tgtEl>
                                        <p:attrNameLst>
                                          <p:attrName>style.visibility</p:attrName>
                                        </p:attrNameLst>
                                      </p:cBhvr>
                                      <p:to>
                                        <p:strVal val="visible"/>
                                      </p:to>
                                    </p:set>
                                    <p:animScale>
                                      <p:cBhvr>
                                        <p:cTn id="17" dur="1000" decel="50000" fill="hold">
                                          <p:stCondLst>
                                            <p:cond delay="0"/>
                                          </p:stCondLst>
                                        </p:cTn>
                                        <p:tgtEl>
                                          <p:spTgt spid="49152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91523">
                                            <p:txEl>
                                              <p:pRg st="2" end="2"/>
                                            </p:txEl>
                                          </p:spTgt>
                                        </p:tgtEl>
                                        <p:attrNameLst>
                                          <p:attrName>ppt_x</p:attrName>
                                          <p:attrName>ppt_y</p:attrName>
                                        </p:attrNameLst>
                                      </p:cBhvr>
                                    </p:animMotion>
                                    <p:animEffect transition="in" filter="fade">
                                      <p:cBhvr>
                                        <p:cTn id="19" dur="1000"/>
                                        <p:tgtEl>
                                          <p:spTgt spid="491523">
                                            <p:txEl>
                                              <p:pRg st="2" end="2"/>
                                            </p:txEl>
                                          </p:spTgt>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491523">
                                            <p:txEl>
                                              <p:pRg st="3" end="3"/>
                                            </p:txEl>
                                          </p:spTgt>
                                        </p:tgtEl>
                                        <p:attrNameLst>
                                          <p:attrName>style.visibility</p:attrName>
                                        </p:attrNameLst>
                                      </p:cBhvr>
                                      <p:to>
                                        <p:strVal val="visible"/>
                                      </p:to>
                                    </p:set>
                                    <p:animScale>
                                      <p:cBhvr>
                                        <p:cTn id="22" dur="1000" decel="50000" fill="hold">
                                          <p:stCondLst>
                                            <p:cond delay="0"/>
                                          </p:stCondLst>
                                        </p:cTn>
                                        <p:tgtEl>
                                          <p:spTgt spid="49152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91523">
                                            <p:txEl>
                                              <p:pRg st="3" end="3"/>
                                            </p:txEl>
                                          </p:spTgt>
                                        </p:tgtEl>
                                        <p:attrNameLst>
                                          <p:attrName>ppt_x</p:attrName>
                                          <p:attrName>ppt_y</p:attrName>
                                        </p:attrNameLst>
                                      </p:cBhvr>
                                    </p:animMotion>
                                    <p:animEffect transition="in" filter="fade">
                                      <p:cBhvr>
                                        <p:cTn id="24" dur="1000"/>
                                        <p:tgtEl>
                                          <p:spTgt spid="491523">
                                            <p:txEl>
                                              <p:pRg st="3" end="3"/>
                                            </p:txEl>
                                          </p:spTgt>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491523">
                                            <p:txEl>
                                              <p:pRg st="4" end="4"/>
                                            </p:txEl>
                                          </p:spTgt>
                                        </p:tgtEl>
                                        <p:attrNameLst>
                                          <p:attrName>style.visibility</p:attrName>
                                        </p:attrNameLst>
                                      </p:cBhvr>
                                      <p:to>
                                        <p:strVal val="visible"/>
                                      </p:to>
                                    </p:set>
                                    <p:animScale>
                                      <p:cBhvr>
                                        <p:cTn id="27" dur="1000" decel="50000" fill="hold">
                                          <p:stCondLst>
                                            <p:cond delay="0"/>
                                          </p:stCondLst>
                                        </p:cTn>
                                        <p:tgtEl>
                                          <p:spTgt spid="49152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91523">
                                            <p:txEl>
                                              <p:pRg st="4" end="4"/>
                                            </p:txEl>
                                          </p:spTgt>
                                        </p:tgtEl>
                                        <p:attrNameLst>
                                          <p:attrName>ppt_x</p:attrName>
                                          <p:attrName>ppt_y</p:attrName>
                                        </p:attrNameLst>
                                      </p:cBhvr>
                                    </p:animMotion>
                                    <p:animEffect transition="in" filter="fade">
                                      <p:cBhvr>
                                        <p:cTn id="29" dur="1000"/>
                                        <p:tgtEl>
                                          <p:spTgt spid="491523">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2" presetClass="entr" presetSubtype="0" fill="hold" grpId="0" nodeType="clickEffect">
                                  <p:stCondLst>
                                    <p:cond delay="0"/>
                                  </p:stCondLst>
                                  <p:childTnLst>
                                    <p:set>
                                      <p:cBhvr>
                                        <p:cTn id="33" dur="1" fill="hold">
                                          <p:stCondLst>
                                            <p:cond delay="0"/>
                                          </p:stCondLst>
                                        </p:cTn>
                                        <p:tgtEl>
                                          <p:spTgt spid="491523">
                                            <p:txEl>
                                              <p:pRg st="6" end="6"/>
                                            </p:txEl>
                                          </p:spTgt>
                                        </p:tgtEl>
                                        <p:attrNameLst>
                                          <p:attrName>style.visibility</p:attrName>
                                        </p:attrNameLst>
                                      </p:cBhvr>
                                      <p:to>
                                        <p:strVal val="visible"/>
                                      </p:to>
                                    </p:set>
                                    <p:animScale>
                                      <p:cBhvr>
                                        <p:cTn id="34" dur="1000" decel="50000" fill="hold">
                                          <p:stCondLst>
                                            <p:cond delay="0"/>
                                          </p:stCondLst>
                                        </p:cTn>
                                        <p:tgtEl>
                                          <p:spTgt spid="491523">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491523">
                                            <p:txEl>
                                              <p:pRg st="6" end="6"/>
                                            </p:txEl>
                                          </p:spTgt>
                                        </p:tgtEl>
                                        <p:attrNameLst>
                                          <p:attrName>ppt_x</p:attrName>
                                          <p:attrName>ppt_y</p:attrName>
                                        </p:attrNameLst>
                                      </p:cBhvr>
                                    </p:animMotion>
                                    <p:animEffect transition="in" filter="fade">
                                      <p:cBhvr>
                                        <p:cTn id="36" dur="1000"/>
                                        <p:tgtEl>
                                          <p:spTgt spid="491523">
                                            <p:txEl>
                                              <p:pRg st="6" end="6"/>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2" presetClass="entr" presetSubtype="0" fill="hold" grpId="0" nodeType="clickEffect">
                                  <p:stCondLst>
                                    <p:cond delay="0"/>
                                  </p:stCondLst>
                                  <p:childTnLst>
                                    <p:set>
                                      <p:cBhvr>
                                        <p:cTn id="40" dur="1" fill="hold">
                                          <p:stCondLst>
                                            <p:cond delay="0"/>
                                          </p:stCondLst>
                                        </p:cTn>
                                        <p:tgtEl>
                                          <p:spTgt spid="491523">
                                            <p:txEl>
                                              <p:pRg st="7" end="7"/>
                                            </p:txEl>
                                          </p:spTgt>
                                        </p:tgtEl>
                                        <p:attrNameLst>
                                          <p:attrName>style.visibility</p:attrName>
                                        </p:attrNameLst>
                                      </p:cBhvr>
                                      <p:to>
                                        <p:strVal val="visible"/>
                                      </p:to>
                                    </p:set>
                                    <p:animScale>
                                      <p:cBhvr>
                                        <p:cTn id="41" dur="1000" decel="50000" fill="hold">
                                          <p:stCondLst>
                                            <p:cond delay="0"/>
                                          </p:stCondLst>
                                        </p:cTn>
                                        <p:tgtEl>
                                          <p:spTgt spid="491523">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491523">
                                            <p:txEl>
                                              <p:pRg st="7" end="7"/>
                                            </p:txEl>
                                          </p:spTgt>
                                        </p:tgtEl>
                                        <p:attrNameLst>
                                          <p:attrName>ppt_x</p:attrName>
                                          <p:attrName>ppt_y</p:attrName>
                                        </p:attrNameLst>
                                      </p:cBhvr>
                                    </p:animMotion>
                                    <p:animEffect transition="in" filter="fade">
                                      <p:cBhvr>
                                        <p:cTn id="43" dur="1000"/>
                                        <p:tgtEl>
                                          <p:spTgt spid="49152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2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26423" y="582866"/>
            <a:ext cx="7886700" cy="543594"/>
          </a:xfrm>
        </p:spPr>
        <p:txBody>
          <a:bodyPr>
            <a:normAutofit/>
          </a:bodyPr>
          <a:lstStyle/>
          <a:p>
            <a:pPr algn="ctr" eaLnBrk="1" hangingPunct="1"/>
            <a:r>
              <a:rPr lang="en-GB" altLang="en-US" dirty="0">
                <a:latin typeface="Arial" panose="020B0604020202020204" pitchFamily="34" charset="0"/>
                <a:cs typeface="Arial" panose="020B0604020202020204" pitchFamily="34" charset="0"/>
              </a:rPr>
              <a:t>Group Identification</a:t>
            </a:r>
            <a:endParaRPr lang="en-US" altLang="en-US" dirty="0">
              <a:latin typeface="Arial" panose="020B0604020202020204" pitchFamily="34" charset="0"/>
              <a:cs typeface="Arial" panose="020B0604020202020204" pitchFamily="34" charset="0"/>
            </a:endParaRPr>
          </a:p>
        </p:txBody>
      </p:sp>
      <p:sp>
        <p:nvSpPr>
          <p:cNvPr id="492547" name="Rectangle 3"/>
          <p:cNvSpPr>
            <a:spLocks noGrp="1" noChangeArrowheads="1"/>
          </p:cNvSpPr>
          <p:nvPr>
            <p:ph idx="1"/>
          </p:nvPr>
        </p:nvSpPr>
        <p:spPr>
          <a:xfrm>
            <a:off x="226423" y="1558834"/>
            <a:ext cx="11686903" cy="4618130"/>
          </a:xfrm>
        </p:spPr>
        <p:txBody>
          <a:bodyPr>
            <a:normAutofit fontScale="70000" lnSpcReduction="20000"/>
          </a:bodyPr>
          <a:lstStyle/>
          <a:p>
            <a:pPr eaLnBrk="1" hangingPunct="1">
              <a:lnSpc>
                <a:spcPct val="150000"/>
              </a:lnSpc>
            </a:pPr>
            <a:r>
              <a:rPr lang="en-GB" altLang="en-US" sz="2000" dirty="0">
                <a:latin typeface="Arial" panose="020B0604020202020204" pitchFamily="34" charset="0"/>
                <a:cs typeface="Arial" panose="020B0604020202020204" pitchFamily="34" charset="0"/>
              </a:rPr>
              <a:t>But…</a:t>
            </a:r>
          </a:p>
          <a:p>
            <a:pPr eaLnBrk="1" hangingPunct="1">
              <a:lnSpc>
                <a:spcPct val="150000"/>
              </a:lnSpc>
            </a:pPr>
            <a:r>
              <a:rPr lang="en-GB" altLang="en-US" sz="2000" dirty="0" err="1">
                <a:latin typeface="Arial" panose="020B0604020202020204" pitchFamily="34" charset="0"/>
                <a:cs typeface="Arial" panose="020B0604020202020204" pitchFamily="34" charset="0"/>
              </a:rPr>
              <a:t>Doosje</a:t>
            </a:r>
            <a:r>
              <a:rPr lang="en-GB" altLang="en-US" sz="2000" dirty="0">
                <a:latin typeface="Arial" panose="020B0604020202020204" pitchFamily="34" charset="0"/>
                <a:cs typeface="Arial" panose="020B0604020202020204" pitchFamily="34" charset="0"/>
              </a:rPr>
              <a:t> and </a:t>
            </a:r>
            <a:r>
              <a:rPr lang="en-GB" altLang="en-US" sz="2000" dirty="0" err="1">
                <a:latin typeface="Arial" panose="020B0604020202020204" pitchFamily="34" charset="0"/>
                <a:cs typeface="Arial" panose="020B0604020202020204" pitchFamily="34" charset="0"/>
              </a:rPr>
              <a:t>Ellemers</a:t>
            </a:r>
            <a:r>
              <a:rPr lang="en-GB" altLang="en-US" sz="2000" dirty="0">
                <a:latin typeface="Arial" panose="020B0604020202020204" pitchFamily="34" charset="0"/>
                <a:cs typeface="Arial" panose="020B0604020202020204" pitchFamily="34" charset="0"/>
              </a:rPr>
              <a:t> (1997)</a:t>
            </a:r>
          </a:p>
          <a:p>
            <a:pPr lvl="1" eaLnBrk="1" hangingPunct="1">
              <a:lnSpc>
                <a:spcPct val="150000"/>
              </a:lnSpc>
            </a:pPr>
            <a:r>
              <a:rPr lang="en-GB" altLang="en-US" sz="1800" dirty="0">
                <a:latin typeface="Arial" panose="020B0604020202020204" pitchFamily="34" charset="0"/>
                <a:cs typeface="Arial" panose="020B0604020202020204" pitchFamily="34" charset="0"/>
              </a:rPr>
              <a:t>Found that commitment to the group depended upon the degree to which they identified with the stigmatized group</a:t>
            </a:r>
          </a:p>
          <a:p>
            <a:pPr lvl="1" eaLnBrk="1" hangingPunct="1">
              <a:lnSpc>
                <a:spcPct val="150000"/>
              </a:lnSpc>
            </a:pPr>
            <a:r>
              <a:rPr lang="en-GB" altLang="en-US" sz="1800" dirty="0">
                <a:latin typeface="Arial" panose="020B0604020202020204" pitchFamily="34" charset="0"/>
                <a:cs typeface="Arial" panose="020B0604020202020204" pitchFamily="34" charset="0"/>
              </a:rPr>
              <a:t>High identifiers did as reported previously</a:t>
            </a:r>
          </a:p>
          <a:p>
            <a:pPr lvl="1" eaLnBrk="1" hangingPunct="1">
              <a:lnSpc>
                <a:spcPct val="150000"/>
              </a:lnSpc>
            </a:pPr>
            <a:r>
              <a:rPr lang="en-GB" altLang="en-US" sz="1800" dirty="0">
                <a:latin typeface="Arial" panose="020B0604020202020204" pitchFamily="34" charset="0"/>
                <a:cs typeface="Arial" panose="020B0604020202020204" pitchFamily="34" charset="0"/>
              </a:rPr>
              <a:t>Low identifiers much more likely to dissociate with the group</a:t>
            </a:r>
          </a:p>
          <a:p>
            <a:pPr lvl="1" eaLnBrk="1" hangingPunct="1">
              <a:lnSpc>
                <a:spcPct val="150000"/>
              </a:lnSpc>
            </a:pPr>
            <a:endParaRPr lang="en-GB" altLang="en-US" sz="1800" dirty="0">
              <a:latin typeface="Arial" panose="020B0604020202020204" pitchFamily="34" charset="0"/>
              <a:cs typeface="Arial" panose="020B0604020202020204" pitchFamily="34" charset="0"/>
            </a:endParaRPr>
          </a:p>
          <a:p>
            <a:pPr eaLnBrk="1" hangingPunct="1">
              <a:lnSpc>
                <a:spcPct val="150000"/>
              </a:lnSpc>
            </a:pPr>
            <a:r>
              <a:rPr lang="en-GB" altLang="en-US" sz="2000" dirty="0">
                <a:latin typeface="Arial" panose="020B0604020202020204" pitchFamily="34" charset="0"/>
                <a:cs typeface="Arial" panose="020B0604020202020204" pitchFamily="34" charset="0"/>
              </a:rPr>
              <a:t>Think about Black/African American groups</a:t>
            </a:r>
          </a:p>
          <a:p>
            <a:pPr lvl="1" eaLnBrk="1" hangingPunct="1">
              <a:lnSpc>
                <a:spcPct val="150000"/>
              </a:lnSpc>
            </a:pPr>
            <a:r>
              <a:rPr lang="en-GB" altLang="en-US" sz="1800" dirty="0">
                <a:latin typeface="Arial" panose="020B0604020202020204" pitchFamily="34" charset="0"/>
                <a:cs typeface="Arial" panose="020B0604020202020204" pitchFamily="34" charset="0"/>
              </a:rPr>
              <a:t>A Black activist may strongly identify with the group – try to make things better but also highlight their identity through clothing, music etc.</a:t>
            </a:r>
          </a:p>
          <a:p>
            <a:pPr lvl="1" eaLnBrk="1" hangingPunct="1">
              <a:lnSpc>
                <a:spcPct val="150000"/>
              </a:lnSpc>
            </a:pPr>
            <a:r>
              <a:rPr lang="en-GB" altLang="en-US" sz="1800" dirty="0">
                <a:latin typeface="Arial" panose="020B0604020202020204" pitchFamily="34" charset="0"/>
                <a:cs typeface="Arial" panose="020B0604020202020204" pitchFamily="34" charset="0"/>
              </a:rPr>
              <a:t>A successful Black businessman may downplay his place in the group</a:t>
            </a:r>
          </a:p>
          <a:p>
            <a:pPr lvl="2" eaLnBrk="1" hangingPunct="1">
              <a:lnSpc>
                <a:spcPct val="150000"/>
              </a:lnSpc>
            </a:pPr>
            <a:r>
              <a:rPr lang="en-GB" altLang="en-US" sz="1600" dirty="0">
                <a:latin typeface="Arial" panose="020B0604020202020204" pitchFamily="34" charset="0"/>
                <a:cs typeface="Arial" panose="020B0604020202020204" pitchFamily="34" charset="0"/>
              </a:rPr>
              <a:t>But this isn’t always the case – that would be stereotyping!</a:t>
            </a:r>
          </a:p>
          <a:p>
            <a:pPr eaLnBrk="1" hangingPunct="1">
              <a:lnSpc>
                <a:spcPct val="150000"/>
              </a:lnSpc>
            </a:pPr>
            <a:endParaRPr lang="en-GB" altLang="en-US" sz="2000" dirty="0">
              <a:latin typeface="Arial" panose="020B0604020202020204" pitchFamily="34" charset="0"/>
              <a:cs typeface="Arial" panose="020B0604020202020204" pitchFamily="34" charset="0"/>
            </a:endParaRPr>
          </a:p>
          <a:p>
            <a:pPr eaLnBrk="1" hangingPunct="1">
              <a:lnSpc>
                <a:spcPct val="150000"/>
              </a:lnSpc>
            </a:pPr>
            <a:r>
              <a:rPr lang="en-GB" altLang="en-US" sz="2000" dirty="0" err="1">
                <a:latin typeface="Arial" panose="020B0604020202020204" pitchFamily="34" charset="0"/>
                <a:cs typeface="Arial" panose="020B0604020202020204" pitchFamily="34" charset="0"/>
              </a:rPr>
              <a:t>Doosje</a:t>
            </a:r>
            <a:r>
              <a:rPr lang="en-GB" altLang="en-US" sz="2000" dirty="0">
                <a:latin typeface="Arial" panose="020B0604020202020204" pitchFamily="34" charset="0"/>
                <a:cs typeface="Arial" panose="020B0604020202020204" pitchFamily="34" charset="0"/>
              </a:rPr>
              <a:t> and </a:t>
            </a:r>
            <a:r>
              <a:rPr lang="en-GB" altLang="en-US" sz="2000" dirty="0" err="1">
                <a:latin typeface="Arial" panose="020B0604020202020204" pitchFamily="34" charset="0"/>
                <a:cs typeface="Arial" panose="020B0604020202020204" pitchFamily="34" charset="0"/>
              </a:rPr>
              <a:t>Ellemers</a:t>
            </a:r>
            <a:r>
              <a:rPr lang="en-GB" altLang="en-US" sz="2000" dirty="0">
                <a:latin typeface="Arial" panose="020B0604020202020204" pitchFamily="34" charset="0"/>
                <a:cs typeface="Arial" panose="020B0604020202020204" pitchFamily="34" charset="0"/>
              </a:rPr>
              <a:t> (1997) argue that Low identifiers will only identify with the group when it would positively affect their social identity (SIT; </a:t>
            </a:r>
            <a:r>
              <a:rPr lang="en-GB" altLang="en-US" sz="2000" dirty="0" err="1">
                <a:latin typeface="Arial" panose="020B0604020202020204" pitchFamily="34" charset="0"/>
                <a:cs typeface="Arial" panose="020B0604020202020204" pitchFamily="34" charset="0"/>
              </a:rPr>
              <a:t>Tajfel</a:t>
            </a:r>
            <a:r>
              <a:rPr lang="en-GB" altLang="en-US" sz="2000" dirty="0">
                <a:latin typeface="Arial" panose="020B0604020202020204" pitchFamily="34" charset="0"/>
                <a:cs typeface="Arial" panose="020B0604020202020204" pitchFamily="34" charset="0"/>
              </a:rPr>
              <a:t>, 1982)</a:t>
            </a:r>
          </a:p>
          <a:p>
            <a:pPr lvl="1" eaLnBrk="1" hangingPunct="1">
              <a:lnSpc>
                <a:spcPct val="150000"/>
              </a:lnSpc>
            </a:pPr>
            <a:endParaRPr lang="en-US" alt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45023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92547">
                                            <p:txEl>
                                              <p:pRg st="1" end="1"/>
                                            </p:txEl>
                                          </p:spTgt>
                                        </p:tgtEl>
                                        <p:attrNameLst>
                                          <p:attrName>style.visibility</p:attrName>
                                        </p:attrNameLst>
                                      </p:cBhvr>
                                      <p:to>
                                        <p:strVal val="visible"/>
                                      </p:to>
                                    </p:set>
                                    <p:animScale>
                                      <p:cBhvr>
                                        <p:cTn id="7" dur="1000" decel="50000" fill="hold">
                                          <p:stCondLst>
                                            <p:cond delay="0"/>
                                          </p:stCondLst>
                                        </p:cTn>
                                        <p:tgtEl>
                                          <p:spTgt spid="492547">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92547">
                                            <p:txEl>
                                              <p:pRg st="1" end="1"/>
                                            </p:txEl>
                                          </p:spTgt>
                                        </p:tgtEl>
                                        <p:attrNameLst>
                                          <p:attrName>ppt_x</p:attrName>
                                          <p:attrName>ppt_y</p:attrName>
                                        </p:attrNameLst>
                                      </p:cBhvr>
                                    </p:animMotion>
                                    <p:animEffect transition="in" filter="fade">
                                      <p:cBhvr>
                                        <p:cTn id="9" dur="1000"/>
                                        <p:tgtEl>
                                          <p:spTgt spid="492547">
                                            <p:txEl>
                                              <p:pRg st="1" end="1"/>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492547">
                                            <p:txEl>
                                              <p:pRg st="2" end="2"/>
                                            </p:txEl>
                                          </p:spTgt>
                                        </p:tgtEl>
                                        <p:attrNameLst>
                                          <p:attrName>style.visibility</p:attrName>
                                        </p:attrNameLst>
                                      </p:cBhvr>
                                      <p:to>
                                        <p:strVal val="visible"/>
                                      </p:to>
                                    </p:set>
                                    <p:animScale>
                                      <p:cBhvr>
                                        <p:cTn id="12" dur="1000" decel="50000" fill="hold">
                                          <p:stCondLst>
                                            <p:cond delay="0"/>
                                          </p:stCondLst>
                                        </p:cTn>
                                        <p:tgtEl>
                                          <p:spTgt spid="492547">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92547">
                                            <p:txEl>
                                              <p:pRg st="2" end="2"/>
                                            </p:txEl>
                                          </p:spTgt>
                                        </p:tgtEl>
                                        <p:attrNameLst>
                                          <p:attrName>ppt_x</p:attrName>
                                          <p:attrName>ppt_y</p:attrName>
                                        </p:attrNameLst>
                                      </p:cBhvr>
                                    </p:animMotion>
                                    <p:animEffect transition="in" filter="fade">
                                      <p:cBhvr>
                                        <p:cTn id="14" dur="1000"/>
                                        <p:tgtEl>
                                          <p:spTgt spid="492547">
                                            <p:txEl>
                                              <p:pRg st="2" end="2"/>
                                            </p:txEl>
                                          </p:spTgt>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492547">
                                            <p:txEl>
                                              <p:pRg st="3" end="3"/>
                                            </p:txEl>
                                          </p:spTgt>
                                        </p:tgtEl>
                                        <p:attrNameLst>
                                          <p:attrName>style.visibility</p:attrName>
                                        </p:attrNameLst>
                                      </p:cBhvr>
                                      <p:to>
                                        <p:strVal val="visible"/>
                                      </p:to>
                                    </p:set>
                                    <p:animScale>
                                      <p:cBhvr>
                                        <p:cTn id="17" dur="1000" decel="50000" fill="hold">
                                          <p:stCondLst>
                                            <p:cond delay="0"/>
                                          </p:stCondLst>
                                        </p:cTn>
                                        <p:tgtEl>
                                          <p:spTgt spid="492547">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92547">
                                            <p:txEl>
                                              <p:pRg st="3" end="3"/>
                                            </p:txEl>
                                          </p:spTgt>
                                        </p:tgtEl>
                                        <p:attrNameLst>
                                          <p:attrName>ppt_x</p:attrName>
                                          <p:attrName>ppt_y</p:attrName>
                                        </p:attrNameLst>
                                      </p:cBhvr>
                                    </p:animMotion>
                                    <p:animEffect transition="in" filter="fade">
                                      <p:cBhvr>
                                        <p:cTn id="19" dur="1000"/>
                                        <p:tgtEl>
                                          <p:spTgt spid="492547">
                                            <p:txEl>
                                              <p:pRg st="3" end="3"/>
                                            </p:txEl>
                                          </p:spTgt>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492547">
                                            <p:txEl>
                                              <p:pRg st="4" end="4"/>
                                            </p:txEl>
                                          </p:spTgt>
                                        </p:tgtEl>
                                        <p:attrNameLst>
                                          <p:attrName>style.visibility</p:attrName>
                                        </p:attrNameLst>
                                      </p:cBhvr>
                                      <p:to>
                                        <p:strVal val="visible"/>
                                      </p:to>
                                    </p:set>
                                    <p:animScale>
                                      <p:cBhvr>
                                        <p:cTn id="22" dur="1000" decel="50000" fill="hold">
                                          <p:stCondLst>
                                            <p:cond delay="0"/>
                                          </p:stCondLst>
                                        </p:cTn>
                                        <p:tgtEl>
                                          <p:spTgt spid="492547">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92547">
                                            <p:txEl>
                                              <p:pRg st="4" end="4"/>
                                            </p:txEl>
                                          </p:spTgt>
                                        </p:tgtEl>
                                        <p:attrNameLst>
                                          <p:attrName>ppt_x</p:attrName>
                                          <p:attrName>ppt_y</p:attrName>
                                        </p:attrNameLst>
                                      </p:cBhvr>
                                    </p:animMotion>
                                    <p:animEffect transition="in" filter="fade">
                                      <p:cBhvr>
                                        <p:cTn id="24" dur="1000"/>
                                        <p:tgtEl>
                                          <p:spTgt spid="492547">
                                            <p:txEl>
                                              <p:pRg st="4" end="4"/>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2" presetClass="entr" presetSubtype="0" fill="hold" grpId="0" nodeType="clickEffect">
                                  <p:stCondLst>
                                    <p:cond delay="0"/>
                                  </p:stCondLst>
                                  <p:childTnLst>
                                    <p:set>
                                      <p:cBhvr>
                                        <p:cTn id="28" dur="1" fill="hold">
                                          <p:stCondLst>
                                            <p:cond delay="0"/>
                                          </p:stCondLst>
                                        </p:cTn>
                                        <p:tgtEl>
                                          <p:spTgt spid="492547">
                                            <p:txEl>
                                              <p:pRg st="6" end="6"/>
                                            </p:txEl>
                                          </p:spTgt>
                                        </p:tgtEl>
                                        <p:attrNameLst>
                                          <p:attrName>style.visibility</p:attrName>
                                        </p:attrNameLst>
                                      </p:cBhvr>
                                      <p:to>
                                        <p:strVal val="visible"/>
                                      </p:to>
                                    </p:set>
                                    <p:animScale>
                                      <p:cBhvr>
                                        <p:cTn id="29" dur="1000" decel="50000" fill="hold">
                                          <p:stCondLst>
                                            <p:cond delay="0"/>
                                          </p:stCondLst>
                                        </p:cTn>
                                        <p:tgtEl>
                                          <p:spTgt spid="492547">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492547">
                                            <p:txEl>
                                              <p:pRg st="6" end="6"/>
                                            </p:txEl>
                                          </p:spTgt>
                                        </p:tgtEl>
                                        <p:attrNameLst>
                                          <p:attrName>ppt_x</p:attrName>
                                          <p:attrName>ppt_y</p:attrName>
                                        </p:attrNameLst>
                                      </p:cBhvr>
                                    </p:animMotion>
                                    <p:animEffect transition="in" filter="fade">
                                      <p:cBhvr>
                                        <p:cTn id="31" dur="1000"/>
                                        <p:tgtEl>
                                          <p:spTgt spid="492547">
                                            <p:txEl>
                                              <p:pRg st="6" end="6"/>
                                            </p:txEl>
                                          </p:spTgt>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492547">
                                            <p:txEl>
                                              <p:pRg st="7" end="7"/>
                                            </p:txEl>
                                          </p:spTgt>
                                        </p:tgtEl>
                                        <p:attrNameLst>
                                          <p:attrName>style.visibility</p:attrName>
                                        </p:attrNameLst>
                                      </p:cBhvr>
                                      <p:to>
                                        <p:strVal val="visible"/>
                                      </p:to>
                                    </p:set>
                                    <p:animScale>
                                      <p:cBhvr>
                                        <p:cTn id="34" dur="1000" decel="50000" fill="hold">
                                          <p:stCondLst>
                                            <p:cond delay="0"/>
                                          </p:stCondLst>
                                        </p:cTn>
                                        <p:tgtEl>
                                          <p:spTgt spid="492547">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492547">
                                            <p:txEl>
                                              <p:pRg st="7" end="7"/>
                                            </p:txEl>
                                          </p:spTgt>
                                        </p:tgtEl>
                                        <p:attrNameLst>
                                          <p:attrName>ppt_x</p:attrName>
                                          <p:attrName>ppt_y</p:attrName>
                                        </p:attrNameLst>
                                      </p:cBhvr>
                                    </p:animMotion>
                                    <p:animEffect transition="in" filter="fade">
                                      <p:cBhvr>
                                        <p:cTn id="36" dur="1000"/>
                                        <p:tgtEl>
                                          <p:spTgt spid="492547">
                                            <p:txEl>
                                              <p:pRg st="7" end="7"/>
                                            </p:txEl>
                                          </p:spTgt>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492547">
                                            <p:txEl>
                                              <p:pRg st="8" end="8"/>
                                            </p:txEl>
                                          </p:spTgt>
                                        </p:tgtEl>
                                        <p:attrNameLst>
                                          <p:attrName>style.visibility</p:attrName>
                                        </p:attrNameLst>
                                      </p:cBhvr>
                                      <p:to>
                                        <p:strVal val="visible"/>
                                      </p:to>
                                    </p:set>
                                    <p:animScale>
                                      <p:cBhvr>
                                        <p:cTn id="39" dur="1000" decel="50000" fill="hold">
                                          <p:stCondLst>
                                            <p:cond delay="0"/>
                                          </p:stCondLst>
                                        </p:cTn>
                                        <p:tgtEl>
                                          <p:spTgt spid="492547">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492547">
                                            <p:txEl>
                                              <p:pRg st="8" end="8"/>
                                            </p:txEl>
                                          </p:spTgt>
                                        </p:tgtEl>
                                        <p:attrNameLst>
                                          <p:attrName>ppt_x</p:attrName>
                                          <p:attrName>ppt_y</p:attrName>
                                        </p:attrNameLst>
                                      </p:cBhvr>
                                    </p:animMotion>
                                    <p:animEffect transition="in" filter="fade">
                                      <p:cBhvr>
                                        <p:cTn id="41" dur="1000"/>
                                        <p:tgtEl>
                                          <p:spTgt spid="492547">
                                            <p:txEl>
                                              <p:pRg st="8" end="8"/>
                                            </p:txEl>
                                          </p:spTgt>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492547">
                                            <p:txEl>
                                              <p:pRg st="9" end="9"/>
                                            </p:txEl>
                                          </p:spTgt>
                                        </p:tgtEl>
                                        <p:attrNameLst>
                                          <p:attrName>style.visibility</p:attrName>
                                        </p:attrNameLst>
                                      </p:cBhvr>
                                      <p:to>
                                        <p:strVal val="visible"/>
                                      </p:to>
                                    </p:set>
                                    <p:animScale>
                                      <p:cBhvr>
                                        <p:cTn id="44" dur="1000" decel="50000" fill="hold">
                                          <p:stCondLst>
                                            <p:cond delay="0"/>
                                          </p:stCondLst>
                                        </p:cTn>
                                        <p:tgtEl>
                                          <p:spTgt spid="492547">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492547">
                                            <p:txEl>
                                              <p:pRg st="9" end="9"/>
                                            </p:txEl>
                                          </p:spTgt>
                                        </p:tgtEl>
                                        <p:attrNameLst>
                                          <p:attrName>ppt_x</p:attrName>
                                          <p:attrName>ppt_y</p:attrName>
                                        </p:attrNameLst>
                                      </p:cBhvr>
                                    </p:animMotion>
                                    <p:animEffect transition="in" filter="fade">
                                      <p:cBhvr>
                                        <p:cTn id="46" dur="1000"/>
                                        <p:tgtEl>
                                          <p:spTgt spid="492547">
                                            <p:txEl>
                                              <p:pRg st="9" end="9"/>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52" presetClass="entr" presetSubtype="0" fill="hold" grpId="0" nodeType="clickEffect">
                                  <p:stCondLst>
                                    <p:cond delay="0"/>
                                  </p:stCondLst>
                                  <p:childTnLst>
                                    <p:set>
                                      <p:cBhvr>
                                        <p:cTn id="50" dur="1" fill="hold">
                                          <p:stCondLst>
                                            <p:cond delay="0"/>
                                          </p:stCondLst>
                                        </p:cTn>
                                        <p:tgtEl>
                                          <p:spTgt spid="492547">
                                            <p:txEl>
                                              <p:pRg st="11" end="11"/>
                                            </p:txEl>
                                          </p:spTgt>
                                        </p:tgtEl>
                                        <p:attrNameLst>
                                          <p:attrName>style.visibility</p:attrName>
                                        </p:attrNameLst>
                                      </p:cBhvr>
                                      <p:to>
                                        <p:strVal val="visible"/>
                                      </p:to>
                                    </p:set>
                                    <p:animScale>
                                      <p:cBhvr>
                                        <p:cTn id="51" dur="1000" decel="50000" fill="hold">
                                          <p:stCondLst>
                                            <p:cond delay="0"/>
                                          </p:stCondLst>
                                        </p:cTn>
                                        <p:tgtEl>
                                          <p:spTgt spid="492547">
                                            <p:txEl>
                                              <p:pRg st="11" end="1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492547">
                                            <p:txEl>
                                              <p:pRg st="11" end="11"/>
                                            </p:txEl>
                                          </p:spTgt>
                                        </p:tgtEl>
                                        <p:attrNameLst>
                                          <p:attrName>ppt_x</p:attrName>
                                          <p:attrName>ppt_y</p:attrName>
                                        </p:attrNameLst>
                                      </p:cBhvr>
                                    </p:animMotion>
                                    <p:animEffect transition="in" filter="fade">
                                      <p:cBhvr>
                                        <p:cTn id="53" dur="1000"/>
                                        <p:tgtEl>
                                          <p:spTgt spid="49254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254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9347" y="548031"/>
            <a:ext cx="7886700" cy="543594"/>
          </a:xfrm>
        </p:spPr>
        <p:txBody>
          <a:bodyPr>
            <a:normAutofit/>
          </a:bodyPr>
          <a:lstStyle/>
          <a:p>
            <a:pPr algn="ctr" eaLnBrk="1" hangingPunct="1"/>
            <a:r>
              <a:rPr lang="en-GB" altLang="en-US" dirty="0">
                <a:latin typeface="Arial" panose="020B0604020202020204" pitchFamily="34" charset="0"/>
                <a:cs typeface="Arial" panose="020B0604020202020204" pitchFamily="34" charset="0"/>
              </a:rPr>
              <a:t>Stereotype Threat</a:t>
            </a:r>
            <a:endParaRPr lang="en-US" altLang="en-US" dirty="0">
              <a:latin typeface="Arial" panose="020B0604020202020204" pitchFamily="34" charset="0"/>
              <a:cs typeface="Arial" panose="020B0604020202020204" pitchFamily="34" charset="0"/>
            </a:endParaRPr>
          </a:p>
        </p:txBody>
      </p:sp>
      <p:sp>
        <p:nvSpPr>
          <p:cNvPr id="493571" name="Rectangle 3"/>
          <p:cNvSpPr>
            <a:spLocks noGrp="1" noChangeArrowheads="1"/>
          </p:cNvSpPr>
          <p:nvPr>
            <p:ph idx="1"/>
          </p:nvPr>
        </p:nvSpPr>
        <p:spPr>
          <a:xfrm>
            <a:off x="304799" y="1419497"/>
            <a:ext cx="11469189" cy="4757467"/>
          </a:xfrm>
        </p:spPr>
        <p:txBody>
          <a:bodyPr>
            <a:normAutofit fontScale="85000" lnSpcReduction="10000"/>
          </a:bodyPr>
          <a:lstStyle/>
          <a:p>
            <a:pPr marL="438150" indent="-319088">
              <a:lnSpc>
                <a:spcPct val="150000"/>
              </a:lnSpc>
              <a:spcBef>
                <a:spcPct val="0"/>
              </a:spcBef>
              <a:buFont typeface="Wingdings 2" pitchFamily="18" charset="2"/>
              <a:buChar char=""/>
            </a:pPr>
            <a:r>
              <a:rPr lang="en-GB" altLang="en-US" sz="2400" dirty="0">
                <a:latin typeface="Arial" panose="020B0604020202020204" pitchFamily="34" charset="0"/>
                <a:cs typeface="Arial" panose="020B0604020202020204" pitchFamily="34" charset="0"/>
              </a:rPr>
              <a:t>Stereotype threat (Steele &amp; Aronson, 1995)</a:t>
            </a:r>
          </a:p>
          <a:p>
            <a:pPr marL="730250" lvl="1" indent="-273050">
              <a:lnSpc>
                <a:spcPct val="150000"/>
              </a:lnSpc>
              <a:buFont typeface="Wingdings" pitchFamily="2" charset="2"/>
              <a:buChar char=""/>
            </a:pPr>
            <a:r>
              <a:rPr lang="en-GB" altLang="en-US" sz="2000" dirty="0">
                <a:latin typeface="Arial" panose="020B0604020202020204" pitchFamily="34" charset="0"/>
                <a:cs typeface="Arial" panose="020B0604020202020204" pitchFamily="34" charset="0"/>
              </a:rPr>
              <a:t>Targeted group members are aware of the stereotypes that exist about them</a:t>
            </a:r>
          </a:p>
          <a:p>
            <a:pPr marL="438150" indent="-319088">
              <a:lnSpc>
                <a:spcPct val="150000"/>
              </a:lnSpc>
              <a:spcBef>
                <a:spcPct val="0"/>
              </a:spcBef>
              <a:buFont typeface="Wingdings 2" pitchFamily="18" charset="2"/>
              <a:buChar char=""/>
            </a:pPr>
            <a:r>
              <a:rPr lang="en-GB" altLang="en-US" sz="2400" dirty="0">
                <a:latin typeface="Arial" panose="020B0604020202020204" pitchFamily="34" charset="0"/>
                <a:cs typeface="Arial" panose="020B0604020202020204" pitchFamily="34" charset="0"/>
              </a:rPr>
              <a:t>Their concern about confirming these stereotypes can lead to an impairment of performance</a:t>
            </a:r>
          </a:p>
          <a:p>
            <a:pPr marL="730250" lvl="1" indent="-273050">
              <a:lnSpc>
                <a:spcPct val="150000"/>
              </a:lnSpc>
              <a:buFont typeface="Wingdings" pitchFamily="2" charset="2"/>
              <a:buChar char=""/>
            </a:pPr>
            <a:r>
              <a:rPr lang="en-GB" altLang="en-US" sz="2000" dirty="0">
                <a:latin typeface="Arial" panose="020B0604020202020204" pitchFamily="34" charset="0"/>
                <a:cs typeface="Arial" panose="020B0604020202020204" pitchFamily="34" charset="0"/>
              </a:rPr>
              <a:t>Sometimes to such an extent that they actually confirm the stereotype</a:t>
            </a:r>
          </a:p>
          <a:p>
            <a:pPr marL="438150" indent="-319088">
              <a:lnSpc>
                <a:spcPct val="150000"/>
              </a:lnSpc>
              <a:spcBef>
                <a:spcPct val="0"/>
              </a:spcBef>
              <a:buFont typeface="Wingdings 2" pitchFamily="18" charset="2"/>
              <a:buChar char=""/>
            </a:pPr>
            <a:r>
              <a:rPr lang="en-GB" altLang="en-US" sz="2400" dirty="0">
                <a:latin typeface="Arial" panose="020B0604020202020204" pitchFamily="34" charset="0"/>
                <a:cs typeface="Arial" panose="020B0604020202020204" pitchFamily="34" charset="0"/>
              </a:rPr>
              <a:t>May be due to anxiety</a:t>
            </a:r>
          </a:p>
          <a:p>
            <a:pPr marL="730250" lvl="1" indent="-273050">
              <a:lnSpc>
                <a:spcPct val="150000"/>
              </a:lnSpc>
              <a:buFont typeface="Wingdings" pitchFamily="2" charset="2"/>
              <a:buChar char=""/>
            </a:pPr>
            <a:r>
              <a:rPr lang="en-GB" altLang="en-US" sz="2000" dirty="0">
                <a:latin typeface="Arial" panose="020B0604020202020204" pitchFamily="34" charset="0"/>
                <a:cs typeface="Arial" panose="020B0604020202020204" pitchFamily="34" charset="0"/>
              </a:rPr>
              <a:t>(</a:t>
            </a:r>
            <a:r>
              <a:rPr lang="en-GB" altLang="en-US" sz="2000" dirty="0" err="1">
                <a:latin typeface="Arial" panose="020B0604020202020204" pitchFamily="34" charset="0"/>
                <a:cs typeface="Arial" panose="020B0604020202020204" pitchFamily="34" charset="0"/>
              </a:rPr>
              <a:t>Schmader</a:t>
            </a:r>
            <a:r>
              <a:rPr lang="en-GB" altLang="en-US" sz="2000" dirty="0">
                <a:latin typeface="Arial" panose="020B0604020202020204" pitchFamily="34" charset="0"/>
                <a:cs typeface="Arial" panose="020B0604020202020204" pitchFamily="34" charset="0"/>
              </a:rPr>
              <a:t> &amp; Johns, 2003)</a:t>
            </a:r>
          </a:p>
          <a:p>
            <a:pPr marL="438150" indent="-319088">
              <a:lnSpc>
                <a:spcPct val="150000"/>
              </a:lnSpc>
              <a:spcBef>
                <a:spcPct val="0"/>
              </a:spcBef>
              <a:buFont typeface="Wingdings 2" pitchFamily="18" charset="2"/>
              <a:buChar char=""/>
            </a:pPr>
            <a:r>
              <a:rPr lang="en-GB" altLang="en-US" sz="2400" dirty="0">
                <a:latin typeface="Arial" panose="020B0604020202020204" pitchFamily="34" charset="0"/>
                <a:cs typeface="Arial" panose="020B0604020202020204" pitchFamily="34" charset="0"/>
              </a:rPr>
              <a:t>More likely to happen when people strongly identify with their </a:t>
            </a:r>
            <a:r>
              <a:rPr lang="en-GB" altLang="en-US" sz="2400" dirty="0" err="1">
                <a:latin typeface="Arial" panose="020B0604020202020204" pitchFamily="34" charset="0"/>
                <a:cs typeface="Arial" panose="020B0604020202020204" pitchFamily="34" charset="0"/>
              </a:rPr>
              <a:t>ingroup</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Nosek</a:t>
            </a:r>
            <a:r>
              <a:rPr lang="en-GB" altLang="en-US" sz="2400" dirty="0">
                <a:latin typeface="Arial" panose="020B0604020202020204" pitchFamily="34" charset="0"/>
                <a:cs typeface="Arial" panose="020B0604020202020204" pitchFamily="34" charset="0"/>
              </a:rPr>
              <a:t> et al., 2002)</a:t>
            </a:r>
          </a:p>
          <a:p>
            <a:pPr marL="438150" indent="-319088">
              <a:lnSpc>
                <a:spcPct val="150000"/>
              </a:lnSpc>
              <a:spcBef>
                <a:spcPct val="0"/>
              </a:spcBef>
              <a:buFont typeface="Wingdings 2" pitchFamily="18" charset="2"/>
              <a:buChar char=""/>
            </a:pPr>
            <a:r>
              <a:rPr lang="en-GB" altLang="en-US" sz="2400" dirty="0">
                <a:latin typeface="Arial" panose="020B0604020202020204" pitchFamily="34" charset="0"/>
                <a:cs typeface="Arial" panose="020B0604020202020204" pitchFamily="34" charset="0"/>
              </a:rPr>
              <a:t>More likely to happen to people who are self-conscious of their stigmatized status (Brown &amp; </a:t>
            </a:r>
            <a:r>
              <a:rPr lang="en-GB" altLang="en-US" sz="2400" dirty="0" err="1">
                <a:latin typeface="Arial" panose="020B0604020202020204" pitchFamily="34" charset="0"/>
                <a:cs typeface="Arial" panose="020B0604020202020204" pitchFamily="34" charset="0"/>
              </a:rPr>
              <a:t>Pinel</a:t>
            </a:r>
            <a:r>
              <a:rPr lang="en-GB" altLang="en-US" sz="2400" dirty="0">
                <a:latin typeface="Arial" panose="020B0604020202020204" pitchFamily="34" charset="0"/>
                <a:cs typeface="Arial" panose="020B0604020202020204" pitchFamily="34" charset="0"/>
              </a:rPr>
              <a:t>, 2003)</a:t>
            </a:r>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64334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93571">
                                            <p:txEl>
                                              <p:pRg st="0" end="0"/>
                                            </p:txEl>
                                          </p:spTgt>
                                        </p:tgtEl>
                                        <p:attrNameLst>
                                          <p:attrName>style.visibility</p:attrName>
                                        </p:attrNameLst>
                                      </p:cBhvr>
                                      <p:to>
                                        <p:strVal val="visible"/>
                                      </p:to>
                                    </p:set>
                                    <p:animScale>
                                      <p:cBhvr>
                                        <p:cTn id="7" dur="1000" decel="50000" fill="hold">
                                          <p:stCondLst>
                                            <p:cond delay="0"/>
                                          </p:stCondLst>
                                        </p:cTn>
                                        <p:tgtEl>
                                          <p:spTgt spid="493571">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93571">
                                            <p:txEl>
                                              <p:pRg st="0" end="0"/>
                                            </p:txEl>
                                          </p:spTgt>
                                        </p:tgtEl>
                                        <p:attrNameLst>
                                          <p:attrName>ppt_x</p:attrName>
                                          <p:attrName>ppt_y</p:attrName>
                                        </p:attrNameLst>
                                      </p:cBhvr>
                                    </p:animMotion>
                                    <p:animEffect transition="in" filter="fade">
                                      <p:cBhvr>
                                        <p:cTn id="9" dur="1000"/>
                                        <p:tgtEl>
                                          <p:spTgt spid="493571">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493571">
                                            <p:txEl>
                                              <p:pRg st="1" end="1"/>
                                            </p:txEl>
                                          </p:spTgt>
                                        </p:tgtEl>
                                        <p:attrNameLst>
                                          <p:attrName>style.visibility</p:attrName>
                                        </p:attrNameLst>
                                      </p:cBhvr>
                                      <p:to>
                                        <p:strVal val="visible"/>
                                      </p:to>
                                    </p:set>
                                    <p:animScale>
                                      <p:cBhvr>
                                        <p:cTn id="12" dur="1000" decel="50000" fill="hold">
                                          <p:stCondLst>
                                            <p:cond delay="0"/>
                                          </p:stCondLst>
                                        </p:cTn>
                                        <p:tgtEl>
                                          <p:spTgt spid="493571">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93571">
                                            <p:txEl>
                                              <p:pRg st="1" end="1"/>
                                            </p:txEl>
                                          </p:spTgt>
                                        </p:tgtEl>
                                        <p:attrNameLst>
                                          <p:attrName>ppt_x</p:attrName>
                                          <p:attrName>ppt_y</p:attrName>
                                        </p:attrNameLst>
                                      </p:cBhvr>
                                    </p:animMotion>
                                    <p:animEffect transition="in" filter="fade">
                                      <p:cBhvr>
                                        <p:cTn id="14" dur="1000"/>
                                        <p:tgtEl>
                                          <p:spTgt spid="493571">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2" presetClass="entr" presetSubtype="0" fill="hold" grpId="0" nodeType="clickEffect">
                                  <p:stCondLst>
                                    <p:cond delay="0"/>
                                  </p:stCondLst>
                                  <p:childTnLst>
                                    <p:set>
                                      <p:cBhvr>
                                        <p:cTn id="18" dur="1" fill="hold">
                                          <p:stCondLst>
                                            <p:cond delay="0"/>
                                          </p:stCondLst>
                                        </p:cTn>
                                        <p:tgtEl>
                                          <p:spTgt spid="493571">
                                            <p:txEl>
                                              <p:pRg st="2" end="2"/>
                                            </p:txEl>
                                          </p:spTgt>
                                        </p:tgtEl>
                                        <p:attrNameLst>
                                          <p:attrName>style.visibility</p:attrName>
                                        </p:attrNameLst>
                                      </p:cBhvr>
                                      <p:to>
                                        <p:strVal val="visible"/>
                                      </p:to>
                                    </p:set>
                                    <p:animScale>
                                      <p:cBhvr>
                                        <p:cTn id="19" dur="1000" decel="50000" fill="hold">
                                          <p:stCondLst>
                                            <p:cond delay="0"/>
                                          </p:stCondLst>
                                        </p:cTn>
                                        <p:tgtEl>
                                          <p:spTgt spid="493571">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493571">
                                            <p:txEl>
                                              <p:pRg st="2" end="2"/>
                                            </p:txEl>
                                          </p:spTgt>
                                        </p:tgtEl>
                                        <p:attrNameLst>
                                          <p:attrName>ppt_x</p:attrName>
                                          <p:attrName>ppt_y</p:attrName>
                                        </p:attrNameLst>
                                      </p:cBhvr>
                                    </p:animMotion>
                                    <p:animEffect transition="in" filter="fade">
                                      <p:cBhvr>
                                        <p:cTn id="21" dur="1000"/>
                                        <p:tgtEl>
                                          <p:spTgt spid="493571">
                                            <p:txEl>
                                              <p:pRg st="2" end="2"/>
                                            </p:txEl>
                                          </p:spTgt>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493571">
                                            <p:txEl>
                                              <p:pRg st="3" end="3"/>
                                            </p:txEl>
                                          </p:spTgt>
                                        </p:tgtEl>
                                        <p:attrNameLst>
                                          <p:attrName>style.visibility</p:attrName>
                                        </p:attrNameLst>
                                      </p:cBhvr>
                                      <p:to>
                                        <p:strVal val="visible"/>
                                      </p:to>
                                    </p:set>
                                    <p:animScale>
                                      <p:cBhvr>
                                        <p:cTn id="24" dur="1000" decel="50000" fill="hold">
                                          <p:stCondLst>
                                            <p:cond delay="0"/>
                                          </p:stCondLst>
                                        </p:cTn>
                                        <p:tgtEl>
                                          <p:spTgt spid="493571">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493571">
                                            <p:txEl>
                                              <p:pRg st="3" end="3"/>
                                            </p:txEl>
                                          </p:spTgt>
                                        </p:tgtEl>
                                        <p:attrNameLst>
                                          <p:attrName>ppt_x</p:attrName>
                                          <p:attrName>ppt_y</p:attrName>
                                        </p:attrNameLst>
                                      </p:cBhvr>
                                    </p:animMotion>
                                    <p:animEffect transition="in" filter="fade">
                                      <p:cBhvr>
                                        <p:cTn id="26" dur="1000"/>
                                        <p:tgtEl>
                                          <p:spTgt spid="493571">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52" presetClass="entr" presetSubtype="0" fill="hold" grpId="0" nodeType="clickEffect">
                                  <p:stCondLst>
                                    <p:cond delay="0"/>
                                  </p:stCondLst>
                                  <p:childTnLst>
                                    <p:set>
                                      <p:cBhvr>
                                        <p:cTn id="30" dur="1" fill="hold">
                                          <p:stCondLst>
                                            <p:cond delay="0"/>
                                          </p:stCondLst>
                                        </p:cTn>
                                        <p:tgtEl>
                                          <p:spTgt spid="493571">
                                            <p:txEl>
                                              <p:pRg st="4" end="4"/>
                                            </p:txEl>
                                          </p:spTgt>
                                        </p:tgtEl>
                                        <p:attrNameLst>
                                          <p:attrName>style.visibility</p:attrName>
                                        </p:attrNameLst>
                                      </p:cBhvr>
                                      <p:to>
                                        <p:strVal val="visible"/>
                                      </p:to>
                                    </p:set>
                                    <p:animScale>
                                      <p:cBhvr>
                                        <p:cTn id="31" dur="1000" decel="50000" fill="hold">
                                          <p:stCondLst>
                                            <p:cond delay="0"/>
                                          </p:stCondLst>
                                        </p:cTn>
                                        <p:tgtEl>
                                          <p:spTgt spid="493571">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493571">
                                            <p:txEl>
                                              <p:pRg st="4" end="4"/>
                                            </p:txEl>
                                          </p:spTgt>
                                        </p:tgtEl>
                                        <p:attrNameLst>
                                          <p:attrName>ppt_x</p:attrName>
                                          <p:attrName>ppt_y</p:attrName>
                                        </p:attrNameLst>
                                      </p:cBhvr>
                                    </p:animMotion>
                                    <p:animEffect transition="in" filter="fade">
                                      <p:cBhvr>
                                        <p:cTn id="33" dur="1000"/>
                                        <p:tgtEl>
                                          <p:spTgt spid="493571">
                                            <p:txEl>
                                              <p:pRg st="4" end="4"/>
                                            </p:txEl>
                                          </p:spTgt>
                                        </p:tgtEl>
                                      </p:cBhvr>
                                    </p:animEffect>
                                  </p:childTnLst>
                                </p:cTn>
                              </p:par>
                              <p:par>
                                <p:cTn id="34" presetID="52" presetClass="entr" presetSubtype="0" fill="hold" grpId="0" nodeType="withEffect">
                                  <p:stCondLst>
                                    <p:cond delay="0"/>
                                  </p:stCondLst>
                                  <p:childTnLst>
                                    <p:set>
                                      <p:cBhvr>
                                        <p:cTn id="35" dur="1" fill="hold">
                                          <p:stCondLst>
                                            <p:cond delay="0"/>
                                          </p:stCondLst>
                                        </p:cTn>
                                        <p:tgtEl>
                                          <p:spTgt spid="493571">
                                            <p:txEl>
                                              <p:pRg st="5" end="5"/>
                                            </p:txEl>
                                          </p:spTgt>
                                        </p:tgtEl>
                                        <p:attrNameLst>
                                          <p:attrName>style.visibility</p:attrName>
                                        </p:attrNameLst>
                                      </p:cBhvr>
                                      <p:to>
                                        <p:strVal val="visible"/>
                                      </p:to>
                                    </p:set>
                                    <p:animScale>
                                      <p:cBhvr>
                                        <p:cTn id="36" dur="1000" decel="50000" fill="hold">
                                          <p:stCondLst>
                                            <p:cond delay="0"/>
                                          </p:stCondLst>
                                        </p:cTn>
                                        <p:tgtEl>
                                          <p:spTgt spid="493571">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493571">
                                            <p:txEl>
                                              <p:pRg st="5" end="5"/>
                                            </p:txEl>
                                          </p:spTgt>
                                        </p:tgtEl>
                                        <p:attrNameLst>
                                          <p:attrName>ppt_x</p:attrName>
                                          <p:attrName>ppt_y</p:attrName>
                                        </p:attrNameLst>
                                      </p:cBhvr>
                                    </p:animMotion>
                                    <p:animEffect transition="in" filter="fade">
                                      <p:cBhvr>
                                        <p:cTn id="38" dur="1000"/>
                                        <p:tgtEl>
                                          <p:spTgt spid="493571">
                                            <p:txEl>
                                              <p:pRg st="5" end="5"/>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2" presetClass="entr" presetSubtype="0" fill="hold" grpId="0" nodeType="clickEffect">
                                  <p:stCondLst>
                                    <p:cond delay="0"/>
                                  </p:stCondLst>
                                  <p:childTnLst>
                                    <p:set>
                                      <p:cBhvr>
                                        <p:cTn id="42" dur="1" fill="hold">
                                          <p:stCondLst>
                                            <p:cond delay="0"/>
                                          </p:stCondLst>
                                        </p:cTn>
                                        <p:tgtEl>
                                          <p:spTgt spid="493571">
                                            <p:txEl>
                                              <p:pRg st="6" end="6"/>
                                            </p:txEl>
                                          </p:spTgt>
                                        </p:tgtEl>
                                        <p:attrNameLst>
                                          <p:attrName>style.visibility</p:attrName>
                                        </p:attrNameLst>
                                      </p:cBhvr>
                                      <p:to>
                                        <p:strVal val="visible"/>
                                      </p:to>
                                    </p:set>
                                    <p:animScale>
                                      <p:cBhvr>
                                        <p:cTn id="43" dur="1000" decel="50000" fill="hold">
                                          <p:stCondLst>
                                            <p:cond delay="0"/>
                                          </p:stCondLst>
                                        </p:cTn>
                                        <p:tgtEl>
                                          <p:spTgt spid="493571">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493571">
                                            <p:txEl>
                                              <p:pRg st="6" end="6"/>
                                            </p:txEl>
                                          </p:spTgt>
                                        </p:tgtEl>
                                        <p:attrNameLst>
                                          <p:attrName>ppt_x</p:attrName>
                                          <p:attrName>ppt_y</p:attrName>
                                        </p:attrNameLst>
                                      </p:cBhvr>
                                    </p:animMotion>
                                    <p:animEffect transition="in" filter="fade">
                                      <p:cBhvr>
                                        <p:cTn id="45" dur="1000"/>
                                        <p:tgtEl>
                                          <p:spTgt spid="493571">
                                            <p:txEl>
                                              <p:pRg st="6" end="6"/>
                                            </p:txEl>
                                          </p:spTgt>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52" presetClass="entr" presetSubtype="0" fill="hold" grpId="0" nodeType="clickEffect">
                                  <p:stCondLst>
                                    <p:cond delay="0"/>
                                  </p:stCondLst>
                                  <p:childTnLst>
                                    <p:set>
                                      <p:cBhvr>
                                        <p:cTn id="49" dur="1" fill="hold">
                                          <p:stCondLst>
                                            <p:cond delay="0"/>
                                          </p:stCondLst>
                                        </p:cTn>
                                        <p:tgtEl>
                                          <p:spTgt spid="493571">
                                            <p:txEl>
                                              <p:pRg st="7" end="7"/>
                                            </p:txEl>
                                          </p:spTgt>
                                        </p:tgtEl>
                                        <p:attrNameLst>
                                          <p:attrName>style.visibility</p:attrName>
                                        </p:attrNameLst>
                                      </p:cBhvr>
                                      <p:to>
                                        <p:strVal val="visible"/>
                                      </p:to>
                                    </p:set>
                                    <p:animScale>
                                      <p:cBhvr>
                                        <p:cTn id="50" dur="1000" decel="50000" fill="hold">
                                          <p:stCondLst>
                                            <p:cond delay="0"/>
                                          </p:stCondLst>
                                        </p:cTn>
                                        <p:tgtEl>
                                          <p:spTgt spid="493571">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493571">
                                            <p:txEl>
                                              <p:pRg st="7" end="7"/>
                                            </p:txEl>
                                          </p:spTgt>
                                        </p:tgtEl>
                                        <p:attrNameLst>
                                          <p:attrName>ppt_x</p:attrName>
                                          <p:attrName>ppt_y</p:attrName>
                                        </p:attrNameLst>
                                      </p:cBhvr>
                                    </p:animMotion>
                                    <p:animEffect transition="in" filter="fade">
                                      <p:cBhvr>
                                        <p:cTn id="52" dur="1000"/>
                                        <p:tgtEl>
                                          <p:spTgt spid="49357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357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1028" name="Rectangle 5"/>
          <p:cNvSpPr>
            <a:spLocks noGrp="1" noChangeArrowheads="1"/>
          </p:cNvSpPr>
          <p:nvPr>
            <p:ph type="body" sz="half" idx="1"/>
          </p:nvPr>
        </p:nvSpPr>
        <p:spPr>
          <a:xfrm>
            <a:off x="322217" y="1522999"/>
            <a:ext cx="5697583" cy="5078189"/>
          </a:xfrm>
        </p:spPr>
        <p:txBody>
          <a:bodyPr>
            <a:normAutofit/>
          </a:bodyPr>
          <a:lstStyle/>
          <a:p>
            <a:pPr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Steele &amp; Aronson (1995)</a:t>
            </a:r>
          </a:p>
          <a:p>
            <a:pPr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Participants told test either </a:t>
            </a:r>
          </a:p>
          <a:p>
            <a:pPr lvl="1" eaLnBrk="1" hangingPunct="1">
              <a:lnSpc>
                <a:spcPct val="150000"/>
              </a:lnSpc>
            </a:pPr>
            <a:r>
              <a:rPr lang="en-GB" altLang="en-US" sz="1800" dirty="0">
                <a:solidFill>
                  <a:schemeClr val="bg1"/>
                </a:solidFill>
                <a:latin typeface="Arial" panose="020B0604020202020204" pitchFamily="34" charset="0"/>
                <a:cs typeface="Arial" panose="020B0604020202020204" pitchFamily="34" charset="0"/>
              </a:rPr>
              <a:t>diagnostic (measure of intellectual ability)</a:t>
            </a:r>
          </a:p>
          <a:p>
            <a:pPr lvl="1" eaLnBrk="1" hangingPunct="1">
              <a:lnSpc>
                <a:spcPct val="150000"/>
              </a:lnSpc>
            </a:pPr>
            <a:r>
              <a:rPr lang="en-GB" altLang="en-US" sz="1800" dirty="0">
                <a:solidFill>
                  <a:schemeClr val="bg1"/>
                </a:solidFill>
                <a:latin typeface="Arial" panose="020B0604020202020204" pitchFamily="34" charset="0"/>
                <a:cs typeface="Arial" panose="020B0604020202020204" pitchFamily="34" charset="0"/>
              </a:rPr>
              <a:t>Non-diagnostic</a:t>
            </a:r>
          </a:p>
          <a:p>
            <a:pPr lvl="1" eaLnBrk="1" hangingPunct="1">
              <a:lnSpc>
                <a:spcPct val="150000"/>
              </a:lnSpc>
            </a:pPr>
            <a:endParaRPr lang="en-GB" altLang="en-US" sz="1800" dirty="0">
              <a:solidFill>
                <a:schemeClr val="bg1"/>
              </a:solidFill>
              <a:latin typeface="Arial" panose="020B0604020202020204" pitchFamily="34" charset="0"/>
              <a:cs typeface="Arial" panose="020B0604020202020204" pitchFamily="34" charset="0"/>
            </a:endParaRPr>
          </a:p>
          <a:p>
            <a:pPr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Black participants told it was diagnostic performed significantly worse than White participants in same group or Black participants told test was non-diagnostic</a:t>
            </a:r>
            <a:endParaRPr lang="en-US" altLang="en-US" sz="2000" dirty="0">
              <a:solidFill>
                <a:schemeClr val="bg1"/>
              </a:solidFill>
              <a:latin typeface="Arial" panose="020B0604020202020204" pitchFamily="34" charset="0"/>
              <a:cs typeface="Arial" panose="020B0604020202020204" pitchFamily="34" charset="0"/>
            </a:endParaRPr>
          </a:p>
        </p:txBody>
      </p:sp>
      <p:graphicFrame>
        <p:nvGraphicFramePr>
          <p:cNvPr id="1026" name="Object 6"/>
          <p:cNvGraphicFramePr>
            <a:graphicFrameLocks noGrp="1"/>
          </p:cNvGraphicFramePr>
          <p:nvPr>
            <p:ph sz="half" idx="2"/>
            <p:extLst>
              <p:ext uri="{D42A27DB-BD31-4B8C-83A1-F6EECF244321}">
                <p14:modId xmlns:p14="http://schemas.microsoft.com/office/powerpoint/2010/main" val="63178115"/>
              </p:ext>
            </p:extLst>
          </p:nvPr>
        </p:nvGraphicFramePr>
        <p:xfrm>
          <a:off x="8116111" y="2767719"/>
          <a:ext cx="4002088" cy="4002088"/>
        </p:xfrm>
        <a:graphic>
          <a:graphicData uri="http://schemas.openxmlformats.org/presentationml/2006/ole">
            <mc:AlternateContent xmlns:mc="http://schemas.openxmlformats.org/markup-compatibility/2006">
              <mc:Choice xmlns:v="urn:schemas-microsoft-com:vml" Requires="v">
                <p:oleObj spid="_x0000_s1029" name="Chart" r:id="rId4" imgW="23583660" imgH="23583909" progId="MSGraph.Chart.8">
                  <p:embed followColorScheme="full"/>
                </p:oleObj>
              </mc:Choice>
              <mc:Fallback>
                <p:oleObj name="Chart" r:id="rId4" imgW="23583660" imgH="23583909" progId="MSGraph.Chart.8">
                  <p:embed followColorScheme="full"/>
                  <p:pic>
                    <p:nvPicPr>
                      <p:cNvPr id="1026" name="Object 6"/>
                      <p:cNvPicPr preferRelativeResize="0">
                        <a:picLocks noChangeAspect="1" noChangeArrowheads="1"/>
                      </p:cNvPicPr>
                      <p:nvPr/>
                    </p:nvPicPr>
                    <p:blipFill>
                      <a:blip r:embed="rId5"/>
                      <a:srcRect/>
                      <a:stretch>
                        <a:fillRect/>
                      </a:stretch>
                    </p:blipFill>
                    <p:spPr bwMode="auto">
                      <a:xfrm>
                        <a:off x="8116111" y="2767719"/>
                        <a:ext cx="4002088" cy="4002088"/>
                      </a:xfrm>
                      <a:prstGeom prst="rect">
                        <a:avLst/>
                      </a:prstGeom>
                      <a:solidFill>
                        <a:schemeClr val="accent2">
                          <a:lumMod val="60000"/>
                          <a:lumOff val="40000"/>
                        </a:schemeClr>
                      </a:solidFill>
                    </p:spPr>
                  </p:pic>
                </p:oleObj>
              </mc:Fallback>
            </mc:AlternateContent>
          </a:graphicData>
        </a:graphic>
      </p:graphicFrame>
      <p:sp>
        <p:nvSpPr>
          <p:cNvPr id="3" name="Rectangle 2"/>
          <p:cNvSpPr/>
          <p:nvPr/>
        </p:nvSpPr>
        <p:spPr>
          <a:xfrm>
            <a:off x="156754" y="365760"/>
            <a:ext cx="5982789" cy="82731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9616188"/>
      </p:ext>
    </p:extLst>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3"/>
          <p:cNvSpPr>
            <a:spLocks noGrp="1" noChangeArrowheads="1"/>
          </p:cNvSpPr>
          <p:nvPr>
            <p:ph type="body" sz="half" idx="1"/>
          </p:nvPr>
        </p:nvSpPr>
        <p:spPr>
          <a:xfrm>
            <a:off x="200297" y="1393371"/>
            <a:ext cx="5819503" cy="5338355"/>
          </a:xfrm>
        </p:spPr>
        <p:txBody>
          <a:bodyPr>
            <a:normAutofit/>
          </a:bodyPr>
          <a:lstStyle/>
          <a:p>
            <a:pPr algn="just"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Steele &amp; Aronson (1995)</a:t>
            </a:r>
          </a:p>
          <a:p>
            <a:pPr algn="just"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Participants not told about diagnostic ability of the test</a:t>
            </a:r>
          </a:p>
          <a:p>
            <a:pPr lvl="1" algn="just" eaLnBrk="1" hangingPunct="1">
              <a:lnSpc>
                <a:spcPct val="150000"/>
              </a:lnSpc>
            </a:pPr>
            <a:r>
              <a:rPr lang="en-GB" altLang="en-US" sz="1800" dirty="0">
                <a:solidFill>
                  <a:schemeClr val="bg1"/>
                </a:solidFill>
                <a:latin typeface="Arial" panose="020B0604020202020204" pitchFamily="34" charset="0"/>
                <a:cs typeface="Arial" panose="020B0604020202020204" pitchFamily="34" charset="0"/>
              </a:rPr>
              <a:t>But primed some participants to think about racial stereotypes</a:t>
            </a:r>
          </a:p>
          <a:p>
            <a:pPr lvl="1" algn="just" eaLnBrk="1" hangingPunct="1">
              <a:lnSpc>
                <a:spcPct val="150000"/>
              </a:lnSpc>
            </a:pPr>
            <a:endParaRPr lang="en-GB" altLang="en-US" sz="1800" dirty="0">
              <a:solidFill>
                <a:schemeClr val="bg1"/>
              </a:solidFill>
              <a:latin typeface="Arial" panose="020B0604020202020204" pitchFamily="34" charset="0"/>
              <a:cs typeface="Arial" panose="020B0604020202020204" pitchFamily="34" charset="0"/>
            </a:endParaRPr>
          </a:p>
          <a:p>
            <a:pPr algn="just"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Black participants primed with racial stereotypes performed significantly worse than primed White participants and control group Black participants (no prime)</a:t>
            </a:r>
            <a:endParaRPr lang="en-US" altLang="en-US" sz="2000" dirty="0">
              <a:solidFill>
                <a:schemeClr val="bg1"/>
              </a:solidFill>
              <a:latin typeface="Arial" panose="020B0604020202020204" pitchFamily="34" charset="0"/>
              <a:cs typeface="Arial" panose="020B0604020202020204" pitchFamily="34" charset="0"/>
            </a:endParaRPr>
          </a:p>
        </p:txBody>
      </p:sp>
      <p:graphicFrame>
        <p:nvGraphicFramePr>
          <p:cNvPr id="2050" name="Object 4"/>
          <p:cNvGraphicFramePr>
            <a:graphicFrameLocks noGrp="1" noChangeAspect="1"/>
          </p:cNvGraphicFramePr>
          <p:nvPr>
            <p:ph sz="half" idx="2"/>
            <p:extLst>
              <p:ext uri="{D42A27DB-BD31-4B8C-83A1-F6EECF244321}">
                <p14:modId xmlns:p14="http://schemas.microsoft.com/office/powerpoint/2010/main" val="3870920605"/>
              </p:ext>
            </p:extLst>
          </p:nvPr>
        </p:nvGraphicFramePr>
        <p:xfrm>
          <a:off x="7567160" y="1547150"/>
          <a:ext cx="4242692" cy="5184576"/>
        </p:xfrm>
        <a:graphic>
          <a:graphicData uri="http://schemas.openxmlformats.org/presentationml/2006/ole">
            <mc:AlternateContent xmlns:mc="http://schemas.openxmlformats.org/markup-compatibility/2006">
              <mc:Choice xmlns:v="urn:schemas-microsoft-com:vml" Requires="v">
                <p:oleObj spid="_x0000_s2053" name="Chart" r:id="rId4" imgW="8076719" imgH="9067412" progId="MSGraph.Chart.8">
                  <p:embed followColorScheme="full"/>
                </p:oleObj>
              </mc:Choice>
              <mc:Fallback>
                <p:oleObj name="Chart" r:id="rId4" imgW="8076719" imgH="9067412" progId="MSGraph.Chart.8">
                  <p:embed followColorScheme="full"/>
                  <p:pic>
                    <p:nvPicPr>
                      <p:cNvPr id="2050" name="Object 4"/>
                      <p:cNvPicPr>
                        <a:picLocks noChangeAspect="1" noChangeArrowheads="1"/>
                      </p:cNvPicPr>
                      <p:nvPr/>
                    </p:nvPicPr>
                    <p:blipFill>
                      <a:blip r:embed="rId5"/>
                      <a:srcRect/>
                      <a:stretch>
                        <a:fillRect/>
                      </a:stretch>
                    </p:blipFill>
                    <p:spPr bwMode="auto">
                      <a:xfrm>
                        <a:off x="7567160" y="1547150"/>
                        <a:ext cx="4242692" cy="5184576"/>
                      </a:xfrm>
                      <a:prstGeom prst="rect">
                        <a:avLst/>
                      </a:prstGeom>
                      <a:solidFill>
                        <a:schemeClr val="accent2">
                          <a:lumMod val="60000"/>
                          <a:lumOff val="40000"/>
                        </a:schemeClr>
                      </a:solidFill>
                    </p:spPr>
                  </p:pic>
                </p:oleObj>
              </mc:Fallback>
            </mc:AlternateContent>
          </a:graphicData>
        </a:graphic>
      </p:graphicFrame>
      <p:sp>
        <p:nvSpPr>
          <p:cNvPr id="6" name="Rectangle 5"/>
          <p:cNvSpPr/>
          <p:nvPr/>
        </p:nvSpPr>
        <p:spPr>
          <a:xfrm>
            <a:off x="156754" y="365760"/>
            <a:ext cx="5982789" cy="82731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89857261"/>
      </p:ext>
    </p:extLst>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3"/>
          <p:cNvSpPr>
            <a:spLocks noGrp="1" noChangeArrowheads="1"/>
          </p:cNvSpPr>
          <p:nvPr>
            <p:ph type="body" sz="half" idx="1"/>
          </p:nvPr>
        </p:nvSpPr>
        <p:spPr>
          <a:xfrm>
            <a:off x="278674" y="1600201"/>
            <a:ext cx="5673310" cy="4530725"/>
          </a:xfrm>
        </p:spPr>
        <p:txBody>
          <a:bodyPr/>
          <a:lstStyle/>
          <a:p>
            <a:pPr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Aronson et al. (1998)</a:t>
            </a:r>
          </a:p>
          <a:p>
            <a:pPr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Women told that a test would be diagnostic of their math ability</a:t>
            </a:r>
          </a:p>
          <a:p>
            <a:pPr lvl="1" eaLnBrk="1" hangingPunct="1">
              <a:lnSpc>
                <a:spcPct val="150000"/>
              </a:lnSpc>
            </a:pPr>
            <a:endParaRPr lang="en-GB" altLang="en-US" sz="1800" dirty="0">
              <a:solidFill>
                <a:schemeClr val="bg1"/>
              </a:solidFill>
              <a:latin typeface="Arial" panose="020B0604020202020204" pitchFamily="34" charset="0"/>
              <a:cs typeface="Arial" panose="020B0604020202020204" pitchFamily="34" charset="0"/>
            </a:endParaRPr>
          </a:p>
          <a:p>
            <a:pPr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Significantly poorer than males and women in the non-diagnostic condition</a:t>
            </a:r>
            <a:endParaRPr lang="en-US" altLang="en-US" sz="2000" dirty="0">
              <a:solidFill>
                <a:schemeClr val="bg1"/>
              </a:solidFill>
              <a:latin typeface="Arial" panose="020B0604020202020204" pitchFamily="34" charset="0"/>
              <a:cs typeface="Arial" panose="020B0604020202020204" pitchFamily="34" charset="0"/>
            </a:endParaRPr>
          </a:p>
        </p:txBody>
      </p:sp>
      <p:graphicFrame>
        <p:nvGraphicFramePr>
          <p:cNvPr id="3074" name="Object 4"/>
          <p:cNvGraphicFramePr>
            <a:graphicFrameLocks noGrp="1" noChangeAspect="1"/>
          </p:cNvGraphicFramePr>
          <p:nvPr>
            <p:ph sz="half" idx="2"/>
            <p:extLst>
              <p:ext uri="{D42A27DB-BD31-4B8C-83A1-F6EECF244321}">
                <p14:modId xmlns:p14="http://schemas.microsoft.com/office/powerpoint/2010/main" val="3425669237"/>
              </p:ext>
            </p:extLst>
          </p:nvPr>
        </p:nvGraphicFramePr>
        <p:xfrm>
          <a:off x="7558451" y="1503891"/>
          <a:ext cx="4242692" cy="5184576"/>
        </p:xfrm>
        <a:graphic>
          <a:graphicData uri="http://schemas.openxmlformats.org/presentationml/2006/ole">
            <mc:AlternateContent xmlns:mc="http://schemas.openxmlformats.org/markup-compatibility/2006">
              <mc:Choice xmlns:v="urn:schemas-microsoft-com:vml" Requires="v">
                <p:oleObj spid="_x0000_s3077" name="Chart" r:id="rId4" imgW="8076719" imgH="9067412" progId="MSGraph.Chart.8">
                  <p:embed followColorScheme="full"/>
                </p:oleObj>
              </mc:Choice>
              <mc:Fallback>
                <p:oleObj name="Chart" r:id="rId4" imgW="8076719" imgH="9067412" progId="MSGraph.Chart.8">
                  <p:embed followColorScheme="full"/>
                  <p:pic>
                    <p:nvPicPr>
                      <p:cNvPr id="3074" name="Object 4"/>
                      <p:cNvPicPr>
                        <a:picLocks noChangeAspect="1" noChangeArrowheads="1"/>
                      </p:cNvPicPr>
                      <p:nvPr/>
                    </p:nvPicPr>
                    <p:blipFill>
                      <a:blip r:embed="rId5"/>
                      <a:srcRect/>
                      <a:stretch>
                        <a:fillRect/>
                      </a:stretch>
                    </p:blipFill>
                    <p:spPr bwMode="auto">
                      <a:xfrm>
                        <a:off x="7558451" y="1503891"/>
                        <a:ext cx="4242692" cy="5184576"/>
                      </a:xfrm>
                      <a:prstGeom prst="rect">
                        <a:avLst/>
                      </a:prstGeom>
                      <a:solidFill>
                        <a:schemeClr val="accent2"/>
                      </a:solidFill>
                    </p:spPr>
                  </p:pic>
                </p:oleObj>
              </mc:Fallback>
            </mc:AlternateContent>
          </a:graphicData>
        </a:graphic>
      </p:graphicFrame>
      <p:sp>
        <p:nvSpPr>
          <p:cNvPr id="6" name="Rectangle 5"/>
          <p:cNvSpPr/>
          <p:nvPr/>
        </p:nvSpPr>
        <p:spPr>
          <a:xfrm>
            <a:off x="156754" y="365760"/>
            <a:ext cx="5982789" cy="82731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1205810"/>
      </p:ext>
    </p:extLst>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3"/>
          <p:cNvSpPr>
            <a:spLocks noGrp="1" noChangeArrowheads="1"/>
          </p:cNvSpPr>
          <p:nvPr>
            <p:ph type="body" sz="half" idx="1"/>
          </p:nvPr>
        </p:nvSpPr>
        <p:spPr>
          <a:xfrm>
            <a:off x="191588" y="1530018"/>
            <a:ext cx="5751687" cy="4862165"/>
          </a:xfrm>
        </p:spPr>
        <p:txBody>
          <a:bodyPr>
            <a:normAutofit/>
          </a:bodyPr>
          <a:lstStyle/>
          <a:p>
            <a:pPr eaLnBrk="1" hangingPunct="1">
              <a:lnSpc>
                <a:spcPct val="150000"/>
              </a:lnSpc>
            </a:pPr>
            <a:r>
              <a:rPr lang="en-GB" altLang="en-US" sz="2000" dirty="0" err="1">
                <a:solidFill>
                  <a:schemeClr val="bg1"/>
                </a:solidFill>
                <a:latin typeface="Arial" panose="020B0604020202020204" pitchFamily="34" charset="0"/>
                <a:cs typeface="Arial" panose="020B0604020202020204" pitchFamily="34" charset="0"/>
              </a:rPr>
              <a:t>Sekaquaptewa</a:t>
            </a:r>
            <a:r>
              <a:rPr lang="en-GB" altLang="en-US" sz="2000" dirty="0">
                <a:solidFill>
                  <a:schemeClr val="bg1"/>
                </a:solidFill>
                <a:latin typeface="Arial" panose="020B0604020202020204" pitchFamily="34" charset="0"/>
                <a:cs typeface="Arial" panose="020B0604020202020204" pitchFamily="34" charset="0"/>
              </a:rPr>
              <a:t> &amp; Thompson (2003)</a:t>
            </a:r>
          </a:p>
          <a:p>
            <a:pPr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Women tested on their own in a group of males, or in equal groups of males and females (making salient gender stereotypes)</a:t>
            </a:r>
          </a:p>
          <a:p>
            <a:pPr lvl="1" eaLnBrk="1" hangingPunct="1">
              <a:lnSpc>
                <a:spcPct val="150000"/>
              </a:lnSpc>
            </a:pPr>
            <a:endParaRPr lang="en-GB" altLang="en-US" sz="1800" dirty="0">
              <a:solidFill>
                <a:schemeClr val="bg1"/>
              </a:solidFill>
              <a:latin typeface="Arial" panose="020B0604020202020204" pitchFamily="34" charset="0"/>
              <a:cs typeface="Arial" panose="020B0604020202020204" pitchFamily="34" charset="0"/>
            </a:endParaRPr>
          </a:p>
          <a:p>
            <a:pPr eaLnBrk="1" hangingPunct="1">
              <a:lnSpc>
                <a:spcPct val="150000"/>
              </a:lnSpc>
            </a:pPr>
            <a:r>
              <a:rPr lang="en-GB" altLang="en-US" sz="2000" dirty="0">
                <a:solidFill>
                  <a:schemeClr val="bg1"/>
                </a:solidFill>
                <a:latin typeface="Arial" panose="020B0604020202020204" pitchFamily="34" charset="0"/>
                <a:cs typeface="Arial" panose="020B0604020202020204" pitchFamily="34" charset="0"/>
              </a:rPr>
              <a:t>Significantly poorer than males in the single-woman group and poorer than women in the equal-group condition</a:t>
            </a:r>
            <a:endParaRPr lang="en-US" altLang="en-US" sz="2000" dirty="0">
              <a:solidFill>
                <a:schemeClr val="bg1"/>
              </a:solidFill>
              <a:latin typeface="Arial" panose="020B0604020202020204" pitchFamily="34" charset="0"/>
              <a:cs typeface="Arial" panose="020B0604020202020204" pitchFamily="34" charset="0"/>
            </a:endParaRPr>
          </a:p>
        </p:txBody>
      </p:sp>
      <p:graphicFrame>
        <p:nvGraphicFramePr>
          <p:cNvPr id="4098" name="Object 4"/>
          <p:cNvGraphicFramePr>
            <a:graphicFrameLocks noGrp="1" noChangeAspect="1"/>
          </p:cNvGraphicFramePr>
          <p:nvPr>
            <p:ph sz="half" idx="2"/>
            <p:extLst>
              <p:ext uri="{D42A27DB-BD31-4B8C-83A1-F6EECF244321}">
                <p14:modId xmlns:p14="http://schemas.microsoft.com/office/powerpoint/2010/main" val="4034149171"/>
              </p:ext>
            </p:extLst>
          </p:nvPr>
        </p:nvGraphicFramePr>
        <p:xfrm>
          <a:off x="7845833" y="1460349"/>
          <a:ext cx="4242692" cy="5256584"/>
        </p:xfrm>
        <a:graphic>
          <a:graphicData uri="http://schemas.openxmlformats.org/presentationml/2006/ole">
            <mc:AlternateContent xmlns:mc="http://schemas.openxmlformats.org/markup-compatibility/2006">
              <mc:Choice xmlns:v="urn:schemas-microsoft-com:vml" Requires="v">
                <p:oleObj spid="_x0000_s4101" name="Chart" r:id="rId4" imgW="8076719" imgH="9067412" progId="MSGraph.Chart.8">
                  <p:embed followColorScheme="full"/>
                </p:oleObj>
              </mc:Choice>
              <mc:Fallback>
                <p:oleObj name="Chart" r:id="rId4" imgW="8076719" imgH="9067412" progId="MSGraph.Chart.8">
                  <p:embed followColorScheme="full"/>
                  <p:pic>
                    <p:nvPicPr>
                      <p:cNvPr id="4098" name="Object 4"/>
                      <p:cNvPicPr>
                        <a:picLocks noChangeAspect="1" noChangeArrowheads="1"/>
                      </p:cNvPicPr>
                      <p:nvPr/>
                    </p:nvPicPr>
                    <p:blipFill>
                      <a:blip r:embed="rId5"/>
                      <a:srcRect/>
                      <a:stretch>
                        <a:fillRect/>
                      </a:stretch>
                    </p:blipFill>
                    <p:spPr bwMode="auto">
                      <a:xfrm>
                        <a:off x="7845833" y="1460349"/>
                        <a:ext cx="4242692" cy="5256584"/>
                      </a:xfrm>
                      <a:prstGeom prst="rect">
                        <a:avLst/>
                      </a:prstGeom>
                      <a:solidFill>
                        <a:schemeClr val="accent2"/>
                      </a:solidFill>
                    </p:spPr>
                  </p:pic>
                </p:oleObj>
              </mc:Fallback>
            </mc:AlternateContent>
          </a:graphicData>
        </a:graphic>
      </p:graphicFrame>
      <p:sp>
        <p:nvSpPr>
          <p:cNvPr id="6" name="Rectangle 5"/>
          <p:cNvSpPr/>
          <p:nvPr/>
        </p:nvSpPr>
        <p:spPr>
          <a:xfrm>
            <a:off x="156754" y="365760"/>
            <a:ext cx="5982789" cy="82731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2782605"/>
      </p:ext>
    </p:extLst>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5" name="Rectangle 3"/>
          <p:cNvSpPr>
            <a:spLocks noGrp="1" noChangeArrowheads="1"/>
          </p:cNvSpPr>
          <p:nvPr>
            <p:ph idx="1"/>
          </p:nvPr>
        </p:nvSpPr>
        <p:spPr>
          <a:xfrm>
            <a:off x="269965" y="1236617"/>
            <a:ext cx="11451771" cy="4940347"/>
          </a:xfrm>
        </p:spPr>
        <p:txBody>
          <a:bodyPr>
            <a:normAutofit fontScale="85000" lnSpcReduction="10000"/>
          </a:bodyPr>
          <a:lstStyle/>
          <a:p>
            <a:pPr eaLnBrk="1" hangingPunct="1">
              <a:lnSpc>
                <a:spcPct val="150000"/>
              </a:lnSpc>
            </a:pPr>
            <a:r>
              <a:rPr lang="en-GB" altLang="en-US" sz="2400" dirty="0">
                <a:latin typeface="Arial" panose="020B0604020202020204" pitchFamily="34" charset="0"/>
                <a:cs typeface="Arial" panose="020B0604020202020204" pitchFamily="34" charset="0"/>
              </a:rPr>
              <a:t>Seen across many different facets</a:t>
            </a:r>
          </a:p>
          <a:p>
            <a:pPr lvl="1" eaLnBrk="1" hangingPunct="1">
              <a:lnSpc>
                <a:spcPct val="150000"/>
              </a:lnSpc>
            </a:pPr>
            <a:r>
              <a:rPr lang="en-GB" altLang="en-US" sz="2000" dirty="0">
                <a:latin typeface="Arial" panose="020B0604020202020204" pitchFamily="34" charset="0"/>
                <a:cs typeface="Arial" panose="020B0604020202020204" pitchFamily="34" charset="0"/>
              </a:rPr>
              <a:t>Race</a:t>
            </a:r>
          </a:p>
          <a:p>
            <a:pPr lvl="1" eaLnBrk="1" hangingPunct="1">
              <a:lnSpc>
                <a:spcPct val="150000"/>
              </a:lnSpc>
            </a:pPr>
            <a:r>
              <a:rPr lang="en-GB" altLang="en-US" sz="2000" dirty="0">
                <a:latin typeface="Arial" panose="020B0604020202020204" pitchFamily="34" charset="0"/>
                <a:cs typeface="Arial" panose="020B0604020202020204" pitchFamily="34" charset="0"/>
              </a:rPr>
              <a:t>Gender</a:t>
            </a:r>
          </a:p>
          <a:p>
            <a:pPr lvl="1" eaLnBrk="1" hangingPunct="1">
              <a:lnSpc>
                <a:spcPct val="150000"/>
              </a:lnSpc>
            </a:pPr>
            <a:r>
              <a:rPr lang="en-GB" altLang="en-US" sz="2000" dirty="0">
                <a:latin typeface="Arial" panose="020B0604020202020204" pitchFamily="34" charset="0"/>
                <a:cs typeface="Arial" panose="020B0604020202020204" pitchFamily="34" charset="0"/>
              </a:rPr>
              <a:t>Elderly</a:t>
            </a:r>
          </a:p>
          <a:p>
            <a:pPr lvl="1" eaLnBrk="1" hangingPunct="1">
              <a:lnSpc>
                <a:spcPct val="150000"/>
              </a:lnSpc>
            </a:pPr>
            <a:r>
              <a:rPr lang="en-GB" altLang="en-US" sz="2000" dirty="0">
                <a:latin typeface="Arial" panose="020B0604020202020204" pitchFamily="34" charset="0"/>
                <a:cs typeface="Arial" panose="020B0604020202020204" pitchFamily="34" charset="0"/>
              </a:rPr>
              <a:t>Socio-economic status</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Ways to combat stereotype threat</a:t>
            </a:r>
          </a:p>
          <a:p>
            <a:pPr lvl="1" eaLnBrk="1" hangingPunct="1">
              <a:lnSpc>
                <a:spcPct val="150000"/>
              </a:lnSpc>
            </a:pPr>
            <a:r>
              <a:rPr lang="en-GB" altLang="en-US" sz="2000" dirty="0" err="1">
                <a:latin typeface="Arial" panose="020B0604020202020204" pitchFamily="34" charset="0"/>
                <a:cs typeface="Arial" panose="020B0604020202020204" pitchFamily="34" charset="0"/>
              </a:rPr>
              <a:t>Ambady</a:t>
            </a:r>
            <a:r>
              <a:rPr lang="en-GB" altLang="en-US" sz="2000" dirty="0">
                <a:latin typeface="Arial" panose="020B0604020202020204" pitchFamily="34" charset="0"/>
                <a:cs typeface="Arial" panose="020B0604020202020204" pitchFamily="34" charset="0"/>
              </a:rPr>
              <a:t> et al. (2004)</a:t>
            </a:r>
          </a:p>
          <a:p>
            <a:pPr lvl="1" eaLnBrk="1" hangingPunct="1">
              <a:lnSpc>
                <a:spcPct val="150000"/>
              </a:lnSpc>
            </a:pPr>
            <a:r>
              <a:rPr lang="en-GB" altLang="en-US" sz="2000" dirty="0">
                <a:latin typeface="Arial" panose="020B0604020202020204" pitchFamily="34" charset="0"/>
                <a:cs typeface="Arial" panose="020B0604020202020204" pitchFamily="34" charset="0"/>
              </a:rPr>
              <a:t>Individuate people; make salient their attributes</a:t>
            </a:r>
          </a:p>
          <a:p>
            <a:pPr lvl="1" eaLnBrk="1" hangingPunct="1">
              <a:lnSpc>
                <a:spcPct val="150000"/>
              </a:lnSpc>
            </a:pPr>
            <a:r>
              <a:rPr lang="en-GB" altLang="en-US" sz="2000" dirty="0">
                <a:latin typeface="Arial" panose="020B0604020202020204" pitchFamily="34" charset="0"/>
                <a:cs typeface="Arial" panose="020B0604020202020204" pitchFamily="34" charset="0"/>
              </a:rPr>
              <a:t>Often leads to these people outperforming </a:t>
            </a:r>
            <a:r>
              <a:rPr lang="en-GB" altLang="en-US" sz="2000" dirty="0" err="1">
                <a:latin typeface="Arial" panose="020B0604020202020204" pitchFamily="34" charset="0"/>
                <a:cs typeface="Arial" panose="020B0604020202020204" pitchFamily="34" charset="0"/>
              </a:rPr>
              <a:t>nonindividuated</a:t>
            </a:r>
            <a:r>
              <a:rPr lang="en-GB" altLang="en-US" sz="2000" dirty="0">
                <a:latin typeface="Arial" panose="020B0604020202020204" pitchFamily="34" charset="0"/>
                <a:cs typeface="Arial" panose="020B0604020202020204" pitchFamily="34" charset="0"/>
              </a:rPr>
              <a:t> participants, regardless of their group membership</a:t>
            </a:r>
          </a:p>
          <a:p>
            <a:pPr lvl="1" eaLnBrk="1" hangingPunct="1">
              <a:lnSpc>
                <a:spcPct val="150000"/>
              </a:lnSpc>
            </a:pPr>
            <a:endParaRPr lang="en-US"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37803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99715">
                                            <p:txEl>
                                              <p:pRg st="0" end="0"/>
                                            </p:txEl>
                                          </p:spTgt>
                                        </p:tgtEl>
                                        <p:attrNameLst>
                                          <p:attrName>style.visibility</p:attrName>
                                        </p:attrNameLst>
                                      </p:cBhvr>
                                      <p:to>
                                        <p:strVal val="visible"/>
                                      </p:to>
                                    </p:set>
                                    <p:animScale>
                                      <p:cBhvr>
                                        <p:cTn id="7" dur="1000" decel="50000" fill="hold">
                                          <p:stCondLst>
                                            <p:cond delay="0"/>
                                          </p:stCondLst>
                                        </p:cTn>
                                        <p:tgtEl>
                                          <p:spTgt spid="49971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99715">
                                            <p:txEl>
                                              <p:pRg st="0" end="0"/>
                                            </p:txEl>
                                          </p:spTgt>
                                        </p:tgtEl>
                                        <p:attrNameLst>
                                          <p:attrName>ppt_x</p:attrName>
                                          <p:attrName>ppt_y</p:attrName>
                                        </p:attrNameLst>
                                      </p:cBhvr>
                                    </p:animMotion>
                                    <p:animEffect transition="in" filter="fade">
                                      <p:cBhvr>
                                        <p:cTn id="9" dur="1000"/>
                                        <p:tgtEl>
                                          <p:spTgt spid="499715">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499715">
                                            <p:txEl>
                                              <p:pRg st="1" end="1"/>
                                            </p:txEl>
                                          </p:spTgt>
                                        </p:tgtEl>
                                        <p:attrNameLst>
                                          <p:attrName>style.visibility</p:attrName>
                                        </p:attrNameLst>
                                      </p:cBhvr>
                                      <p:to>
                                        <p:strVal val="visible"/>
                                      </p:to>
                                    </p:set>
                                    <p:animScale>
                                      <p:cBhvr>
                                        <p:cTn id="12" dur="1000" decel="50000" fill="hold">
                                          <p:stCondLst>
                                            <p:cond delay="0"/>
                                          </p:stCondLst>
                                        </p:cTn>
                                        <p:tgtEl>
                                          <p:spTgt spid="499715">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99715">
                                            <p:txEl>
                                              <p:pRg st="1" end="1"/>
                                            </p:txEl>
                                          </p:spTgt>
                                        </p:tgtEl>
                                        <p:attrNameLst>
                                          <p:attrName>ppt_x</p:attrName>
                                          <p:attrName>ppt_y</p:attrName>
                                        </p:attrNameLst>
                                      </p:cBhvr>
                                    </p:animMotion>
                                    <p:animEffect transition="in" filter="fade">
                                      <p:cBhvr>
                                        <p:cTn id="14" dur="1000"/>
                                        <p:tgtEl>
                                          <p:spTgt spid="499715">
                                            <p:txEl>
                                              <p:pRg st="1" end="1"/>
                                            </p:txEl>
                                          </p:spTgt>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499715">
                                            <p:txEl>
                                              <p:pRg st="2" end="2"/>
                                            </p:txEl>
                                          </p:spTgt>
                                        </p:tgtEl>
                                        <p:attrNameLst>
                                          <p:attrName>style.visibility</p:attrName>
                                        </p:attrNameLst>
                                      </p:cBhvr>
                                      <p:to>
                                        <p:strVal val="visible"/>
                                      </p:to>
                                    </p:set>
                                    <p:animScale>
                                      <p:cBhvr>
                                        <p:cTn id="17" dur="1000" decel="50000" fill="hold">
                                          <p:stCondLst>
                                            <p:cond delay="0"/>
                                          </p:stCondLst>
                                        </p:cTn>
                                        <p:tgtEl>
                                          <p:spTgt spid="499715">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99715">
                                            <p:txEl>
                                              <p:pRg st="2" end="2"/>
                                            </p:txEl>
                                          </p:spTgt>
                                        </p:tgtEl>
                                        <p:attrNameLst>
                                          <p:attrName>ppt_x</p:attrName>
                                          <p:attrName>ppt_y</p:attrName>
                                        </p:attrNameLst>
                                      </p:cBhvr>
                                    </p:animMotion>
                                    <p:animEffect transition="in" filter="fade">
                                      <p:cBhvr>
                                        <p:cTn id="19" dur="1000"/>
                                        <p:tgtEl>
                                          <p:spTgt spid="499715">
                                            <p:txEl>
                                              <p:pRg st="2" end="2"/>
                                            </p:txEl>
                                          </p:spTgt>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499715">
                                            <p:txEl>
                                              <p:pRg st="3" end="3"/>
                                            </p:txEl>
                                          </p:spTgt>
                                        </p:tgtEl>
                                        <p:attrNameLst>
                                          <p:attrName>style.visibility</p:attrName>
                                        </p:attrNameLst>
                                      </p:cBhvr>
                                      <p:to>
                                        <p:strVal val="visible"/>
                                      </p:to>
                                    </p:set>
                                    <p:animScale>
                                      <p:cBhvr>
                                        <p:cTn id="22" dur="1000" decel="50000" fill="hold">
                                          <p:stCondLst>
                                            <p:cond delay="0"/>
                                          </p:stCondLst>
                                        </p:cTn>
                                        <p:tgtEl>
                                          <p:spTgt spid="49971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99715">
                                            <p:txEl>
                                              <p:pRg st="3" end="3"/>
                                            </p:txEl>
                                          </p:spTgt>
                                        </p:tgtEl>
                                        <p:attrNameLst>
                                          <p:attrName>ppt_x</p:attrName>
                                          <p:attrName>ppt_y</p:attrName>
                                        </p:attrNameLst>
                                      </p:cBhvr>
                                    </p:animMotion>
                                    <p:animEffect transition="in" filter="fade">
                                      <p:cBhvr>
                                        <p:cTn id="24" dur="1000"/>
                                        <p:tgtEl>
                                          <p:spTgt spid="499715">
                                            <p:txEl>
                                              <p:pRg st="3" end="3"/>
                                            </p:txEl>
                                          </p:spTgt>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499715">
                                            <p:txEl>
                                              <p:pRg st="4" end="4"/>
                                            </p:txEl>
                                          </p:spTgt>
                                        </p:tgtEl>
                                        <p:attrNameLst>
                                          <p:attrName>style.visibility</p:attrName>
                                        </p:attrNameLst>
                                      </p:cBhvr>
                                      <p:to>
                                        <p:strVal val="visible"/>
                                      </p:to>
                                    </p:set>
                                    <p:animScale>
                                      <p:cBhvr>
                                        <p:cTn id="27" dur="1000" decel="50000" fill="hold">
                                          <p:stCondLst>
                                            <p:cond delay="0"/>
                                          </p:stCondLst>
                                        </p:cTn>
                                        <p:tgtEl>
                                          <p:spTgt spid="49971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99715">
                                            <p:txEl>
                                              <p:pRg st="4" end="4"/>
                                            </p:txEl>
                                          </p:spTgt>
                                        </p:tgtEl>
                                        <p:attrNameLst>
                                          <p:attrName>ppt_x</p:attrName>
                                          <p:attrName>ppt_y</p:attrName>
                                        </p:attrNameLst>
                                      </p:cBhvr>
                                    </p:animMotion>
                                    <p:animEffect transition="in" filter="fade">
                                      <p:cBhvr>
                                        <p:cTn id="29" dur="1000"/>
                                        <p:tgtEl>
                                          <p:spTgt spid="499715">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2" presetClass="entr" presetSubtype="0" fill="hold" grpId="0" nodeType="clickEffect">
                                  <p:stCondLst>
                                    <p:cond delay="0"/>
                                  </p:stCondLst>
                                  <p:childTnLst>
                                    <p:set>
                                      <p:cBhvr>
                                        <p:cTn id="33" dur="1" fill="hold">
                                          <p:stCondLst>
                                            <p:cond delay="0"/>
                                          </p:stCondLst>
                                        </p:cTn>
                                        <p:tgtEl>
                                          <p:spTgt spid="499715">
                                            <p:txEl>
                                              <p:pRg st="6" end="6"/>
                                            </p:txEl>
                                          </p:spTgt>
                                        </p:tgtEl>
                                        <p:attrNameLst>
                                          <p:attrName>style.visibility</p:attrName>
                                        </p:attrNameLst>
                                      </p:cBhvr>
                                      <p:to>
                                        <p:strVal val="visible"/>
                                      </p:to>
                                    </p:set>
                                    <p:animScale>
                                      <p:cBhvr>
                                        <p:cTn id="34" dur="1000" decel="50000" fill="hold">
                                          <p:stCondLst>
                                            <p:cond delay="0"/>
                                          </p:stCondLst>
                                        </p:cTn>
                                        <p:tgtEl>
                                          <p:spTgt spid="499715">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499715">
                                            <p:txEl>
                                              <p:pRg st="6" end="6"/>
                                            </p:txEl>
                                          </p:spTgt>
                                        </p:tgtEl>
                                        <p:attrNameLst>
                                          <p:attrName>ppt_x</p:attrName>
                                          <p:attrName>ppt_y</p:attrName>
                                        </p:attrNameLst>
                                      </p:cBhvr>
                                    </p:animMotion>
                                    <p:animEffect transition="in" filter="fade">
                                      <p:cBhvr>
                                        <p:cTn id="36" dur="1000"/>
                                        <p:tgtEl>
                                          <p:spTgt spid="499715">
                                            <p:txEl>
                                              <p:pRg st="6" end="6"/>
                                            </p:txEl>
                                          </p:spTgt>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499715">
                                            <p:txEl>
                                              <p:pRg st="7" end="7"/>
                                            </p:txEl>
                                          </p:spTgt>
                                        </p:tgtEl>
                                        <p:attrNameLst>
                                          <p:attrName>style.visibility</p:attrName>
                                        </p:attrNameLst>
                                      </p:cBhvr>
                                      <p:to>
                                        <p:strVal val="visible"/>
                                      </p:to>
                                    </p:set>
                                    <p:animScale>
                                      <p:cBhvr>
                                        <p:cTn id="39" dur="1000" decel="50000" fill="hold">
                                          <p:stCondLst>
                                            <p:cond delay="0"/>
                                          </p:stCondLst>
                                        </p:cTn>
                                        <p:tgtEl>
                                          <p:spTgt spid="499715">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499715">
                                            <p:txEl>
                                              <p:pRg st="7" end="7"/>
                                            </p:txEl>
                                          </p:spTgt>
                                        </p:tgtEl>
                                        <p:attrNameLst>
                                          <p:attrName>ppt_x</p:attrName>
                                          <p:attrName>ppt_y</p:attrName>
                                        </p:attrNameLst>
                                      </p:cBhvr>
                                    </p:animMotion>
                                    <p:animEffect transition="in" filter="fade">
                                      <p:cBhvr>
                                        <p:cTn id="41" dur="1000"/>
                                        <p:tgtEl>
                                          <p:spTgt spid="499715">
                                            <p:txEl>
                                              <p:pRg st="7" end="7"/>
                                            </p:txEl>
                                          </p:spTgt>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499715">
                                            <p:txEl>
                                              <p:pRg st="8" end="8"/>
                                            </p:txEl>
                                          </p:spTgt>
                                        </p:tgtEl>
                                        <p:attrNameLst>
                                          <p:attrName>style.visibility</p:attrName>
                                        </p:attrNameLst>
                                      </p:cBhvr>
                                      <p:to>
                                        <p:strVal val="visible"/>
                                      </p:to>
                                    </p:set>
                                    <p:animScale>
                                      <p:cBhvr>
                                        <p:cTn id="44" dur="1000" decel="50000" fill="hold">
                                          <p:stCondLst>
                                            <p:cond delay="0"/>
                                          </p:stCondLst>
                                        </p:cTn>
                                        <p:tgtEl>
                                          <p:spTgt spid="499715">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499715">
                                            <p:txEl>
                                              <p:pRg st="8" end="8"/>
                                            </p:txEl>
                                          </p:spTgt>
                                        </p:tgtEl>
                                        <p:attrNameLst>
                                          <p:attrName>ppt_x</p:attrName>
                                          <p:attrName>ppt_y</p:attrName>
                                        </p:attrNameLst>
                                      </p:cBhvr>
                                    </p:animMotion>
                                    <p:animEffect transition="in" filter="fade">
                                      <p:cBhvr>
                                        <p:cTn id="46" dur="1000"/>
                                        <p:tgtEl>
                                          <p:spTgt spid="499715">
                                            <p:txEl>
                                              <p:pRg st="8" end="8"/>
                                            </p:txEl>
                                          </p:spTgt>
                                        </p:tgtEl>
                                      </p:cBhvr>
                                    </p:animEffect>
                                  </p:childTnLst>
                                </p:cTn>
                              </p:par>
                              <p:par>
                                <p:cTn id="47" presetID="52" presetClass="entr" presetSubtype="0" fill="hold" grpId="0" nodeType="withEffect">
                                  <p:stCondLst>
                                    <p:cond delay="0"/>
                                  </p:stCondLst>
                                  <p:childTnLst>
                                    <p:set>
                                      <p:cBhvr>
                                        <p:cTn id="48" dur="1" fill="hold">
                                          <p:stCondLst>
                                            <p:cond delay="0"/>
                                          </p:stCondLst>
                                        </p:cTn>
                                        <p:tgtEl>
                                          <p:spTgt spid="499715">
                                            <p:txEl>
                                              <p:pRg st="9" end="9"/>
                                            </p:txEl>
                                          </p:spTgt>
                                        </p:tgtEl>
                                        <p:attrNameLst>
                                          <p:attrName>style.visibility</p:attrName>
                                        </p:attrNameLst>
                                      </p:cBhvr>
                                      <p:to>
                                        <p:strVal val="visible"/>
                                      </p:to>
                                    </p:set>
                                    <p:animScale>
                                      <p:cBhvr>
                                        <p:cTn id="49" dur="1000" decel="50000" fill="hold">
                                          <p:stCondLst>
                                            <p:cond delay="0"/>
                                          </p:stCondLst>
                                        </p:cTn>
                                        <p:tgtEl>
                                          <p:spTgt spid="499715">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499715">
                                            <p:txEl>
                                              <p:pRg st="9" end="9"/>
                                            </p:txEl>
                                          </p:spTgt>
                                        </p:tgtEl>
                                        <p:attrNameLst>
                                          <p:attrName>ppt_x</p:attrName>
                                          <p:attrName>ppt_y</p:attrName>
                                        </p:attrNameLst>
                                      </p:cBhvr>
                                    </p:animMotion>
                                    <p:animEffect transition="in" filter="fade">
                                      <p:cBhvr>
                                        <p:cTn id="51" dur="1000"/>
                                        <p:tgtEl>
                                          <p:spTgt spid="49971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971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9" name="Rectangle 3"/>
          <p:cNvSpPr>
            <a:spLocks noGrp="1" noChangeArrowheads="1"/>
          </p:cNvSpPr>
          <p:nvPr>
            <p:ph idx="1"/>
          </p:nvPr>
        </p:nvSpPr>
        <p:spPr>
          <a:xfrm>
            <a:off x="191589" y="1375954"/>
            <a:ext cx="11756571" cy="4801010"/>
          </a:xfrm>
        </p:spPr>
        <p:txBody>
          <a:bodyPr/>
          <a:lstStyle/>
          <a:p>
            <a:pPr eaLnBrk="1" hangingPunct="1">
              <a:lnSpc>
                <a:spcPct val="150000"/>
              </a:lnSpc>
            </a:pPr>
            <a:r>
              <a:rPr lang="en-GB" altLang="en-US" sz="2400" dirty="0">
                <a:latin typeface="Arial" panose="020B0604020202020204" pitchFamily="34" charset="0"/>
                <a:cs typeface="Arial" panose="020B0604020202020204" pitchFamily="34" charset="0"/>
              </a:rPr>
              <a:t>Stereotypes can differ by group</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lvl="1" eaLnBrk="1" hangingPunct="1">
              <a:lnSpc>
                <a:spcPct val="150000"/>
              </a:lnSpc>
            </a:pPr>
            <a:r>
              <a:rPr lang="en-GB" altLang="en-US" sz="2000" dirty="0">
                <a:latin typeface="Arial" panose="020B0604020202020204" pitchFamily="34" charset="0"/>
                <a:cs typeface="Arial" panose="020B0604020202020204" pitchFamily="34" charset="0"/>
              </a:rPr>
              <a:t>So there isn’t one easy way to deal with it</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lvl="1" eaLnBrk="1" hangingPunct="1">
              <a:lnSpc>
                <a:spcPct val="150000"/>
              </a:lnSpc>
            </a:pPr>
            <a:r>
              <a:rPr lang="en-GB" altLang="en-US" sz="2000" dirty="0">
                <a:latin typeface="Arial" panose="020B0604020202020204" pitchFamily="34" charset="0"/>
                <a:cs typeface="Arial" panose="020B0604020202020204" pitchFamily="34" charset="0"/>
              </a:rPr>
              <a:t>May not be right to individuate everybody</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lvl="1" eaLnBrk="1" hangingPunct="1">
              <a:lnSpc>
                <a:spcPct val="150000"/>
              </a:lnSpc>
            </a:pPr>
            <a:r>
              <a:rPr lang="en-GB" altLang="en-US" sz="2000" dirty="0">
                <a:latin typeface="Arial" panose="020B0604020202020204" pitchFamily="34" charset="0"/>
                <a:cs typeface="Arial" panose="020B0604020202020204" pitchFamily="34" charset="0"/>
              </a:rPr>
              <a:t>E.g., </a:t>
            </a:r>
            <a:r>
              <a:rPr lang="en-GB" altLang="en-US" sz="2000" dirty="0" err="1">
                <a:latin typeface="Arial" panose="020B0604020202020204" pitchFamily="34" charset="0"/>
                <a:cs typeface="Arial" panose="020B0604020202020204" pitchFamily="34" charset="0"/>
              </a:rPr>
              <a:t>Ambady</a:t>
            </a:r>
            <a:r>
              <a:rPr lang="en-GB" altLang="en-US" sz="2000" dirty="0">
                <a:latin typeface="Arial" panose="020B0604020202020204" pitchFamily="34" charset="0"/>
                <a:cs typeface="Arial" panose="020B0604020202020204" pitchFamily="34" charset="0"/>
              </a:rPr>
              <a:t> et al. (2001). Asian-American women who had their ethnic identity made salient ) performed better on a maths test than when no identity was made salient (or their gender was made salient)</a:t>
            </a:r>
            <a:endParaRPr lang="en-US"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083572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00739">
                                            <p:txEl>
                                              <p:pRg st="0" end="0"/>
                                            </p:txEl>
                                          </p:spTgt>
                                        </p:tgtEl>
                                        <p:attrNameLst>
                                          <p:attrName>style.visibility</p:attrName>
                                        </p:attrNameLst>
                                      </p:cBhvr>
                                      <p:to>
                                        <p:strVal val="visible"/>
                                      </p:to>
                                    </p:set>
                                    <p:animScale>
                                      <p:cBhvr>
                                        <p:cTn id="7" dur="1000" decel="50000" fill="hold">
                                          <p:stCondLst>
                                            <p:cond delay="0"/>
                                          </p:stCondLst>
                                        </p:cTn>
                                        <p:tgtEl>
                                          <p:spTgt spid="50073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00739">
                                            <p:txEl>
                                              <p:pRg st="0" end="0"/>
                                            </p:txEl>
                                          </p:spTgt>
                                        </p:tgtEl>
                                        <p:attrNameLst>
                                          <p:attrName>ppt_x</p:attrName>
                                          <p:attrName>ppt_y</p:attrName>
                                        </p:attrNameLst>
                                      </p:cBhvr>
                                    </p:animMotion>
                                    <p:animEffect transition="in" filter="fade">
                                      <p:cBhvr>
                                        <p:cTn id="9" dur="1000"/>
                                        <p:tgtEl>
                                          <p:spTgt spid="500739">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00739">
                                            <p:txEl>
                                              <p:pRg st="2" end="2"/>
                                            </p:txEl>
                                          </p:spTgt>
                                        </p:tgtEl>
                                        <p:attrNameLst>
                                          <p:attrName>style.visibility</p:attrName>
                                        </p:attrNameLst>
                                      </p:cBhvr>
                                      <p:to>
                                        <p:strVal val="visible"/>
                                      </p:to>
                                    </p:set>
                                    <p:animScale>
                                      <p:cBhvr>
                                        <p:cTn id="12" dur="1000" decel="50000" fill="hold">
                                          <p:stCondLst>
                                            <p:cond delay="0"/>
                                          </p:stCondLst>
                                        </p:cTn>
                                        <p:tgtEl>
                                          <p:spTgt spid="500739">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00739">
                                            <p:txEl>
                                              <p:pRg st="2" end="2"/>
                                            </p:txEl>
                                          </p:spTgt>
                                        </p:tgtEl>
                                        <p:attrNameLst>
                                          <p:attrName>ppt_x</p:attrName>
                                          <p:attrName>ppt_y</p:attrName>
                                        </p:attrNameLst>
                                      </p:cBhvr>
                                    </p:animMotion>
                                    <p:animEffect transition="in" filter="fade">
                                      <p:cBhvr>
                                        <p:cTn id="14" dur="1000"/>
                                        <p:tgtEl>
                                          <p:spTgt spid="500739">
                                            <p:txEl>
                                              <p:pRg st="2" end="2"/>
                                            </p:txEl>
                                          </p:spTgt>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500739">
                                            <p:txEl>
                                              <p:pRg st="4" end="4"/>
                                            </p:txEl>
                                          </p:spTgt>
                                        </p:tgtEl>
                                        <p:attrNameLst>
                                          <p:attrName>style.visibility</p:attrName>
                                        </p:attrNameLst>
                                      </p:cBhvr>
                                      <p:to>
                                        <p:strVal val="visible"/>
                                      </p:to>
                                    </p:set>
                                    <p:animScale>
                                      <p:cBhvr>
                                        <p:cTn id="17" dur="1000" decel="50000" fill="hold">
                                          <p:stCondLst>
                                            <p:cond delay="0"/>
                                          </p:stCondLst>
                                        </p:cTn>
                                        <p:tgtEl>
                                          <p:spTgt spid="500739">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00739">
                                            <p:txEl>
                                              <p:pRg st="4" end="4"/>
                                            </p:txEl>
                                          </p:spTgt>
                                        </p:tgtEl>
                                        <p:attrNameLst>
                                          <p:attrName>ppt_x</p:attrName>
                                          <p:attrName>ppt_y</p:attrName>
                                        </p:attrNameLst>
                                      </p:cBhvr>
                                    </p:animMotion>
                                    <p:animEffect transition="in" filter="fade">
                                      <p:cBhvr>
                                        <p:cTn id="19" dur="1000"/>
                                        <p:tgtEl>
                                          <p:spTgt spid="500739">
                                            <p:txEl>
                                              <p:pRg st="4" end="4"/>
                                            </p:txEl>
                                          </p:spTgt>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500739">
                                            <p:txEl>
                                              <p:pRg st="6" end="6"/>
                                            </p:txEl>
                                          </p:spTgt>
                                        </p:tgtEl>
                                        <p:attrNameLst>
                                          <p:attrName>style.visibility</p:attrName>
                                        </p:attrNameLst>
                                      </p:cBhvr>
                                      <p:to>
                                        <p:strVal val="visible"/>
                                      </p:to>
                                    </p:set>
                                    <p:animScale>
                                      <p:cBhvr>
                                        <p:cTn id="22" dur="1000" decel="50000" fill="hold">
                                          <p:stCondLst>
                                            <p:cond delay="0"/>
                                          </p:stCondLst>
                                        </p:cTn>
                                        <p:tgtEl>
                                          <p:spTgt spid="500739">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00739">
                                            <p:txEl>
                                              <p:pRg st="6" end="6"/>
                                            </p:txEl>
                                          </p:spTgt>
                                        </p:tgtEl>
                                        <p:attrNameLst>
                                          <p:attrName>ppt_x</p:attrName>
                                          <p:attrName>ppt_y</p:attrName>
                                        </p:attrNameLst>
                                      </p:cBhvr>
                                    </p:animMotion>
                                    <p:animEffect transition="in" filter="fade">
                                      <p:cBhvr>
                                        <p:cTn id="24" dur="1000"/>
                                        <p:tgtEl>
                                          <p:spTgt spid="5007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0739"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67096" y="530614"/>
            <a:ext cx="7886700" cy="543594"/>
          </a:xfrm>
        </p:spPr>
        <p:txBody>
          <a:bodyPr>
            <a:normAutofit/>
          </a:bodyPr>
          <a:lstStyle/>
          <a:p>
            <a:pPr algn="ctr" eaLnBrk="1" hangingPunct="1"/>
            <a:r>
              <a:rPr lang="en-GB" altLang="en-US" dirty="0">
                <a:latin typeface="Arial" panose="020B0604020202020204" pitchFamily="34" charset="0"/>
                <a:cs typeface="Arial" panose="020B0604020202020204" pitchFamily="34" charset="0"/>
              </a:rPr>
              <a:t>Self-esteem</a:t>
            </a:r>
            <a:endParaRPr lang="en-US" altLang="en-US" dirty="0">
              <a:latin typeface="Arial" panose="020B0604020202020204" pitchFamily="34" charset="0"/>
              <a:cs typeface="Arial" panose="020B0604020202020204" pitchFamily="34" charset="0"/>
            </a:endParaRPr>
          </a:p>
        </p:txBody>
      </p:sp>
      <p:sp>
        <p:nvSpPr>
          <p:cNvPr id="501763" name="Rectangle 3"/>
          <p:cNvSpPr>
            <a:spLocks noGrp="1" noChangeArrowheads="1"/>
          </p:cNvSpPr>
          <p:nvPr>
            <p:ph idx="1"/>
          </p:nvPr>
        </p:nvSpPr>
        <p:spPr>
          <a:xfrm>
            <a:off x="269966" y="1506583"/>
            <a:ext cx="11739154" cy="4670381"/>
          </a:xfrm>
        </p:spPr>
        <p:txBody>
          <a:bodyPr>
            <a:normAutofit/>
          </a:bodyPr>
          <a:lstStyle/>
          <a:p>
            <a:pPr eaLnBrk="1" hangingPunct="1">
              <a:lnSpc>
                <a:spcPct val="150000"/>
              </a:lnSpc>
            </a:pPr>
            <a:r>
              <a:rPr lang="en-GB" altLang="en-US" sz="2400" dirty="0" err="1">
                <a:latin typeface="Arial" panose="020B0604020202020204" pitchFamily="34" charset="0"/>
                <a:cs typeface="Arial" panose="020B0604020202020204" pitchFamily="34" charset="0"/>
              </a:rPr>
              <a:t>Gray</a:t>
            </a:r>
            <a:r>
              <a:rPr lang="en-GB" altLang="en-US" sz="2400" dirty="0">
                <a:latin typeface="Arial" panose="020B0604020202020204" pitchFamily="34" charset="0"/>
                <a:cs typeface="Arial" panose="020B0604020202020204" pitchFamily="34" charset="0"/>
              </a:rPr>
              <a:t>-Little and </a:t>
            </a:r>
            <a:r>
              <a:rPr lang="en-GB" altLang="en-US" sz="2400" dirty="0" err="1">
                <a:latin typeface="Arial" panose="020B0604020202020204" pitchFamily="34" charset="0"/>
                <a:cs typeface="Arial" panose="020B0604020202020204" pitchFamily="34" charset="0"/>
              </a:rPr>
              <a:t>Hafdahl</a:t>
            </a:r>
            <a:r>
              <a:rPr lang="en-GB" altLang="en-US" sz="2400" dirty="0">
                <a:latin typeface="Arial" panose="020B0604020202020204" pitchFamily="34" charset="0"/>
                <a:cs typeface="Arial" panose="020B0604020202020204" pitchFamily="34" charset="0"/>
              </a:rPr>
              <a:t> (2000) meta-analysis</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lvl="1" eaLnBrk="1" hangingPunct="1">
              <a:lnSpc>
                <a:spcPct val="150000"/>
              </a:lnSpc>
            </a:pPr>
            <a:r>
              <a:rPr lang="en-GB" altLang="en-US" sz="2000" dirty="0">
                <a:latin typeface="Arial" panose="020B0604020202020204" pitchFamily="34" charset="0"/>
                <a:cs typeface="Arial" panose="020B0604020202020204" pitchFamily="34" charset="0"/>
              </a:rPr>
              <a:t>African-Americans show higher levels of self-esteem than Caucasians</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lvl="1" eaLnBrk="1" hangingPunct="1">
              <a:lnSpc>
                <a:spcPct val="150000"/>
              </a:lnSpc>
            </a:pPr>
            <a:r>
              <a:rPr lang="en-GB" altLang="en-US" sz="2000" dirty="0">
                <a:latin typeface="Arial" panose="020B0604020202020204" pitchFamily="34" charset="0"/>
                <a:cs typeface="Arial" panose="020B0604020202020204" pitchFamily="34" charset="0"/>
              </a:rPr>
              <a:t>Why? Many argue that prejudice and self-esteem issues are governed by whether the reason for the stigma is controllable or non-controllable</a:t>
            </a:r>
          </a:p>
          <a:p>
            <a:pPr lvl="2" eaLnBrk="1" hangingPunct="1">
              <a:lnSpc>
                <a:spcPct val="150000"/>
              </a:lnSpc>
            </a:pPr>
            <a:r>
              <a:rPr lang="en-GB" altLang="en-US" sz="1800" dirty="0">
                <a:latin typeface="Arial" panose="020B0604020202020204" pitchFamily="34" charset="0"/>
                <a:cs typeface="Arial" panose="020B0604020202020204" pitchFamily="34" charset="0"/>
              </a:rPr>
              <a:t>E.g., obese people show low self-esteem because their reason for stigma is seen as controllable</a:t>
            </a:r>
          </a:p>
          <a:p>
            <a:pPr lvl="1" eaLnBrk="1" hangingPunct="1">
              <a:lnSpc>
                <a:spcPct val="150000"/>
              </a:lnSpc>
            </a:pPr>
            <a:endParaRPr lang="en-US"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15739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01763">
                                            <p:txEl>
                                              <p:pRg st="0" end="0"/>
                                            </p:txEl>
                                          </p:spTgt>
                                        </p:tgtEl>
                                        <p:attrNameLst>
                                          <p:attrName>style.visibility</p:attrName>
                                        </p:attrNameLst>
                                      </p:cBhvr>
                                      <p:to>
                                        <p:strVal val="visible"/>
                                      </p:to>
                                    </p:set>
                                    <p:animScale>
                                      <p:cBhvr>
                                        <p:cTn id="7" dur="1000" decel="50000" fill="hold">
                                          <p:stCondLst>
                                            <p:cond delay="0"/>
                                          </p:stCondLst>
                                        </p:cTn>
                                        <p:tgtEl>
                                          <p:spTgt spid="50176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01763">
                                            <p:txEl>
                                              <p:pRg st="0" end="0"/>
                                            </p:txEl>
                                          </p:spTgt>
                                        </p:tgtEl>
                                        <p:attrNameLst>
                                          <p:attrName>ppt_x</p:attrName>
                                          <p:attrName>ppt_y</p:attrName>
                                        </p:attrNameLst>
                                      </p:cBhvr>
                                    </p:animMotion>
                                    <p:animEffect transition="in" filter="fade">
                                      <p:cBhvr>
                                        <p:cTn id="9" dur="1000"/>
                                        <p:tgtEl>
                                          <p:spTgt spid="501763">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01763">
                                            <p:txEl>
                                              <p:pRg st="2" end="2"/>
                                            </p:txEl>
                                          </p:spTgt>
                                        </p:tgtEl>
                                        <p:attrNameLst>
                                          <p:attrName>style.visibility</p:attrName>
                                        </p:attrNameLst>
                                      </p:cBhvr>
                                      <p:to>
                                        <p:strVal val="visible"/>
                                      </p:to>
                                    </p:set>
                                    <p:animScale>
                                      <p:cBhvr>
                                        <p:cTn id="12" dur="1000" decel="50000" fill="hold">
                                          <p:stCondLst>
                                            <p:cond delay="0"/>
                                          </p:stCondLst>
                                        </p:cTn>
                                        <p:tgtEl>
                                          <p:spTgt spid="50176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01763">
                                            <p:txEl>
                                              <p:pRg st="2" end="2"/>
                                            </p:txEl>
                                          </p:spTgt>
                                        </p:tgtEl>
                                        <p:attrNameLst>
                                          <p:attrName>ppt_x</p:attrName>
                                          <p:attrName>ppt_y</p:attrName>
                                        </p:attrNameLst>
                                      </p:cBhvr>
                                    </p:animMotion>
                                    <p:animEffect transition="in" filter="fade">
                                      <p:cBhvr>
                                        <p:cTn id="14" dur="1000"/>
                                        <p:tgtEl>
                                          <p:spTgt spid="501763">
                                            <p:txEl>
                                              <p:pRg st="2" end="2"/>
                                            </p:txEl>
                                          </p:spTgt>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501763">
                                            <p:txEl>
                                              <p:pRg st="4" end="4"/>
                                            </p:txEl>
                                          </p:spTgt>
                                        </p:tgtEl>
                                        <p:attrNameLst>
                                          <p:attrName>style.visibility</p:attrName>
                                        </p:attrNameLst>
                                      </p:cBhvr>
                                      <p:to>
                                        <p:strVal val="visible"/>
                                      </p:to>
                                    </p:set>
                                    <p:animScale>
                                      <p:cBhvr>
                                        <p:cTn id="17" dur="1000" decel="50000" fill="hold">
                                          <p:stCondLst>
                                            <p:cond delay="0"/>
                                          </p:stCondLst>
                                        </p:cTn>
                                        <p:tgtEl>
                                          <p:spTgt spid="50176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01763">
                                            <p:txEl>
                                              <p:pRg st="4" end="4"/>
                                            </p:txEl>
                                          </p:spTgt>
                                        </p:tgtEl>
                                        <p:attrNameLst>
                                          <p:attrName>ppt_x</p:attrName>
                                          <p:attrName>ppt_y</p:attrName>
                                        </p:attrNameLst>
                                      </p:cBhvr>
                                    </p:animMotion>
                                    <p:animEffect transition="in" filter="fade">
                                      <p:cBhvr>
                                        <p:cTn id="19" dur="1000"/>
                                        <p:tgtEl>
                                          <p:spTgt spid="501763">
                                            <p:txEl>
                                              <p:pRg st="4" end="4"/>
                                            </p:txEl>
                                          </p:spTgt>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501763">
                                            <p:txEl>
                                              <p:pRg st="5" end="5"/>
                                            </p:txEl>
                                          </p:spTgt>
                                        </p:tgtEl>
                                        <p:attrNameLst>
                                          <p:attrName>style.visibility</p:attrName>
                                        </p:attrNameLst>
                                      </p:cBhvr>
                                      <p:to>
                                        <p:strVal val="visible"/>
                                      </p:to>
                                    </p:set>
                                    <p:animScale>
                                      <p:cBhvr>
                                        <p:cTn id="22" dur="1000" decel="50000" fill="hold">
                                          <p:stCondLst>
                                            <p:cond delay="0"/>
                                          </p:stCondLst>
                                        </p:cTn>
                                        <p:tgtEl>
                                          <p:spTgt spid="501763">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01763">
                                            <p:txEl>
                                              <p:pRg st="5" end="5"/>
                                            </p:txEl>
                                          </p:spTgt>
                                        </p:tgtEl>
                                        <p:attrNameLst>
                                          <p:attrName>ppt_x</p:attrName>
                                          <p:attrName>ppt_y</p:attrName>
                                        </p:attrNameLst>
                                      </p:cBhvr>
                                    </p:animMotion>
                                    <p:animEffect transition="in" filter="fade">
                                      <p:cBhvr>
                                        <p:cTn id="24" dur="1000"/>
                                        <p:tgtEl>
                                          <p:spTgt spid="5017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6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7" name="Rectangle 3"/>
          <p:cNvSpPr>
            <a:spLocks noGrp="1" noChangeArrowheads="1"/>
          </p:cNvSpPr>
          <p:nvPr>
            <p:ph idx="1"/>
          </p:nvPr>
        </p:nvSpPr>
        <p:spPr>
          <a:xfrm>
            <a:off x="216685" y="1445623"/>
            <a:ext cx="11653097" cy="5166770"/>
          </a:xfrm>
        </p:spPr>
        <p:txBody>
          <a:bodyPr/>
          <a:lstStyle/>
          <a:p>
            <a:pPr eaLnBrk="1" hangingPunct="1">
              <a:lnSpc>
                <a:spcPct val="150000"/>
              </a:lnSpc>
            </a:pPr>
            <a:r>
              <a:rPr lang="en-GB" altLang="en-US" sz="2400" dirty="0">
                <a:latin typeface="Arial" panose="020B0604020202020204" pitchFamily="34" charset="0"/>
                <a:cs typeface="Arial" panose="020B0604020202020204" pitchFamily="34" charset="0"/>
              </a:rPr>
              <a:t>People high in self-esteem appear to show denial of direct discrimination</a:t>
            </a:r>
          </a:p>
          <a:p>
            <a:pPr lvl="1" eaLnBrk="1" hangingPunct="1">
              <a:lnSpc>
                <a:spcPct val="150000"/>
              </a:lnSpc>
            </a:pPr>
            <a:r>
              <a:rPr lang="en-GB" altLang="en-US" sz="2000" dirty="0">
                <a:latin typeface="Arial" panose="020B0604020202020204" pitchFamily="34" charset="0"/>
                <a:cs typeface="Arial" panose="020B0604020202020204" pitchFamily="34" charset="0"/>
              </a:rPr>
              <a:t>Not of the group, but of themselves as individuals</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lvl="1" eaLnBrk="1" hangingPunct="1">
              <a:lnSpc>
                <a:spcPct val="150000"/>
              </a:lnSpc>
            </a:pPr>
            <a:r>
              <a:rPr lang="en-GB" altLang="en-US" sz="2000" dirty="0">
                <a:latin typeface="Arial" panose="020B0604020202020204" pitchFamily="34" charset="0"/>
                <a:cs typeface="Arial" panose="020B0604020202020204" pitchFamily="34" charset="0"/>
              </a:rPr>
              <a:t>Appears to be due to attribution, not necessarily having not suffered discrimination</a:t>
            </a:r>
            <a:endParaRPr lang="en-US"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0844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02787">
                                            <p:txEl>
                                              <p:pRg st="0" end="0"/>
                                            </p:txEl>
                                          </p:spTgt>
                                        </p:tgtEl>
                                        <p:attrNameLst>
                                          <p:attrName>style.visibility</p:attrName>
                                        </p:attrNameLst>
                                      </p:cBhvr>
                                      <p:to>
                                        <p:strVal val="visible"/>
                                      </p:to>
                                    </p:set>
                                    <p:animScale>
                                      <p:cBhvr>
                                        <p:cTn id="7" dur="1000" decel="50000" fill="hold">
                                          <p:stCondLst>
                                            <p:cond delay="0"/>
                                          </p:stCondLst>
                                        </p:cTn>
                                        <p:tgtEl>
                                          <p:spTgt spid="502787">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02787">
                                            <p:txEl>
                                              <p:pRg st="0" end="0"/>
                                            </p:txEl>
                                          </p:spTgt>
                                        </p:tgtEl>
                                        <p:attrNameLst>
                                          <p:attrName>ppt_x</p:attrName>
                                          <p:attrName>ppt_y</p:attrName>
                                        </p:attrNameLst>
                                      </p:cBhvr>
                                    </p:animMotion>
                                    <p:animEffect transition="in" filter="fade">
                                      <p:cBhvr>
                                        <p:cTn id="9" dur="1000"/>
                                        <p:tgtEl>
                                          <p:spTgt spid="502787">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02787">
                                            <p:txEl>
                                              <p:pRg st="1" end="1"/>
                                            </p:txEl>
                                          </p:spTgt>
                                        </p:tgtEl>
                                        <p:attrNameLst>
                                          <p:attrName>style.visibility</p:attrName>
                                        </p:attrNameLst>
                                      </p:cBhvr>
                                      <p:to>
                                        <p:strVal val="visible"/>
                                      </p:to>
                                    </p:set>
                                    <p:animScale>
                                      <p:cBhvr>
                                        <p:cTn id="12" dur="1000" decel="50000" fill="hold">
                                          <p:stCondLst>
                                            <p:cond delay="0"/>
                                          </p:stCondLst>
                                        </p:cTn>
                                        <p:tgtEl>
                                          <p:spTgt spid="502787">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02787">
                                            <p:txEl>
                                              <p:pRg st="1" end="1"/>
                                            </p:txEl>
                                          </p:spTgt>
                                        </p:tgtEl>
                                        <p:attrNameLst>
                                          <p:attrName>ppt_x</p:attrName>
                                          <p:attrName>ppt_y</p:attrName>
                                        </p:attrNameLst>
                                      </p:cBhvr>
                                    </p:animMotion>
                                    <p:animEffect transition="in" filter="fade">
                                      <p:cBhvr>
                                        <p:cTn id="14" dur="1000"/>
                                        <p:tgtEl>
                                          <p:spTgt spid="502787">
                                            <p:txEl>
                                              <p:pRg st="1" end="1"/>
                                            </p:txEl>
                                          </p:spTgt>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502787">
                                            <p:txEl>
                                              <p:pRg st="3" end="3"/>
                                            </p:txEl>
                                          </p:spTgt>
                                        </p:tgtEl>
                                        <p:attrNameLst>
                                          <p:attrName>style.visibility</p:attrName>
                                        </p:attrNameLst>
                                      </p:cBhvr>
                                      <p:to>
                                        <p:strVal val="visible"/>
                                      </p:to>
                                    </p:set>
                                    <p:animScale>
                                      <p:cBhvr>
                                        <p:cTn id="17" dur="1000" decel="50000" fill="hold">
                                          <p:stCondLst>
                                            <p:cond delay="0"/>
                                          </p:stCondLst>
                                        </p:cTn>
                                        <p:tgtEl>
                                          <p:spTgt spid="502787">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02787">
                                            <p:txEl>
                                              <p:pRg st="3" end="3"/>
                                            </p:txEl>
                                          </p:spTgt>
                                        </p:tgtEl>
                                        <p:attrNameLst>
                                          <p:attrName>ppt_x</p:attrName>
                                          <p:attrName>ppt_y</p:attrName>
                                        </p:attrNameLst>
                                      </p:cBhvr>
                                    </p:animMotion>
                                    <p:animEffect transition="in" filter="fade">
                                      <p:cBhvr>
                                        <p:cTn id="19" dur="1000"/>
                                        <p:tgtEl>
                                          <p:spTgt spid="5027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278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14844" y="556740"/>
            <a:ext cx="7886700" cy="543594"/>
          </a:xfrm>
        </p:spPr>
        <p:txBody>
          <a:bodyPr>
            <a:normAutofit/>
          </a:bodyPr>
          <a:lstStyle/>
          <a:p>
            <a:pPr algn="ctr" eaLnBrk="1" hangingPunct="1"/>
            <a:r>
              <a:rPr lang="en-GB" altLang="en-US" dirty="0">
                <a:latin typeface="Arial" panose="020B0604020202020204" pitchFamily="34" charset="0"/>
                <a:cs typeface="Arial" panose="020B0604020202020204" pitchFamily="34" charset="0"/>
              </a:rPr>
              <a:t>Self-fulfilling Prophecy</a:t>
            </a:r>
            <a:endParaRPr lang="en-US" altLang="en-US" dirty="0">
              <a:latin typeface="Arial" panose="020B0604020202020204" pitchFamily="34" charset="0"/>
              <a:cs typeface="Arial" panose="020B0604020202020204" pitchFamily="34" charset="0"/>
            </a:endParaRPr>
          </a:p>
        </p:txBody>
      </p:sp>
      <p:sp>
        <p:nvSpPr>
          <p:cNvPr id="503811" name="Rectangle 3"/>
          <p:cNvSpPr>
            <a:spLocks noGrp="1" noChangeArrowheads="1"/>
          </p:cNvSpPr>
          <p:nvPr>
            <p:ph idx="1"/>
          </p:nvPr>
        </p:nvSpPr>
        <p:spPr>
          <a:xfrm>
            <a:off x="200297" y="1419497"/>
            <a:ext cx="11643360" cy="4757467"/>
          </a:xfrm>
        </p:spPr>
        <p:txBody>
          <a:bodyPr/>
          <a:lstStyle/>
          <a:p>
            <a:pPr eaLnBrk="1" hangingPunct="1">
              <a:lnSpc>
                <a:spcPct val="150000"/>
              </a:lnSpc>
            </a:pPr>
            <a:r>
              <a:rPr lang="en-GB" altLang="en-US" sz="2400" dirty="0">
                <a:latin typeface="Arial" panose="020B0604020202020204" pitchFamily="34" charset="0"/>
                <a:cs typeface="Arial" panose="020B0604020202020204" pitchFamily="34" charset="0"/>
              </a:rPr>
              <a:t>Group members take on some of the negative stereotypes about themselves</a:t>
            </a:r>
          </a:p>
          <a:p>
            <a:pPr lvl="1" eaLnBrk="1" hangingPunct="1">
              <a:lnSpc>
                <a:spcPct val="150000"/>
              </a:lnSpc>
            </a:pPr>
            <a:r>
              <a:rPr lang="en-GB" altLang="en-US" sz="2000" dirty="0">
                <a:latin typeface="Arial" panose="020B0604020202020204" pitchFamily="34" charset="0"/>
                <a:cs typeface="Arial" panose="020B0604020202020204" pitchFamily="34" charset="0"/>
              </a:rPr>
              <a:t>Confirm the expectations and thus strengthen the stereotype</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Little empirical evidence to support it but has an intuitive feeling to it in some cases</a:t>
            </a:r>
          </a:p>
          <a:p>
            <a:pPr lvl="1" eaLnBrk="1" hangingPunct="1">
              <a:lnSpc>
                <a:spcPct val="150000"/>
              </a:lnSpc>
            </a:pPr>
            <a:r>
              <a:rPr lang="en-GB" altLang="en-US" sz="2000" dirty="0">
                <a:latin typeface="Arial" panose="020B0604020202020204" pitchFamily="34" charset="0"/>
                <a:cs typeface="Arial" panose="020B0604020202020204" pitchFamily="34" charset="0"/>
              </a:rPr>
              <a:t>Gang members expectations of their own abilities</a:t>
            </a:r>
          </a:p>
          <a:p>
            <a:pPr lvl="1" eaLnBrk="1" hangingPunct="1">
              <a:lnSpc>
                <a:spcPct val="150000"/>
              </a:lnSpc>
            </a:pPr>
            <a:r>
              <a:rPr lang="en-GB" altLang="en-US" sz="2000" dirty="0">
                <a:latin typeface="Arial" panose="020B0604020202020204" pitchFamily="34" charset="0"/>
                <a:cs typeface="Arial" panose="020B0604020202020204" pitchFamily="34" charset="0"/>
              </a:rPr>
              <a:t>Female entrance into science and maths fields</a:t>
            </a:r>
            <a:endParaRPr lang="en-US"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15967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03811">
                                            <p:txEl>
                                              <p:pRg st="0" end="0"/>
                                            </p:txEl>
                                          </p:spTgt>
                                        </p:tgtEl>
                                        <p:attrNameLst>
                                          <p:attrName>style.visibility</p:attrName>
                                        </p:attrNameLst>
                                      </p:cBhvr>
                                      <p:to>
                                        <p:strVal val="visible"/>
                                      </p:to>
                                    </p:set>
                                    <p:animScale>
                                      <p:cBhvr>
                                        <p:cTn id="7" dur="1000" decel="50000" fill="hold">
                                          <p:stCondLst>
                                            <p:cond delay="0"/>
                                          </p:stCondLst>
                                        </p:cTn>
                                        <p:tgtEl>
                                          <p:spTgt spid="503811">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03811">
                                            <p:txEl>
                                              <p:pRg st="0" end="0"/>
                                            </p:txEl>
                                          </p:spTgt>
                                        </p:tgtEl>
                                        <p:attrNameLst>
                                          <p:attrName>ppt_x</p:attrName>
                                          <p:attrName>ppt_y</p:attrName>
                                        </p:attrNameLst>
                                      </p:cBhvr>
                                    </p:animMotion>
                                    <p:animEffect transition="in" filter="fade">
                                      <p:cBhvr>
                                        <p:cTn id="9" dur="1000"/>
                                        <p:tgtEl>
                                          <p:spTgt spid="503811">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03811">
                                            <p:txEl>
                                              <p:pRg st="1" end="1"/>
                                            </p:txEl>
                                          </p:spTgt>
                                        </p:tgtEl>
                                        <p:attrNameLst>
                                          <p:attrName>style.visibility</p:attrName>
                                        </p:attrNameLst>
                                      </p:cBhvr>
                                      <p:to>
                                        <p:strVal val="visible"/>
                                      </p:to>
                                    </p:set>
                                    <p:animScale>
                                      <p:cBhvr>
                                        <p:cTn id="12" dur="1000" decel="50000" fill="hold">
                                          <p:stCondLst>
                                            <p:cond delay="0"/>
                                          </p:stCondLst>
                                        </p:cTn>
                                        <p:tgtEl>
                                          <p:spTgt spid="503811">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03811">
                                            <p:txEl>
                                              <p:pRg st="1" end="1"/>
                                            </p:txEl>
                                          </p:spTgt>
                                        </p:tgtEl>
                                        <p:attrNameLst>
                                          <p:attrName>ppt_x</p:attrName>
                                          <p:attrName>ppt_y</p:attrName>
                                        </p:attrNameLst>
                                      </p:cBhvr>
                                    </p:animMotion>
                                    <p:animEffect transition="in" filter="fade">
                                      <p:cBhvr>
                                        <p:cTn id="14" dur="1000"/>
                                        <p:tgtEl>
                                          <p:spTgt spid="503811">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2" presetClass="entr" presetSubtype="0" fill="hold" grpId="0" nodeType="clickEffect">
                                  <p:stCondLst>
                                    <p:cond delay="0"/>
                                  </p:stCondLst>
                                  <p:childTnLst>
                                    <p:set>
                                      <p:cBhvr>
                                        <p:cTn id="18" dur="1" fill="hold">
                                          <p:stCondLst>
                                            <p:cond delay="0"/>
                                          </p:stCondLst>
                                        </p:cTn>
                                        <p:tgtEl>
                                          <p:spTgt spid="503811">
                                            <p:txEl>
                                              <p:pRg st="3" end="3"/>
                                            </p:txEl>
                                          </p:spTgt>
                                        </p:tgtEl>
                                        <p:attrNameLst>
                                          <p:attrName>style.visibility</p:attrName>
                                        </p:attrNameLst>
                                      </p:cBhvr>
                                      <p:to>
                                        <p:strVal val="visible"/>
                                      </p:to>
                                    </p:set>
                                    <p:animScale>
                                      <p:cBhvr>
                                        <p:cTn id="19" dur="1000" decel="50000" fill="hold">
                                          <p:stCondLst>
                                            <p:cond delay="0"/>
                                          </p:stCondLst>
                                        </p:cTn>
                                        <p:tgtEl>
                                          <p:spTgt spid="503811">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503811">
                                            <p:txEl>
                                              <p:pRg st="3" end="3"/>
                                            </p:txEl>
                                          </p:spTgt>
                                        </p:tgtEl>
                                        <p:attrNameLst>
                                          <p:attrName>ppt_x</p:attrName>
                                          <p:attrName>ppt_y</p:attrName>
                                        </p:attrNameLst>
                                      </p:cBhvr>
                                    </p:animMotion>
                                    <p:animEffect transition="in" filter="fade">
                                      <p:cBhvr>
                                        <p:cTn id="21" dur="1000"/>
                                        <p:tgtEl>
                                          <p:spTgt spid="503811">
                                            <p:txEl>
                                              <p:pRg st="3" end="3"/>
                                            </p:txEl>
                                          </p:spTgt>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503811">
                                            <p:txEl>
                                              <p:pRg st="4" end="4"/>
                                            </p:txEl>
                                          </p:spTgt>
                                        </p:tgtEl>
                                        <p:attrNameLst>
                                          <p:attrName>style.visibility</p:attrName>
                                        </p:attrNameLst>
                                      </p:cBhvr>
                                      <p:to>
                                        <p:strVal val="visible"/>
                                      </p:to>
                                    </p:set>
                                    <p:animScale>
                                      <p:cBhvr>
                                        <p:cTn id="24" dur="1000" decel="50000" fill="hold">
                                          <p:stCondLst>
                                            <p:cond delay="0"/>
                                          </p:stCondLst>
                                        </p:cTn>
                                        <p:tgtEl>
                                          <p:spTgt spid="503811">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503811">
                                            <p:txEl>
                                              <p:pRg st="4" end="4"/>
                                            </p:txEl>
                                          </p:spTgt>
                                        </p:tgtEl>
                                        <p:attrNameLst>
                                          <p:attrName>ppt_x</p:attrName>
                                          <p:attrName>ppt_y</p:attrName>
                                        </p:attrNameLst>
                                      </p:cBhvr>
                                    </p:animMotion>
                                    <p:animEffect transition="in" filter="fade">
                                      <p:cBhvr>
                                        <p:cTn id="26" dur="1000"/>
                                        <p:tgtEl>
                                          <p:spTgt spid="503811">
                                            <p:txEl>
                                              <p:pRg st="4" end="4"/>
                                            </p:txEl>
                                          </p:spTgt>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503811">
                                            <p:txEl>
                                              <p:pRg st="5" end="5"/>
                                            </p:txEl>
                                          </p:spTgt>
                                        </p:tgtEl>
                                        <p:attrNameLst>
                                          <p:attrName>style.visibility</p:attrName>
                                        </p:attrNameLst>
                                      </p:cBhvr>
                                      <p:to>
                                        <p:strVal val="visible"/>
                                      </p:to>
                                    </p:set>
                                    <p:animScale>
                                      <p:cBhvr>
                                        <p:cTn id="29" dur="1000" decel="50000" fill="hold">
                                          <p:stCondLst>
                                            <p:cond delay="0"/>
                                          </p:stCondLst>
                                        </p:cTn>
                                        <p:tgtEl>
                                          <p:spTgt spid="503811">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503811">
                                            <p:txEl>
                                              <p:pRg st="5" end="5"/>
                                            </p:txEl>
                                          </p:spTgt>
                                        </p:tgtEl>
                                        <p:attrNameLst>
                                          <p:attrName>ppt_x</p:attrName>
                                          <p:attrName>ppt_y</p:attrName>
                                        </p:attrNameLst>
                                      </p:cBhvr>
                                    </p:animMotion>
                                    <p:animEffect transition="in" filter="fade">
                                      <p:cBhvr>
                                        <p:cTn id="31" dur="1000"/>
                                        <p:tgtEl>
                                          <p:spTgt spid="5038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381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40970" y="530614"/>
            <a:ext cx="7886700" cy="471586"/>
          </a:xfrm>
        </p:spPr>
        <p:txBody>
          <a:bodyPr>
            <a:noAutofit/>
          </a:bodyPr>
          <a:lstStyle/>
          <a:p>
            <a:pPr algn="ctr" eaLnBrk="1" hangingPunct="1"/>
            <a:r>
              <a:rPr lang="en-GB" altLang="en-US" dirty="0">
                <a:latin typeface="Arial" panose="020B0604020202020204" pitchFamily="34" charset="0"/>
                <a:cs typeface="Arial" panose="020B0604020202020204" pitchFamily="34" charset="0"/>
              </a:rPr>
              <a:t>Affirmative Action</a:t>
            </a:r>
            <a:endParaRPr lang="en-US" altLang="en-US" dirty="0">
              <a:latin typeface="Arial" panose="020B0604020202020204" pitchFamily="34" charset="0"/>
              <a:cs typeface="Arial" panose="020B0604020202020204" pitchFamily="34" charset="0"/>
            </a:endParaRPr>
          </a:p>
        </p:txBody>
      </p:sp>
      <p:sp>
        <p:nvSpPr>
          <p:cNvPr id="504835" name="Rectangle 3"/>
          <p:cNvSpPr>
            <a:spLocks noGrp="1" noChangeArrowheads="1"/>
          </p:cNvSpPr>
          <p:nvPr>
            <p:ph idx="1"/>
          </p:nvPr>
        </p:nvSpPr>
        <p:spPr>
          <a:xfrm>
            <a:off x="243839" y="1288869"/>
            <a:ext cx="11625943" cy="4888095"/>
          </a:xfrm>
        </p:spPr>
        <p:txBody>
          <a:bodyPr>
            <a:normAutofit fontScale="92500" lnSpcReduction="20000"/>
          </a:bodyPr>
          <a:lstStyle/>
          <a:p>
            <a:pPr eaLnBrk="1" hangingPunct="1">
              <a:lnSpc>
                <a:spcPct val="150000"/>
              </a:lnSpc>
            </a:pPr>
            <a:r>
              <a:rPr lang="en-GB" altLang="en-US" sz="2400" dirty="0">
                <a:latin typeface="Arial" panose="020B0604020202020204" pitchFamily="34" charset="0"/>
                <a:cs typeface="Arial" panose="020B0604020202020204" pitchFamily="34" charset="0"/>
              </a:rPr>
              <a:t>Programmes and regulations designed to help people who may be discriminated against</a:t>
            </a:r>
          </a:p>
          <a:p>
            <a:pPr lvl="1" eaLnBrk="1" hangingPunct="1">
              <a:lnSpc>
                <a:spcPct val="150000"/>
              </a:lnSpc>
            </a:pPr>
            <a:r>
              <a:rPr lang="en-GB" altLang="en-US" sz="2000" dirty="0">
                <a:latin typeface="Arial" panose="020B0604020202020204" pitchFamily="34" charset="0"/>
                <a:cs typeface="Arial" panose="020B0604020202020204" pitchFamily="34" charset="0"/>
              </a:rPr>
              <a:t>Age</a:t>
            </a:r>
          </a:p>
          <a:p>
            <a:pPr lvl="1" eaLnBrk="1" hangingPunct="1">
              <a:lnSpc>
                <a:spcPct val="150000"/>
              </a:lnSpc>
            </a:pPr>
            <a:r>
              <a:rPr lang="en-GB" altLang="en-US" sz="2000" dirty="0">
                <a:latin typeface="Arial" panose="020B0604020202020204" pitchFamily="34" charset="0"/>
                <a:cs typeface="Arial" panose="020B0604020202020204" pitchFamily="34" charset="0"/>
              </a:rPr>
              <a:t>Race</a:t>
            </a:r>
          </a:p>
          <a:p>
            <a:pPr lvl="1" eaLnBrk="1" hangingPunct="1">
              <a:lnSpc>
                <a:spcPct val="150000"/>
              </a:lnSpc>
            </a:pPr>
            <a:r>
              <a:rPr lang="en-GB" altLang="en-US" sz="2000" dirty="0">
                <a:latin typeface="Arial" panose="020B0604020202020204" pitchFamily="34" charset="0"/>
                <a:cs typeface="Arial" panose="020B0604020202020204" pitchFamily="34" charset="0"/>
              </a:rPr>
              <a:t>Gender</a:t>
            </a:r>
          </a:p>
          <a:p>
            <a:pPr eaLnBrk="1" hangingPunct="1">
              <a:lnSpc>
                <a:spcPct val="150000"/>
              </a:lnSpc>
            </a:pPr>
            <a:r>
              <a:rPr lang="en-GB" altLang="en-US" sz="2400" dirty="0">
                <a:latin typeface="Arial" panose="020B0604020202020204" pitchFamily="34" charset="0"/>
                <a:cs typeface="Arial" panose="020B0604020202020204" pitchFamily="34" charset="0"/>
              </a:rPr>
              <a:t>All have been beneficiaries of affirmative action legislation</a:t>
            </a:r>
          </a:p>
          <a:p>
            <a:pPr eaLnBrk="1" hangingPunct="1">
              <a:lnSpc>
                <a:spcPct val="150000"/>
              </a:lnSpc>
            </a:pPr>
            <a:endParaRPr lang="en-GB" altLang="en-US" sz="24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But is it ‘reverse discrimination’?</a:t>
            </a:r>
          </a:p>
          <a:p>
            <a:pPr eaLnBrk="1" hangingPunct="1">
              <a:lnSpc>
                <a:spcPct val="150000"/>
              </a:lnSpc>
            </a:pPr>
            <a:endParaRPr lang="en-GB" altLang="en-US" sz="24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Does it actually help?</a:t>
            </a:r>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54754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04835">
                                            <p:txEl>
                                              <p:pRg st="0" end="0"/>
                                            </p:txEl>
                                          </p:spTgt>
                                        </p:tgtEl>
                                        <p:attrNameLst>
                                          <p:attrName>style.visibility</p:attrName>
                                        </p:attrNameLst>
                                      </p:cBhvr>
                                      <p:to>
                                        <p:strVal val="visible"/>
                                      </p:to>
                                    </p:set>
                                    <p:animScale>
                                      <p:cBhvr>
                                        <p:cTn id="7" dur="1000" decel="50000" fill="hold">
                                          <p:stCondLst>
                                            <p:cond delay="0"/>
                                          </p:stCondLst>
                                        </p:cTn>
                                        <p:tgtEl>
                                          <p:spTgt spid="50483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04835">
                                            <p:txEl>
                                              <p:pRg st="0" end="0"/>
                                            </p:txEl>
                                          </p:spTgt>
                                        </p:tgtEl>
                                        <p:attrNameLst>
                                          <p:attrName>ppt_x</p:attrName>
                                          <p:attrName>ppt_y</p:attrName>
                                        </p:attrNameLst>
                                      </p:cBhvr>
                                    </p:animMotion>
                                    <p:animEffect transition="in" filter="fade">
                                      <p:cBhvr>
                                        <p:cTn id="9" dur="1000"/>
                                        <p:tgtEl>
                                          <p:spTgt spid="504835">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04835">
                                            <p:txEl>
                                              <p:pRg st="1" end="1"/>
                                            </p:txEl>
                                          </p:spTgt>
                                        </p:tgtEl>
                                        <p:attrNameLst>
                                          <p:attrName>style.visibility</p:attrName>
                                        </p:attrNameLst>
                                      </p:cBhvr>
                                      <p:to>
                                        <p:strVal val="visible"/>
                                      </p:to>
                                    </p:set>
                                    <p:animScale>
                                      <p:cBhvr>
                                        <p:cTn id="12" dur="1000" decel="50000" fill="hold">
                                          <p:stCondLst>
                                            <p:cond delay="0"/>
                                          </p:stCondLst>
                                        </p:cTn>
                                        <p:tgtEl>
                                          <p:spTgt spid="504835">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04835">
                                            <p:txEl>
                                              <p:pRg st="1" end="1"/>
                                            </p:txEl>
                                          </p:spTgt>
                                        </p:tgtEl>
                                        <p:attrNameLst>
                                          <p:attrName>ppt_x</p:attrName>
                                          <p:attrName>ppt_y</p:attrName>
                                        </p:attrNameLst>
                                      </p:cBhvr>
                                    </p:animMotion>
                                    <p:animEffect transition="in" filter="fade">
                                      <p:cBhvr>
                                        <p:cTn id="14" dur="1000"/>
                                        <p:tgtEl>
                                          <p:spTgt spid="504835">
                                            <p:txEl>
                                              <p:pRg st="1" end="1"/>
                                            </p:txEl>
                                          </p:spTgt>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504835">
                                            <p:txEl>
                                              <p:pRg st="2" end="2"/>
                                            </p:txEl>
                                          </p:spTgt>
                                        </p:tgtEl>
                                        <p:attrNameLst>
                                          <p:attrName>style.visibility</p:attrName>
                                        </p:attrNameLst>
                                      </p:cBhvr>
                                      <p:to>
                                        <p:strVal val="visible"/>
                                      </p:to>
                                    </p:set>
                                    <p:animScale>
                                      <p:cBhvr>
                                        <p:cTn id="17" dur="1000" decel="50000" fill="hold">
                                          <p:stCondLst>
                                            <p:cond delay="0"/>
                                          </p:stCondLst>
                                        </p:cTn>
                                        <p:tgtEl>
                                          <p:spTgt spid="504835">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04835">
                                            <p:txEl>
                                              <p:pRg st="2" end="2"/>
                                            </p:txEl>
                                          </p:spTgt>
                                        </p:tgtEl>
                                        <p:attrNameLst>
                                          <p:attrName>ppt_x</p:attrName>
                                          <p:attrName>ppt_y</p:attrName>
                                        </p:attrNameLst>
                                      </p:cBhvr>
                                    </p:animMotion>
                                    <p:animEffect transition="in" filter="fade">
                                      <p:cBhvr>
                                        <p:cTn id="19" dur="1000"/>
                                        <p:tgtEl>
                                          <p:spTgt spid="504835">
                                            <p:txEl>
                                              <p:pRg st="2" end="2"/>
                                            </p:txEl>
                                          </p:spTgt>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504835">
                                            <p:txEl>
                                              <p:pRg st="3" end="3"/>
                                            </p:txEl>
                                          </p:spTgt>
                                        </p:tgtEl>
                                        <p:attrNameLst>
                                          <p:attrName>style.visibility</p:attrName>
                                        </p:attrNameLst>
                                      </p:cBhvr>
                                      <p:to>
                                        <p:strVal val="visible"/>
                                      </p:to>
                                    </p:set>
                                    <p:animScale>
                                      <p:cBhvr>
                                        <p:cTn id="22" dur="1000" decel="50000" fill="hold">
                                          <p:stCondLst>
                                            <p:cond delay="0"/>
                                          </p:stCondLst>
                                        </p:cTn>
                                        <p:tgtEl>
                                          <p:spTgt spid="50483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04835">
                                            <p:txEl>
                                              <p:pRg st="3" end="3"/>
                                            </p:txEl>
                                          </p:spTgt>
                                        </p:tgtEl>
                                        <p:attrNameLst>
                                          <p:attrName>ppt_x</p:attrName>
                                          <p:attrName>ppt_y</p:attrName>
                                        </p:attrNameLst>
                                      </p:cBhvr>
                                    </p:animMotion>
                                    <p:animEffect transition="in" filter="fade">
                                      <p:cBhvr>
                                        <p:cTn id="24" dur="1000"/>
                                        <p:tgtEl>
                                          <p:spTgt spid="504835">
                                            <p:txEl>
                                              <p:pRg st="3" end="3"/>
                                            </p:txEl>
                                          </p:spTgt>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504835">
                                            <p:txEl>
                                              <p:pRg st="4" end="4"/>
                                            </p:txEl>
                                          </p:spTgt>
                                        </p:tgtEl>
                                        <p:attrNameLst>
                                          <p:attrName>style.visibility</p:attrName>
                                        </p:attrNameLst>
                                      </p:cBhvr>
                                      <p:to>
                                        <p:strVal val="visible"/>
                                      </p:to>
                                    </p:set>
                                    <p:animScale>
                                      <p:cBhvr>
                                        <p:cTn id="27" dur="1000" decel="50000" fill="hold">
                                          <p:stCondLst>
                                            <p:cond delay="0"/>
                                          </p:stCondLst>
                                        </p:cTn>
                                        <p:tgtEl>
                                          <p:spTgt spid="50483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504835">
                                            <p:txEl>
                                              <p:pRg st="4" end="4"/>
                                            </p:txEl>
                                          </p:spTgt>
                                        </p:tgtEl>
                                        <p:attrNameLst>
                                          <p:attrName>ppt_x</p:attrName>
                                          <p:attrName>ppt_y</p:attrName>
                                        </p:attrNameLst>
                                      </p:cBhvr>
                                    </p:animMotion>
                                    <p:animEffect transition="in" filter="fade">
                                      <p:cBhvr>
                                        <p:cTn id="29" dur="1000"/>
                                        <p:tgtEl>
                                          <p:spTgt spid="504835">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2" presetClass="entr" presetSubtype="0" fill="hold" grpId="0" nodeType="clickEffect">
                                  <p:stCondLst>
                                    <p:cond delay="0"/>
                                  </p:stCondLst>
                                  <p:childTnLst>
                                    <p:set>
                                      <p:cBhvr>
                                        <p:cTn id="33" dur="1" fill="hold">
                                          <p:stCondLst>
                                            <p:cond delay="0"/>
                                          </p:stCondLst>
                                        </p:cTn>
                                        <p:tgtEl>
                                          <p:spTgt spid="504835">
                                            <p:txEl>
                                              <p:pRg st="6" end="6"/>
                                            </p:txEl>
                                          </p:spTgt>
                                        </p:tgtEl>
                                        <p:attrNameLst>
                                          <p:attrName>style.visibility</p:attrName>
                                        </p:attrNameLst>
                                      </p:cBhvr>
                                      <p:to>
                                        <p:strVal val="visible"/>
                                      </p:to>
                                    </p:set>
                                    <p:animScale>
                                      <p:cBhvr>
                                        <p:cTn id="34" dur="1000" decel="50000" fill="hold">
                                          <p:stCondLst>
                                            <p:cond delay="0"/>
                                          </p:stCondLst>
                                        </p:cTn>
                                        <p:tgtEl>
                                          <p:spTgt spid="504835">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504835">
                                            <p:txEl>
                                              <p:pRg st="6" end="6"/>
                                            </p:txEl>
                                          </p:spTgt>
                                        </p:tgtEl>
                                        <p:attrNameLst>
                                          <p:attrName>ppt_x</p:attrName>
                                          <p:attrName>ppt_y</p:attrName>
                                        </p:attrNameLst>
                                      </p:cBhvr>
                                    </p:animMotion>
                                    <p:animEffect transition="in" filter="fade">
                                      <p:cBhvr>
                                        <p:cTn id="36" dur="1000"/>
                                        <p:tgtEl>
                                          <p:spTgt spid="504835">
                                            <p:txEl>
                                              <p:pRg st="6" end="6"/>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2" presetClass="entr" presetSubtype="0" fill="hold" grpId="0" nodeType="clickEffect">
                                  <p:stCondLst>
                                    <p:cond delay="0"/>
                                  </p:stCondLst>
                                  <p:childTnLst>
                                    <p:set>
                                      <p:cBhvr>
                                        <p:cTn id="40" dur="1" fill="hold">
                                          <p:stCondLst>
                                            <p:cond delay="0"/>
                                          </p:stCondLst>
                                        </p:cTn>
                                        <p:tgtEl>
                                          <p:spTgt spid="504835">
                                            <p:txEl>
                                              <p:pRg st="8" end="8"/>
                                            </p:txEl>
                                          </p:spTgt>
                                        </p:tgtEl>
                                        <p:attrNameLst>
                                          <p:attrName>style.visibility</p:attrName>
                                        </p:attrNameLst>
                                      </p:cBhvr>
                                      <p:to>
                                        <p:strVal val="visible"/>
                                      </p:to>
                                    </p:set>
                                    <p:animScale>
                                      <p:cBhvr>
                                        <p:cTn id="41" dur="1000" decel="50000" fill="hold">
                                          <p:stCondLst>
                                            <p:cond delay="0"/>
                                          </p:stCondLst>
                                        </p:cTn>
                                        <p:tgtEl>
                                          <p:spTgt spid="504835">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504835">
                                            <p:txEl>
                                              <p:pRg st="8" end="8"/>
                                            </p:txEl>
                                          </p:spTgt>
                                        </p:tgtEl>
                                        <p:attrNameLst>
                                          <p:attrName>ppt_x</p:attrName>
                                          <p:attrName>ppt_y</p:attrName>
                                        </p:attrNameLst>
                                      </p:cBhvr>
                                    </p:animMotion>
                                    <p:animEffect transition="in" filter="fade">
                                      <p:cBhvr>
                                        <p:cTn id="43" dur="1000"/>
                                        <p:tgtEl>
                                          <p:spTgt spid="50483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483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859" name="Rectangle 3"/>
          <p:cNvSpPr>
            <a:spLocks noGrp="1" noChangeArrowheads="1"/>
          </p:cNvSpPr>
          <p:nvPr>
            <p:ph idx="1"/>
          </p:nvPr>
        </p:nvSpPr>
        <p:spPr>
          <a:xfrm>
            <a:off x="226423" y="1393371"/>
            <a:ext cx="11739154" cy="4783593"/>
          </a:xfrm>
        </p:spPr>
        <p:txBody>
          <a:bodyPr/>
          <a:lstStyle/>
          <a:p>
            <a:pPr eaLnBrk="1" hangingPunct="1">
              <a:lnSpc>
                <a:spcPct val="150000"/>
              </a:lnSpc>
            </a:pPr>
            <a:r>
              <a:rPr lang="en-GB" altLang="en-US" sz="2400" dirty="0">
                <a:latin typeface="Arial" panose="020B0604020202020204" pitchFamily="34" charset="0"/>
                <a:cs typeface="Arial" panose="020B0604020202020204" pitchFamily="34" charset="0"/>
              </a:rPr>
              <a:t>If a programme is perceived as unjustified, it is viewed negatively by critics </a:t>
            </a:r>
            <a:r>
              <a:rPr lang="en-GB" altLang="en-US" sz="2400" i="1" dirty="0">
                <a:latin typeface="Arial" panose="020B0604020202020204" pitchFamily="34" charset="0"/>
                <a:cs typeface="Arial" panose="020B0604020202020204" pitchFamily="34" charset="0"/>
              </a:rPr>
              <a:t>and </a:t>
            </a:r>
            <a:r>
              <a:rPr lang="en-GB" altLang="en-US" sz="2400" dirty="0">
                <a:latin typeface="Arial" panose="020B0604020202020204" pitchFamily="34" charset="0"/>
                <a:cs typeface="Arial" panose="020B0604020202020204" pitchFamily="34" charset="0"/>
              </a:rPr>
              <a:t>beneficiaries (Taylor &amp; </a:t>
            </a:r>
            <a:r>
              <a:rPr lang="en-GB" altLang="en-US" sz="2400" dirty="0" err="1">
                <a:latin typeface="Arial" panose="020B0604020202020204" pitchFamily="34" charset="0"/>
                <a:cs typeface="Arial" panose="020B0604020202020204" pitchFamily="34" charset="0"/>
              </a:rPr>
              <a:t>Dube</a:t>
            </a:r>
            <a:r>
              <a:rPr lang="en-GB" altLang="en-US" sz="2400" dirty="0">
                <a:latin typeface="Arial" panose="020B0604020202020204" pitchFamily="34" charset="0"/>
                <a:cs typeface="Arial" panose="020B0604020202020204" pitchFamily="34" charset="0"/>
              </a:rPr>
              <a:t>, 1986)</a:t>
            </a:r>
          </a:p>
          <a:p>
            <a:pPr eaLnBrk="1" hangingPunct="1">
              <a:lnSpc>
                <a:spcPct val="150000"/>
              </a:lnSpc>
            </a:pPr>
            <a:endParaRPr lang="en-GB" altLang="en-US" sz="24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Psychological costs of the programme</a:t>
            </a:r>
          </a:p>
          <a:p>
            <a:pPr lvl="1" eaLnBrk="1" hangingPunct="1">
              <a:lnSpc>
                <a:spcPct val="150000"/>
              </a:lnSpc>
            </a:pPr>
            <a:r>
              <a:rPr lang="en-GB" altLang="en-US" sz="2000" dirty="0">
                <a:latin typeface="Arial" panose="020B0604020202020204" pitchFamily="34" charset="0"/>
                <a:cs typeface="Arial" panose="020B0604020202020204" pitchFamily="34" charset="0"/>
              </a:rPr>
              <a:t>Suggests those who have benefited are only in the job because of the programme, not because they are capable enough of holding the job on their own merit (Steele, 1990)</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1944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05859">
                                            <p:txEl>
                                              <p:pRg st="0" end="0"/>
                                            </p:txEl>
                                          </p:spTgt>
                                        </p:tgtEl>
                                        <p:attrNameLst>
                                          <p:attrName>style.visibility</p:attrName>
                                        </p:attrNameLst>
                                      </p:cBhvr>
                                      <p:to>
                                        <p:strVal val="visible"/>
                                      </p:to>
                                    </p:set>
                                    <p:animScale>
                                      <p:cBhvr>
                                        <p:cTn id="7" dur="1000" decel="50000" fill="hold">
                                          <p:stCondLst>
                                            <p:cond delay="0"/>
                                          </p:stCondLst>
                                        </p:cTn>
                                        <p:tgtEl>
                                          <p:spTgt spid="50585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05859">
                                            <p:txEl>
                                              <p:pRg st="0" end="0"/>
                                            </p:txEl>
                                          </p:spTgt>
                                        </p:tgtEl>
                                        <p:attrNameLst>
                                          <p:attrName>ppt_x</p:attrName>
                                          <p:attrName>ppt_y</p:attrName>
                                        </p:attrNameLst>
                                      </p:cBhvr>
                                    </p:animMotion>
                                    <p:animEffect transition="in" filter="fade">
                                      <p:cBhvr>
                                        <p:cTn id="9" dur="1000"/>
                                        <p:tgtEl>
                                          <p:spTgt spid="505859">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505859">
                                            <p:txEl>
                                              <p:pRg st="2" end="2"/>
                                            </p:txEl>
                                          </p:spTgt>
                                        </p:tgtEl>
                                        <p:attrNameLst>
                                          <p:attrName>style.visibility</p:attrName>
                                        </p:attrNameLst>
                                      </p:cBhvr>
                                      <p:to>
                                        <p:strVal val="visible"/>
                                      </p:to>
                                    </p:set>
                                    <p:animScale>
                                      <p:cBhvr>
                                        <p:cTn id="14" dur="1000" decel="50000" fill="hold">
                                          <p:stCondLst>
                                            <p:cond delay="0"/>
                                          </p:stCondLst>
                                        </p:cTn>
                                        <p:tgtEl>
                                          <p:spTgt spid="505859">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505859">
                                            <p:txEl>
                                              <p:pRg st="2" end="2"/>
                                            </p:txEl>
                                          </p:spTgt>
                                        </p:tgtEl>
                                        <p:attrNameLst>
                                          <p:attrName>ppt_x</p:attrName>
                                          <p:attrName>ppt_y</p:attrName>
                                        </p:attrNameLst>
                                      </p:cBhvr>
                                    </p:animMotion>
                                    <p:animEffect transition="in" filter="fade">
                                      <p:cBhvr>
                                        <p:cTn id="16" dur="1000"/>
                                        <p:tgtEl>
                                          <p:spTgt spid="505859">
                                            <p:txEl>
                                              <p:pRg st="2" end="2"/>
                                            </p:txEl>
                                          </p:spTgt>
                                        </p:tgtEl>
                                      </p:cBhvr>
                                    </p:animEffect>
                                  </p:childTnLst>
                                </p:cTn>
                              </p:par>
                              <p:par>
                                <p:cTn id="17" presetID="52" presetClass="entr" presetSubtype="0" fill="hold" grpId="0" nodeType="withEffect">
                                  <p:stCondLst>
                                    <p:cond delay="0"/>
                                  </p:stCondLst>
                                  <p:childTnLst>
                                    <p:set>
                                      <p:cBhvr>
                                        <p:cTn id="18" dur="1" fill="hold">
                                          <p:stCondLst>
                                            <p:cond delay="0"/>
                                          </p:stCondLst>
                                        </p:cTn>
                                        <p:tgtEl>
                                          <p:spTgt spid="505859">
                                            <p:txEl>
                                              <p:pRg st="3" end="3"/>
                                            </p:txEl>
                                          </p:spTgt>
                                        </p:tgtEl>
                                        <p:attrNameLst>
                                          <p:attrName>style.visibility</p:attrName>
                                        </p:attrNameLst>
                                      </p:cBhvr>
                                      <p:to>
                                        <p:strVal val="visible"/>
                                      </p:to>
                                    </p:set>
                                    <p:animScale>
                                      <p:cBhvr>
                                        <p:cTn id="19" dur="1000" decel="50000" fill="hold">
                                          <p:stCondLst>
                                            <p:cond delay="0"/>
                                          </p:stCondLst>
                                        </p:cTn>
                                        <p:tgtEl>
                                          <p:spTgt spid="505859">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505859">
                                            <p:txEl>
                                              <p:pRg st="3" end="3"/>
                                            </p:txEl>
                                          </p:spTgt>
                                        </p:tgtEl>
                                        <p:attrNameLst>
                                          <p:attrName>ppt_x</p:attrName>
                                          <p:attrName>ppt_y</p:attrName>
                                        </p:attrNameLst>
                                      </p:cBhvr>
                                    </p:animMotion>
                                    <p:animEffect transition="in" filter="fade">
                                      <p:cBhvr>
                                        <p:cTn id="21" dur="1000"/>
                                        <p:tgtEl>
                                          <p:spTgt spid="50585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585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883" name="Rectangle 3"/>
          <p:cNvSpPr>
            <a:spLocks noGrp="1" noChangeArrowheads="1"/>
          </p:cNvSpPr>
          <p:nvPr>
            <p:ph idx="1"/>
          </p:nvPr>
        </p:nvSpPr>
        <p:spPr>
          <a:xfrm>
            <a:off x="200297" y="1428206"/>
            <a:ext cx="11791406" cy="4748758"/>
          </a:xfrm>
        </p:spPr>
        <p:txBody>
          <a:bodyPr>
            <a:normAutofit fontScale="85000" lnSpcReduction="10000"/>
          </a:bodyPr>
          <a:lstStyle/>
          <a:p>
            <a:pPr eaLnBrk="1" hangingPunct="1">
              <a:lnSpc>
                <a:spcPct val="150000"/>
              </a:lnSpc>
            </a:pPr>
            <a:r>
              <a:rPr lang="en-GB" altLang="en-US" sz="2400" dirty="0" err="1">
                <a:latin typeface="Arial" panose="020B0604020202020204" pitchFamily="34" charset="0"/>
                <a:cs typeface="Arial" panose="020B0604020202020204" pitchFamily="34" charset="0"/>
              </a:rPr>
              <a:t>Heilman</a:t>
            </a:r>
            <a:r>
              <a:rPr lang="en-GB" altLang="en-US" sz="2400" dirty="0">
                <a:latin typeface="Arial" panose="020B0604020202020204" pitchFamily="34" charset="0"/>
                <a:cs typeface="Arial" panose="020B0604020202020204" pitchFamily="34" charset="0"/>
              </a:rPr>
              <a:t> et al. (1992)</a:t>
            </a:r>
          </a:p>
          <a:p>
            <a:pPr lvl="1" eaLnBrk="1" hangingPunct="1">
              <a:lnSpc>
                <a:spcPct val="150000"/>
              </a:lnSpc>
            </a:pPr>
            <a:r>
              <a:rPr lang="en-GB" altLang="en-US" sz="2000" dirty="0">
                <a:latin typeface="Arial" panose="020B0604020202020204" pitchFamily="34" charset="0"/>
                <a:cs typeface="Arial" panose="020B0604020202020204" pitchFamily="34" charset="0"/>
              </a:rPr>
              <a:t>Women reported to be a-a hires viewed as less competent and less qualified than males and non-a-a females</a:t>
            </a:r>
            <a:endParaRPr lang="en-US" altLang="en-US" sz="2000" dirty="0">
              <a:latin typeface="Arial" panose="020B0604020202020204" pitchFamily="34" charset="0"/>
              <a:cs typeface="Arial" panose="020B0604020202020204" pitchFamily="34" charset="0"/>
            </a:endParaRPr>
          </a:p>
          <a:p>
            <a:pPr eaLnBrk="1" hangingPunct="1">
              <a:lnSpc>
                <a:spcPct val="150000"/>
              </a:lnSpc>
            </a:pPr>
            <a:endParaRPr lang="en-GB" altLang="en-US" sz="24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Schneider et al. (1996)</a:t>
            </a:r>
          </a:p>
          <a:p>
            <a:pPr lvl="1" eaLnBrk="1" hangingPunct="1">
              <a:lnSpc>
                <a:spcPct val="150000"/>
              </a:lnSpc>
            </a:pPr>
            <a:r>
              <a:rPr lang="en-GB" altLang="en-US" sz="2000" dirty="0">
                <a:latin typeface="Arial" panose="020B0604020202020204" pitchFamily="34" charset="0"/>
                <a:cs typeface="Arial" panose="020B0604020202020204" pitchFamily="34" charset="0"/>
              </a:rPr>
              <a:t>Black students who received help from a White student reported lower self-esteem than those in a no-help condition</a:t>
            </a:r>
          </a:p>
          <a:p>
            <a:pPr lvl="1" eaLnBrk="1" hangingPunct="1">
              <a:lnSpc>
                <a:spcPct val="150000"/>
              </a:lnSpc>
            </a:pPr>
            <a:endParaRPr lang="en-GB" altLang="en-US" sz="20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Crosby et al. (2003)</a:t>
            </a:r>
          </a:p>
          <a:p>
            <a:pPr lvl="1" eaLnBrk="1" hangingPunct="1">
              <a:lnSpc>
                <a:spcPct val="150000"/>
              </a:lnSpc>
            </a:pPr>
            <a:r>
              <a:rPr lang="en-GB" altLang="en-US" sz="2000" dirty="0">
                <a:latin typeface="Arial" panose="020B0604020202020204" pitchFamily="34" charset="0"/>
                <a:cs typeface="Arial" panose="020B0604020202020204" pitchFamily="34" charset="0"/>
              </a:rPr>
              <a:t>Framing the a-a as helping overcome previous discrimination, not helping that individual to get the job, reduces many of these effects</a:t>
            </a:r>
            <a:endParaRPr lang="en-US"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92859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06883">
                                            <p:txEl>
                                              <p:pRg st="0" end="0"/>
                                            </p:txEl>
                                          </p:spTgt>
                                        </p:tgtEl>
                                        <p:attrNameLst>
                                          <p:attrName>style.visibility</p:attrName>
                                        </p:attrNameLst>
                                      </p:cBhvr>
                                      <p:to>
                                        <p:strVal val="visible"/>
                                      </p:to>
                                    </p:set>
                                    <p:animScale>
                                      <p:cBhvr>
                                        <p:cTn id="7" dur="1000" decel="50000" fill="hold">
                                          <p:stCondLst>
                                            <p:cond delay="0"/>
                                          </p:stCondLst>
                                        </p:cTn>
                                        <p:tgtEl>
                                          <p:spTgt spid="5068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06883">
                                            <p:txEl>
                                              <p:pRg st="0" end="0"/>
                                            </p:txEl>
                                          </p:spTgt>
                                        </p:tgtEl>
                                        <p:attrNameLst>
                                          <p:attrName>ppt_x</p:attrName>
                                          <p:attrName>ppt_y</p:attrName>
                                        </p:attrNameLst>
                                      </p:cBhvr>
                                    </p:animMotion>
                                    <p:animEffect transition="in" filter="fade">
                                      <p:cBhvr>
                                        <p:cTn id="9" dur="1000"/>
                                        <p:tgtEl>
                                          <p:spTgt spid="506883">
                                            <p:txEl>
                                              <p:pRg st="0" end="0"/>
                                            </p:txEl>
                                          </p:spTgt>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06883">
                                            <p:txEl>
                                              <p:pRg st="1" end="1"/>
                                            </p:txEl>
                                          </p:spTgt>
                                        </p:tgtEl>
                                        <p:attrNameLst>
                                          <p:attrName>style.visibility</p:attrName>
                                        </p:attrNameLst>
                                      </p:cBhvr>
                                      <p:to>
                                        <p:strVal val="visible"/>
                                      </p:to>
                                    </p:set>
                                    <p:animScale>
                                      <p:cBhvr>
                                        <p:cTn id="12" dur="1000" decel="50000" fill="hold">
                                          <p:stCondLst>
                                            <p:cond delay="0"/>
                                          </p:stCondLst>
                                        </p:cTn>
                                        <p:tgtEl>
                                          <p:spTgt spid="50688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06883">
                                            <p:txEl>
                                              <p:pRg st="1" end="1"/>
                                            </p:txEl>
                                          </p:spTgt>
                                        </p:tgtEl>
                                        <p:attrNameLst>
                                          <p:attrName>ppt_x</p:attrName>
                                          <p:attrName>ppt_y</p:attrName>
                                        </p:attrNameLst>
                                      </p:cBhvr>
                                    </p:animMotion>
                                    <p:animEffect transition="in" filter="fade">
                                      <p:cBhvr>
                                        <p:cTn id="14" dur="1000"/>
                                        <p:tgtEl>
                                          <p:spTgt spid="506883">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2" presetClass="entr" presetSubtype="0" fill="hold" grpId="0" nodeType="clickEffect">
                                  <p:stCondLst>
                                    <p:cond delay="0"/>
                                  </p:stCondLst>
                                  <p:childTnLst>
                                    <p:set>
                                      <p:cBhvr>
                                        <p:cTn id="18" dur="1" fill="hold">
                                          <p:stCondLst>
                                            <p:cond delay="0"/>
                                          </p:stCondLst>
                                        </p:cTn>
                                        <p:tgtEl>
                                          <p:spTgt spid="506883">
                                            <p:txEl>
                                              <p:pRg st="3" end="3"/>
                                            </p:txEl>
                                          </p:spTgt>
                                        </p:tgtEl>
                                        <p:attrNameLst>
                                          <p:attrName>style.visibility</p:attrName>
                                        </p:attrNameLst>
                                      </p:cBhvr>
                                      <p:to>
                                        <p:strVal val="visible"/>
                                      </p:to>
                                    </p:set>
                                    <p:animScale>
                                      <p:cBhvr>
                                        <p:cTn id="19" dur="1000" decel="50000" fill="hold">
                                          <p:stCondLst>
                                            <p:cond delay="0"/>
                                          </p:stCondLst>
                                        </p:cTn>
                                        <p:tgtEl>
                                          <p:spTgt spid="50688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506883">
                                            <p:txEl>
                                              <p:pRg st="3" end="3"/>
                                            </p:txEl>
                                          </p:spTgt>
                                        </p:tgtEl>
                                        <p:attrNameLst>
                                          <p:attrName>ppt_x</p:attrName>
                                          <p:attrName>ppt_y</p:attrName>
                                        </p:attrNameLst>
                                      </p:cBhvr>
                                    </p:animMotion>
                                    <p:animEffect transition="in" filter="fade">
                                      <p:cBhvr>
                                        <p:cTn id="21" dur="1000"/>
                                        <p:tgtEl>
                                          <p:spTgt spid="506883">
                                            <p:txEl>
                                              <p:pRg st="3" end="3"/>
                                            </p:txEl>
                                          </p:spTgt>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506883">
                                            <p:txEl>
                                              <p:pRg st="4" end="4"/>
                                            </p:txEl>
                                          </p:spTgt>
                                        </p:tgtEl>
                                        <p:attrNameLst>
                                          <p:attrName>style.visibility</p:attrName>
                                        </p:attrNameLst>
                                      </p:cBhvr>
                                      <p:to>
                                        <p:strVal val="visible"/>
                                      </p:to>
                                    </p:set>
                                    <p:animScale>
                                      <p:cBhvr>
                                        <p:cTn id="24" dur="1000" decel="50000" fill="hold">
                                          <p:stCondLst>
                                            <p:cond delay="0"/>
                                          </p:stCondLst>
                                        </p:cTn>
                                        <p:tgtEl>
                                          <p:spTgt spid="50688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506883">
                                            <p:txEl>
                                              <p:pRg st="4" end="4"/>
                                            </p:txEl>
                                          </p:spTgt>
                                        </p:tgtEl>
                                        <p:attrNameLst>
                                          <p:attrName>ppt_x</p:attrName>
                                          <p:attrName>ppt_y</p:attrName>
                                        </p:attrNameLst>
                                      </p:cBhvr>
                                    </p:animMotion>
                                    <p:animEffect transition="in" filter="fade">
                                      <p:cBhvr>
                                        <p:cTn id="26" dur="1000"/>
                                        <p:tgtEl>
                                          <p:spTgt spid="506883">
                                            <p:txEl>
                                              <p:pRg st="4" end="4"/>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52" presetClass="entr" presetSubtype="0" fill="hold" grpId="0" nodeType="clickEffect">
                                  <p:stCondLst>
                                    <p:cond delay="0"/>
                                  </p:stCondLst>
                                  <p:childTnLst>
                                    <p:set>
                                      <p:cBhvr>
                                        <p:cTn id="30" dur="1" fill="hold">
                                          <p:stCondLst>
                                            <p:cond delay="0"/>
                                          </p:stCondLst>
                                        </p:cTn>
                                        <p:tgtEl>
                                          <p:spTgt spid="506883">
                                            <p:txEl>
                                              <p:pRg st="6" end="6"/>
                                            </p:txEl>
                                          </p:spTgt>
                                        </p:tgtEl>
                                        <p:attrNameLst>
                                          <p:attrName>style.visibility</p:attrName>
                                        </p:attrNameLst>
                                      </p:cBhvr>
                                      <p:to>
                                        <p:strVal val="visible"/>
                                      </p:to>
                                    </p:set>
                                    <p:animScale>
                                      <p:cBhvr>
                                        <p:cTn id="31" dur="1000" decel="50000" fill="hold">
                                          <p:stCondLst>
                                            <p:cond delay="0"/>
                                          </p:stCondLst>
                                        </p:cTn>
                                        <p:tgtEl>
                                          <p:spTgt spid="506883">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506883">
                                            <p:txEl>
                                              <p:pRg st="6" end="6"/>
                                            </p:txEl>
                                          </p:spTgt>
                                        </p:tgtEl>
                                        <p:attrNameLst>
                                          <p:attrName>ppt_x</p:attrName>
                                          <p:attrName>ppt_y</p:attrName>
                                        </p:attrNameLst>
                                      </p:cBhvr>
                                    </p:animMotion>
                                    <p:animEffect transition="in" filter="fade">
                                      <p:cBhvr>
                                        <p:cTn id="33" dur="1000"/>
                                        <p:tgtEl>
                                          <p:spTgt spid="506883">
                                            <p:txEl>
                                              <p:pRg st="6" end="6"/>
                                            </p:txEl>
                                          </p:spTgt>
                                        </p:tgtEl>
                                      </p:cBhvr>
                                    </p:animEffect>
                                  </p:childTnLst>
                                </p:cTn>
                              </p:par>
                              <p:par>
                                <p:cTn id="34" presetID="52" presetClass="entr" presetSubtype="0" fill="hold" grpId="0" nodeType="withEffect">
                                  <p:stCondLst>
                                    <p:cond delay="0"/>
                                  </p:stCondLst>
                                  <p:childTnLst>
                                    <p:set>
                                      <p:cBhvr>
                                        <p:cTn id="35" dur="1" fill="hold">
                                          <p:stCondLst>
                                            <p:cond delay="0"/>
                                          </p:stCondLst>
                                        </p:cTn>
                                        <p:tgtEl>
                                          <p:spTgt spid="506883">
                                            <p:txEl>
                                              <p:pRg st="7" end="7"/>
                                            </p:txEl>
                                          </p:spTgt>
                                        </p:tgtEl>
                                        <p:attrNameLst>
                                          <p:attrName>style.visibility</p:attrName>
                                        </p:attrNameLst>
                                      </p:cBhvr>
                                      <p:to>
                                        <p:strVal val="visible"/>
                                      </p:to>
                                    </p:set>
                                    <p:animScale>
                                      <p:cBhvr>
                                        <p:cTn id="36" dur="1000" decel="50000" fill="hold">
                                          <p:stCondLst>
                                            <p:cond delay="0"/>
                                          </p:stCondLst>
                                        </p:cTn>
                                        <p:tgtEl>
                                          <p:spTgt spid="506883">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506883">
                                            <p:txEl>
                                              <p:pRg st="7" end="7"/>
                                            </p:txEl>
                                          </p:spTgt>
                                        </p:tgtEl>
                                        <p:attrNameLst>
                                          <p:attrName>ppt_x</p:attrName>
                                          <p:attrName>ppt_y</p:attrName>
                                        </p:attrNameLst>
                                      </p:cBhvr>
                                    </p:animMotion>
                                    <p:animEffect transition="in" filter="fade">
                                      <p:cBhvr>
                                        <p:cTn id="38" dur="1000"/>
                                        <p:tgtEl>
                                          <p:spTgt spid="50688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688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32261" y="593913"/>
            <a:ext cx="7886700" cy="399578"/>
          </a:xfrm>
        </p:spPr>
        <p:txBody>
          <a:bodyPr>
            <a:noAutofit/>
          </a:bodyPr>
          <a:lstStyle/>
          <a:p>
            <a:pPr algn="ctr" eaLnBrk="1" hangingPunct="1"/>
            <a:r>
              <a:rPr lang="en-GB" altLang="en-US" dirty="0">
                <a:latin typeface="Arial" panose="020B0604020202020204" pitchFamily="34" charset="0"/>
                <a:cs typeface="Arial" panose="020B0604020202020204" pitchFamily="34" charset="0"/>
              </a:rPr>
              <a:t>Summary</a:t>
            </a:r>
            <a:endParaRPr lang="en-US" altLang="en-US" dirty="0">
              <a:latin typeface="Arial" panose="020B0604020202020204" pitchFamily="34" charset="0"/>
              <a:cs typeface="Arial" panose="020B0604020202020204" pitchFamily="34" charset="0"/>
            </a:endParaRPr>
          </a:p>
        </p:txBody>
      </p:sp>
      <p:sp>
        <p:nvSpPr>
          <p:cNvPr id="22531" name="Rectangle 3"/>
          <p:cNvSpPr>
            <a:spLocks noGrp="1" noChangeArrowheads="1"/>
          </p:cNvSpPr>
          <p:nvPr>
            <p:ph idx="1"/>
          </p:nvPr>
        </p:nvSpPr>
        <p:spPr>
          <a:xfrm>
            <a:off x="209005" y="1419497"/>
            <a:ext cx="11695611" cy="4757467"/>
          </a:xfrm>
        </p:spPr>
        <p:txBody>
          <a:bodyPr>
            <a:normAutofit/>
          </a:bodyPr>
          <a:lstStyle/>
          <a:p>
            <a:pPr eaLnBrk="1" hangingPunct="1">
              <a:lnSpc>
                <a:spcPct val="150000"/>
              </a:lnSpc>
            </a:pPr>
            <a:r>
              <a:rPr lang="en-GB" altLang="en-US" sz="2400" dirty="0">
                <a:latin typeface="Arial" panose="020B0604020202020204" pitchFamily="34" charset="0"/>
                <a:cs typeface="Arial" panose="020B0604020202020204" pitchFamily="34" charset="0"/>
              </a:rPr>
              <a:t>Being stigmatized can lead to many issues with regards to prejudice</a:t>
            </a:r>
          </a:p>
          <a:p>
            <a:pPr lvl="1" eaLnBrk="1" hangingPunct="1">
              <a:lnSpc>
                <a:spcPct val="150000"/>
              </a:lnSpc>
            </a:pPr>
            <a:r>
              <a:rPr lang="en-GB" altLang="en-US" sz="2000" dirty="0">
                <a:latin typeface="Arial" panose="020B0604020202020204" pitchFamily="34" charset="0"/>
                <a:cs typeface="Arial" panose="020B0604020202020204" pitchFamily="34" charset="0"/>
              </a:rPr>
              <a:t>Stereotype threat</a:t>
            </a:r>
          </a:p>
          <a:p>
            <a:pPr lvl="1" eaLnBrk="1" hangingPunct="1">
              <a:lnSpc>
                <a:spcPct val="150000"/>
              </a:lnSpc>
            </a:pPr>
            <a:r>
              <a:rPr lang="en-GB" altLang="en-US" sz="2000" dirty="0">
                <a:latin typeface="Arial" panose="020B0604020202020204" pitchFamily="34" charset="0"/>
                <a:cs typeface="Arial" panose="020B0604020202020204" pitchFamily="34" charset="0"/>
              </a:rPr>
              <a:t>Threat to self-esteem</a:t>
            </a:r>
          </a:p>
          <a:p>
            <a:pPr lvl="1" eaLnBrk="1" hangingPunct="1">
              <a:lnSpc>
                <a:spcPct val="150000"/>
              </a:lnSpc>
            </a:pPr>
            <a:r>
              <a:rPr lang="en-GB" altLang="en-US" sz="2000" dirty="0">
                <a:latin typeface="Arial" panose="020B0604020202020204" pitchFamily="34" charset="0"/>
                <a:cs typeface="Arial" panose="020B0604020202020204" pitchFamily="34" charset="0"/>
              </a:rPr>
              <a:t>These can lead to detrimental performance, and even promote the stereotype</a:t>
            </a:r>
          </a:p>
          <a:p>
            <a:pPr eaLnBrk="1" hangingPunct="1">
              <a:lnSpc>
                <a:spcPct val="150000"/>
              </a:lnSpc>
            </a:pPr>
            <a:endParaRPr lang="en-GB" altLang="en-US" sz="2400" dirty="0">
              <a:latin typeface="Arial" panose="020B0604020202020204" pitchFamily="34" charset="0"/>
              <a:cs typeface="Arial" panose="020B0604020202020204" pitchFamily="34" charset="0"/>
            </a:endParaRPr>
          </a:p>
          <a:p>
            <a:pPr eaLnBrk="1" hangingPunct="1">
              <a:lnSpc>
                <a:spcPct val="150000"/>
              </a:lnSpc>
            </a:pPr>
            <a:r>
              <a:rPr lang="en-GB" altLang="en-US" sz="2400" dirty="0">
                <a:latin typeface="Arial" panose="020B0604020202020204" pitchFamily="34" charset="0"/>
                <a:cs typeface="Arial" panose="020B0604020202020204" pitchFamily="34" charset="0"/>
              </a:rPr>
              <a:t>Programmes such as affirmative action can be beneficial, but can also be harmful if delivered in the wrong way</a:t>
            </a:r>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2789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BE5BF-9922-45FB-8F3F-4446D40A051B}"/>
              </a:ext>
            </a:extLst>
          </p:cNvPr>
          <p:cNvSpPr>
            <a:spLocks noGrp="1"/>
          </p:cNvSpPr>
          <p:nvPr>
            <p:ph type="ctrTitle"/>
          </p:nvPr>
        </p:nvSpPr>
        <p:spPr/>
        <p:txBody>
          <a:bodyPr rtlCol="0"/>
          <a:lstStyle/>
          <a:p>
            <a:pPr rtl="0"/>
            <a:r>
              <a:rPr lang="en-GB"/>
              <a:t>Thank you</a:t>
            </a:r>
          </a:p>
        </p:txBody>
      </p:sp>
    </p:spTree>
    <p:extLst>
      <p:ext uri="{BB962C8B-B14F-4D97-AF65-F5344CB8AC3E}">
        <p14:creationId xmlns:p14="http://schemas.microsoft.com/office/powerpoint/2010/main" val="44069682"/>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Office Theme">
  <a:themeElements>
    <a:clrScheme name="Custom 12">
      <a:dk1>
        <a:srgbClr val="000000"/>
      </a:dk1>
      <a:lt1>
        <a:srgbClr val="FFFFFF"/>
      </a:lt1>
      <a:dk2>
        <a:srgbClr val="6D6E71"/>
      </a:dk2>
      <a:lt2>
        <a:srgbClr val="58595B"/>
      </a:lt2>
      <a:accent1>
        <a:srgbClr val="0065A4"/>
      </a:accent1>
      <a:accent2>
        <a:srgbClr val="47C3D3"/>
      </a:accent2>
      <a:accent3>
        <a:srgbClr val="8F2D63"/>
      </a:accent3>
      <a:accent4>
        <a:srgbClr val="1A6871"/>
      </a:accent4>
      <a:accent5>
        <a:srgbClr val="0C4360"/>
      </a:accent5>
      <a:accent6>
        <a:srgbClr val="F47735"/>
      </a:accent6>
      <a:hlink>
        <a:srgbClr val="00559A"/>
      </a:hlink>
      <a:folHlink>
        <a:srgbClr val="595851"/>
      </a:folHlink>
    </a:clrScheme>
    <a:fontScheme name="Custom 3">
      <a:majorFont>
        <a:latin typeface="Trebuchet MS"/>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30677750_TF66687569" id="{5B888300-1273-41F5-A5CD-44107916CC14}" vid="{40518E2E-947D-4D54-9D53-AB7B73CA5C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7ACAB-C3DC-429D-A23C-0723C084FE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992231-163D-4428-A2B8-DA1FE0274129}">
  <ds:schemaRefs>
    <ds:schemaRef ds:uri="http://schemas.microsoft.com/office/infopath/2007/PartnerControls"/>
    <ds:schemaRef ds:uri="fb0879af-3eba-417a-a55a-ffe6dcd6ca77"/>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6dc4bcd6-49db-4c07-9060-8acfc67cef9f"/>
    <ds:schemaRef ds:uri="http://purl.org/dc/dcmitype/"/>
    <ds:schemaRef ds:uri="http://schemas.microsoft.com/sharepoint/v3"/>
    <ds:schemaRef ds:uri="http://www.w3.org/XML/1998/namespace"/>
  </ds:schemaRefs>
</ds:datastoreItem>
</file>

<file path=customXml/itemProps3.xml><?xml version="1.0" encoding="utf-8"?>
<ds:datastoreItem xmlns:ds="http://schemas.openxmlformats.org/officeDocument/2006/customXml" ds:itemID="{8A95DE24-D6C3-4A00-9085-D9594C193A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1319</Words>
  <Application>Microsoft Office PowerPoint</Application>
  <PresentationFormat>Widescreen</PresentationFormat>
  <Paragraphs>162</Paragraphs>
  <Slides>22</Slides>
  <Notes>20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22</vt:i4>
      </vt:variant>
    </vt:vector>
  </HeadingPairs>
  <TitlesOfParts>
    <vt:vector size="32" baseType="lpstr">
      <vt:lpstr>Tahoma</vt:lpstr>
      <vt:lpstr>Trebuchet MS</vt:lpstr>
      <vt:lpstr>Arial</vt:lpstr>
      <vt:lpstr>Trade Gothic LT Pro</vt:lpstr>
      <vt:lpstr>Calibri</vt:lpstr>
      <vt:lpstr>Wingdings 2</vt:lpstr>
      <vt:lpstr>Wingdings</vt:lpstr>
      <vt:lpstr>Office Theme</vt:lpstr>
      <vt:lpstr>Microsoft Graph Chart</vt:lpstr>
      <vt:lpstr>Chart</vt:lpstr>
      <vt:lpstr>Prejudice and Discrimination  Lecture 9: Experiencing Prejudice</vt:lpstr>
      <vt:lpstr>Language</vt:lpstr>
      <vt:lpstr>Two issues…</vt:lpstr>
      <vt:lpstr>Viewing Prejudice And Discrimination From The Other Side</vt:lpstr>
      <vt:lpstr>Stigma</vt:lpstr>
      <vt:lpstr>Group Identification</vt:lpstr>
      <vt:lpstr>Group Identification</vt:lpstr>
      <vt:lpstr>Stereotype Threat</vt:lpstr>
      <vt:lpstr>PowerPoint Presentation</vt:lpstr>
      <vt:lpstr>PowerPoint Presentation</vt:lpstr>
      <vt:lpstr>PowerPoint Presentation</vt:lpstr>
      <vt:lpstr>PowerPoint Presentation</vt:lpstr>
      <vt:lpstr>PowerPoint Presentation</vt:lpstr>
      <vt:lpstr>PowerPoint Presentation</vt:lpstr>
      <vt:lpstr>Self-esteem</vt:lpstr>
      <vt:lpstr>PowerPoint Presentation</vt:lpstr>
      <vt:lpstr>Self-fulfilling Prophecy</vt:lpstr>
      <vt:lpstr>Affirmative Action</vt:lpstr>
      <vt:lpstr>PowerPoint Presentation</vt:lpstr>
      <vt:lpstr>PowerPoint Presentation</vt:lpstr>
      <vt:lpstr>Summary</vt:lpstr>
      <vt:lpstr>Thank you</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2020-06-08T08:54:22Z</dcterms:created>
  <dcterms:modified xsi:type="dcterms:W3CDTF">2021-01-01T19:26:11Z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