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8" r:id="rId1"/>
  </p:sldMasterIdLst>
  <p:notesMasterIdLst>
    <p:notesMasterId r:id="rId28"/>
  </p:notesMasterIdLst>
  <p:sldIdLst>
    <p:sldId id="305" r:id="rId2"/>
    <p:sldId id="371" r:id="rId3"/>
    <p:sldId id="307" r:id="rId4"/>
    <p:sldId id="341" r:id="rId5"/>
    <p:sldId id="356" r:id="rId6"/>
    <p:sldId id="363" r:id="rId7"/>
    <p:sldId id="299" r:id="rId8"/>
    <p:sldId id="349" r:id="rId9"/>
    <p:sldId id="348" r:id="rId10"/>
    <p:sldId id="373" r:id="rId11"/>
    <p:sldId id="345" r:id="rId12"/>
    <p:sldId id="366" r:id="rId13"/>
    <p:sldId id="368" r:id="rId14"/>
    <p:sldId id="365" r:id="rId15"/>
    <p:sldId id="367" r:id="rId16"/>
    <p:sldId id="294" r:id="rId17"/>
    <p:sldId id="370" r:id="rId18"/>
    <p:sldId id="364" r:id="rId19"/>
    <p:sldId id="359" r:id="rId20"/>
    <p:sldId id="358" r:id="rId21"/>
    <p:sldId id="369" r:id="rId22"/>
    <p:sldId id="360" r:id="rId23"/>
    <p:sldId id="350" r:id="rId24"/>
    <p:sldId id="346" r:id="rId25"/>
    <p:sldId id="347" r:id="rId26"/>
    <p:sldId id="372"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259" autoAdjust="0"/>
  </p:normalViewPr>
  <p:slideViewPr>
    <p:cSldViewPr>
      <p:cViewPr varScale="1">
        <p:scale>
          <a:sx n="84" d="100"/>
          <a:sy n="84" d="100"/>
        </p:scale>
        <p:origin x="789"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97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02/10/2019</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extLst>
      <p:ext uri="{BB962C8B-B14F-4D97-AF65-F5344CB8AC3E}">
        <p14:creationId xmlns:p14="http://schemas.microsoft.com/office/powerpoint/2010/main" val="3691307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E.g. At interview. This module</a:t>
            </a:r>
            <a:r>
              <a:rPr lang="en-GB" baseline="0" dirty="0" smtClean="0"/>
              <a:t> can help you to provide evidence </a:t>
            </a:r>
            <a:r>
              <a:rPr lang="en-GB" baseline="0" smtClean="0"/>
              <a:t>of that.</a:t>
            </a:r>
            <a:endParaRPr lang="en-GB"/>
          </a:p>
        </p:txBody>
      </p:sp>
      <p:sp>
        <p:nvSpPr>
          <p:cNvPr id="4" name="Slide Number Placeholder 3"/>
          <p:cNvSpPr>
            <a:spLocks noGrp="1"/>
          </p:cNvSpPr>
          <p:nvPr>
            <p:ph type="sldNum" sz="quarter" idx="10"/>
          </p:nvPr>
        </p:nvSpPr>
        <p:spPr/>
        <p:txBody>
          <a:bodyPr/>
          <a:lstStyle/>
          <a:p>
            <a:fld id="{4A0A2339-854D-4810-9E26-ADF03CA437F7}" type="slidenum">
              <a:rPr lang="en-GB" smtClean="0"/>
              <a:pPr/>
              <a:t>4</a:t>
            </a:fld>
            <a:endParaRPr lang="en-GB" dirty="0"/>
          </a:p>
        </p:txBody>
      </p:sp>
    </p:spTree>
    <p:extLst>
      <p:ext uri="{BB962C8B-B14F-4D97-AF65-F5344CB8AC3E}">
        <p14:creationId xmlns:p14="http://schemas.microsoft.com/office/powerpoint/2010/main" val="1861749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7</a:t>
            </a:fld>
            <a:endParaRPr lang="en-GB" dirty="0"/>
          </a:p>
        </p:txBody>
      </p:sp>
    </p:spTree>
    <p:extLst>
      <p:ext uri="{BB962C8B-B14F-4D97-AF65-F5344CB8AC3E}">
        <p14:creationId xmlns:p14="http://schemas.microsoft.com/office/powerpoint/2010/main" val="1851971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With all this support there’s never been a better time to create and commercialize your own idea and innovation.</a:t>
            </a:r>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extLst>
      <p:ext uri="{BB962C8B-B14F-4D97-AF65-F5344CB8AC3E}">
        <p14:creationId xmlns:p14="http://schemas.microsoft.com/office/powerpoint/2010/main" val="2115748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460D6B34-A169-4C14-88DD-8F0439786FE0}" type="datetimeFigureOut">
              <a:rPr lang="en-GB" smtClean="0"/>
              <a:pPr/>
              <a:t>02/10/2019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461054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422802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228680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279777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318869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2380845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319662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119078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256942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428683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0D6B34-A169-4C14-88DD-8F0439786FE0}" type="datetimeFigureOut">
              <a:rPr lang="en-GB" smtClean="0"/>
              <a:pPr/>
              <a:t>02/10/2019</a:t>
            </a:fld>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904866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60D6B34-A169-4C14-88DD-8F0439786FE0}" type="datetimeFigureOut">
              <a:rPr lang="en-GB" smtClean="0"/>
              <a:pPr/>
              <a:t>02/10/2019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685675353"/>
      </p:ext>
    </p:extLst>
  </p:cSld>
  <p:clrMap bg1="lt1" tx1="dk1" bg2="lt2" tx2="dk2" accent1="accent1" accent2="accent2" accent3="accent3" accent4="accent4" accent5="accent5" accent6="accent6" hlink="hlink" folHlink="folHlink"/>
  <p:sldLayoutIdLst>
    <p:sldLayoutId id="2147484069" r:id="rId1"/>
    <p:sldLayoutId id="2147484070" r:id="rId2"/>
    <p:sldLayoutId id="2147484071" r:id="rId3"/>
    <p:sldLayoutId id="2147484072" r:id="rId4"/>
    <p:sldLayoutId id="2147484073" r:id="rId5"/>
    <p:sldLayoutId id="2147484074" r:id="rId6"/>
    <p:sldLayoutId id="2147484075" r:id="rId7"/>
    <p:sldLayoutId id="2147484076" r:id="rId8"/>
    <p:sldLayoutId id="2147484077" r:id="rId9"/>
    <p:sldLayoutId id="2147484078" r:id="rId10"/>
    <p:sldLayoutId id="21474840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goo.gl/7wj0y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wcic.tech/" TargetMode="External"/><Relationship Id="rId2" Type="http://schemas.openxmlformats.org/officeDocument/2006/relationships/hyperlink" Target="http://www.alacrityfoundation.com/"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en.wikipedia.org/wiki/Terry_Matthews" TargetMode="External"/><Relationship Id="rId4" Type="http://schemas.openxmlformats.org/officeDocument/2006/relationships/hyperlink" Target="https://www.wesleyclover.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swansea.techhub.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ventbrite.com/e/founders-and-investors-paul-harwood-lectures-2-of-6-tickets-70761336061" TargetMode="External"/><Relationship Id="rId7" Type="http://schemas.openxmlformats.org/officeDocument/2006/relationships/hyperlink" Target="https://www.eventbrite.com/e/resilience-being-strong-is-normally-the-stupid-thing-to-do-paul-harwood-lectures-6-of-6-tickets-70786930615" TargetMode="External"/><Relationship Id="rId2" Type="http://schemas.openxmlformats.org/officeDocument/2006/relationships/hyperlink" Target="https://www.eventbrite.com/e/what-is-money-anyway-paul-harwood-lecture-series-1-tickets-70747941999" TargetMode="External"/><Relationship Id="rId1" Type="http://schemas.openxmlformats.org/officeDocument/2006/relationships/slideLayout" Target="../slideLayouts/slideLayout2.xml"/><Relationship Id="rId6" Type="http://schemas.openxmlformats.org/officeDocument/2006/relationships/hyperlink" Target="https://www.eventbrite.com/e/viable-businesses-adapt-to-their-environment-paul-harwood-lectures-5-of-6-tickets-70784920603" TargetMode="External"/><Relationship Id="rId5" Type="http://schemas.openxmlformats.org/officeDocument/2006/relationships/hyperlink" Target="https://www.eventbrite.com/e/products-sales-markets-and-timing-paul-harwood-lectures-4-of-6-tickets-70784459223" TargetMode="External"/><Relationship Id="rId4" Type="http://schemas.openxmlformats.org/officeDocument/2006/relationships/hyperlink" Target="https://www.eventbrite.com/e/why-companies-die-paul-harwood-lectures-3-of-6-tickets-70783618709"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businessnewswales.com/swansea-bay-city-deal-projects-recommended-for-approva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agorip.com/" TargetMode="External"/><Relationship Id="rId3" Type="http://schemas.openxmlformats.org/officeDocument/2006/relationships/hyperlink" Target="https://swansea.techhub.com/" TargetMode="External"/><Relationship Id="rId7" Type="http://schemas.openxmlformats.org/officeDocument/2006/relationships/hyperlink" Target="https://businesswales.gov.wales/bigideas/where-do-i-start/role-model-profil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businesswales.gov.wales/bigideas/welcome-partners-area/our-role-model-network-wales" TargetMode="External"/><Relationship Id="rId5" Type="http://schemas.openxmlformats.org/officeDocument/2006/relationships/hyperlink" Target="https://www.uwtsd.ac.uk/iiced/" TargetMode="External"/><Relationship Id="rId4" Type="http://schemas.openxmlformats.org/officeDocument/2006/relationships/hyperlink" Target="https://www.alacrityfoundation.co.uk/" TargetMode="External"/><Relationship Id="rId9" Type="http://schemas.openxmlformats.org/officeDocument/2006/relationships/hyperlink" Target="https://forgood.nus.org.uk/"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elearning.tki.org.nz/Teaching/Innovative-learning-environments" TargetMode="External"/><Relationship Id="rId2" Type="http://schemas.openxmlformats.org/officeDocument/2006/relationships/hyperlink" Target="https://www.walesonline.co.uk/special-features/improve-your-job-chances-uwtsd-15825842" TargetMode="External"/><Relationship Id="rId1" Type="http://schemas.openxmlformats.org/officeDocument/2006/relationships/slideLayout" Target="../slideLayouts/slideLayout2.xml"/><Relationship Id="rId4" Type="http://schemas.openxmlformats.org/officeDocument/2006/relationships/hyperlink" Target="http://tinyurl.com/y36qmfx9"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sonycreativesoftware.com/download/visionexchange_app"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Users\Pamela\AppData\Local\Microsoft\Windows\Temporary Internet Files\Content.IE5\QOZ7H96L\MC900370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p:spPr>
      </p:pic>
      <p:sp>
        <p:nvSpPr>
          <p:cNvPr id="2" name="Title 1"/>
          <p:cNvSpPr>
            <a:spLocks noGrp="1"/>
          </p:cNvSpPr>
          <p:nvPr>
            <p:ph type="ctrTitle"/>
          </p:nvPr>
        </p:nvSpPr>
        <p:spPr>
          <a:xfrm>
            <a:off x="1009836" y="1556792"/>
            <a:ext cx="7124328" cy="1800200"/>
          </a:xfr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50800" dist="38100" dir="2700000" algn="tl" rotWithShape="0">
              <a:prstClr val="black">
                <a:alpha val="40000"/>
              </a:prstClr>
            </a:outerShdw>
          </a:effectLst>
        </p:spPr>
        <p:txBody>
          <a:bodyPr>
            <a:normAutofit/>
          </a:bodyPr>
          <a:lstStyle/>
          <a:p>
            <a:pPr algn="ctr"/>
            <a:r>
              <a:rPr lang="en-GB" b="1" dirty="0">
                <a:solidFill>
                  <a:srgbClr val="FFFF00"/>
                </a:solidFill>
                <a:latin typeface="Arial" panose="020B0604020202020204" pitchFamily="34" charset="0"/>
                <a:cs typeface="Arial" panose="020B0604020202020204" pitchFamily="34" charset="0"/>
              </a:rPr>
              <a:t>Enterprise &amp; </a:t>
            </a:r>
            <a:r>
              <a:rPr lang="en-GB" b="1" dirty="0" smtClean="0">
                <a:solidFill>
                  <a:srgbClr val="FFFF00"/>
                </a:solidFill>
                <a:latin typeface="Arial" panose="020B0604020202020204" pitchFamily="34" charset="0"/>
                <a:cs typeface="Arial" panose="020B0604020202020204" pitchFamily="34" charset="0"/>
              </a:rPr>
              <a:t>Innovation</a:t>
            </a:r>
            <a:r>
              <a:rPr lang="en-GB" dirty="0" smtClean="0">
                <a:solidFill>
                  <a:schemeClr val="bg1"/>
                </a:solidFill>
              </a:rPr>
              <a:t/>
            </a:r>
            <a:br>
              <a:rPr lang="en-GB" dirty="0" smtClean="0">
                <a:solidFill>
                  <a:schemeClr val="bg1"/>
                </a:solidFill>
              </a:rPr>
            </a:br>
            <a:r>
              <a:rPr lang="en-GB" dirty="0" smtClean="0">
                <a:solidFill>
                  <a:schemeClr val="bg1"/>
                </a:solidFill>
              </a:rPr>
              <a:t>Module Overview</a:t>
            </a:r>
            <a:endParaRPr lang="en-GB" dirty="0">
              <a:solidFill>
                <a:schemeClr val="bg1"/>
              </a:solidFill>
            </a:endParaRPr>
          </a:p>
        </p:txBody>
      </p:sp>
    </p:spTree>
    <p:extLst>
      <p:ext uri="{BB962C8B-B14F-4D97-AF65-F5344CB8AC3E}">
        <p14:creationId xmlns:p14="http://schemas.microsoft.com/office/powerpoint/2010/main" val="3850356995"/>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Module Overview</a:t>
            </a:r>
            <a:endParaRPr lang="en-GB" b="1" u="sng" dirty="0"/>
          </a:p>
        </p:txBody>
      </p:sp>
      <p:sp>
        <p:nvSpPr>
          <p:cNvPr id="2" name="Content Placeholder 1"/>
          <p:cNvSpPr>
            <a:spLocks noGrp="1"/>
          </p:cNvSpPr>
          <p:nvPr>
            <p:ph idx="1"/>
          </p:nvPr>
        </p:nvSpPr>
        <p:spPr>
          <a:xfrm>
            <a:off x="457200" y="1417638"/>
            <a:ext cx="8229600" cy="3917032"/>
          </a:xfrm>
        </p:spPr>
        <p:txBody>
          <a:bodyPr>
            <a:normAutofit/>
          </a:bodyPr>
          <a:lstStyle/>
          <a:p>
            <a:pPr marL="109728" indent="0">
              <a:buNone/>
            </a:pPr>
            <a:r>
              <a:rPr lang="en-GB" dirty="0" smtClean="0"/>
              <a:t>This module is about:</a:t>
            </a:r>
          </a:p>
          <a:p>
            <a:pPr marL="624078" indent="-514350">
              <a:buFont typeface="+mj-lt"/>
              <a:buAutoNum type="arabicPeriod"/>
            </a:pPr>
            <a:r>
              <a:rPr lang="en-GB" dirty="0" smtClean="0"/>
              <a:t>New &amp; Emerging Technology</a:t>
            </a:r>
          </a:p>
          <a:p>
            <a:pPr marL="624078" indent="-514350">
              <a:buFont typeface="+mj-lt"/>
              <a:buAutoNum type="arabicPeriod"/>
            </a:pPr>
            <a:r>
              <a:rPr lang="en-GB" dirty="0" smtClean="0"/>
              <a:t>Creativity Innovation &amp; problem-solving.</a:t>
            </a:r>
          </a:p>
          <a:p>
            <a:pPr marL="624078" indent="-514350">
              <a:buFont typeface="+mj-lt"/>
              <a:buAutoNum type="arabicPeriod"/>
            </a:pPr>
            <a:r>
              <a:rPr lang="en-GB" dirty="0" smtClean="0"/>
              <a:t>Team-working.</a:t>
            </a:r>
          </a:p>
        </p:txBody>
      </p:sp>
    </p:spTree>
    <p:extLst>
      <p:ext uri="{BB962C8B-B14F-4D97-AF65-F5344CB8AC3E}">
        <p14:creationId xmlns:p14="http://schemas.microsoft.com/office/powerpoint/2010/main" val="1407291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Module Opportunity</a:t>
            </a:r>
            <a:endParaRPr lang="en-GB" b="1" u="sng" dirty="0"/>
          </a:p>
        </p:txBody>
      </p:sp>
      <p:sp>
        <p:nvSpPr>
          <p:cNvPr id="2" name="Content Placeholder 1"/>
          <p:cNvSpPr>
            <a:spLocks noGrp="1"/>
          </p:cNvSpPr>
          <p:nvPr>
            <p:ph idx="1"/>
          </p:nvPr>
        </p:nvSpPr>
        <p:spPr>
          <a:xfrm>
            <a:off x="457200" y="1484784"/>
            <a:ext cx="8227572" cy="3917032"/>
          </a:xfrm>
        </p:spPr>
        <p:txBody>
          <a:bodyPr>
            <a:normAutofit fontScale="77500" lnSpcReduction="20000"/>
          </a:bodyPr>
          <a:lstStyle/>
          <a:p>
            <a:pPr marL="109728" indent="0">
              <a:buNone/>
            </a:pPr>
            <a:r>
              <a:rPr lang="en-GB" dirty="0" smtClean="0"/>
              <a:t>This </a:t>
            </a:r>
            <a:r>
              <a:rPr lang="en-GB" dirty="0"/>
              <a:t>module </a:t>
            </a:r>
            <a:r>
              <a:rPr lang="en-GB" dirty="0" smtClean="0"/>
              <a:t>gives </a:t>
            </a:r>
            <a:r>
              <a:rPr lang="en-GB" dirty="0"/>
              <a:t>you the </a:t>
            </a:r>
            <a:r>
              <a:rPr lang="en-GB" dirty="0" smtClean="0"/>
              <a:t>opportunity to:</a:t>
            </a:r>
          </a:p>
          <a:p>
            <a:r>
              <a:rPr lang="en-GB" dirty="0" smtClean="0"/>
              <a:t>Experiment with </a:t>
            </a:r>
            <a:r>
              <a:rPr lang="en-GB" b="1" dirty="0" smtClean="0"/>
              <a:t>New and Emerging Tech</a:t>
            </a:r>
            <a:r>
              <a:rPr lang="en-GB" dirty="0" smtClean="0"/>
              <a:t>;</a:t>
            </a:r>
          </a:p>
          <a:p>
            <a:r>
              <a:rPr lang="en-GB" b="1" dirty="0" smtClean="0"/>
              <a:t>Develop your skills </a:t>
            </a:r>
            <a:r>
              <a:rPr lang="en-GB" dirty="0" smtClean="0"/>
              <a:t>to create new </a:t>
            </a:r>
            <a:r>
              <a:rPr lang="en-GB" dirty="0"/>
              <a:t>innovative solutions;</a:t>
            </a:r>
          </a:p>
          <a:p>
            <a:r>
              <a:rPr lang="en-GB" b="1" dirty="0" smtClean="0"/>
              <a:t>Collaborate</a:t>
            </a:r>
            <a:r>
              <a:rPr lang="en-GB" dirty="0" smtClean="0"/>
              <a:t> in inter-disciplinary teams;</a:t>
            </a:r>
          </a:p>
          <a:p>
            <a:r>
              <a:rPr lang="en-GB" b="1" dirty="0" smtClean="0"/>
              <a:t>Create</a:t>
            </a:r>
            <a:r>
              <a:rPr lang="en-GB" dirty="0" smtClean="0"/>
              <a:t> functioning prototypes;</a:t>
            </a:r>
          </a:p>
          <a:p>
            <a:r>
              <a:rPr lang="en-GB" dirty="0" smtClean="0"/>
              <a:t>Enhance </a:t>
            </a:r>
            <a:r>
              <a:rPr lang="en-GB" dirty="0"/>
              <a:t>your </a:t>
            </a:r>
            <a:r>
              <a:rPr lang="en-GB" b="1" dirty="0" smtClean="0">
                <a:hlinkClick r:id="rId2"/>
              </a:rPr>
              <a:t>employability</a:t>
            </a:r>
            <a:r>
              <a:rPr lang="en-GB" b="1" dirty="0" smtClean="0"/>
              <a:t> skills</a:t>
            </a:r>
            <a:r>
              <a:rPr lang="en-GB" dirty="0" smtClean="0"/>
              <a:t>;</a:t>
            </a:r>
          </a:p>
          <a:p>
            <a:r>
              <a:rPr lang="en-GB" dirty="0" smtClean="0"/>
              <a:t>Network with </a:t>
            </a:r>
            <a:r>
              <a:rPr lang="en-GB" b="1" dirty="0" smtClean="0"/>
              <a:t>industry links and employers</a:t>
            </a:r>
            <a:r>
              <a:rPr lang="en-GB" dirty="0" smtClean="0"/>
              <a:t>.</a:t>
            </a:r>
          </a:p>
          <a:p>
            <a:endParaRPr lang="en-GB" dirty="0"/>
          </a:p>
          <a:p>
            <a:pPr marL="0" indent="0">
              <a:buNone/>
            </a:pPr>
            <a:r>
              <a:rPr lang="en-GB" sz="2600" dirty="0" smtClean="0"/>
              <a:t>Note: Many of our Graduates have gained employment as a result of the work they have done in this module. The module’s LTA structure is based on feedback from industry.</a:t>
            </a:r>
          </a:p>
        </p:txBody>
      </p:sp>
    </p:spTree>
    <p:extLst>
      <p:ext uri="{BB962C8B-B14F-4D97-AF65-F5344CB8AC3E}">
        <p14:creationId xmlns:p14="http://schemas.microsoft.com/office/powerpoint/2010/main" val="3183841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Employability</a:t>
            </a:r>
            <a:endParaRPr lang="en-GB" b="1" u="sng" dirty="0"/>
          </a:p>
        </p:txBody>
      </p:sp>
      <p:sp>
        <p:nvSpPr>
          <p:cNvPr id="2" name="Content Placeholder 1"/>
          <p:cNvSpPr>
            <a:spLocks noGrp="1"/>
          </p:cNvSpPr>
          <p:nvPr>
            <p:ph idx="1"/>
          </p:nvPr>
        </p:nvSpPr>
        <p:spPr>
          <a:xfrm>
            <a:off x="460918" y="1417638"/>
            <a:ext cx="8359554" cy="3917032"/>
          </a:xfrm>
        </p:spPr>
        <p:txBody>
          <a:bodyPr>
            <a:normAutofit/>
          </a:bodyPr>
          <a:lstStyle/>
          <a:p>
            <a:r>
              <a:rPr lang="en-GB" dirty="0" smtClean="0"/>
              <a:t>Employers </a:t>
            </a:r>
            <a:r>
              <a:rPr lang="en-GB" dirty="0"/>
              <a:t>are looking for evidence of the </a:t>
            </a:r>
            <a:r>
              <a:rPr lang="en-GB" b="1" dirty="0"/>
              <a:t>3</a:t>
            </a:r>
            <a:r>
              <a:rPr lang="en-GB" b="1" dirty="0" smtClean="0"/>
              <a:t>Cs</a:t>
            </a:r>
            <a:r>
              <a:rPr lang="en-GB" dirty="0"/>
              <a:t>: </a:t>
            </a:r>
            <a:endParaRPr lang="en-GB" dirty="0" smtClean="0"/>
          </a:p>
          <a:p>
            <a:pPr lvl="1">
              <a:buFont typeface="Courier New" panose="02070309020205020404" pitchFamily="49" charset="0"/>
              <a:buChar char="o"/>
            </a:pPr>
            <a:r>
              <a:rPr lang="en-GB" dirty="0" smtClean="0"/>
              <a:t>Creativity Innovation &amp; Problem-solving skills;</a:t>
            </a:r>
          </a:p>
          <a:p>
            <a:pPr lvl="1">
              <a:buFont typeface="Courier New" panose="02070309020205020404" pitchFamily="49" charset="0"/>
              <a:buChar char="o"/>
            </a:pPr>
            <a:r>
              <a:rPr lang="en-GB" dirty="0" smtClean="0"/>
              <a:t>Communication </a:t>
            </a:r>
            <a:r>
              <a:rPr lang="en-GB" dirty="0"/>
              <a:t>and </a:t>
            </a:r>
            <a:r>
              <a:rPr lang="en-GB" dirty="0" smtClean="0"/>
              <a:t>Collaboration skills;</a:t>
            </a:r>
            <a:endParaRPr lang="en-GB" dirty="0"/>
          </a:p>
          <a:p>
            <a:pPr lvl="1">
              <a:buFont typeface="Courier New" panose="02070309020205020404" pitchFamily="49" charset="0"/>
              <a:buChar char="o"/>
            </a:pPr>
            <a:r>
              <a:rPr lang="en-GB" dirty="0"/>
              <a:t>Computing Electronics &amp; Technology </a:t>
            </a:r>
            <a:r>
              <a:rPr lang="en-GB" dirty="0" smtClean="0"/>
              <a:t>skills.</a:t>
            </a:r>
            <a:endParaRPr lang="en-GB" dirty="0"/>
          </a:p>
          <a:p>
            <a:r>
              <a:rPr lang="en-GB" dirty="0"/>
              <a:t>The module </a:t>
            </a:r>
            <a:r>
              <a:rPr lang="en-GB" b="1" dirty="0"/>
              <a:t>enhances your </a:t>
            </a:r>
            <a:r>
              <a:rPr lang="en-GB" b="1" dirty="0" smtClean="0"/>
              <a:t>technical &amp; employability </a:t>
            </a:r>
            <a:r>
              <a:rPr lang="en-GB" dirty="0"/>
              <a:t>skills and enables you to </a:t>
            </a:r>
            <a:r>
              <a:rPr lang="en-GB" dirty="0" smtClean="0"/>
              <a:t>better market </a:t>
            </a:r>
            <a:r>
              <a:rPr lang="en-GB" dirty="0"/>
              <a:t>yourself to potential </a:t>
            </a:r>
            <a:r>
              <a:rPr lang="en-GB" dirty="0" smtClean="0"/>
              <a:t>employers</a:t>
            </a:r>
            <a:r>
              <a:rPr lang="en-GB" dirty="0"/>
              <a:t>.</a:t>
            </a:r>
            <a:endParaRPr lang="en-GB" dirty="0" smtClean="0"/>
          </a:p>
        </p:txBody>
      </p:sp>
    </p:spTree>
    <p:extLst>
      <p:ext uri="{BB962C8B-B14F-4D97-AF65-F5344CB8AC3E}">
        <p14:creationId xmlns:p14="http://schemas.microsoft.com/office/powerpoint/2010/main" val="979031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Module Duration</a:t>
            </a:r>
            <a:endParaRPr lang="en-GB" b="1" u="sng" dirty="0"/>
          </a:p>
        </p:txBody>
      </p:sp>
      <p:sp>
        <p:nvSpPr>
          <p:cNvPr id="3" name="Content Placeholder 2"/>
          <p:cNvSpPr>
            <a:spLocks noGrp="1"/>
          </p:cNvSpPr>
          <p:nvPr>
            <p:ph idx="1"/>
          </p:nvPr>
        </p:nvSpPr>
        <p:spPr/>
        <p:txBody>
          <a:bodyPr/>
          <a:lstStyle/>
          <a:p>
            <a:r>
              <a:rPr lang="en-GB" dirty="0" smtClean="0"/>
              <a:t>20 credit Module.</a:t>
            </a:r>
          </a:p>
          <a:p>
            <a:r>
              <a:rPr lang="en-GB" dirty="0" smtClean="0"/>
              <a:t>Spans Semester 1 &amp; 2.</a:t>
            </a:r>
          </a:p>
          <a:p>
            <a:r>
              <a:rPr lang="en-GB" dirty="0" smtClean="0"/>
              <a:t>Duration: October to May.</a:t>
            </a:r>
          </a:p>
          <a:p>
            <a:endParaRPr lang="en-GB" dirty="0"/>
          </a:p>
        </p:txBody>
      </p:sp>
    </p:spTree>
    <p:extLst>
      <p:ext uri="{BB962C8B-B14F-4D97-AF65-F5344CB8AC3E}">
        <p14:creationId xmlns:p14="http://schemas.microsoft.com/office/powerpoint/2010/main" val="796507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Lecture Tutorial Structure</a:t>
            </a:r>
            <a:endParaRPr lang="en-GB" b="1" u="sng" dirty="0"/>
          </a:p>
        </p:txBody>
      </p:sp>
      <p:sp>
        <p:nvSpPr>
          <p:cNvPr id="3" name="Content Placeholder 2"/>
          <p:cNvSpPr>
            <a:spLocks noGrp="1"/>
          </p:cNvSpPr>
          <p:nvPr>
            <p:ph idx="1"/>
          </p:nvPr>
        </p:nvSpPr>
        <p:spPr/>
        <p:txBody>
          <a:bodyPr>
            <a:normAutofit/>
          </a:bodyPr>
          <a:lstStyle/>
          <a:p>
            <a:r>
              <a:rPr lang="en-GB" b="1" dirty="0" smtClean="0"/>
              <a:t>Hour 1 </a:t>
            </a:r>
            <a:r>
              <a:rPr lang="en-GB" dirty="0" smtClean="0"/>
              <a:t>= Active Learning Lecture tutorial.</a:t>
            </a:r>
          </a:p>
          <a:p>
            <a:pPr lvl="1">
              <a:buFont typeface="Courier New" panose="02070309020205020404" pitchFamily="49" charset="0"/>
              <a:buChar char="o"/>
            </a:pPr>
            <a:r>
              <a:rPr lang="en-GB" dirty="0" smtClean="0"/>
              <a:t>Laptop / tablet required. You </a:t>
            </a:r>
            <a:r>
              <a:rPr lang="en-GB" dirty="0"/>
              <a:t>can borrow one from </a:t>
            </a:r>
            <a:r>
              <a:rPr lang="en-GB" dirty="0" smtClean="0"/>
              <a:t>IQ </a:t>
            </a:r>
            <a:r>
              <a:rPr lang="en-GB" dirty="0"/>
              <a:t>foyer </a:t>
            </a:r>
            <a:r>
              <a:rPr lang="en-GB" dirty="0" smtClean="0"/>
              <a:t>or from library/</a:t>
            </a:r>
            <a:r>
              <a:rPr lang="en-GB" dirty="0" err="1" smtClean="0"/>
              <a:t>Fforwm</a:t>
            </a:r>
            <a:r>
              <a:rPr lang="en-GB" dirty="0" smtClean="0"/>
              <a:t> if </a:t>
            </a:r>
            <a:r>
              <a:rPr lang="en-GB" dirty="0"/>
              <a:t>needed.</a:t>
            </a:r>
            <a:endParaRPr lang="en-GB" dirty="0" smtClean="0"/>
          </a:p>
          <a:p>
            <a:r>
              <a:rPr lang="en-GB" b="1" dirty="0" smtClean="0"/>
              <a:t>Hour 2 </a:t>
            </a:r>
            <a:r>
              <a:rPr lang="en-GB" dirty="0" smtClean="0"/>
              <a:t>= Q&amp;A </a:t>
            </a:r>
            <a:r>
              <a:rPr lang="en-GB" dirty="0"/>
              <a:t>support, Industry </a:t>
            </a:r>
            <a:r>
              <a:rPr lang="en-GB" dirty="0" smtClean="0"/>
              <a:t>Involvement &amp; </a:t>
            </a:r>
            <a:r>
              <a:rPr lang="en-GB" dirty="0"/>
              <a:t>Dynamic Enterprise Champions. </a:t>
            </a:r>
            <a:endParaRPr lang="en-GB" dirty="0" smtClean="0"/>
          </a:p>
          <a:p>
            <a:r>
              <a:rPr lang="en-GB" b="1" dirty="0" smtClean="0"/>
              <a:t>Hour </a:t>
            </a:r>
            <a:r>
              <a:rPr lang="en-GB" b="1" dirty="0"/>
              <a:t>3 </a:t>
            </a:r>
            <a:r>
              <a:rPr lang="en-GB" dirty="0"/>
              <a:t>= </a:t>
            </a:r>
            <a:r>
              <a:rPr lang="en-GB" dirty="0" smtClean="0"/>
              <a:t>Team-meetings.</a:t>
            </a:r>
            <a:endParaRPr lang="en-GB" dirty="0"/>
          </a:p>
        </p:txBody>
      </p:sp>
    </p:spTree>
    <p:extLst>
      <p:ext uri="{BB962C8B-B14F-4D97-AF65-F5344CB8AC3E}">
        <p14:creationId xmlns:p14="http://schemas.microsoft.com/office/powerpoint/2010/main" val="1297781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u="sng" dirty="0" smtClean="0"/>
              <a:t>Assessment</a:t>
            </a:r>
            <a:endParaRPr lang="en-GB" b="1" dirty="0"/>
          </a:p>
        </p:txBody>
      </p:sp>
      <p:sp>
        <p:nvSpPr>
          <p:cNvPr id="2" name="Content Placeholder 1"/>
          <p:cNvSpPr>
            <a:spLocks noGrp="1"/>
          </p:cNvSpPr>
          <p:nvPr>
            <p:ph idx="1"/>
          </p:nvPr>
        </p:nvSpPr>
        <p:spPr>
          <a:xfrm>
            <a:off x="251520" y="1481328"/>
            <a:ext cx="8892480" cy="4525963"/>
          </a:xfrm>
        </p:spPr>
        <p:txBody>
          <a:bodyPr>
            <a:normAutofit/>
          </a:bodyPr>
          <a:lstStyle/>
          <a:p>
            <a:r>
              <a:rPr lang="en-GB" dirty="0" smtClean="0"/>
              <a:t>No. 1: Initial idea Team pitch.</a:t>
            </a:r>
          </a:p>
          <a:p>
            <a:r>
              <a:rPr lang="en-GB" dirty="0" smtClean="0"/>
              <a:t>No. 2: Individual Report.</a:t>
            </a:r>
            <a:endParaRPr lang="en-GB" dirty="0"/>
          </a:p>
          <a:p>
            <a:r>
              <a:rPr lang="en-GB" dirty="0" smtClean="0"/>
              <a:t>No. 3: Team Pitch @ </a:t>
            </a:r>
            <a:r>
              <a:rPr lang="en-GB" dirty="0" err="1" smtClean="0"/>
              <a:t>Techhub</a:t>
            </a:r>
            <a:r>
              <a:rPr lang="en-GB" dirty="0"/>
              <a:t> </a:t>
            </a:r>
            <a:r>
              <a:rPr lang="en-GB" dirty="0" smtClean="0"/>
              <a:t>Swansea.</a:t>
            </a:r>
          </a:p>
          <a:p>
            <a:endParaRPr lang="en-GB" dirty="0"/>
          </a:p>
          <a:p>
            <a:pPr marL="0" indent="0">
              <a:buNone/>
            </a:pPr>
            <a:r>
              <a:rPr lang="en-GB" sz="2000" dirty="0" smtClean="0"/>
              <a:t>Note: See Assessment section on </a:t>
            </a:r>
            <a:r>
              <a:rPr lang="en-GB" sz="2000" dirty="0" err="1" smtClean="0"/>
              <a:t>moodle</a:t>
            </a:r>
            <a:r>
              <a:rPr lang="en-GB" sz="2000" dirty="0" smtClean="0"/>
              <a:t>.</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b="1" u="sng" dirty="0" smtClean="0"/>
              <a:t>Module Sponsor</a:t>
            </a:r>
            <a:endParaRPr lang="en-GB" b="1" u="sng" dirty="0"/>
          </a:p>
        </p:txBody>
      </p:sp>
      <p:sp>
        <p:nvSpPr>
          <p:cNvPr id="2" name="Content Placeholder 1"/>
          <p:cNvSpPr>
            <a:spLocks noGrp="1"/>
          </p:cNvSpPr>
          <p:nvPr>
            <p:ph idx="1"/>
          </p:nvPr>
        </p:nvSpPr>
        <p:spPr>
          <a:xfrm>
            <a:off x="282352" y="1052736"/>
            <a:ext cx="8682136" cy="4525963"/>
          </a:xfrm>
        </p:spPr>
        <p:txBody>
          <a:bodyPr>
            <a:noAutofit/>
          </a:bodyPr>
          <a:lstStyle/>
          <a:p>
            <a:pPr lvl="0">
              <a:spcBef>
                <a:spcPts val="300"/>
              </a:spcBef>
              <a:spcAft>
                <a:spcPts val="300"/>
              </a:spcAft>
            </a:pPr>
            <a:r>
              <a:rPr lang="en-GB" sz="2000" u="sng" dirty="0" smtClean="0">
                <a:hlinkClick r:id="rId2"/>
              </a:rPr>
              <a:t>The Alacrity </a:t>
            </a:r>
            <a:r>
              <a:rPr lang="en-GB" sz="2000" u="sng" dirty="0">
                <a:hlinkClick r:id="rId2"/>
              </a:rPr>
              <a:t>foundation</a:t>
            </a:r>
            <a:r>
              <a:rPr lang="en-GB" sz="2000" dirty="0"/>
              <a:t> – </a:t>
            </a:r>
            <a:r>
              <a:rPr lang="en-GB" sz="2000" dirty="0" smtClean="0"/>
              <a:t>they provide </a:t>
            </a:r>
            <a:r>
              <a:rPr lang="en-GB" sz="2000" dirty="0"/>
              <a:t>support and mentorship to </a:t>
            </a:r>
            <a:r>
              <a:rPr lang="en-GB" sz="2000" dirty="0" smtClean="0"/>
              <a:t>promising Tech entrepreneurs.</a:t>
            </a:r>
          </a:p>
          <a:p>
            <a:pPr lvl="0">
              <a:spcBef>
                <a:spcPts val="300"/>
              </a:spcBef>
              <a:spcAft>
                <a:spcPts val="300"/>
              </a:spcAft>
            </a:pPr>
            <a:r>
              <a:rPr lang="en-GB" sz="2000" dirty="0" smtClean="0"/>
              <a:t>You can apply to their </a:t>
            </a:r>
            <a:r>
              <a:rPr lang="en-GB" sz="2000" dirty="0"/>
              <a:t>High-Tech Business development </a:t>
            </a:r>
            <a:r>
              <a:rPr lang="en-GB" sz="2000" dirty="0" smtClean="0"/>
              <a:t>programme.</a:t>
            </a:r>
          </a:p>
          <a:p>
            <a:pPr lvl="0">
              <a:spcBef>
                <a:spcPts val="300"/>
              </a:spcBef>
              <a:spcAft>
                <a:spcPts val="300"/>
              </a:spcAft>
            </a:pPr>
            <a:r>
              <a:rPr lang="en-GB" sz="2000" dirty="0" smtClean="0"/>
              <a:t>Completing this module will greatly enhance your application.</a:t>
            </a:r>
          </a:p>
          <a:p>
            <a:pPr lvl="0">
              <a:spcBef>
                <a:spcPts val="300"/>
              </a:spcBef>
              <a:spcAft>
                <a:spcPts val="300"/>
              </a:spcAft>
            </a:pPr>
            <a:r>
              <a:rPr lang="en-GB" sz="2000" dirty="0" smtClean="0"/>
              <a:t>Completing your degree will allow you to apply. You can apply after you complete the module / in your final year / anytime after.</a:t>
            </a:r>
          </a:p>
          <a:p>
            <a:pPr lvl="0">
              <a:spcBef>
                <a:spcPts val="300"/>
              </a:spcBef>
              <a:spcAft>
                <a:spcPts val="300"/>
              </a:spcAft>
            </a:pPr>
            <a:r>
              <a:rPr lang="en-GB" sz="2000" dirty="0" smtClean="0"/>
              <a:t>Graduates </a:t>
            </a:r>
            <a:r>
              <a:rPr lang="en-GB" sz="2000" dirty="0"/>
              <a:t>get paid for 15 months, they are trained and supported to start an innovative 'Tech' company and receive </a:t>
            </a:r>
            <a:r>
              <a:rPr lang="en-GB" sz="2000" dirty="0" smtClean="0"/>
              <a:t>an </a:t>
            </a:r>
            <a:r>
              <a:rPr lang="en-GB" sz="2000" dirty="0"/>
              <a:t>MSc </a:t>
            </a:r>
            <a:r>
              <a:rPr lang="en-GB" sz="2000" dirty="0" smtClean="0"/>
              <a:t>(Masters degree) at </a:t>
            </a:r>
            <a:r>
              <a:rPr lang="en-GB" sz="2000" dirty="0"/>
              <a:t>the end. </a:t>
            </a:r>
          </a:p>
          <a:p>
            <a:pPr lvl="0">
              <a:spcBef>
                <a:spcPts val="300"/>
              </a:spcBef>
              <a:spcAft>
                <a:spcPts val="300"/>
              </a:spcAft>
            </a:pPr>
            <a:r>
              <a:rPr lang="en-GB" sz="2000" dirty="0"/>
              <a:t>Successful Graduates then move on to be supported by </a:t>
            </a:r>
            <a:r>
              <a:rPr lang="en-GB" sz="2000" u="sng" dirty="0" err="1">
                <a:hlinkClick r:id="rId3"/>
              </a:rPr>
              <a:t>WCIC.tech</a:t>
            </a:r>
            <a:r>
              <a:rPr lang="en-GB" sz="2000" dirty="0"/>
              <a:t> = Wesley Clover Innovation </a:t>
            </a:r>
            <a:r>
              <a:rPr lang="en-GB" sz="2000" dirty="0" err="1"/>
              <a:t>Center</a:t>
            </a:r>
            <a:r>
              <a:rPr lang="en-GB" sz="2000" dirty="0"/>
              <a:t> to help take their Company </a:t>
            </a:r>
            <a:r>
              <a:rPr lang="en-GB" sz="2000" dirty="0" smtClean="0"/>
              <a:t>to </a:t>
            </a:r>
            <a:r>
              <a:rPr lang="en-GB" sz="2000" dirty="0"/>
              <a:t>the Global market.</a:t>
            </a:r>
          </a:p>
          <a:p>
            <a:pPr lvl="1">
              <a:spcBef>
                <a:spcPts val="300"/>
              </a:spcBef>
              <a:spcAft>
                <a:spcPts val="300"/>
              </a:spcAft>
              <a:buFont typeface="Wingdings" panose="05000000000000000000" pitchFamily="2" charset="2"/>
              <a:buChar char="Ø"/>
            </a:pPr>
            <a:r>
              <a:rPr lang="en-GB" sz="2000" dirty="0"/>
              <a:t>WCIC parent </a:t>
            </a:r>
            <a:r>
              <a:rPr lang="en-GB" sz="2000" dirty="0" smtClean="0"/>
              <a:t>company is </a:t>
            </a:r>
            <a:r>
              <a:rPr lang="en-GB" sz="2000" u="sng" dirty="0">
                <a:hlinkClick r:id="rId4"/>
              </a:rPr>
              <a:t>Wesley Clover</a:t>
            </a:r>
            <a:r>
              <a:rPr lang="en-GB" sz="2000" dirty="0"/>
              <a:t> an investment management firm owned by </a:t>
            </a:r>
            <a:r>
              <a:rPr lang="en-GB" sz="2000" u="sng" dirty="0">
                <a:hlinkClick r:id="rId5"/>
              </a:rPr>
              <a:t>Terry Mathews</a:t>
            </a:r>
            <a:r>
              <a:rPr lang="en-GB" sz="2000" dirty="0"/>
              <a:t> Wales’s first </a:t>
            </a:r>
            <a:r>
              <a:rPr lang="en-GB" sz="2000" dirty="0" smtClean="0"/>
              <a:t>Billionaire. Alacrity </a:t>
            </a:r>
            <a:r>
              <a:rPr lang="en-GB" sz="2000" dirty="0"/>
              <a:t>are also backed by the Welsh Government</a:t>
            </a:r>
            <a:r>
              <a:rPr lang="en-GB" sz="2000" dirty="0" smtClean="0"/>
              <a:t>.</a:t>
            </a:r>
            <a:endParaRPr lang="en-GB" sz="2000"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16186" y="4869160"/>
            <a:ext cx="3771900" cy="2657475"/>
          </a:xfrm>
          <a:prstGeom prst="rect">
            <a:avLst/>
          </a:prstGeom>
        </p:spPr>
      </p:pic>
    </p:spTree>
    <p:extLst>
      <p:ext uri="{BB962C8B-B14F-4D97-AF65-F5344CB8AC3E}">
        <p14:creationId xmlns:p14="http://schemas.microsoft.com/office/powerpoint/2010/main" val="2059478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8060" r="13714"/>
          <a:stretch/>
        </p:blipFill>
        <p:spPr>
          <a:xfrm>
            <a:off x="6693768" y="3282065"/>
            <a:ext cx="2448272" cy="3588444"/>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456249">
            <a:off x="246965" y="186788"/>
            <a:ext cx="2512771" cy="1901952"/>
          </a:xfrm>
          <a:prstGeom prst="rect">
            <a:avLst/>
          </a:prstGeom>
        </p:spPr>
      </p:pic>
      <p:sp>
        <p:nvSpPr>
          <p:cNvPr id="3" name="Title 2"/>
          <p:cNvSpPr>
            <a:spLocks noGrp="1"/>
          </p:cNvSpPr>
          <p:nvPr>
            <p:ph type="title"/>
          </p:nvPr>
        </p:nvSpPr>
        <p:spPr/>
        <p:txBody>
          <a:bodyPr/>
          <a:lstStyle/>
          <a:p>
            <a:r>
              <a:rPr lang="en-GB" b="1" u="sng" dirty="0" smtClean="0"/>
              <a:t>Certificate &amp; Awards</a:t>
            </a:r>
            <a:endParaRPr lang="en-GB" b="1" u="sng" dirty="0"/>
          </a:p>
        </p:txBody>
      </p:sp>
      <p:sp>
        <p:nvSpPr>
          <p:cNvPr id="2" name="Content Placeholder 1"/>
          <p:cNvSpPr>
            <a:spLocks noGrp="1"/>
          </p:cNvSpPr>
          <p:nvPr>
            <p:ph idx="1"/>
          </p:nvPr>
        </p:nvSpPr>
        <p:spPr>
          <a:xfrm>
            <a:off x="678396" y="1628800"/>
            <a:ext cx="7787208" cy="3528392"/>
          </a:xfrm>
        </p:spPr>
        <p:txBody>
          <a:bodyPr>
            <a:normAutofit/>
          </a:bodyPr>
          <a:lstStyle/>
          <a:p>
            <a:r>
              <a:rPr lang="en-GB" sz="2800" dirty="0" smtClean="0"/>
              <a:t>Students that successfully complete the module receive a </a:t>
            </a:r>
            <a:r>
              <a:rPr lang="en-GB" sz="2800" b="1" dirty="0" smtClean="0"/>
              <a:t>UWTSD</a:t>
            </a:r>
            <a:r>
              <a:rPr lang="en-GB" sz="2800" dirty="0" smtClean="0"/>
              <a:t> </a:t>
            </a:r>
            <a:r>
              <a:rPr lang="en-GB" sz="2800" b="1" dirty="0" smtClean="0"/>
              <a:t>Certificate of </a:t>
            </a:r>
            <a:r>
              <a:rPr lang="en-GB" sz="2800" dirty="0" smtClean="0"/>
              <a:t> </a:t>
            </a:r>
            <a:r>
              <a:rPr lang="en-GB" sz="2800" b="1" dirty="0" smtClean="0"/>
              <a:t>Enterprise &amp; Innovation</a:t>
            </a:r>
            <a:r>
              <a:rPr lang="en-GB" sz="2800" dirty="0" smtClean="0"/>
              <a:t>. = Great for your CV.</a:t>
            </a:r>
          </a:p>
          <a:p>
            <a:r>
              <a:rPr lang="en-GB" sz="2800" dirty="0" smtClean="0"/>
              <a:t>Winning Teams receive </a:t>
            </a:r>
            <a:r>
              <a:rPr lang="en-GB" sz="2800" b="1" dirty="0" smtClean="0"/>
              <a:t>Enterprise </a:t>
            </a:r>
            <a:r>
              <a:rPr lang="en-GB" sz="2800" b="1" dirty="0"/>
              <a:t>&amp; Innovation </a:t>
            </a:r>
            <a:r>
              <a:rPr lang="en-GB" sz="2800" b="1" dirty="0" smtClean="0"/>
              <a:t>Awards</a:t>
            </a:r>
            <a:r>
              <a:rPr lang="en-GB" sz="2800" dirty="0" smtClean="0"/>
              <a:t>. = Really Great for </a:t>
            </a:r>
            <a:r>
              <a:rPr lang="en-GB" sz="2800" dirty="0"/>
              <a:t>your CV.</a:t>
            </a:r>
          </a:p>
          <a:p>
            <a:endParaRPr lang="en-GB" sz="2800" dirty="0" smtClean="0"/>
          </a:p>
        </p:txBody>
      </p:sp>
    </p:spTree>
    <p:extLst>
      <p:ext uri="{BB962C8B-B14F-4D97-AF65-F5344CB8AC3E}">
        <p14:creationId xmlns:p14="http://schemas.microsoft.com/office/powerpoint/2010/main" val="3157280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Awards</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Font typeface="+mj-lt"/>
              <a:buAutoNum type="arabicPeriod"/>
            </a:pPr>
            <a:r>
              <a:rPr lang="en-GB" b="1" dirty="0" smtClean="0"/>
              <a:t>ACE Innovation Competition Winners </a:t>
            </a:r>
          </a:p>
          <a:p>
            <a:pPr lvl="1">
              <a:buFont typeface="Courier New" panose="02070309020205020404" pitchFamily="49" charset="0"/>
              <a:buChar char="o"/>
            </a:pPr>
            <a:r>
              <a:rPr lang="en-GB" dirty="0" smtClean="0"/>
              <a:t>Overall Winners receive an Award and Prize from the Alacrity Foundation.</a:t>
            </a:r>
          </a:p>
          <a:p>
            <a:pPr marL="514350" indent="-514350">
              <a:buFont typeface="+mj-lt"/>
              <a:buAutoNum type="arabicPeriod"/>
            </a:pPr>
            <a:r>
              <a:rPr lang="en-GB" b="1" dirty="0" smtClean="0"/>
              <a:t>Best Prototype</a:t>
            </a:r>
          </a:p>
          <a:p>
            <a:pPr lvl="1">
              <a:buFont typeface="Courier New" panose="02070309020205020404" pitchFamily="49" charset="0"/>
              <a:buChar char="o"/>
            </a:pPr>
            <a:r>
              <a:rPr lang="en-GB" dirty="0" smtClean="0"/>
              <a:t>Award for best prototype from IICED The International Institute of Creative Enterprise Development.</a:t>
            </a:r>
          </a:p>
          <a:p>
            <a:pPr marL="514350" indent="-514350">
              <a:buFont typeface="+mj-lt"/>
              <a:buAutoNum type="arabicPeriod"/>
            </a:pPr>
            <a:r>
              <a:rPr lang="en-GB" b="1" dirty="0" smtClean="0"/>
              <a:t>Best Individual Submission</a:t>
            </a:r>
          </a:p>
          <a:p>
            <a:pPr lvl="1">
              <a:buFont typeface="Courier New" panose="02070309020205020404" pitchFamily="49" charset="0"/>
              <a:buChar char="o"/>
            </a:pPr>
            <a:r>
              <a:rPr lang="en-GB" dirty="0"/>
              <a:t>Best Individual </a:t>
            </a:r>
            <a:r>
              <a:rPr lang="en-GB" dirty="0" smtClean="0"/>
              <a:t>Submission receive a Prize </a:t>
            </a:r>
            <a:r>
              <a:rPr lang="en-GB" dirty="0"/>
              <a:t>from the Alacrity Foundation.</a:t>
            </a:r>
          </a:p>
          <a:p>
            <a:pPr lvl="1">
              <a:buFont typeface="Courier New" panose="02070309020205020404" pitchFamily="49" charset="0"/>
              <a:buChar char="o"/>
            </a:pPr>
            <a:endParaRPr lang="en-GB" dirty="0"/>
          </a:p>
        </p:txBody>
      </p:sp>
    </p:spTree>
    <p:extLst>
      <p:ext uri="{BB962C8B-B14F-4D97-AF65-F5344CB8AC3E}">
        <p14:creationId xmlns:p14="http://schemas.microsoft.com/office/powerpoint/2010/main" val="2850696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&gt;&gt;&gt;Swansea</a:t>
            </a:r>
            <a:endParaRPr lang="en-GB" b="1" u="sng" dirty="0"/>
          </a:p>
        </p:txBody>
      </p:sp>
      <p:sp>
        <p:nvSpPr>
          <p:cNvPr id="2" name="Content Placeholder 1"/>
          <p:cNvSpPr>
            <a:spLocks noGrp="1"/>
          </p:cNvSpPr>
          <p:nvPr>
            <p:ph idx="1"/>
          </p:nvPr>
        </p:nvSpPr>
        <p:spPr>
          <a:xfrm>
            <a:off x="174340" y="1628800"/>
            <a:ext cx="8795320" cy="4525963"/>
          </a:xfrm>
        </p:spPr>
        <p:txBody>
          <a:bodyPr>
            <a:normAutofit fontScale="85000" lnSpcReduction="10000"/>
          </a:bodyPr>
          <a:lstStyle/>
          <a:p>
            <a:r>
              <a:rPr lang="en-GB" dirty="0" smtClean="0"/>
              <a:t>The </a:t>
            </a:r>
            <a:r>
              <a:rPr lang="en-GB" dirty="0"/>
              <a:t>module is </a:t>
            </a:r>
            <a:r>
              <a:rPr lang="en-GB" dirty="0" smtClean="0"/>
              <a:t>run </a:t>
            </a:r>
            <a:r>
              <a:rPr lang="en-GB" dirty="0"/>
              <a:t>in association with </a:t>
            </a:r>
            <a:r>
              <a:rPr lang="en-GB" dirty="0">
                <a:hlinkClick r:id="rId2"/>
              </a:rPr>
              <a:t>TechHub </a:t>
            </a:r>
            <a:r>
              <a:rPr lang="en-GB" dirty="0" smtClean="0">
                <a:hlinkClick r:id="rId2"/>
              </a:rPr>
              <a:t>Swansea</a:t>
            </a:r>
            <a:r>
              <a:rPr lang="en-GB" dirty="0" smtClean="0"/>
              <a:t>*. </a:t>
            </a:r>
            <a:r>
              <a:rPr lang="en-GB" dirty="0"/>
              <a:t> </a:t>
            </a:r>
            <a:endParaRPr lang="en-GB" dirty="0" smtClean="0"/>
          </a:p>
          <a:p>
            <a:r>
              <a:rPr lang="en-GB" dirty="0"/>
              <a:t>TechHub Swansea is an incubator for </a:t>
            </a:r>
            <a:r>
              <a:rPr lang="en-GB" dirty="0" smtClean="0"/>
              <a:t>Tech Start-ups</a:t>
            </a:r>
            <a:r>
              <a:rPr lang="en-GB" dirty="0"/>
              <a:t>. </a:t>
            </a:r>
            <a:endParaRPr lang="en-GB" dirty="0" smtClean="0"/>
          </a:p>
          <a:p>
            <a:r>
              <a:rPr lang="en-GB" dirty="0" smtClean="0"/>
              <a:t>We will visit TechHub Swansea for a tour and talk.</a:t>
            </a:r>
          </a:p>
          <a:p>
            <a:r>
              <a:rPr lang="en-GB" dirty="0" smtClean="0"/>
              <a:t>The Final Team Pitches will be delivered at this venue</a:t>
            </a:r>
            <a:r>
              <a:rPr lang="en-GB" dirty="0" smtClean="0">
                <a:sym typeface="Wingdings" panose="05000000000000000000" pitchFamily="2" charset="2"/>
              </a:rPr>
              <a:t>.</a:t>
            </a:r>
            <a:endParaRPr lang="en-GB" dirty="0" smtClean="0"/>
          </a:p>
          <a:p>
            <a:pPr marL="457200" lvl="1" indent="0">
              <a:buNone/>
            </a:pPr>
            <a:r>
              <a:rPr lang="en-GB" sz="1900" dirty="0" smtClean="0"/>
              <a:t>*It</a:t>
            </a:r>
            <a:r>
              <a:rPr lang="en-GB" sz="1900" dirty="0"/>
              <a:t> </a:t>
            </a:r>
            <a:r>
              <a:rPr lang="en-GB" sz="1900" dirty="0" smtClean="0"/>
              <a:t>nurtures </a:t>
            </a:r>
            <a:r>
              <a:rPr lang="en-GB" sz="1900" dirty="0"/>
              <a:t>and supports new tech </a:t>
            </a:r>
            <a:r>
              <a:rPr lang="en-GB" sz="1900" dirty="0" smtClean="0"/>
              <a:t>start-ups </a:t>
            </a:r>
            <a:r>
              <a:rPr lang="en-GB" sz="1900" dirty="0"/>
              <a:t>"providing places where they can work, meet, collaborate, network, learn and have fun. By getting the right people together in a physical space, good things happen. Our mission is to grow the tech ecosystem in Swansea. Brilliant tech companies are already being started here but there is huge opportunity for more companies to be created and scaled. The enthusiasm of entrepreneurs in the region to succeed is testament to the fact that we have one of the best springboards for new tech. By offering a co-working space, community, events and education programme amongst other initiatives, we support entrepreneurs and </a:t>
            </a:r>
            <a:r>
              <a:rPr lang="en-GB" sz="1900" dirty="0" smtClean="0"/>
              <a:t>start-ups </a:t>
            </a:r>
            <a:r>
              <a:rPr lang="en-GB" sz="1900" dirty="0"/>
              <a:t>to grow and develop their product</a:t>
            </a:r>
            <a:r>
              <a:rPr lang="en-GB" sz="1900" dirty="0" smtClean="0"/>
              <a: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0"/>
            <a:ext cx="3494212" cy="1817696"/>
          </a:xfrm>
          <a:prstGeom prst="rect">
            <a:avLst/>
          </a:prstGeom>
        </p:spPr>
      </p:pic>
    </p:spTree>
    <p:extLst>
      <p:ext uri="{BB962C8B-B14F-4D97-AF65-F5344CB8AC3E}">
        <p14:creationId xmlns:p14="http://schemas.microsoft.com/office/powerpoint/2010/main" val="905451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44" y="188640"/>
            <a:ext cx="8229600" cy="1143000"/>
          </a:xfrm>
        </p:spPr>
        <p:txBody>
          <a:bodyPr/>
          <a:lstStyle/>
          <a:p>
            <a:r>
              <a:rPr lang="en-GB" b="1" u="sng" dirty="0" smtClean="0"/>
              <a:t>Industry Masterclass Sessions</a:t>
            </a:r>
            <a:endParaRPr lang="en-GB" b="1" u="sng" dirty="0"/>
          </a:p>
        </p:txBody>
      </p:sp>
      <p:sp>
        <p:nvSpPr>
          <p:cNvPr id="3" name="Content Placeholder 2"/>
          <p:cNvSpPr>
            <a:spLocks noGrp="1"/>
          </p:cNvSpPr>
          <p:nvPr>
            <p:ph idx="1"/>
          </p:nvPr>
        </p:nvSpPr>
        <p:spPr>
          <a:xfrm>
            <a:off x="425827" y="1196752"/>
            <a:ext cx="8229600" cy="3917032"/>
          </a:xfrm>
        </p:spPr>
        <p:txBody>
          <a:bodyPr>
            <a:noAutofit/>
          </a:bodyPr>
          <a:lstStyle/>
          <a:p>
            <a:r>
              <a:rPr lang="en-GB" sz="1800" dirty="0" smtClean="0"/>
              <a:t>A series of 6 Professional Lectures to help you start a brilliant global Tech business.</a:t>
            </a:r>
          </a:p>
          <a:p>
            <a:r>
              <a:rPr lang="en-GB" sz="1800" dirty="0" smtClean="0"/>
              <a:t>Everyone and anyone can found an international business. </a:t>
            </a:r>
          </a:p>
          <a:p>
            <a:r>
              <a:rPr lang="en-GB" sz="1800" dirty="0" smtClean="0"/>
              <a:t>This short lecture series from the Future Institute will tell you stories, peppered with wisdom from the front line of starting businesses with a global ambition. You will learn what it takes to be a good founder and how businesses work. </a:t>
            </a:r>
          </a:p>
          <a:p>
            <a:pPr lvl="1">
              <a:buFont typeface="+mj-lt"/>
              <a:buAutoNum type="arabicPeriod"/>
            </a:pPr>
            <a:r>
              <a:rPr lang="en-GB" sz="1000" dirty="0" smtClean="0"/>
              <a:t>Money</a:t>
            </a:r>
            <a:r>
              <a:rPr lang="en-GB" sz="1000" dirty="0"/>
              <a:t>, Shares, Value, Deals What is money anyway? </a:t>
            </a:r>
            <a:r>
              <a:rPr lang="en-GB" sz="1000" dirty="0" smtClean="0"/>
              <a:t>A </a:t>
            </a:r>
            <a:r>
              <a:rPr lang="en-GB" sz="1000" dirty="0"/>
              <a:t>condensed history of measuring value, from bartering to cheques, from shares to cryptocurrency. </a:t>
            </a:r>
          </a:p>
          <a:p>
            <a:pPr lvl="1">
              <a:buFont typeface="+mj-lt"/>
              <a:buAutoNum type="arabicPeriod"/>
            </a:pPr>
            <a:r>
              <a:rPr lang="en-GB" sz="1000" dirty="0" smtClean="0"/>
              <a:t>Founders </a:t>
            </a:r>
            <a:r>
              <a:rPr lang="en-GB" sz="1000" dirty="0"/>
              <a:t>and </a:t>
            </a:r>
            <a:r>
              <a:rPr lang="en-GB" sz="1000" dirty="0" smtClean="0"/>
              <a:t>Investors: </a:t>
            </a:r>
            <a:r>
              <a:rPr lang="en-GB" sz="1000" dirty="0"/>
              <a:t>How many founders is good? What do you need to be a good founder? </a:t>
            </a:r>
          </a:p>
          <a:p>
            <a:pPr lvl="1">
              <a:buFont typeface="+mj-lt"/>
              <a:buAutoNum type="arabicPeriod"/>
            </a:pPr>
            <a:r>
              <a:rPr lang="en-GB" sz="1000" dirty="0" smtClean="0"/>
              <a:t>A </a:t>
            </a:r>
            <a:r>
              <a:rPr lang="en-GB" sz="1000" dirty="0"/>
              <a:t>look at why companies failed </a:t>
            </a:r>
            <a:r>
              <a:rPr lang="en-GB" sz="1000" dirty="0" smtClean="0"/>
              <a:t>and how to succeed. </a:t>
            </a:r>
          </a:p>
          <a:p>
            <a:pPr lvl="1">
              <a:buFont typeface="+mj-lt"/>
              <a:buAutoNum type="arabicPeriod"/>
            </a:pPr>
            <a:r>
              <a:rPr lang="en-GB" sz="1000" dirty="0" smtClean="0"/>
              <a:t>Products</a:t>
            </a:r>
            <a:r>
              <a:rPr lang="en-GB" sz="1000" dirty="0"/>
              <a:t>, Sales, Markets and </a:t>
            </a:r>
            <a:r>
              <a:rPr lang="en-GB" sz="1000" dirty="0" smtClean="0"/>
              <a:t>Timing. Identifying </a:t>
            </a:r>
            <a:r>
              <a:rPr lang="en-GB" sz="1000" dirty="0"/>
              <a:t>product/ market fit is a key skill for any founder. </a:t>
            </a:r>
          </a:p>
          <a:p>
            <a:pPr lvl="1">
              <a:buFont typeface="+mj-lt"/>
              <a:buAutoNum type="arabicPeriod"/>
            </a:pPr>
            <a:r>
              <a:rPr lang="en-GB" sz="1000" dirty="0" smtClean="0"/>
              <a:t>Viable Businesses: </a:t>
            </a:r>
            <a:r>
              <a:rPr lang="en-GB" sz="1000" dirty="0"/>
              <a:t>Viable systems are made because they can adapt to their environment. If you can’t adapt, you won’t survive. Learn how to structure a </a:t>
            </a:r>
            <a:r>
              <a:rPr lang="en-GB" sz="1000" dirty="0" smtClean="0"/>
              <a:t>Tech start-up without strangling it with admin. </a:t>
            </a:r>
          </a:p>
          <a:p>
            <a:pPr lvl="1">
              <a:buFont typeface="+mj-lt"/>
              <a:buAutoNum type="arabicPeriod"/>
            </a:pPr>
            <a:r>
              <a:rPr lang="en-GB" sz="1000" dirty="0" smtClean="0"/>
              <a:t>Coping </a:t>
            </a:r>
            <a:r>
              <a:rPr lang="en-GB" sz="1000" dirty="0"/>
              <a:t>with change means being flexible and resilient. Learn the </a:t>
            </a:r>
            <a:r>
              <a:rPr lang="en-GB" sz="1000" dirty="0" smtClean="0"/>
              <a:t>difference </a:t>
            </a:r>
            <a:r>
              <a:rPr lang="en-GB" sz="1000" dirty="0"/>
              <a:t>and how to cope well with adversity. </a:t>
            </a:r>
            <a:endParaRPr lang="en-GB" sz="1000" dirty="0" smtClean="0"/>
          </a:p>
          <a:p>
            <a:r>
              <a:rPr lang="en-GB" sz="1800" dirty="0" smtClean="0"/>
              <a:t>Attendance contributes to your assessment.</a:t>
            </a:r>
          </a:p>
          <a:p>
            <a:r>
              <a:rPr lang="en-GB" sz="1800" dirty="0" smtClean="0"/>
              <a:t>Accreditation and Certification is currently being reviewed.</a:t>
            </a:r>
            <a:endParaRPr lang="en-GB" sz="1800" dirty="0"/>
          </a:p>
        </p:txBody>
      </p:sp>
    </p:spTree>
    <p:extLst>
      <p:ext uri="{BB962C8B-B14F-4D97-AF65-F5344CB8AC3E}">
        <p14:creationId xmlns:p14="http://schemas.microsoft.com/office/powerpoint/2010/main" val="523307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278" y="260648"/>
            <a:ext cx="8686800" cy="1143000"/>
          </a:xfrm>
        </p:spPr>
        <p:txBody>
          <a:bodyPr>
            <a:normAutofit fontScale="90000"/>
          </a:bodyPr>
          <a:lstStyle/>
          <a:p>
            <a:r>
              <a:rPr lang="en-GB" b="1" u="sng" dirty="0" smtClean="0"/>
              <a:t>Enterprise Masterclass Lecture Series</a:t>
            </a:r>
            <a:br>
              <a:rPr lang="en-GB" b="1" u="sng" dirty="0" smtClean="0"/>
            </a:br>
            <a:r>
              <a:rPr lang="en-GB" sz="2200" b="1" u="sng" dirty="0" smtClean="0"/>
              <a:t>With Paul Harwood</a:t>
            </a:r>
            <a:endParaRPr lang="en-GB" sz="2200" b="1" u="sng" dirty="0"/>
          </a:p>
        </p:txBody>
      </p:sp>
      <p:sp>
        <p:nvSpPr>
          <p:cNvPr id="3" name="Content Placeholder 2"/>
          <p:cNvSpPr>
            <a:spLocks noGrp="1"/>
          </p:cNvSpPr>
          <p:nvPr>
            <p:ph idx="1"/>
          </p:nvPr>
        </p:nvSpPr>
        <p:spPr>
          <a:xfrm>
            <a:off x="462878" y="5013176"/>
            <a:ext cx="8229600" cy="864096"/>
          </a:xfrm>
        </p:spPr>
        <p:txBody>
          <a:bodyPr>
            <a:noAutofit/>
          </a:bodyPr>
          <a:lstStyle/>
          <a:p>
            <a:r>
              <a:rPr lang="en-GB" sz="2400" b="1" dirty="0" smtClean="0"/>
              <a:t>Venue</a:t>
            </a:r>
            <a:r>
              <a:rPr lang="en-GB" sz="2400" b="1" dirty="0"/>
              <a:t>:</a:t>
            </a:r>
            <a:r>
              <a:rPr lang="en-GB" sz="2400" dirty="0"/>
              <a:t> TechHub Swansea</a:t>
            </a:r>
            <a:r>
              <a:rPr lang="en-GB" sz="2400" dirty="0" smtClean="0"/>
              <a:t>, The Lounge</a:t>
            </a:r>
            <a:r>
              <a:rPr lang="en-GB" sz="2400" dirty="0"/>
              <a:t>. </a:t>
            </a:r>
            <a:r>
              <a:rPr lang="en-GB" sz="2400" b="1" dirty="0"/>
              <a:t>Time:</a:t>
            </a:r>
            <a:r>
              <a:rPr lang="en-GB" sz="2400" dirty="0"/>
              <a:t> 2pm-3.30pm</a:t>
            </a:r>
            <a:r>
              <a:rPr lang="en-GB" sz="2400" dirty="0" smtClean="0"/>
              <a:t>.</a:t>
            </a:r>
          </a:p>
        </p:txBody>
      </p:sp>
      <p:graphicFrame>
        <p:nvGraphicFramePr>
          <p:cNvPr id="5" name="Table 4"/>
          <p:cNvGraphicFramePr>
            <a:graphicFrameLocks noGrp="1"/>
          </p:cNvGraphicFramePr>
          <p:nvPr>
            <p:extLst>
              <p:ext uri="{D42A27DB-BD31-4B8C-83A1-F6EECF244321}">
                <p14:modId xmlns:p14="http://schemas.microsoft.com/office/powerpoint/2010/main" val="411186062"/>
              </p:ext>
            </p:extLst>
          </p:nvPr>
        </p:nvGraphicFramePr>
        <p:xfrm>
          <a:off x="395536" y="2204864"/>
          <a:ext cx="8652860" cy="2682240"/>
        </p:xfrm>
        <a:graphic>
          <a:graphicData uri="http://schemas.openxmlformats.org/drawingml/2006/table">
            <a:tbl>
              <a:tblPr firstRow="1" bandRow="1">
                <a:tableStyleId>{2D5ABB26-0587-4C30-8999-92F81FD0307C}</a:tableStyleId>
              </a:tblPr>
              <a:tblGrid>
                <a:gridCol w="2943662">
                  <a:extLst>
                    <a:ext uri="{9D8B030D-6E8A-4147-A177-3AD203B41FA5}">
                      <a16:colId xmlns:a16="http://schemas.microsoft.com/office/drawing/2014/main" val="1786545379"/>
                    </a:ext>
                  </a:extLst>
                </a:gridCol>
                <a:gridCol w="5709198">
                  <a:extLst>
                    <a:ext uri="{9D8B030D-6E8A-4147-A177-3AD203B41FA5}">
                      <a16:colId xmlns:a16="http://schemas.microsoft.com/office/drawing/2014/main" val="4205408875"/>
                    </a:ext>
                  </a:extLst>
                </a:gridCol>
              </a:tblGrid>
              <a:tr h="370840">
                <a:tc>
                  <a:txBody>
                    <a:bodyPr/>
                    <a:lstStyle/>
                    <a:p>
                      <a:r>
                        <a:rPr lang="en-GB" sz="2000" dirty="0" smtClean="0"/>
                        <a:t>1. </a:t>
                      </a:r>
                      <a:r>
                        <a:rPr lang="en-GB" sz="2000" b="1" dirty="0" smtClean="0"/>
                        <a:t>Wed. 16th October:</a:t>
                      </a:r>
                      <a:r>
                        <a:rPr lang="en-GB" sz="2000" dirty="0" smtClean="0"/>
                        <a:t> </a:t>
                      </a:r>
                      <a:endParaRPr lang="en-GB" sz="2000" dirty="0"/>
                    </a:p>
                  </a:txBody>
                  <a:tcPr/>
                </a:tc>
                <a:tc>
                  <a:txBody>
                    <a:bodyPr/>
                    <a:lstStyle/>
                    <a:p>
                      <a:r>
                        <a:rPr lang="en-GB" sz="1800" dirty="0" smtClean="0">
                          <a:hlinkClick r:id="rId2"/>
                        </a:rPr>
                        <a:t>Money, Shares, Value, Deals What is money anyway? </a:t>
                      </a:r>
                      <a:endParaRPr lang="en-GB" sz="1800" dirty="0"/>
                    </a:p>
                  </a:txBody>
                  <a:tcPr/>
                </a:tc>
                <a:extLst>
                  <a:ext uri="{0D108BD9-81ED-4DB2-BD59-A6C34878D82A}">
                    <a16:rowId xmlns:a16="http://schemas.microsoft.com/office/drawing/2014/main" val="2575696014"/>
                  </a:ext>
                </a:extLst>
              </a:tr>
              <a:tr h="370840">
                <a:tc>
                  <a:txBody>
                    <a:bodyPr/>
                    <a:lstStyle/>
                    <a:p>
                      <a:r>
                        <a:rPr lang="en-GB" sz="2000" b="0" dirty="0" smtClean="0"/>
                        <a:t>2. </a:t>
                      </a:r>
                      <a:r>
                        <a:rPr lang="en-GB" sz="2000" b="1" dirty="0" smtClean="0"/>
                        <a:t>Wed. 13</a:t>
                      </a:r>
                      <a:r>
                        <a:rPr lang="en-GB" sz="2000" b="1" baseline="30000" dirty="0" smtClean="0"/>
                        <a:t>th</a:t>
                      </a:r>
                      <a:r>
                        <a:rPr lang="en-GB" sz="2000" b="1" dirty="0" smtClean="0"/>
                        <a:t> November:</a:t>
                      </a:r>
                      <a:endParaRPr lang="en-GB" sz="2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hlinkClick r:id="rId3"/>
                        </a:rPr>
                        <a:t>Founders and Investors How many founders is good? </a:t>
                      </a:r>
                      <a:endParaRPr lang="en-GB" sz="1800" dirty="0" smtClean="0"/>
                    </a:p>
                  </a:txBody>
                  <a:tcPr/>
                </a:tc>
                <a:extLst>
                  <a:ext uri="{0D108BD9-81ED-4DB2-BD59-A6C34878D82A}">
                    <a16:rowId xmlns:a16="http://schemas.microsoft.com/office/drawing/2014/main" val="3599940336"/>
                  </a:ext>
                </a:extLst>
              </a:tr>
              <a:tr h="370840">
                <a:tc>
                  <a:txBody>
                    <a:bodyPr/>
                    <a:lstStyle/>
                    <a:p>
                      <a:r>
                        <a:rPr lang="en-GB" sz="2000" b="0" dirty="0" smtClean="0"/>
                        <a:t>3. </a:t>
                      </a:r>
                      <a:r>
                        <a:rPr lang="en-GB" sz="2000" b="1" dirty="0" smtClean="0"/>
                        <a:t>Wed. 11th December:</a:t>
                      </a:r>
                      <a:endParaRPr lang="en-GB" sz="2000" dirty="0"/>
                    </a:p>
                  </a:txBody>
                  <a:tcPr/>
                </a:tc>
                <a:tc>
                  <a:txBody>
                    <a:bodyPr/>
                    <a:lstStyle/>
                    <a:p>
                      <a:r>
                        <a:rPr lang="en-GB" sz="1800" dirty="0" smtClean="0">
                          <a:hlinkClick r:id="rId4"/>
                        </a:rPr>
                        <a:t>Why Companies Live &amp; Die</a:t>
                      </a:r>
                      <a:r>
                        <a:rPr lang="en-GB" sz="1800" dirty="0" smtClean="0"/>
                        <a:t>.</a:t>
                      </a:r>
                      <a:endParaRPr lang="en-GB" sz="1800" dirty="0"/>
                    </a:p>
                  </a:txBody>
                  <a:tcPr/>
                </a:tc>
                <a:extLst>
                  <a:ext uri="{0D108BD9-81ED-4DB2-BD59-A6C34878D82A}">
                    <a16:rowId xmlns:a16="http://schemas.microsoft.com/office/drawing/2014/main" val="319680689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smtClean="0"/>
                        <a:t>4. </a:t>
                      </a:r>
                      <a:r>
                        <a:rPr lang="en-GB" sz="2000" b="1" dirty="0" smtClean="0"/>
                        <a:t>Wed. 15th January:</a:t>
                      </a:r>
                      <a:r>
                        <a:rPr lang="en-GB" sz="2000" dirty="0" smtClean="0"/>
                        <a:t>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hlinkClick r:id="rId5"/>
                        </a:rPr>
                        <a:t>Products, Sales, Markets and Timing</a:t>
                      </a:r>
                      <a:r>
                        <a:rPr lang="en-GB" sz="1800" dirty="0" smtClean="0"/>
                        <a:t>.</a:t>
                      </a:r>
                    </a:p>
                  </a:txBody>
                  <a:tcPr/>
                </a:tc>
                <a:extLst>
                  <a:ext uri="{0D108BD9-81ED-4DB2-BD59-A6C34878D82A}">
                    <a16:rowId xmlns:a16="http://schemas.microsoft.com/office/drawing/2014/main" val="76845158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smtClean="0"/>
                        <a:t>5. </a:t>
                      </a:r>
                      <a:r>
                        <a:rPr lang="en-GB" sz="2000" b="1" dirty="0" smtClean="0"/>
                        <a:t>Wed. 12th February:</a:t>
                      </a:r>
                      <a:endParaRPr lang="en-GB" sz="2000" dirty="0" smtClean="0"/>
                    </a:p>
                    <a:p>
                      <a:endParaRPr lang="en-GB" sz="2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hlinkClick r:id="rId6"/>
                        </a:rPr>
                        <a:t>Viable Businesses Viable systems are made because they can adapt to their environment</a:t>
                      </a:r>
                      <a:r>
                        <a:rPr lang="en-GB" sz="1800" dirty="0" smtClean="0"/>
                        <a:t>. </a:t>
                      </a:r>
                    </a:p>
                  </a:txBody>
                  <a:tcPr/>
                </a:tc>
                <a:extLst>
                  <a:ext uri="{0D108BD9-81ED-4DB2-BD59-A6C34878D82A}">
                    <a16:rowId xmlns:a16="http://schemas.microsoft.com/office/drawing/2014/main" val="2093275772"/>
                  </a:ext>
                </a:extLst>
              </a:tr>
              <a:tr h="370840">
                <a:tc>
                  <a:txBody>
                    <a:bodyPr/>
                    <a:lstStyle/>
                    <a:p>
                      <a:r>
                        <a:rPr lang="en-GB" sz="2000" b="0" dirty="0" smtClean="0"/>
                        <a:t>6. </a:t>
                      </a:r>
                      <a:r>
                        <a:rPr lang="en-GB" sz="2000" b="1" dirty="0" smtClean="0"/>
                        <a:t>Wed. 11th March:</a:t>
                      </a:r>
                      <a:endParaRPr lang="en-GB" sz="2000" dirty="0"/>
                    </a:p>
                  </a:txBody>
                  <a:tcPr/>
                </a:tc>
                <a:tc>
                  <a:txBody>
                    <a:bodyPr/>
                    <a:lstStyle/>
                    <a:p>
                      <a:r>
                        <a:rPr lang="en-GB" sz="1800" dirty="0" smtClean="0">
                          <a:hlinkClick r:id="rId7"/>
                        </a:rPr>
                        <a:t>Resilience Being ‘strong’ is normally the stupid thing to do.</a:t>
                      </a:r>
                      <a:endParaRPr lang="en-GB" sz="1800" dirty="0"/>
                    </a:p>
                  </a:txBody>
                  <a:tcPr/>
                </a:tc>
                <a:extLst>
                  <a:ext uri="{0D108BD9-81ED-4DB2-BD59-A6C34878D82A}">
                    <a16:rowId xmlns:a16="http://schemas.microsoft.com/office/drawing/2014/main" val="1118875512"/>
                  </a:ext>
                </a:extLst>
              </a:tr>
            </a:tbl>
          </a:graphicData>
        </a:graphic>
      </p:graphicFrame>
      <p:sp>
        <p:nvSpPr>
          <p:cNvPr id="6" name="Content Placeholder 2"/>
          <p:cNvSpPr txBox="1">
            <a:spLocks/>
          </p:cNvSpPr>
          <p:nvPr/>
        </p:nvSpPr>
        <p:spPr>
          <a:xfrm>
            <a:off x="434075" y="1340768"/>
            <a:ext cx="8229600" cy="8640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t>Learn from one of the most experienced Tech Start-Up professionals in the area.</a:t>
            </a:r>
          </a:p>
          <a:p>
            <a:endParaRPr lang="en-GB" sz="2400" dirty="0" smtClean="0"/>
          </a:p>
        </p:txBody>
      </p:sp>
    </p:spTree>
    <p:extLst>
      <p:ext uri="{BB962C8B-B14F-4D97-AF65-F5344CB8AC3E}">
        <p14:creationId xmlns:p14="http://schemas.microsoft.com/office/powerpoint/2010/main" val="2649533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Silicon Swansea</a:t>
            </a:r>
            <a:endParaRPr lang="en-GB" b="1" u="sng" dirty="0"/>
          </a:p>
        </p:txBody>
      </p:sp>
      <p:sp>
        <p:nvSpPr>
          <p:cNvPr id="3" name="Content Placeholder 2"/>
          <p:cNvSpPr>
            <a:spLocks noGrp="1"/>
          </p:cNvSpPr>
          <p:nvPr>
            <p:ph idx="1"/>
          </p:nvPr>
        </p:nvSpPr>
        <p:spPr/>
        <p:txBody>
          <a:bodyPr/>
          <a:lstStyle/>
          <a:p>
            <a:r>
              <a:rPr lang="en-GB" dirty="0" smtClean="0"/>
              <a:t>Exciting time for the Tech Sector in Swansea.</a:t>
            </a:r>
          </a:p>
          <a:p>
            <a:r>
              <a:rPr lang="en-GB" dirty="0" smtClean="0"/>
              <a:t>E.g. </a:t>
            </a:r>
            <a:r>
              <a:rPr lang="en-GB" dirty="0" smtClean="0">
                <a:hlinkClick r:id="rId2"/>
              </a:rPr>
              <a:t>https</a:t>
            </a:r>
            <a:r>
              <a:rPr lang="en-GB" dirty="0">
                <a:hlinkClick r:id="rId2"/>
              </a:rPr>
              <a:t>://businessnewswales.com/swansea-bay-city-deal-projects-recommended-for-approval</a:t>
            </a:r>
            <a:r>
              <a:rPr lang="en-GB" dirty="0" smtClean="0">
                <a:hlinkClick r:id="rId2"/>
              </a:rPr>
              <a:t>/</a:t>
            </a:r>
            <a:endParaRPr lang="en-GB" dirty="0" smtClean="0"/>
          </a:p>
          <a:p>
            <a:r>
              <a:rPr lang="en-GB" dirty="0" smtClean="0"/>
              <a:t>Collaboration Innovation and Opportunity.</a:t>
            </a:r>
            <a:endParaRPr lang="en-GB" dirty="0"/>
          </a:p>
        </p:txBody>
      </p:sp>
    </p:spTree>
    <p:extLst>
      <p:ext uri="{BB962C8B-B14F-4D97-AF65-F5344CB8AC3E}">
        <p14:creationId xmlns:p14="http://schemas.microsoft.com/office/powerpoint/2010/main" val="2298043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Module </a:t>
            </a:r>
            <a:r>
              <a:rPr lang="en-GB" b="1" u="sng" dirty="0" smtClean="0"/>
              <a:t>Supported </a:t>
            </a:r>
            <a:r>
              <a:rPr lang="en-GB" b="1" u="sng" dirty="0"/>
              <a:t>by</a:t>
            </a:r>
          </a:p>
        </p:txBody>
      </p:sp>
      <p:sp>
        <p:nvSpPr>
          <p:cNvPr id="3" name="Content Placeholder 2"/>
          <p:cNvSpPr>
            <a:spLocks noGrp="1"/>
          </p:cNvSpPr>
          <p:nvPr>
            <p:ph idx="1"/>
          </p:nvPr>
        </p:nvSpPr>
        <p:spPr>
          <a:xfrm>
            <a:off x="899592" y="1417638"/>
            <a:ext cx="4978896" cy="3917032"/>
          </a:xfrm>
        </p:spPr>
        <p:txBody>
          <a:bodyPr>
            <a:normAutofit fontScale="85000" lnSpcReduction="20000"/>
          </a:bodyPr>
          <a:lstStyle/>
          <a:p>
            <a:r>
              <a:rPr lang="en-GB" dirty="0" err="1" smtClean="0">
                <a:hlinkClick r:id="rId3"/>
              </a:rPr>
              <a:t>TechHub</a:t>
            </a:r>
            <a:r>
              <a:rPr lang="en-GB" dirty="0" smtClean="0">
                <a:hlinkClick r:id="rId3"/>
              </a:rPr>
              <a:t> Swansea</a:t>
            </a:r>
            <a:endParaRPr lang="en-GB" dirty="0" smtClean="0"/>
          </a:p>
          <a:p>
            <a:r>
              <a:rPr lang="en-GB" dirty="0" smtClean="0">
                <a:hlinkClick r:id="rId4"/>
              </a:rPr>
              <a:t>The Alacrity Foundation</a:t>
            </a:r>
            <a:endParaRPr lang="en-GB" dirty="0" smtClean="0"/>
          </a:p>
          <a:p>
            <a:r>
              <a:rPr lang="en-GB" dirty="0" smtClean="0">
                <a:hlinkClick r:id="rId5"/>
              </a:rPr>
              <a:t>IICED</a:t>
            </a:r>
            <a:r>
              <a:rPr lang="en-GB" dirty="0" smtClean="0"/>
              <a:t> – The International Institute of Creative Enterprise Development.</a:t>
            </a:r>
            <a:endParaRPr lang="en-GB" dirty="0" smtClean="0">
              <a:hlinkClick r:id="rId6"/>
            </a:endParaRPr>
          </a:p>
          <a:p>
            <a:r>
              <a:rPr lang="en-GB" dirty="0" smtClean="0">
                <a:hlinkClick r:id="rId6"/>
              </a:rPr>
              <a:t>Big Ideas Wales</a:t>
            </a:r>
            <a:endParaRPr lang="en-GB" dirty="0" smtClean="0"/>
          </a:p>
          <a:p>
            <a:pPr lvl="1">
              <a:buFont typeface="Courier New" panose="02070309020205020404" pitchFamily="49" charset="0"/>
              <a:buChar char="o"/>
            </a:pPr>
            <a:r>
              <a:rPr lang="en-GB" dirty="0" smtClean="0"/>
              <a:t>+ </a:t>
            </a:r>
            <a:r>
              <a:rPr lang="en-GB" dirty="0" smtClean="0">
                <a:hlinkClick r:id="rId7"/>
              </a:rPr>
              <a:t>Role Models</a:t>
            </a:r>
            <a:endParaRPr lang="en-GB" dirty="0"/>
          </a:p>
          <a:p>
            <a:r>
              <a:rPr lang="en-GB" dirty="0" smtClean="0">
                <a:hlinkClick r:id="rId8"/>
              </a:rPr>
              <a:t>AgorIP</a:t>
            </a:r>
            <a:endParaRPr lang="en-GB" dirty="0" smtClean="0"/>
          </a:p>
          <a:p>
            <a:r>
              <a:rPr lang="en-GB" dirty="0" smtClean="0">
                <a:hlinkClick r:id="rId9"/>
              </a:rPr>
              <a:t>For Good</a:t>
            </a:r>
            <a:endParaRPr lang="en-GB" dirty="0"/>
          </a:p>
          <a:p>
            <a:r>
              <a:rPr lang="en-GB" dirty="0" smtClean="0"/>
              <a:t>Industry links.</a:t>
            </a:r>
            <a:endParaRPr lang="en-GB" dirty="0"/>
          </a:p>
        </p:txBody>
      </p:sp>
    </p:spTree>
    <p:extLst>
      <p:ext uri="{BB962C8B-B14F-4D97-AF65-F5344CB8AC3E}">
        <p14:creationId xmlns:p14="http://schemas.microsoft.com/office/powerpoint/2010/main" val="1912731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348880"/>
            <a:ext cx="1774850" cy="798271"/>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Freedom</a:t>
            </a:r>
            <a:endParaRPr lang="en-GB" b="1" u="sng" dirty="0"/>
          </a:p>
        </p:txBody>
      </p:sp>
      <p:sp>
        <p:nvSpPr>
          <p:cNvPr id="2" name="Content Placeholder 1"/>
          <p:cNvSpPr>
            <a:spLocks noGrp="1"/>
          </p:cNvSpPr>
          <p:nvPr>
            <p:ph idx="1"/>
          </p:nvPr>
        </p:nvSpPr>
        <p:spPr>
          <a:xfrm>
            <a:off x="457200" y="1268761"/>
            <a:ext cx="8229600" cy="4176464"/>
          </a:xfrm>
        </p:spPr>
        <p:txBody>
          <a:bodyPr>
            <a:normAutofit fontScale="92500"/>
          </a:bodyPr>
          <a:lstStyle/>
          <a:p>
            <a:pPr marL="109728" indent="0">
              <a:buNone/>
            </a:pPr>
            <a:r>
              <a:rPr lang="en-GB" dirty="0" smtClean="0"/>
              <a:t>The modules gives you the freedom to:</a:t>
            </a:r>
          </a:p>
          <a:p>
            <a:r>
              <a:rPr lang="en-GB" dirty="0" smtClean="0"/>
              <a:t>Discover and follow an area you are interested in / passionate about.</a:t>
            </a:r>
          </a:p>
          <a:p>
            <a:r>
              <a:rPr lang="en-GB" dirty="0" smtClean="0"/>
              <a:t>To apply and develop your skills.</a:t>
            </a:r>
          </a:p>
          <a:p>
            <a:r>
              <a:rPr lang="en-GB" dirty="0"/>
              <a:t>To create &amp; develop something of your choice</a:t>
            </a:r>
            <a:r>
              <a:rPr lang="en-GB" dirty="0" smtClean="0"/>
              <a:t>.</a:t>
            </a:r>
          </a:p>
          <a:p>
            <a:r>
              <a:rPr lang="en-GB" dirty="0" smtClean="0"/>
              <a:t>To learn a new technology of your choosing.</a:t>
            </a:r>
          </a:p>
          <a:p>
            <a:r>
              <a:rPr lang="en-GB" dirty="0" smtClean="0"/>
              <a:t>To Experiment </a:t>
            </a:r>
            <a:r>
              <a:rPr lang="en-GB" dirty="0" smtClean="0">
                <a:sym typeface="Wingdings" panose="05000000000000000000" pitchFamily="2" charset="2"/>
              </a:rPr>
              <a:t>Create &amp; Build New innovations.</a:t>
            </a:r>
            <a:endParaRPr lang="en-GB" dirty="0" smtClean="0"/>
          </a:p>
        </p:txBody>
      </p:sp>
    </p:spTree>
    <p:extLst>
      <p:ext uri="{BB962C8B-B14F-4D97-AF65-F5344CB8AC3E}">
        <p14:creationId xmlns:p14="http://schemas.microsoft.com/office/powerpoint/2010/main" val="3564611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Innovative Learning environment</a:t>
            </a:r>
            <a:endParaRPr lang="en-GB" dirty="0"/>
          </a:p>
        </p:txBody>
      </p:sp>
      <p:sp>
        <p:nvSpPr>
          <p:cNvPr id="3" name="Content Placeholder 2"/>
          <p:cNvSpPr>
            <a:spLocks noGrp="1"/>
          </p:cNvSpPr>
          <p:nvPr>
            <p:ph idx="1"/>
          </p:nvPr>
        </p:nvSpPr>
        <p:spPr/>
        <p:txBody>
          <a:bodyPr>
            <a:normAutofit fontScale="55000" lnSpcReduction="20000"/>
          </a:bodyPr>
          <a:lstStyle/>
          <a:p>
            <a:r>
              <a:rPr lang="en-GB" dirty="0"/>
              <a:t>UWTSD students have a better chance of getting a job thanks to this novel approach.</a:t>
            </a:r>
            <a:endParaRPr lang="en-GB" dirty="0" smtClean="0"/>
          </a:p>
          <a:p>
            <a:r>
              <a:rPr lang="en-GB" dirty="0" smtClean="0"/>
              <a:t>Innovative </a:t>
            </a:r>
            <a:r>
              <a:rPr lang="en-GB" dirty="0"/>
              <a:t>learning and industry collaboration.</a:t>
            </a:r>
            <a:br>
              <a:rPr lang="en-GB" dirty="0"/>
            </a:br>
            <a:r>
              <a:rPr lang="en-GB" dirty="0">
                <a:hlinkClick r:id="rId2"/>
              </a:rPr>
              <a:t>https://</a:t>
            </a:r>
            <a:r>
              <a:rPr lang="en-GB" dirty="0" smtClean="0">
                <a:hlinkClick r:id="rId2"/>
              </a:rPr>
              <a:t>www.walesonline.co.uk/special-features/improve-your-job-chances-uwtsd-15825842</a:t>
            </a:r>
            <a:r>
              <a:rPr lang="en-GB" dirty="0" smtClean="0"/>
              <a:t> </a:t>
            </a:r>
            <a:r>
              <a:rPr lang="en-GB" dirty="0"/>
              <a:t/>
            </a:r>
            <a:br>
              <a:rPr lang="en-GB" dirty="0"/>
            </a:br>
            <a:endParaRPr lang="en-GB" dirty="0" smtClean="0"/>
          </a:p>
          <a:p>
            <a:r>
              <a:rPr lang="en-GB" dirty="0" smtClean="0"/>
              <a:t>"A learning environment includes the physical, social, and pedagogical context in which learning occurs. An innovative environment supports strengths-based teaching and learning. It offers students and teachers flexibility, agency, ubiquity, and connectedness.</a:t>
            </a:r>
            <a:r>
              <a:rPr lang="en-GB" dirty="0" smtClean="0">
                <a:hlinkClick r:id="rId3"/>
              </a:rPr>
              <a:t>“</a:t>
            </a:r>
            <a:r>
              <a:rPr lang="en-GB" dirty="0" smtClean="0"/>
              <a:t> - </a:t>
            </a:r>
            <a:r>
              <a:rPr lang="en-GB" dirty="0" smtClean="0">
                <a:hlinkClick r:id="rId3"/>
              </a:rPr>
              <a:t>http://elearning.tki.org.nz/Teaching/Innovative-learning-environments</a:t>
            </a:r>
            <a:r>
              <a:rPr lang="en-GB" dirty="0" smtClean="0"/>
              <a:t/>
            </a:r>
            <a:br>
              <a:rPr lang="en-GB" dirty="0" smtClean="0"/>
            </a:br>
            <a:endParaRPr lang="en-GB" dirty="0" smtClean="0"/>
          </a:p>
          <a:p>
            <a:r>
              <a:rPr lang="en-GB" dirty="0" smtClean="0"/>
              <a:t>"Learning in which the primary focus is on how information is structured and delivered outside the traditional role relationships in academic and experiential models of learning."</a:t>
            </a:r>
            <a:br>
              <a:rPr lang="en-GB" dirty="0" smtClean="0"/>
            </a:br>
            <a:r>
              <a:rPr lang="en-GB" dirty="0" smtClean="0">
                <a:hlinkClick r:id="rId4"/>
              </a:rPr>
              <a:t>http://tinyurl.com/y36qmfx9</a:t>
            </a:r>
            <a:r>
              <a:rPr lang="en-GB" dirty="0" smtClean="0"/>
              <a:t> </a:t>
            </a:r>
            <a:endParaRPr lang="en-GB" dirty="0"/>
          </a:p>
        </p:txBody>
      </p:sp>
    </p:spTree>
    <p:extLst>
      <p:ext uri="{BB962C8B-B14F-4D97-AF65-F5344CB8AC3E}">
        <p14:creationId xmlns:p14="http://schemas.microsoft.com/office/powerpoint/2010/main" val="2439542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Opportunity</a:t>
            </a:r>
            <a:endParaRPr lang="en-GB" dirty="0"/>
          </a:p>
        </p:txBody>
      </p:sp>
      <p:sp>
        <p:nvSpPr>
          <p:cNvPr id="2" name="Content Placeholder 1"/>
          <p:cNvSpPr>
            <a:spLocks noGrp="1"/>
          </p:cNvSpPr>
          <p:nvPr>
            <p:ph idx="1"/>
          </p:nvPr>
        </p:nvSpPr>
        <p:spPr/>
        <p:txBody>
          <a:bodyPr>
            <a:normAutofit fontScale="77500" lnSpcReduction="20000"/>
          </a:bodyPr>
          <a:lstStyle/>
          <a:p>
            <a:r>
              <a:rPr lang="en-GB" dirty="0"/>
              <a:t>There has never been an easier time for </a:t>
            </a:r>
            <a:r>
              <a:rPr lang="en-GB" b="1" dirty="0"/>
              <a:t>Creativity </a:t>
            </a:r>
            <a:r>
              <a:rPr lang="en-GB" b="1" dirty="0" smtClean="0"/>
              <a:t>Collaboration &amp; Commercialisation</a:t>
            </a:r>
            <a:r>
              <a:rPr lang="en-GB" dirty="0" smtClean="0"/>
              <a:t>.</a:t>
            </a:r>
          </a:p>
          <a:p>
            <a:r>
              <a:rPr lang="en-GB" dirty="0" smtClean="0"/>
              <a:t>With free Open-source </a:t>
            </a:r>
            <a:r>
              <a:rPr lang="en-GB" b="1" dirty="0" smtClean="0"/>
              <a:t>software</a:t>
            </a:r>
            <a:r>
              <a:rPr lang="en-GB" dirty="0" smtClean="0"/>
              <a:t>, free or reasonable Cloud Services &amp;/or University supplied professional Software; and </a:t>
            </a:r>
          </a:p>
          <a:p>
            <a:r>
              <a:rPr lang="en-GB" dirty="0" smtClean="0"/>
              <a:t>Business/Development </a:t>
            </a:r>
            <a:r>
              <a:rPr lang="en-GB" b="1" dirty="0" smtClean="0"/>
              <a:t>support</a:t>
            </a:r>
            <a:r>
              <a:rPr lang="en-GB" dirty="0" smtClean="0"/>
              <a:t> (e.g. UWTSD Enterprise centre, </a:t>
            </a:r>
            <a:r>
              <a:rPr lang="en-GB" dirty="0" err="1" smtClean="0"/>
              <a:t>Techhub</a:t>
            </a:r>
            <a:r>
              <a:rPr lang="en-GB" dirty="0" smtClean="0"/>
              <a:t>, GitHub, Grants &amp; Crowd-funding) there are great Opportunities for enterprising students.</a:t>
            </a:r>
          </a:p>
          <a:p>
            <a:r>
              <a:rPr lang="en-GB" dirty="0" smtClean="0"/>
              <a:t>Note: If you require additional resources please let me know and we can speak with the Head of School for some funding e.g. hardware.</a:t>
            </a:r>
          </a:p>
        </p:txBody>
      </p:sp>
    </p:spTree>
    <p:extLst>
      <p:ext uri="{BB962C8B-B14F-4D97-AF65-F5344CB8AC3E}">
        <p14:creationId xmlns:p14="http://schemas.microsoft.com/office/powerpoint/2010/main" val="14299116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effectLst>
                  <a:outerShdw blurRad="38100" dist="38100" dir="2700000" algn="tl">
                    <a:srgbClr val="000000">
                      <a:alpha val="43137"/>
                    </a:srgbClr>
                  </a:outerShdw>
                </a:effectLst>
              </a:rPr>
              <a:t>Module = Easy </a:t>
            </a:r>
            <a:r>
              <a:rPr lang="en-GB" dirty="0">
                <a:effectLst>
                  <a:outerShdw blurRad="38100" dist="38100" dir="2700000" algn="tl">
                    <a:srgbClr val="000000">
                      <a:alpha val="43137"/>
                    </a:srgbClr>
                  </a:outerShdw>
                </a:effectLst>
              </a:rPr>
              <a:t>as </a:t>
            </a:r>
            <a:r>
              <a:rPr lang="en-GB" dirty="0" smtClean="0">
                <a:effectLst>
                  <a:outerShdw blurRad="38100" dist="38100" dir="2700000" algn="tl">
                    <a:srgbClr val="000000">
                      <a:alpha val="43137"/>
                    </a:srgbClr>
                  </a:outerShdw>
                </a:effectLst>
              </a:rPr>
              <a:t>ABC or </a:t>
            </a:r>
            <a:r>
              <a:rPr lang="en-GB" dirty="0" err="1" smtClean="0">
                <a:effectLst>
                  <a:outerShdw blurRad="38100" dist="38100" dir="2700000" algn="tl">
                    <a:srgbClr val="000000">
                      <a:alpha val="43137"/>
                    </a:srgbClr>
                  </a:outerShdw>
                </a:effectLst>
              </a:rPr>
              <a:t>iBC</a:t>
            </a:r>
            <a:r>
              <a:rPr lang="en-GB" dirty="0" smtClean="0">
                <a:effectLst>
                  <a:outerShdw blurRad="38100" dist="38100" dir="2700000" algn="tl">
                    <a:srgbClr val="000000">
                      <a:alpha val="43137"/>
                    </a:srgbClr>
                  </a:outerShdw>
                </a:effectLst>
              </a:rPr>
              <a:t> ;o)</a:t>
            </a:r>
            <a:endParaRPr lang="en-GB" dirty="0">
              <a:effectLst>
                <a:outerShdw blurRad="38100" dist="38100" dir="2700000" algn="tl">
                  <a:srgbClr val="000000">
                    <a:alpha val="43137"/>
                  </a:srgbClr>
                </a:outerShdw>
              </a:effectLst>
            </a:endParaRPr>
          </a:p>
        </p:txBody>
      </p:sp>
      <p:sp>
        <p:nvSpPr>
          <p:cNvPr id="2" name="Content Placeholder 1"/>
          <p:cNvSpPr>
            <a:spLocks noGrp="1"/>
          </p:cNvSpPr>
          <p:nvPr>
            <p:ph idx="1"/>
          </p:nvPr>
        </p:nvSpPr>
        <p:spPr>
          <a:xfrm>
            <a:off x="457200" y="1481328"/>
            <a:ext cx="8075240" cy="4525963"/>
          </a:xfrm>
        </p:spPr>
        <p:txBody>
          <a:bodyPr>
            <a:normAutofit/>
          </a:bodyPr>
          <a:lstStyle/>
          <a:p>
            <a:pPr marL="109728" indent="0">
              <a:buNone/>
            </a:pPr>
            <a:r>
              <a:rPr lang="en-GB" sz="2400" dirty="0" smtClean="0"/>
              <a:t>In a nutshell the module is as easy as </a:t>
            </a:r>
            <a:r>
              <a:rPr lang="en-GB" sz="2400" dirty="0" err="1" smtClean="0"/>
              <a:t>iBC</a:t>
            </a:r>
            <a:r>
              <a:rPr lang="en-GB" sz="2400" dirty="0" smtClean="0"/>
              <a:t> i.e. in Teams you:</a:t>
            </a:r>
            <a:r>
              <a:rPr lang="en-GB" sz="2400" dirty="0"/>
              <a:t/>
            </a:r>
            <a:br>
              <a:rPr lang="en-GB" sz="2400" dirty="0"/>
            </a:br>
            <a:endParaRPr lang="en-GB" sz="1000" dirty="0" smtClean="0"/>
          </a:p>
          <a:p>
            <a:r>
              <a:rPr lang="en-GB" sz="4000" dirty="0" smtClean="0">
                <a:solidFill>
                  <a:srgbClr val="3333FF"/>
                </a:solidFill>
              </a:rPr>
              <a:t>Idea</a:t>
            </a:r>
            <a:r>
              <a:rPr lang="en-GB" sz="2400" dirty="0" smtClean="0">
                <a:solidFill>
                  <a:srgbClr val="3333FF"/>
                </a:solidFill>
              </a:rPr>
              <a:t> </a:t>
            </a:r>
            <a:r>
              <a:rPr lang="en-GB" sz="2400" dirty="0" smtClean="0"/>
              <a:t>- </a:t>
            </a:r>
            <a:r>
              <a:rPr lang="en-GB" sz="2400" b="1" dirty="0" smtClean="0"/>
              <a:t>Come up with an idea</a:t>
            </a:r>
          </a:p>
          <a:p>
            <a:r>
              <a:rPr lang="en-GB" sz="4000" dirty="0" smtClean="0">
                <a:solidFill>
                  <a:srgbClr val="FF0000"/>
                </a:solidFill>
              </a:rPr>
              <a:t>Build</a:t>
            </a:r>
            <a:r>
              <a:rPr lang="en-GB" sz="4000" dirty="0" smtClean="0"/>
              <a:t> </a:t>
            </a:r>
            <a:r>
              <a:rPr lang="en-GB" sz="2400" dirty="0" smtClean="0"/>
              <a:t>- </a:t>
            </a:r>
            <a:r>
              <a:rPr lang="en-GB" sz="2400" b="1" dirty="0"/>
              <a:t>You build </a:t>
            </a:r>
            <a:r>
              <a:rPr lang="en-GB" sz="2400" b="1" dirty="0" smtClean="0"/>
              <a:t>it</a:t>
            </a:r>
            <a:endParaRPr lang="en-GB" sz="2400" dirty="0" smtClean="0"/>
          </a:p>
          <a:p>
            <a:r>
              <a:rPr lang="en-GB" sz="4000" dirty="0" smtClean="0">
                <a:solidFill>
                  <a:srgbClr val="FFFF00"/>
                </a:solidFill>
              </a:rPr>
              <a:t>Commercialise</a:t>
            </a:r>
            <a:r>
              <a:rPr lang="en-GB" sz="4000" dirty="0"/>
              <a:t> </a:t>
            </a:r>
            <a:r>
              <a:rPr lang="en-GB" sz="2400" dirty="0" smtClean="0"/>
              <a:t>- </a:t>
            </a:r>
            <a:r>
              <a:rPr lang="en-GB" sz="2400" b="1" dirty="0"/>
              <a:t>You </a:t>
            </a:r>
            <a:r>
              <a:rPr lang="en-GB" sz="2400" b="1" dirty="0" smtClean="0"/>
              <a:t>Commercialise </a:t>
            </a:r>
            <a:r>
              <a:rPr lang="en-GB" sz="2400" b="1" dirty="0"/>
              <a:t>it</a:t>
            </a:r>
            <a:r>
              <a:rPr lang="en-GB" sz="2400" dirty="0"/>
              <a:t> </a:t>
            </a:r>
            <a:r>
              <a:rPr lang="en-GB" sz="2400" dirty="0" smtClean="0"/>
              <a:t/>
            </a:r>
            <a:br>
              <a:rPr lang="en-GB" sz="2400" dirty="0" smtClean="0"/>
            </a:br>
            <a:r>
              <a:rPr lang="en-GB" sz="2400" dirty="0" smtClean="0"/>
              <a:t>			i.e. Market </a:t>
            </a:r>
            <a:r>
              <a:rPr lang="en-GB" sz="2400" dirty="0"/>
              <a:t>sell &amp; </a:t>
            </a:r>
            <a:r>
              <a:rPr lang="en-GB" sz="2400" dirty="0" smtClean="0"/>
              <a:t>distribute it.</a:t>
            </a:r>
            <a:endParaRPr lang="en-GB" sz="2400" dirty="0"/>
          </a:p>
        </p:txBody>
      </p:sp>
    </p:spTree>
    <p:extLst>
      <p:ext uri="{BB962C8B-B14F-4D97-AF65-F5344CB8AC3E}">
        <p14:creationId xmlns:p14="http://schemas.microsoft.com/office/powerpoint/2010/main" val="1221720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SVE: Sony Vision Exchange</a:t>
            </a:r>
            <a:endParaRPr lang="en-GB" b="1" u="sng" dirty="0"/>
          </a:p>
        </p:txBody>
      </p:sp>
      <p:sp>
        <p:nvSpPr>
          <p:cNvPr id="3" name="Content Placeholder 2"/>
          <p:cNvSpPr>
            <a:spLocks noGrp="1"/>
          </p:cNvSpPr>
          <p:nvPr>
            <p:ph idx="1"/>
          </p:nvPr>
        </p:nvSpPr>
        <p:spPr/>
        <p:txBody>
          <a:bodyPr/>
          <a:lstStyle/>
          <a:p>
            <a:r>
              <a:rPr lang="en-GB" dirty="0" smtClean="0"/>
              <a:t>Pre-installed on </a:t>
            </a:r>
            <a:r>
              <a:rPr lang="en-GB" dirty="0" err="1" smtClean="0"/>
              <a:t>Uni</a:t>
            </a:r>
            <a:r>
              <a:rPr lang="en-GB" dirty="0" smtClean="0"/>
              <a:t> Laptops.</a:t>
            </a:r>
          </a:p>
          <a:p>
            <a:r>
              <a:rPr lang="en-GB" dirty="0" smtClean="0"/>
              <a:t>Available as App for Laptops and other  Mobile devices:</a:t>
            </a:r>
          </a:p>
          <a:p>
            <a:r>
              <a:rPr lang="en-GB" dirty="0">
                <a:hlinkClick r:id="rId2"/>
              </a:rPr>
              <a:t>https://</a:t>
            </a:r>
            <a:r>
              <a:rPr lang="en-GB" dirty="0" smtClean="0">
                <a:hlinkClick r:id="rId2"/>
              </a:rPr>
              <a:t>www.sonycreativesoftware.com/download/visionexchange_app</a:t>
            </a:r>
            <a:r>
              <a:rPr lang="en-GB" dirty="0" smtClean="0"/>
              <a:t>.</a:t>
            </a:r>
            <a:endParaRPr lang="en-GB" dirty="0"/>
          </a:p>
        </p:txBody>
      </p:sp>
    </p:spTree>
    <p:extLst>
      <p:ext uri="{BB962C8B-B14F-4D97-AF65-F5344CB8AC3E}">
        <p14:creationId xmlns:p14="http://schemas.microsoft.com/office/powerpoint/2010/main" val="38253363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a:t>Module </a:t>
            </a:r>
            <a:r>
              <a:rPr lang="en-GB" u="sng" dirty="0" smtClean="0"/>
              <a:t>Structure</a:t>
            </a:r>
            <a:endParaRPr lang="en-GB" dirty="0"/>
          </a:p>
        </p:txBody>
      </p:sp>
      <p:sp>
        <p:nvSpPr>
          <p:cNvPr id="2" name="Content Placeholder 1"/>
          <p:cNvSpPr>
            <a:spLocks noGrp="1"/>
          </p:cNvSpPr>
          <p:nvPr>
            <p:ph idx="1"/>
          </p:nvPr>
        </p:nvSpPr>
        <p:spPr/>
        <p:txBody>
          <a:bodyPr/>
          <a:lstStyle/>
          <a:p>
            <a:r>
              <a:rPr lang="en-GB" b="1" dirty="0" smtClean="0"/>
              <a:t>Active learning Lecture-tutorials</a:t>
            </a:r>
            <a:endParaRPr lang="en-GB" dirty="0" smtClean="0"/>
          </a:p>
          <a:p>
            <a:pPr lvl="1"/>
            <a:r>
              <a:rPr lang="en-GB" dirty="0" smtClean="0"/>
              <a:t>Core </a:t>
            </a:r>
            <a:r>
              <a:rPr lang="en-GB" dirty="0"/>
              <a:t>Concepts </a:t>
            </a:r>
            <a:r>
              <a:rPr lang="en-GB" dirty="0" smtClean="0"/>
              <a:t>introduced via </a:t>
            </a:r>
            <a:r>
              <a:rPr lang="en-GB" dirty="0"/>
              <a:t>student research activities </a:t>
            </a:r>
            <a:r>
              <a:rPr lang="en-GB" dirty="0" smtClean="0"/>
              <a:t>+ some industry Guest </a:t>
            </a:r>
            <a:r>
              <a:rPr lang="en-GB" dirty="0"/>
              <a:t>Speakers.</a:t>
            </a:r>
            <a:br>
              <a:rPr lang="en-GB" dirty="0"/>
            </a:br>
            <a:endParaRPr lang="en-GB" dirty="0" smtClean="0"/>
          </a:p>
          <a:p>
            <a:r>
              <a:rPr lang="en-GB" b="1" dirty="0" smtClean="0"/>
              <a:t>Student </a:t>
            </a:r>
            <a:r>
              <a:rPr lang="en-GB" b="1" dirty="0"/>
              <a:t>Team-working tutorials:</a:t>
            </a:r>
            <a:r>
              <a:rPr lang="en-GB" dirty="0"/>
              <a:t>  </a:t>
            </a:r>
            <a:endParaRPr lang="en-GB" dirty="0" smtClean="0"/>
          </a:p>
          <a:p>
            <a:pPr lvl="1"/>
            <a:r>
              <a:rPr lang="en-GB" dirty="0" smtClean="0"/>
              <a:t>Task</a:t>
            </a:r>
            <a:r>
              <a:rPr lang="en-GB" dirty="0"/>
              <a:t> Briefing &amp; Team-working (Organisation, Practical development &amp; Progress reports).</a:t>
            </a:r>
            <a:br>
              <a:rPr lang="en-GB" dirty="0"/>
            </a:br>
            <a:r>
              <a:rPr lang="en-GB" sz="1400" dirty="0"/>
              <a:t>Note: Teams can also communicate and collaborate outside Lecture/tutorial sessions.</a:t>
            </a:r>
          </a:p>
        </p:txBody>
      </p:sp>
    </p:spTree>
    <p:extLst>
      <p:ext uri="{BB962C8B-B14F-4D97-AF65-F5344CB8AC3E}">
        <p14:creationId xmlns:p14="http://schemas.microsoft.com/office/powerpoint/2010/main" val="524342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Interdisciplinary teams</a:t>
            </a:r>
          </a:p>
        </p:txBody>
      </p:sp>
      <p:sp>
        <p:nvSpPr>
          <p:cNvPr id="2" name="Content Placeholder 1"/>
          <p:cNvSpPr>
            <a:spLocks noGrp="1"/>
          </p:cNvSpPr>
          <p:nvPr>
            <p:ph idx="1"/>
          </p:nvPr>
        </p:nvSpPr>
        <p:spPr>
          <a:xfrm>
            <a:off x="457200" y="1481328"/>
            <a:ext cx="8507288" cy="4525963"/>
          </a:xfrm>
        </p:spPr>
        <p:txBody>
          <a:bodyPr>
            <a:normAutofit fontScale="92500" lnSpcReduction="20000"/>
          </a:bodyPr>
          <a:lstStyle/>
          <a:p>
            <a:r>
              <a:rPr lang="en-GB" dirty="0" smtClean="0"/>
              <a:t>If </a:t>
            </a:r>
            <a:r>
              <a:rPr lang="en-GB" dirty="0"/>
              <a:t>your team needs expertise from a student outside your lecture/tutorial group you are welcome to share your idea and skill-gap requirement </a:t>
            </a:r>
            <a:r>
              <a:rPr lang="en-GB" dirty="0" smtClean="0"/>
              <a:t>when </a:t>
            </a:r>
            <a:r>
              <a:rPr lang="en-GB" dirty="0"/>
              <a:t>all groups are together during industry talks. </a:t>
            </a:r>
            <a:endParaRPr lang="en-GB" dirty="0" smtClean="0"/>
          </a:p>
          <a:p>
            <a:r>
              <a:rPr lang="en-GB" dirty="0" smtClean="0"/>
              <a:t>Or </a:t>
            </a:r>
            <a:r>
              <a:rPr lang="en-GB" dirty="0"/>
              <a:t>you can share your </a:t>
            </a:r>
            <a:r>
              <a:rPr lang="en-GB" dirty="0" smtClean="0"/>
              <a:t>skill-gap need </a:t>
            </a:r>
            <a:r>
              <a:rPr lang="en-GB" dirty="0"/>
              <a:t>with your tutor who will communicate it to the other </a:t>
            </a:r>
            <a:r>
              <a:rPr lang="en-GB" dirty="0" smtClean="0"/>
              <a:t>groups. </a:t>
            </a:r>
          </a:p>
          <a:p>
            <a:r>
              <a:rPr lang="en-GB" dirty="0" smtClean="0"/>
              <a:t>You </a:t>
            </a:r>
            <a:r>
              <a:rPr lang="en-GB" dirty="0"/>
              <a:t>or the other student may either attend a different lecture/tutorial session or a different group-working day and time can be </a:t>
            </a:r>
            <a:r>
              <a:rPr lang="en-GB" dirty="0" smtClean="0"/>
              <a:t>agreed.</a:t>
            </a:r>
            <a:endParaRPr lang="en-GB" dirty="0"/>
          </a:p>
        </p:txBody>
      </p:sp>
    </p:spTree>
    <p:extLst>
      <p:ext uri="{BB962C8B-B14F-4D97-AF65-F5344CB8AC3E}">
        <p14:creationId xmlns:p14="http://schemas.microsoft.com/office/powerpoint/2010/main" val="699352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Apply: Use and improve your skills</a:t>
            </a:r>
            <a:endParaRPr lang="en-GB" dirty="0"/>
          </a:p>
        </p:txBody>
      </p:sp>
      <p:sp>
        <p:nvSpPr>
          <p:cNvPr id="2" name="Content Placeholder 1"/>
          <p:cNvSpPr>
            <a:spLocks noGrp="1"/>
          </p:cNvSpPr>
          <p:nvPr>
            <p:ph idx="1"/>
          </p:nvPr>
        </p:nvSpPr>
        <p:spPr/>
        <p:txBody>
          <a:bodyPr>
            <a:normAutofit fontScale="77500" lnSpcReduction="20000"/>
          </a:bodyPr>
          <a:lstStyle/>
          <a:p>
            <a:r>
              <a:rPr lang="en-GB" dirty="0" smtClean="0"/>
              <a:t>This </a:t>
            </a:r>
            <a:r>
              <a:rPr lang="en-GB" dirty="0"/>
              <a:t>module allows you to </a:t>
            </a:r>
            <a:r>
              <a:rPr lang="en-GB" b="1" dirty="0"/>
              <a:t>'apply</a:t>
            </a:r>
            <a:r>
              <a:rPr lang="en-GB" dirty="0"/>
              <a:t>' your skills and </a:t>
            </a:r>
            <a:r>
              <a:rPr lang="en-GB" b="1" dirty="0" smtClean="0"/>
              <a:t>work together </a:t>
            </a:r>
            <a:r>
              <a:rPr lang="en-GB" dirty="0" smtClean="0"/>
              <a:t>to </a:t>
            </a:r>
            <a:r>
              <a:rPr lang="en-GB" dirty="0"/>
              <a:t>create </a:t>
            </a:r>
            <a:r>
              <a:rPr lang="en-GB" dirty="0" smtClean="0"/>
              <a:t>something </a:t>
            </a:r>
            <a:r>
              <a:rPr lang="en-GB" dirty="0"/>
              <a:t>that could make </a:t>
            </a:r>
            <a:r>
              <a:rPr lang="en-GB" dirty="0" smtClean="0"/>
              <a:t>money </a:t>
            </a:r>
            <a:r>
              <a:rPr lang="en-GB" dirty="0"/>
              <a:t>and </a:t>
            </a:r>
            <a:r>
              <a:rPr lang="en-GB" dirty="0" smtClean="0"/>
              <a:t>a positive difference. </a:t>
            </a:r>
          </a:p>
          <a:p>
            <a:r>
              <a:rPr lang="en-GB" dirty="0" smtClean="0"/>
              <a:t>It </a:t>
            </a:r>
            <a:r>
              <a:rPr lang="en-GB" dirty="0"/>
              <a:t>could be a G</a:t>
            </a:r>
            <a:r>
              <a:rPr lang="en-GB" dirty="0" smtClean="0"/>
              <a:t>ame, a Mobile </a:t>
            </a:r>
            <a:r>
              <a:rPr lang="en-GB" dirty="0"/>
              <a:t>A</a:t>
            </a:r>
            <a:r>
              <a:rPr lang="en-GB" dirty="0" smtClean="0"/>
              <a:t>pp, </a:t>
            </a:r>
            <a:r>
              <a:rPr lang="en-GB" dirty="0"/>
              <a:t>a </a:t>
            </a:r>
            <a:r>
              <a:rPr lang="en-GB" dirty="0" smtClean="0"/>
              <a:t>Website.</a:t>
            </a:r>
          </a:p>
          <a:p>
            <a:r>
              <a:rPr lang="en-GB" dirty="0" smtClean="0"/>
              <a:t>It could include the application of an existing technology </a:t>
            </a:r>
            <a:r>
              <a:rPr lang="en-GB" dirty="0"/>
              <a:t>/ electronics or network </a:t>
            </a:r>
            <a:r>
              <a:rPr lang="en-GB" dirty="0" smtClean="0"/>
              <a:t>device in a new innovative way.</a:t>
            </a:r>
          </a:p>
          <a:p>
            <a:r>
              <a:rPr lang="en-GB" dirty="0"/>
              <a:t>Have fun and enjoy what you </a:t>
            </a:r>
            <a:r>
              <a:rPr lang="en-GB" dirty="0" smtClean="0"/>
              <a:t>create.</a:t>
            </a:r>
            <a:r>
              <a:rPr lang="en-GB" dirty="0"/>
              <a:t> </a:t>
            </a:r>
            <a:endParaRPr lang="en-GB" dirty="0" smtClean="0"/>
          </a:p>
          <a:p>
            <a:r>
              <a:rPr lang="en-GB" dirty="0" smtClean="0"/>
              <a:t>In </a:t>
            </a:r>
            <a:r>
              <a:rPr lang="en-GB" dirty="0"/>
              <a:t>small teams y</a:t>
            </a:r>
            <a:r>
              <a:rPr lang="en-GB" dirty="0" smtClean="0"/>
              <a:t>ou could create something that: may </a:t>
            </a:r>
            <a:r>
              <a:rPr lang="en-GB" dirty="0"/>
              <a:t>make someone smile or laugh, it may satisfy a need, </a:t>
            </a:r>
            <a:r>
              <a:rPr lang="en-GB" dirty="0" smtClean="0"/>
              <a:t>have </a:t>
            </a:r>
            <a:r>
              <a:rPr lang="en-GB" dirty="0"/>
              <a:t>a very </a:t>
            </a:r>
            <a:r>
              <a:rPr lang="en-GB" dirty="0" smtClean="0"/>
              <a:t>practical use or help</a:t>
            </a:r>
            <a:r>
              <a:rPr lang="en-GB" dirty="0"/>
              <a:t> </a:t>
            </a:r>
            <a:r>
              <a:rPr lang="en-GB" dirty="0" smtClean="0"/>
              <a:t>people in some way.</a:t>
            </a:r>
            <a:endParaRPr lang="en-GB" dirty="0"/>
          </a:p>
        </p:txBody>
      </p:sp>
    </p:spTree>
    <p:extLst>
      <p:ext uri="{BB962C8B-B14F-4D97-AF65-F5344CB8AC3E}">
        <p14:creationId xmlns:p14="http://schemas.microsoft.com/office/powerpoint/2010/main" val="2904685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Employability</a:t>
            </a:r>
            <a:endParaRPr lang="en-GB" dirty="0"/>
          </a:p>
        </p:txBody>
      </p:sp>
      <p:sp>
        <p:nvSpPr>
          <p:cNvPr id="2" name="Content Placeholder 1"/>
          <p:cNvSpPr>
            <a:spLocks noGrp="1"/>
          </p:cNvSpPr>
          <p:nvPr>
            <p:ph idx="1"/>
          </p:nvPr>
        </p:nvSpPr>
        <p:spPr/>
        <p:txBody>
          <a:bodyPr>
            <a:normAutofit/>
          </a:bodyPr>
          <a:lstStyle/>
          <a:p>
            <a:r>
              <a:rPr lang="en-GB" dirty="0" smtClean="0"/>
              <a:t>This </a:t>
            </a:r>
            <a:r>
              <a:rPr lang="en-GB" dirty="0"/>
              <a:t>module gives you an opportunity to work together to apply and combine your skills to create something that will contribute to your </a:t>
            </a:r>
            <a:r>
              <a:rPr lang="en-GB" b="1" dirty="0"/>
              <a:t>personal and professional success</a:t>
            </a:r>
            <a:r>
              <a:rPr lang="en-GB" dirty="0" smtClean="0"/>
              <a:t>.</a:t>
            </a:r>
          </a:p>
        </p:txBody>
      </p:sp>
    </p:spTree>
    <p:extLst>
      <p:ext uri="{BB962C8B-B14F-4D97-AF65-F5344CB8AC3E}">
        <p14:creationId xmlns:p14="http://schemas.microsoft.com/office/powerpoint/2010/main" val="7479453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Module Overview</a:t>
            </a:r>
            <a:endParaRPr lang="en-GB" b="1" u="sng" dirty="0"/>
          </a:p>
        </p:txBody>
      </p:sp>
      <p:sp>
        <p:nvSpPr>
          <p:cNvPr id="2" name="Content Placeholder 1"/>
          <p:cNvSpPr>
            <a:spLocks noGrp="1"/>
          </p:cNvSpPr>
          <p:nvPr>
            <p:ph idx="1"/>
          </p:nvPr>
        </p:nvSpPr>
        <p:spPr>
          <a:xfrm>
            <a:off x="457200" y="1417638"/>
            <a:ext cx="8229600" cy="3917032"/>
          </a:xfrm>
        </p:spPr>
        <p:txBody>
          <a:bodyPr>
            <a:normAutofit/>
          </a:bodyPr>
          <a:lstStyle/>
          <a:p>
            <a:pPr marL="624078" indent="-514350">
              <a:buFont typeface="+mj-lt"/>
              <a:buAutoNum type="arabicPeriod"/>
            </a:pPr>
            <a:r>
              <a:rPr lang="en-GB" dirty="0" smtClean="0"/>
              <a:t>Discover areas of interest;</a:t>
            </a:r>
          </a:p>
          <a:p>
            <a:pPr marL="624078" indent="-514350">
              <a:buFont typeface="+mj-lt"/>
              <a:buAutoNum type="arabicPeriod"/>
            </a:pPr>
            <a:r>
              <a:rPr lang="en-GB" dirty="0" smtClean="0"/>
              <a:t>Create innovative ideas;</a:t>
            </a:r>
          </a:p>
          <a:p>
            <a:pPr marL="624078" indent="-514350">
              <a:buFont typeface="+mj-lt"/>
              <a:buAutoNum type="arabicPeriod"/>
            </a:pPr>
            <a:r>
              <a:rPr lang="en-GB" dirty="0" smtClean="0"/>
              <a:t>Form inter-disciplinary Teams;</a:t>
            </a:r>
          </a:p>
          <a:p>
            <a:pPr marL="624078" indent="-514350">
              <a:buFont typeface="+mj-lt"/>
              <a:buAutoNum type="arabicPeriod"/>
            </a:pPr>
            <a:r>
              <a:rPr lang="en-GB" dirty="0" smtClean="0"/>
              <a:t>Design &amp; Develop functioning prototypes;</a:t>
            </a:r>
          </a:p>
          <a:p>
            <a:pPr marL="624078" indent="-514350">
              <a:buFont typeface="+mj-lt"/>
              <a:buAutoNum type="arabicPeriod"/>
            </a:pPr>
            <a:r>
              <a:rPr lang="en-GB" dirty="0" smtClean="0"/>
              <a:t>Commercialise your idea;</a:t>
            </a:r>
            <a:endParaRPr lang="en-GB" dirty="0"/>
          </a:p>
          <a:p>
            <a:pPr marL="624078" indent="-514350">
              <a:buFont typeface="+mj-lt"/>
              <a:buAutoNum type="arabicPeriod"/>
            </a:pPr>
            <a:r>
              <a:rPr lang="en-GB" dirty="0" smtClean="0"/>
              <a:t>Pitch your idea, prototype and plan.</a:t>
            </a:r>
          </a:p>
        </p:txBody>
      </p:sp>
    </p:spTree>
    <p:extLst>
      <p:ext uri="{BB962C8B-B14F-4D97-AF65-F5344CB8AC3E}">
        <p14:creationId xmlns:p14="http://schemas.microsoft.com/office/powerpoint/2010/main" val="1367228433"/>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Theme1</Template>
  <TotalTime>1748</TotalTime>
  <Words>1287</Words>
  <Application>Microsoft Office PowerPoint</Application>
  <PresentationFormat>On-screen Show (4:3)</PresentationFormat>
  <Paragraphs>156</Paragraphs>
  <Slides>26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Courier New</vt:lpstr>
      <vt:lpstr>Myriad Pro</vt:lpstr>
      <vt:lpstr>Wingdings</vt:lpstr>
      <vt:lpstr>UWTSD Theme1</vt:lpstr>
      <vt:lpstr>Enterprise &amp; Innovation Module Overview</vt:lpstr>
      <vt:lpstr>Module Overview</vt:lpstr>
      <vt:lpstr>Module Opportunity</vt:lpstr>
      <vt:lpstr>Employability</vt:lpstr>
      <vt:lpstr>Module Duration</vt:lpstr>
      <vt:lpstr>Lecture Tutorial Structure</vt:lpstr>
      <vt:lpstr>Assessment</vt:lpstr>
      <vt:lpstr>Module Sponsor</vt:lpstr>
      <vt:lpstr>Certificate &amp; Awards</vt:lpstr>
      <vt:lpstr>Awards</vt:lpstr>
      <vt:lpstr>&gt;&gt;&gt;Swansea</vt:lpstr>
      <vt:lpstr>Industry Masterclass Sessions</vt:lpstr>
      <vt:lpstr>Enterprise Masterclass Lecture Series With Paul Harwood</vt:lpstr>
      <vt:lpstr>Silicon Swansea</vt:lpstr>
      <vt:lpstr>Module Supported by</vt:lpstr>
      <vt:lpstr>PowerPoint Presentation</vt:lpstr>
      <vt:lpstr>Freedom</vt:lpstr>
      <vt:lpstr>Innovative Learning environment</vt:lpstr>
      <vt:lpstr>Opportunity</vt:lpstr>
      <vt:lpstr>Module = Easy as ABC or iBC ;o)</vt:lpstr>
      <vt:lpstr>SVE: Sony Vision Exchange</vt:lpstr>
      <vt:lpstr>Module Structure</vt:lpstr>
      <vt:lpstr>Interdisciplinary teams</vt:lpstr>
      <vt:lpstr>Apply: Use and improve your skills</vt:lpstr>
      <vt:lpstr>Employability</vt:lpstr>
      <vt:lpstr>Module Overview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Rees-Evans &amp; James Williams</dc:creator>
  <cp:lastModifiedBy>James Williams</cp:lastModifiedBy>
  <cp:revision>167</cp:revision>
  <dcterms:created xsi:type="dcterms:W3CDTF">2011-10-04T23:02:56Z</dcterms:created>
  <dcterms:modified xsi:type="dcterms:W3CDTF">2019-10-02T15:51:18Z</dcterms:modified>
</cp:coreProperties>
</file>