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89777" autoAdjust="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5519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8090"/>
        </a:solidFill>
        <a:effectLst/>
      </p:bgPr>
    </p:bg>
    <p:spTree>
      <p:nvGrpSpPr>
        <p:cNvPr id="1" name=""/>
        <p:cNvGrpSpPr/>
        <p:nvPr/>
      </p:nvGrpSpPr>
      <p:grpSpPr>
        <a:xfrm>
          <a:off x="0" y="0"/>
          <a:ext cx="0" cy="0"/>
          <a:chOff x="0" y="0"/>
          <a:chExt cx="0" cy="0"/>
        </a:xfrm>
      </p:grpSpPr>
      <p:sp>
        <p:nvSpPr>
          <p:cNvPr id="2" name="Text 0"/>
          <p:cNvSpPr/>
          <p:nvPr/>
        </p:nvSpPr>
        <p:spPr>
          <a:xfrm>
            <a:off x="457200" y="1097280"/>
            <a:ext cx="8229600" cy="1097280"/>
          </a:xfrm>
          <a:prstGeom prst="rect">
            <a:avLst/>
          </a:prstGeom>
          <a:noFill/>
          <a:ln/>
        </p:spPr>
        <p:txBody>
          <a:bodyPr wrap="square" rtlCol="0" anchor="ctr"/>
          <a:lstStyle/>
          <a:p>
            <a:pPr marL="0" indent="0" algn="ctr">
              <a:buNone/>
            </a:pPr>
            <a:r>
              <a:rPr lang="en-US" sz="4400" b="1" dirty="0">
                <a:solidFill>
                  <a:srgbClr val="FFFFFF"/>
                </a:solidFill>
                <a:latin typeface="Cambria" pitchFamily="34" charset="0"/>
                <a:ea typeface="Cambria" pitchFamily="34" charset="-122"/>
                <a:cs typeface="Cambria" pitchFamily="34" charset="-120"/>
              </a:rPr>
              <a:t>OneDrive for Secure File Storage and Sharing</a:t>
            </a:r>
            <a:endParaRPr lang="en-US" sz="4400" dirty="0"/>
          </a:p>
        </p:txBody>
      </p:sp>
      <p:sp>
        <p:nvSpPr>
          <p:cNvPr id="3" name="Text 1"/>
          <p:cNvSpPr/>
          <p:nvPr/>
        </p:nvSpPr>
        <p:spPr>
          <a:xfrm>
            <a:off x="457200" y="2286000"/>
            <a:ext cx="8229600" cy="457200"/>
          </a:xfrm>
          <a:prstGeom prst="rect">
            <a:avLst/>
          </a:prstGeom>
          <a:noFill/>
          <a:ln/>
        </p:spPr>
        <p:txBody>
          <a:bodyPr wrap="square" rtlCol="0" anchor="ctr"/>
          <a:lstStyle/>
          <a:p>
            <a:pPr marL="0" indent="0" algn="ctr">
              <a:buNone/>
            </a:pPr>
            <a:r>
              <a:rPr lang="en-US" sz="2800" i="1" dirty="0">
                <a:solidFill>
                  <a:srgbClr val="02C39A"/>
                </a:solidFill>
                <a:latin typeface="Calibri" pitchFamily="34" charset="0"/>
                <a:ea typeface="Calibri" pitchFamily="34" charset="-122"/>
                <a:cs typeface="Calibri" pitchFamily="34" charset="-120"/>
              </a:rPr>
              <a:t>Riverdale Nursing Home Case Study</a:t>
            </a:r>
            <a:endParaRPr lang="en-US" sz="2800" dirty="0"/>
          </a:p>
        </p:txBody>
      </p:sp>
      <p:sp>
        <p:nvSpPr>
          <p:cNvPr id="4" name="Text 2"/>
          <p:cNvSpPr/>
          <p:nvPr/>
        </p:nvSpPr>
        <p:spPr>
          <a:xfrm>
            <a:off x="914400" y="3200400"/>
            <a:ext cx="7315200" cy="1371600"/>
          </a:xfrm>
          <a:prstGeom prst="rect">
            <a:avLst/>
          </a:prstGeom>
          <a:noFill/>
          <a:ln/>
        </p:spPr>
        <p:txBody>
          <a:bodyPr wrap="square" rtlCol="0" anchor="ctr"/>
          <a:lstStyle/>
          <a:p>
            <a:pPr marL="0" indent="0" algn="ctr">
              <a:buNone/>
            </a:pPr>
            <a:r>
              <a:rPr lang="en-US" sz="1400" dirty="0">
                <a:solidFill>
                  <a:srgbClr val="F5F5F5"/>
                </a:solidFill>
                <a:latin typeface="Calibri" pitchFamily="34" charset="0"/>
                <a:ea typeface="Calibri" pitchFamily="34" charset="-122"/>
                <a:cs typeface="Calibri" pitchFamily="34" charset="-120"/>
              </a:rPr>
              <a:t>Module: Digital Skills and Research Methods (LCHS4007)</a:t>
            </a:r>
            <a:endParaRPr lang="en-US" sz="1400" dirty="0"/>
          </a:p>
          <a:p>
            <a:pPr marL="0" indent="0" algn="ctr">
              <a:buNone/>
            </a:pPr>
            <a:r>
              <a:rPr lang="en-US" sz="1400" dirty="0">
                <a:solidFill>
                  <a:srgbClr val="F5F5F5"/>
                </a:solidFill>
                <a:latin typeface="Calibri" pitchFamily="34" charset="0"/>
                <a:ea typeface="Calibri" pitchFamily="34" charset="-122"/>
                <a:cs typeface="Calibri" pitchFamily="34" charset="-120"/>
              </a:rPr>
              <a:t>Module Code: LCHS4007 | Component 1</a:t>
            </a:r>
            <a:endParaRPr lang="en-US" sz="1400" dirty="0"/>
          </a:p>
          <a:p>
            <a:pPr marL="0" indent="0" algn="ctr">
              <a:buNone/>
            </a:pPr>
            <a:r>
              <a:rPr lang="en-US" sz="1400" dirty="0">
                <a:solidFill>
                  <a:srgbClr val="F5F5F5"/>
                </a:solidFill>
                <a:latin typeface="Calibri" pitchFamily="34" charset="0"/>
                <a:ea typeface="Calibri" pitchFamily="34" charset="-122"/>
                <a:cs typeface="Calibri" pitchFamily="34" charset="-120"/>
              </a:rPr>
              <a:t>Student Name:  </a:t>
            </a:r>
            <a:r>
              <a:rPr lang="en-US" sz="1400">
                <a:solidFill>
                  <a:srgbClr val="F5F5F5"/>
                </a:solidFill>
                <a:latin typeface="Calibri" pitchFamily="34" charset="0"/>
                <a:ea typeface="Calibri" pitchFamily="34" charset="-122"/>
                <a:cs typeface="Calibri" pitchFamily="34" charset="-120"/>
              </a:rPr>
              <a:t>Samina Iqbal</a:t>
            </a:r>
            <a:endParaRPr lang="en-US" sz="1400" dirty="0"/>
          </a:p>
          <a:p>
            <a:pPr marL="0" indent="0" algn="ctr">
              <a:buNone/>
            </a:pPr>
            <a:r>
              <a:rPr lang="en-US" sz="1400" dirty="0">
                <a:solidFill>
                  <a:srgbClr val="F5F5F5"/>
                </a:solidFill>
                <a:latin typeface="Calibri" pitchFamily="34" charset="0"/>
                <a:ea typeface="Calibri" pitchFamily="34" charset="-122"/>
                <a:cs typeface="Calibri" pitchFamily="34" charset="-120"/>
              </a:rPr>
              <a:t>Group Presentation Assignment</a:t>
            </a:r>
            <a:endParaRPr lang="en-US" sz="1400" dirty="0"/>
          </a:p>
        </p:txBody>
      </p:sp>
      <p:sp>
        <p:nvSpPr>
          <p:cNvPr id="5" name="Text 3"/>
          <p:cNvSpPr/>
          <p:nvPr/>
        </p:nvSpPr>
        <p:spPr>
          <a:xfrm>
            <a:off x="457200" y="4572000"/>
            <a:ext cx="8229600" cy="365760"/>
          </a:xfrm>
          <a:prstGeom prst="rect">
            <a:avLst/>
          </a:prstGeom>
          <a:noFill/>
          <a:ln/>
        </p:spPr>
        <p:txBody>
          <a:bodyPr wrap="square" rtlCol="0" anchor="ctr"/>
          <a:lstStyle/>
          <a:p>
            <a:pPr marL="0" indent="0" algn="ctr">
              <a:buNone/>
            </a:pPr>
            <a:r>
              <a:rPr lang="en-US" sz="1200" i="1" dirty="0">
                <a:solidFill>
                  <a:srgbClr val="02C39A"/>
                </a:solidFill>
                <a:latin typeface="Calibri" pitchFamily="34" charset="0"/>
                <a:ea typeface="Calibri" pitchFamily="34" charset="-122"/>
                <a:cs typeface="Calibri" pitchFamily="34" charset="-120"/>
              </a:rPr>
              <a:t>Group Members: [Student Names &amp; Numbers]</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0A896"/>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Task: Secure File Storage and Sharing</a:t>
            </a:r>
            <a:endParaRPr lang="en-US" sz="3600" dirty="0"/>
          </a:p>
        </p:txBody>
      </p:sp>
      <p:sp>
        <p:nvSpPr>
          <p:cNvPr id="4" name="Shape 2"/>
          <p:cNvSpPr/>
          <p:nvPr/>
        </p:nvSpPr>
        <p:spPr>
          <a:xfrm>
            <a:off x="457200" y="1097280"/>
            <a:ext cx="8229600" cy="1604172"/>
          </a:xfrm>
          <a:prstGeom prst="rect">
            <a:avLst/>
          </a:prstGeom>
          <a:solidFill>
            <a:srgbClr val="E8F5F0"/>
          </a:solidFill>
          <a:ln w="25400">
            <a:solidFill>
              <a:srgbClr val="00A896"/>
            </a:solidFill>
            <a:prstDash val="solid"/>
          </a:ln>
        </p:spPr>
        <p:txBody>
          <a:bodyPr/>
          <a:lstStyle/>
          <a:p>
            <a:endParaRPr lang="en-US"/>
          </a:p>
        </p:txBody>
      </p:sp>
      <p:sp>
        <p:nvSpPr>
          <p:cNvPr id="5" name="Text 3"/>
          <p:cNvSpPr/>
          <p:nvPr/>
        </p:nvSpPr>
        <p:spPr>
          <a:xfrm>
            <a:off x="640080" y="1234440"/>
            <a:ext cx="7863840" cy="27432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The Challenge: Riverdale Nursing Home</a:t>
            </a:r>
            <a:endParaRPr lang="en-US" sz="1600" dirty="0"/>
          </a:p>
        </p:txBody>
      </p:sp>
      <p:sp>
        <p:nvSpPr>
          <p:cNvPr id="6" name="Text 4"/>
          <p:cNvSpPr/>
          <p:nvPr/>
        </p:nvSpPr>
        <p:spPr>
          <a:xfrm>
            <a:off x="691764" y="1445151"/>
            <a:ext cx="7680960" cy="1126599"/>
          </a:xfrm>
          <a:prstGeom prst="rect">
            <a:avLst/>
          </a:prstGeom>
          <a:noFill/>
          <a:ln/>
        </p:spPr>
        <p:txBody>
          <a:bodyPr wrap="square" rtlCol="0" anchor="ctr"/>
          <a:lstStyle/>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Documents such as care documents, employee documents, and schedules are kept in different systems</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Employees working in both the facilities experience problems accessing the documents</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There are security problems due to the loss of confidentiality of health care information</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Lack of communication leads to duplicated effort and loss of messages</a:t>
            </a:r>
          </a:p>
        </p:txBody>
      </p:sp>
      <p:sp>
        <p:nvSpPr>
          <p:cNvPr id="7" name="Shape 5"/>
          <p:cNvSpPr/>
          <p:nvPr/>
        </p:nvSpPr>
        <p:spPr>
          <a:xfrm>
            <a:off x="457200" y="2796867"/>
            <a:ext cx="4023360" cy="2103120"/>
          </a:xfrm>
          <a:prstGeom prst="rect">
            <a:avLst/>
          </a:prstGeom>
          <a:solidFill>
            <a:srgbClr val="D0E8E5"/>
          </a:solidFill>
          <a:ln w="25400">
            <a:solidFill>
              <a:srgbClr val="02C39A"/>
            </a:solidFill>
            <a:prstDash val="dash"/>
          </a:ln>
        </p:spPr>
        <p:txBody>
          <a:bodyPr/>
          <a:lstStyle/>
          <a:p>
            <a:endParaRPr lang="en-US"/>
          </a:p>
        </p:txBody>
      </p:sp>
      <p:sp>
        <p:nvSpPr>
          <p:cNvPr id="9" name="Text 7"/>
          <p:cNvSpPr/>
          <p:nvPr/>
        </p:nvSpPr>
        <p:spPr>
          <a:xfrm>
            <a:off x="7399682" y="4762827"/>
            <a:ext cx="1287118" cy="274320"/>
          </a:xfrm>
          <a:prstGeom prst="rect">
            <a:avLst/>
          </a:prstGeom>
          <a:noFill/>
          <a:ln/>
        </p:spPr>
        <p:txBody>
          <a:bodyPr wrap="square" rtlCol="0" anchor="ctr"/>
          <a:lstStyle/>
          <a:p>
            <a:pPr marL="0" indent="0">
              <a:buNone/>
            </a:pPr>
            <a:r>
              <a:rPr lang="en-US" sz="1100" i="1" dirty="0">
                <a:solidFill>
                  <a:srgbClr val="2F3C7E"/>
                </a:solidFill>
                <a:latin typeface="Calibri" pitchFamily="34" charset="0"/>
                <a:ea typeface="Calibri" pitchFamily="34" charset="-122"/>
                <a:cs typeface="Calibri" pitchFamily="34" charset="-120"/>
              </a:rPr>
              <a:t>(Davis et al., 2013)</a:t>
            </a:r>
            <a:endParaRPr lang="en-US" sz="1100" dirty="0"/>
          </a:p>
        </p:txBody>
      </p:sp>
      <p:sp>
        <p:nvSpPr>
          <p:cNvPr id="10" name="Text 8"/>
          <p:cNvSpPr/>
          <p:nvPr/>
        </p:nvSpPr>
        <p:spPr>
          <a:xfrm>
            <a:off x="4754880" y="2975775"/>
            <a:ext cx="3931920" cy="1645920"/>
          </a:xfrm>
          <a:prstGeom prst="rect">
            <a:avLst/>
          </a:prstGeom>
          <a:noFill/>
          <a:ln/>
        </p:spPr>
        <p:txBody>
          <a:bodyPr wrap="square" rtlCol="0" anchor="t"/>
          <a:lstStyle/>
          <a:p>
            <a:pPr algn="just">
              <a:lnSpc>
                <a:spcPct val="150000"/>
              </a:lnSpc>
            </a:pPr>
            <a:r>
              <a:rPr lang="en-US" sz="1100" dirty="0">
                <a:solidFill>
                  <a:srgbClr val="2F3C7E"/>
                </a:solidFill>
                <a:latin typeface="Calibri" pitchFamily="34" charset="0"/>
                <a:ea typeface="Calibri" pitchFamily="34" charset="-122"/>
                <a:cs typeface="Calibri" pitchFamily="34" charset="-120"/>
              </a:rPr>
              <a:t>The challenge that is faced by the healthcare organizations in terms of managing data is the challenge of access to data where there are several buildings and there is shift work. The cloud technology helps in solving this issue of access.</a:t>
            </a:r>
            <a:endParaRPr lang="en-US" sz="1100" dirty="0"/>
          </a:p>
        </p:txBody>
      </p:sp>
      <p:pic>
        <p:nvPicPr>
          <p:cNvPr id="14" name="Picture 13">
            <a:extLst>
              <a:ext uri="{FF2B5EF4-FFF2-40B4-BE49-F238E27FC236}">
                <a16:creationId xmlns:a16="http://schemas.microsoft.com/office/drawing/2014/main" id="{9772AD1C-E636-BDE4-787B-38757BDFF0F8}"/>
              </a:ext>
            </a:extLst>
          </p:cNvPr>
          <p:cNvPicPr>
            <a:picLocks noChangeAspect="1"/>
          </p:cNvPicPr>
          <p:nvPr/>
        </p:nvPicPr>
        <p:blipFill>
          <a:blip r:embed="rId3"/>
          <a:stretch>
            <a:fillRect/>
          </a:stretch>
        </p:blipFill>
        <p:spPr>
          <a:xfrm>
            <a:off x="496957" y="2828672"/>
            <a:ext cx="3949852" cy="204149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28090"/>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Microsoft OneDrive: Overview</a:t>
            </a:r>
            <a:endParaRPr lang="en-US" sz="3600" dirty="0"/>
          </a:p>
        </p:txBody>
      </p:sp>
      <p:sp>
        <p:nvSpPr>
          <p:cNvPr id="4" name="Shape 2"/>
          <p:cNvSpPr/>
          <p:nvPr/>
        </p:nvSpPr>
        <p:spPr>
          <a:xfrm>
            <a:off x="457200" y="928317"/>
            <a:ext cx="4114800" cy="2073303"/>
          </a:xfrm>
          <a:prstGeom prst="rect">
            <a:avLst/>
          </a:prstGeom>
          <a:solidFill>
            <a:srgbClr val="F5F5F5"/>
          </a:solidFill>
          <a:ln/>
        </p:spPr>
        <p:txBody>
          <a:bodyPr/>
          <a:lstStyle/>
          <a:p>
            <a:endParaRPr lang="en-US"/>
          </a:p>
        </p:txBody>
      </p:sp>
      <p:sp>
        <p:nvSpPr>
          <p:cNvPr id="5" name="Text 3"/>
          <p:cNvSpPr/>
          <p:nvPr/>
        </p:nvSpPr>
        <p:spPr>
          <a:xfrm>
            <a:off x="640080" y="1065477"/>
            <a:ext cx="3749040" cy="365760"/>
          </a:xfrm>
          <a:prstGeom prst="rect">
            <a:avLst/>
          </a:prstGeom>
          <a:noFill/>
          <a:ln/>
        </p:spPr>
        <p:txBody>
          <a:bodyPr wrap="square" rtlCol="0" anchor="ctr"/>
          <a:lstStyle/>
          <a:p>
            <a:pPr marL="0" indent="0">
              <a:buNone/>
            </a:pPr>
            <a:r>
              <a:rPr lang="en-US" sz="1800" b="1" dirty="0">
                <a:solidFill>
                  <a:srgbClr val="028090"/>
                </a:solidFill>
                <a:latin typeface="Cambria" pitchFamily="34" charset="0"/>
                <a:ea typeface="Cambria" pitchFamily="34" charset="-122"/>
                <a:cs typeface="Cambria" pitchFamily="34" charset="-120"/>
              </a:rPr>
              <a:t>What is OneDrive?</a:t>
            </a:r>
            <a:endParaRPr lang="en-US" sz="1800" dirty="0"/>
          </a:p>
        </p:txBody>
      </p:sp>
      <p:sp>
        <p:nvSpPr>
          <p:cNvPr id="6" name="Text 4"/>
          <p:cNvSpPr/>
          <p:nvPr/>
        </p:nvSpPr>
        <p:spPr>
          <a:xfrm>
            <a:off x="731520" y="1522677"/>
            <a:ext cx="3749040" cy="1478943"/>
          </a:xfrm>
          <a:prstGeom prst="rect">
            <a:avLst/>
          </a:prstGeom>
          <a:noFill/>
          <a:ln/>
        </p:spPr>
        <p:txBody>
          <a:bodyPr wrap="square" rtlCol="0" anchor="ctr"/>
          <a:lstStyle/>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Some of the storage services provided by Microsoft 365 in the cloud are as follows:</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Ensure security of files in terms of storage and retrieval</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Allow the sharing of files by the user</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Act as a collaborative tool using multiple devices</a:t>
            </a:r>
          </a:p>
          <a:p>
            <a:pPr marL="342900" indent="-342900">
              <a:buSzPct val="100000"/>
              <a:buChar char="•"/>
            </a:pPr>
            <a:r>
              <a:rPr lang="en-US" sz="1200" dirty="0">
                <a:solidFill>
                  <a:srgbClr val="2F3C7E"/>
                </a:solidFill>
                <a:latin typeface="Calibri" pitchFamily="34" charset="0"/>
                <a:ea typeface="Calibri" pitchFamily="34" charset="-122"/>
                <a:cs typeface="Calibri" pitchFamily="34" charset="-120"/>
              </a:rPr>
              <a:t>Versioning and file recovery services</a:t>
            </a:r>
            <a:endParaRPr lang="en-US" sz="1200" dirty="0"/>
          </a:p>
        </p:txBody>
      </p:sp>
      <p:sp>
        <p:nvSpPr>
          <p:cNvPr id="7" name="Shape 5"/>
          <p:cNvSpPr/>
          <p:nvPr/>
        </p:nvSpPr>
        <p:spPr>
          <a:xfrm>
            <a:off x="5029200" y="928316"/>
            <a:ext cx="3657600" cy="3689403"/>
          </a:xfrm>
          <a:prstGeom prst="rect">
            <a:avLst/>
          </a:prstGeom>
          <a:solidFill>
            <a:srgbClr val="E8F5F0"/>
          </a:solidFill>
          <a:ln/>
        </p:spPr>
        <p:txBody>
          <a:bodyPr/>
          <a:lstStyle/>
          <a:p>
            <a:endParaRPr lang="en-US"/>
          </a:p>
        </p:txBody>
      </p:sp>
      <p:sp>
        <p:nvSpPr>
          <p:cNvPr id="8" name="Text 6"/>
          <p:cNvSpPr/>
          <p:nvPr/>
        </p:nvSpPr>
        <p:spPr>
          <a:xfrm>
            <a:off x="5212080" y="1065477"/>
            <a:ext cx="3291840" cy="365760"/>
          </a:xfrm>
          <a:prstGeom prst="rect">
            <a:avLst/>
          </a:prstGeom>
          <a:noFill/>
          <a:ln/>
        </p:spPr>
        <p:txBody>
          <a:bodyPr wrap="square" rtlCol="0" anchor="ctr"/>
          <a:lstStyle/>
          <a:p>
            <a:pPr marL="0" indent="0">
              <a:buNone/>
            </a:pPr>
            <a:r>
              <a:rPr lang="en-US" sz="1800" b="1" dirty="0">
                <a:solidFill>
                  <a:srgbClr val="028090"/>
                </a:solidFill>
                <a:latin typeface="Cambria" pitchFamily="34" charset="0"/>
                <a:ea typeface="Cambria" pitchFamily="34" charset="-122"/>
                <a:cs typeface="Cambria" pitchFamily="34" charset="-120"/>
              </a:rPr>
              <a:t>Key Features</a:t>
            </a:r>
            <a:endParaRPr lang="en-US" sz="1800" dirty="0"/>
          </a:p>
        </p:txBody>
      </p:sp>
      <p:sp>
        <p:nvSpPr>
          <p:cNvPr id="9" name="Text 7"/>
          <p:cNvSpPr/>
          <p:nvPr/>
        </p:nvSpPr>
        <p:spPr>
          <a:xfrm>
            <a:off x="5303520" y="1522677"/>
            <a:ext cx="3108960" cy="22860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 Encryption</a:t>
            </a:r>
            <a:endParaRPr lang="en-US" sz="1300" dirty="0"/>
          </a:p>
        </p:txBody>
      </p:sp>
      <p:sp>
        <p:nvSpPr>
          <p:cNvPr id="10" name="Text 8"/>
          <p:cNvSpPr/>
          <p:nvPr/>
        </p:nvSpPr>
        <p:spPr>
          <a:xfrm>
            <a:off x="5303520" y="1778709"/>
            <a:ext cx="3108960" cy="365760"/>
          </a:xfrm>
          <a:prstGeom prst="rect">
            <a:avLst/>
          </a:prstGeom>
          <a:noFill/>
          <a:ln/>
        </p:spPr>
        <p:txBody>
          <a:bodyPr wrap="square" rtlCol="0" anchor="ctr"/>
          <a:lstStyle/>
          <a:p>
            <a:r>
              <a:rPr lang="en-US" sz="1100" dirty="0">
                <a:solidFill>
                  <a:srgbClr val="2F3C7E"/>
                </a:solidFill>
                <a:latin typeface="Calibri" pitchFamily="34" charset="0"/>
                <a:ea typeface="Calibri" pitchFamily="34" charset="-122"/>
                <a:cs typeface="Calibri" pitchFamily="34" charset="-120"/>
              </a:rPr>
              <a:t>Data protection while transferring and storing files</a:t>
            </a:r>
          </a:p>
        </p:txBody>
      </p:sp>
      <p:sp>
        <p:nvSpPr>
          <p:cNvPr id="11" name="Text 9"/>
          <p:cNvSpPr/>
          <p:nvPr/>
        </p:nvSpPr>
        <p:spPr>
          <a:xfrm>
            <a:off x="5303520" y="2299917"/>
            <a:ext cx="3108960" cy="22860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 Access Control</a:t>
            </a:r>
            <a:endParaRPr lang="en-US" sz="1300" dirty="0"/>
          </a:p>
        </p:txBody>
      </p:sp>
      <p:sp>
        <p:nvSpPr>
          <p:cNvPr id="12" name="Text 10"/>
          <p:cNvSpPr/>
          <p:nvPr/>
        </p:nvSpPr>
        <p:spPr>
          <a:xfrm>
            <a:off x="5303520" y="2555949"/>
            <a:ext cx="3108960" cy="365760"/>
          </a:xfrm>
          <a:prstGeom prst="rect">
            <a:avLst/>
          </a:prstGeom>
          <a:noFill/>
          <a:ln/>
        </p:spPr>
        <p:txBody>
          <a:bodyPr wrap="square" rtlCol="0" anchor="ctr"/>
          <a:lstStyle/>
          <a:p>
            <a:r>
              <a:rPr lang="en-US" sz="1100" dirty="0">
                <a:solidFill>
                  <a:srgbClr val="2F3C7E"/>
                </a:solidFill>
                <a:latin typeface="Calibri" pitchFamily="34" charset="0"/>
                <a:ea typeface="Calibri" pitchFamily="34" charset="-122"/>
                <a:cs typeface="Calibri" pitchFamily="34" charset="-120"/>
              </a:rPr>
              <a:t>Permissions for each file individually</a:t>
            </a:r>
          </a:p>
        </p:txBody>
      </p:sp>
      <p:sp>
        <p:nvSpPr>
          <p:cNvPr id="13" name="Text 11"/>
          <p:cNvSpPr/>
          <p:nvPr/>
        </p:nvSpPr>
        <p:spPr>
          <a:xfrm>
            <a:off x="5303520" y="3077157"/>
            <a:ext cx="3108960" cy="22860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 Multi-Device</a:t>
            </a:r>
            <a:endParaRPr lang="en-US" sz="1300" dirty="0"/>
          </a:p>
        </p:txBody>
      </p:sp>
      <p:sp>
        <p:nvSpPr>
          <p:cNvPr id="14" name="Text 12"/>
          <p:cNvSpPr/>
          <p:nvPr/>
        </p:nvSpPr>
        <p:spPr>
          <a:xfrm>
            <a:off x="5303520" y="3333189"/>
            <a:ext cx="3108960" cy="365760"/>
          </a:xfrm>
          <a:prstGeom prst="rect">
            <a:avLst/>
          </a:prstGeom>
          <a:noFill/>
          <a:ln/>
        </p:spPr>
        <p:txBody>
          <a:bodyPr wrap="square" rtlCol="0" anchor="ctr"/>
          <a:lstStyle/>
          <a:p>
            <a:r>
              <a:rPr lang="en-US" sz="1100" dirty="0">
                <a:solidFill>
                  <a:srgbClr val="2F3C7E"/>
                </a:solidFill>
                <a:latin typeface="Calibri" pitchFamily="34" charset="0"/>
                <a:ea typeface="Calibri" pitchFamily="34" charset="-122"/>
                <a:cs typeface="Calibri" pitchFamily="34" charset="-120"/>
              </a:rPr>
              <a:t>Access from PC, tablet and phone</a:t>
            </a:r>
          </a:p>
        </p:txBody>
      </p:sp>
      <p:sp>
        <p:nvSpPr>
          <p:cNvPr id="15" name="Text 13"/>
          <p:cNvSpPr/>
          <p:nvPr/>
        </p:nvSpPr>
        <p:spPr>
          <a:xfrm>
            <a:off x="5303520" y="3854397"/>
            <a:ext cx="3108960" cy="22860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 Version History</a:t>
            </a:r>
            <a:endParaRPr lang="en-US" sz="1300" dirty="0"/>
          </a:p>
        </p:txBody>
      </p:sp>
      <p:sp>
        <p:nvSpPr>
          <p:cNvPr id="16" name="Text 14"/>
          <p:cNvSpPr/>
          <p:nvPr/>
        </p:nvSpPr>
        <p:spPr>
          <a:xfrm>
            <a:off x="5303520" y="4110429"/>
            <a:ext cx="3108960" cy="365760"/>
          </a:xfrm>
          <a:prstGeom prst="rect">
            <a:avLst/>
          </a:prstGeom>
          <a:noFill/>
          <a:ln/>
        </p:spPr>
        <p:txBody>
          <a:bodyPr wrap="square" rtlCol="0" anchor="ctr"/>
          <a:lstStyle/>
          <a:p>
            <a:r>
              <a:rPr lang="en-US" sz="1100" dirty="0">
                <a:solidFill>
                  <a:srgbClr val="2F3C7E"/>
                </a:solidFill>
                <a:latin typeface="Calibri" pitchFamily="34" charset="0"/>
                <a:ea typeface="Calibri" pitchFamily="34" charset="-122"/>
                <a:cs typeface="Calibri" pitchFamily="34" charset="-120"/>
              </a:rPr>
              <a:t>Ability to retrieve old versions of the file</a:t>
            </a:r>
          </a:p>
        </p:txBody>
      </p:sp>
      <p:sp>
        <p:nvSpPr>
          <p:cNvPr id="17" name="Text 15"/>
          <p:cNvSpPr/>
          <p:nvPr/>
        </p:nvSpPr>
        <p:spPr>
          <a:xfrm>
            <a:off x="457200" y="4754880"/>
            <a:ext cx="8229600" cy="228600"/>
          </a:xfrm>
          <a:prstGeom prst="rect">
            <a:avLst/>
          </a:prstGeom>
          <a:noFill/>
          <a:ln/>
        </p:spPr>
        <p:txBody>
          <a:bodyPr wrap="square" rtlCol="0" anchor="ctr"/>
          <a:lstStyle/>
          <a:p>
            <a:pPr marL="0" indent="0">
              <a:buNone/>
            </a:pPr>
            <a:r>
              <a:rPr lang="en-US" sz="1000" i="1" dirty="0">
                <a:solidFill>
                  <a:srgbClr val="2F3C7E"/>
                </a:solidFill>
                <a:latin typeface="Calibri" pitchFamily="34" charset="0"/>
                <a:ea typeface="Calibri" pitchFamily="34" charset="-122"/>
                <a:cs typeface="Calibri" pitchFamily="34" charset="-120"/>
              </a:rPr>
              <a:t>(Microsoft, 2015)</a:t>
            </a:r>
            <a:endParaRPr lang="en-US" sz="1000" dirty="0"/>
          </a:p>
        </p:txBody>
      </p:sp>
      <p:pic>
        <p:nvPicPr>
          <p:cNvPr id="19" name="Picture 18">
            <a:extLst>
              <a:ext uri="{FF2B5EF4-FFF2-40B4-BE49-F238E27FC236}">
                <a16:creationId xmlns:a16="http://schemas.microsoft.com/office/drawing/2014/main" id="{D11D5202-1337-5B1A-7D8B-1AF58D08E8F3}"/>
              </a:ext>
            </a:extLst>
          </p:cNvPr>
          <p:cNvPicPr>
            <a:picLocks noChangeAspect="1"/>
          </p:cNvPicPr>
          <p:nvPr/>
        </p:nvPicPr>
        <p:blipFill>
          <a:blip r:embed="rId3"/>
          <a:srcRect b="15073"/>
          <a:stretch>
            <a:fillRect/>
          </a:stretch>
        </p:blipFill>
        <p:spPr>
          <a:xfrm>
            <a:off x="457199" y="3057279"/>
            <a:ext cx="4194313" cy="156044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0A896"/>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Why OneDrive Fits This Task</a:t>
            </a:r>
            <a:endParaRPr lang="en-US" sz="3600" dirty="0"/>
          </a:p>
        </p:txBody>
      </p:sp>
      <p:sp>
        <p:nvSpPr>
          <p:cNvPr id="4" name="Shape 2"/>
          <p:cNvSpPr/>
          <p:nvPr/>
        </p:nvSpPr>
        <p:spPr>
          <a:xfrm>
            <a:off x="457200" y="1097279"/>
            <a:ext cx="2011680" cy="2918129"/>
          </a:xfrm>
          <a:prstGeom prst="rect">
            <a:avLst/>
          </a:prstGeom>
          <a:solidFill>
            <a:srgbClr val="028090"/>
          </a:solidFill>
          <a:ln/>
        </p:spPr>
        <p:txBody>
          <a:bodyPr/>
          <a:lstStyle/>
          <a:p>
            <a:endParaRPr lang="en-US"/>
          </a:p>
        </p:txBody>
      </p:sp>
      <p:sp>
        <p:nvSpPr>
          <p:cNvPr id="5" name="Text 3"/>
          <p:cNvSpPr/>
          <p:nvPr/>
        </p:nvSpPr>
        <p:spPr>
          <a:xfrm>
            <a:off x="548640" y="1234440"/>
            <a:ext cx="1828800" cy="411480"/>
          </a:xfrm>
          <a:prstGeom prst="rect">
            <a:avLst/>
          </a:prstGeom>
          <a:noFill/>
          <a:ln/>
        </p:spPr>
        <p:txBody>
          <a:bodyPr wrap="square"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Security Compliance</a:t>
            </a:r>
            <a:endParaRPr lang="en-US" sz="1300" dirty="0"/>
          </a:p>
        </p:txBody>
      </p:sp>
      <p:sp>
        <p:nvSpPr>
          <p:cNvPr id="6" name="Text 4"/>
          <p:cNvSpPr/>
          <p:nvPr/>
        </p:nvSpPr>
        <p:spPr>
          <a:xfrm>
            <a:off x="548640" y="1691640"/>
            <a:ext cx="1828800" cy="2217420"/>
          </a:xfrm>
          <a:prstGeom prst="rect">
            <a:avLst/>
          </a:prstGeom>
          <a:noFill/>
          <a:ln/>
        </p:spPr>
        <p:txBody>
          <a:bodyPr wrap="square" rtlCol="0" anchor="ctr"/>
          <a:lstStyle/>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End-to-End Encryption</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Settings that meet HIPAA standards</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Data Protection Standards for Healthcare</a:t>
            </a:r>
          </a:p>
        </p:txBody>
      </p:sp>
      <p:sp>
        <p:nvSpPr>
          <p:cNvPr id="7" name="Shape 5"/>
          <p:cNvSpPr/>
          <p:nvPr/>
        </p:nvSpPr>
        <p:spPr>
          <a:xfrm>
            <a:off x="2651760" y="1097279"/>
            <a:ext cx="2011680" cy="2918129"/>
          </a:xfrm>
          <a:prstGeom prst="rect">
            <a:avLst/>
          </a:prstGeom>
          <a:solidFill>
            <a:srgbClr val="00A896"/>
          </a:solidFill>
          <a:ln/>
        </p:spPr>
        <p:txBody>
          <a:bodyPr/>
          <a:lstStyle/>
          <a:p>
            <a:endParaRPr lang="en-US"/>
          </a:p>
        </p:txBody>
      </p:sp>
      <p:sp>
        <p:nvSpPr>
          <p:cNvPr id="8" name="Text 6"/>
          <p:cNvSpPr/>
          <p:nvPr/>
        </p:nvSpPr>
        <p:spPr>
          <a:xfrm>
            <a:off x="2743200" y="1234440"/>
            <a:ext cx="1828800" cy="411480"/>
          </a:xfrm>
          <a:prstGeom prst="rect">
            <a:avLst/>
          </a:prstGeom>
          <a:noFill/>
          <a:ln/>
        </p:spPr>
        <p:txBody>
          <a:bodyPr wrap="square"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Easy Access Control</a:t>
            </a:r>
            <a:endParaRPr lang="en-US" sz="1300" dirty="0"/>
          </a:p>
        </p:txBody>
      </p:sp>
      <p:sp>
        <p:nvSpPr>
          <p:cNvPr id="9" name="Text 7"/>
          <p:cNvSpPr/>
          <p:nvPr/>
        </p:nvSpPr>
        <p:spPr>
          <a:xfrm>
            <a:off x="2743200" y="1691640"/>
            <a:ext cx="1828800" cy="2217420"/>
          </a:xfrm>
          <a:prstGeom prst="rect">
            <a:avLst/>
          </a:prstGeom>
          <a:noFill/>
          <a:ln/>
        </p:spPr>
        <p:txBody>
          <a:bodyPr wrap="square" rtlCol="0" anchor="ctr"/>
          <a:lstStyle/>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Access can be provided on a file-by-file basis</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Can share with selected employees only</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Immediate revocation of access if necessary</a:t>
            </a:r>
            <a:endParaRPr lang="en-US" sz="1000" dirty="0"/>
          </a:p>
        </p:txBody>
      </p:sp>
      <p:sp>
        <p:nvSpPr>
          <p:cNvPr id="10" name="Shape 8"/>
          <p:cNvSpPr/>
          <p:nvPr/>
        </p:nvSpPr>
        <p:spPr>
          <a:xfrm>
            <a:off x="4846320" y="1097279"/>
            <a:ext cx="2011680" cy="2918129"/>
          </a:xfrm>
          <a:prstGeom prst="rect">
            <a:avLst/>
          </a:prstGeom>
          <a:solidFill>
            <a:srgbClr val="02C39A"/>
          </a:solidFill>
          <a:ln/>
        </p:spPr>
        <p:txBody>
          <a:bodyPr/>
          <a:lstStyle/>
          <a:p>
            <a:endParaRPr lang="en-US"/>
          </a:p>
        </p:txBody>
      </p:sp>
      <p:sp>
        <p:nvSpPr>
          <p:cNvPr id="11" name="Text 9"/>
          <p:cNvSpPr/>
          <p:nvPr/>
        </p:nvSpPr>
        <p:spPr>
          <a:xfrm>
            <a:off x="4937760" y="1234440"/>
            <a:ext cx="1828800" cy="411480"/>
          </a:xfrm>
          <a:prstGeom prst="rect">
            <a:avLst/>
          </a:prstGeom>
          <a:noFill/>
          <a:ln/>
        </p:spPr>
        <p:txBody>
          <a:bodyPr wrap="square"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Multi-Location Support</a:t>
            </a:r>
            <a:endParaRPr lang="en-US" sz="1300" dirty="0"/>
          </a:p>
        </p:txBody>
      </p:sp>
      <p:sp>
        <p:nvSpPr>
          <p:cNvPr id="12" name="Text 10"/>
          <p:cNvSpPr/>
          <p:nvPr/>
        </p:nvSpPr>
        <p:spPr>
          <a:xfrm>
            <a:off x="4937760" y="1691640"/>
            <a:ext cx="1828800" cy="2217420"/>
          </a:xfrm>
          <a:prstGeom prst="rect">
            <a:avLst/>
          </a:prstGeom>
          <a:noFill/>
          <a:ln/>
        </p:spPr>
        <p:txBody>
          <a:bodyPr wrap="square" rtlCol="0" anchor="ctr"/>
          <a:lstStyle/>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Employees in both buildings can access the same files</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Automatic synchronization for all devices</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Version control not mixed up in other locations</a:t>
            </a:r>
            <a:endParaRPr lang="en-US" sz="1000" dirty="0"/>
          </a:p>
        </p:txBody>
      </p:sp>
      <p:sp>
        <p:nvSpPr>
          <p:cNvPr id="13" name="Shape 11"/>
          <p:cNvSpPr/>
          <p:nvPr/>
        </p:nvSpPr>
        <p:spPr>
          <a:xfrm>
            <a:off x="7040880" y="1097279"/>
            <a:ext cx="2011680" cy="2918129"/>
          </a:xfrm>
          <a:prstGeom prst="rect">
            <a:avLst/>
          </a:prstGeom>
          <a:solidFill>
            <a:srgbClr val="1E88A4"/>
          </a:solidFill>
          <a:ln/>
        </p:spPr>
        <p:txBody>
          <a:bodyPr/>
          <a:lstStyle/>
          <a:p>
            <a:endParaRPr lang="en-US"/>
          </a:p>
        </p:txBody>
      </p:sp>
      <p:sp>
        <p:nvSpPr>
          <p:cNvPr id="14" name="Text 12"/>
          <p:cNvSpPr/>
          <p:nvPr/>
        </p:nvSpPr>
        <p:spPr>
          <a:xfrm>
            <a:off x="7132320" y="1234440"/>
            <a:ext cx="1828800" cy="411480"/>
          </a:xfrm>
          <a:prstGeom prst="rect">
            <a:avLst/>
          </a:prstGeom>
          <a:noFill/>
          <a:ln/>
        </p:spPr>
        <p:txBody>
          <a:bodyPr wrap="square"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Integration with Tools</a:t>
            </a:r>
            <a:endParaRPr lang="en-US" sz="1300" dirty="0"/>
          </a:p>
        </p:txBody>
      </p:sp>
      <p:sp>
        <p:nvSpPr>
          <p:cNvPr id="15" name="Text 13"/>
          <p:cNvSpPr/>
          <p:nvPr/>
        </p:nvSpPr>
        <p:spPr>
          <a:xfrm>
            <a:off x="7132320" y="1691640"/>
            <a:ext cx="1828800" cy="2217420"/>
          </a:xfrm>
          <a:prstGeom prst="rect">
            <a:avLst/>
          </a:prstGeom>
          <a:noFill/>
          <a:ln/>
        </p:spPr>
        <p:txBody>
          <a:bodyPr wrap="square" rtlCol="0" anchor="ctr"/>
          <a:lstStyle/>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Microsoft Teams integration possible</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Compatible with Word, Excel, and much more</a:t>
            </a:r>
          </a:p>
          <a:p>
            <a:pPr marL="342900" indent="-342900">
              <a:lnSpc>
                <a:spcPct val="150000"/>
              </a:lnSpc>
              <a:buSzPct val="100000"/>
              <a:buChar char="•"/>
            </a:pPr>
            <a:r>
              <a:rPr lang="en-US" sz="1000" dirty="0">
                <a:solidFill>
                  <a:srgbClr val="FFFFFF"/>
                </a:solidFill>
                <a:latin typeface="Calibri" pitchFamily="34" charset="0"/>
                <a:ea typeface="Calibri" pitchFamily="34" charset="-122"/>
                <a:cs typeface="Calibri" pitchFamily="34" charset="-120"/>
              </a:rPr>
              <a:t>Everything included in one package</a:t>
            </a:r>
            <a:endParaRPr lang="en-US" sz="1000" dirty="0"/>
          </a:p>
        </p:txBody>
      </p:sp>
      <p:sp>
        <p:nvSpPr>
          <p:cNvPr id="16" name="Text 14"/>
          <p:cNvSpPr/>
          <p:nvPr/>
        </p:nvSpPr>
        <p:spPr>
          <a:xfrm>
            <a:off x="457200" y="4572000"/>
            <a:ext cx="8229600" cy="228600"/>
          </a:xfrm>
          <a:prstGeom prst="rect">
            <a:avLst/>
          </a:prstGeom>
          <a:noFill/>
          <a:ln/>
        </p:spPr>
        <p:txBody>
          <a:bodyPr wrap="square" rtlCol="0" anchor="ctr"/>
          <a:lstStyle/>
          <a:p>
            <a:pPr marL="0" indent="0">
              <a:buNone/>
            </a:pPr>
            <a:r>
              <a:rPr lang="en-US" sz="1000" i="1" dirty="0">
                <a:solidFill>
                  <a:srgbClr val="2F3C7E"/>
                </a:solidFill>
                <a:latin typeface="Calibri" pitchFamily="34" charset="0"/>
                <a:ea typeface="Calibri" pitchFamily="34" charset="-122"/>
                <a:cs typeface="Calibri" pitchFamily="34" charset="-120"/>
              </a:rPr>
              <a:t>(Smith &amp; Thompson, 2014; Brown et al., 2016)</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28090"/>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Efficiency &amp; Communication Benefits</a:t>
            </a:r>
            <a:endParaRPr lang="en-US" sz="3600" dirty="0"/>
          </a:p>
        </p:txBody>
      </p:sp>
      <p:sp>
        <p:nvSpPr>
          <p:cNvPr id="4" name="Text 2"/>
          <p:cNvSpPr/>
          <p:nvPr/>
        </p:nvSpPr>
        <p:spPr>
          <a:xfrm>
            <a:off x="457200" y="1005840"/>
            <a:ext cx="4114800" cy="274320"/>
          </a:xfrm>
          <a:prstGeom prst="rect">
            <a:avLst/>
          </a:prstGeom>
          <a:noFill/>
          <a:ln/>
        </p:spPr>
        <p:txBody>
          <a:bodyPr wrap="square" rtlCol="0" anchor="ctr"/>
          <a:lstStyle/>
          <a:p>
            <a:pPr marL="0" indent="0">
              <a:buNone/>
            </a:pPr>
            <a:r>
              <a:rPr lang="en-US" sz="1400" b="1" dirty="0">
                <a:solidFill>
                  <a:srgbClr val="D32F2F"/>
                </a:solidFill>
                <a:latin typeface="Cambria" pitchFamily="34" charset="0"/>
                <a:ea typeface="Cambria" pitchFamily="34" charset="-122"/>
                <a:cs typeface="Cambria" pitchFamily="34" charset="-120"/>
              </a:rPr>
              <a:t>BEFORE (Without OneDrive)</a:t>
            </a:r>
            <a:endParaRPr lang="en-US" sz="1400" dirty="0"/>
          </a:p>
        </p:txBody>
      </p:sp>
      <p:sp>
        <p:nvSpPr>
          <p:cNvPr id="5" name="Shape 3"/>
          <p:cNvSpPr/>
          <p:nvPr/>
        </p:nvSpPr>
        <p:spPr>
          <a:xfrm>
            <a:off x="457200" y="1371600"/>
            <a:ext cx="4114800" cy="2651760"/>
          </a:xfrm>
          <a:prstGeom prst="rect">
            <a:avLst/>
          </a:prstGeom>
          <a:solidFill>
            <a:srgbClr val="FFEBEE"/>
          </a:solidFill>
          <a:ln w="12700">
            <a:solidFill>
              <a:srgbClr val="D32F2F"/>
            </a:solidFill>
            <a:prstDash val="solid"/>
          </a:ln>
        </p:spPr>
        <p:txBody>
          <a:bodyPr/>
          <a:lstStyle/>
          <a:p>
            <a:endParaRPr lang="en-US"/>
          </a:p>
        </p:txBody>
      </p:sp>
      <p:sp>
        <p:nvSpPr>
          <p:cNvPr id="6" name="Text 4"/>
          <p:cNvSpPr/>
          <p:nvPr/>
        </p:nvSpPr>
        <p:spPr>
          <a:xfrm>
            <a:off x="731520" y="1508760"/>
            <a:ext cx="3566160" cy="2377440"/>
          </a:xfrm>
          <a:prstGeom prst="rect">
            <a:avLst/>
          </a:prstGeom>
          <a:noFill/>
          <a:ln/>
        </p:spPr>
        <p:txBody>
          <a:bodyPr wrap="square" rtlCol="0" anchor="ctr"/>
          <a:lstStyle/>
          <a:p>
            <a:pPr marL="342900" indent="-342900">
              <a:lnSpc>
                <a:spcPct val="150000"/>
              </a:lnSpc>
              <a:buSzPct val="100000"/>
              <a:buChar char="•"/>
            </a:pPr>
            <a:r>
              <a:rPr lang="en-US" sz="1100" dirty="0">
                <a:solidFill>
                  <a:srgbClr val="C62828"/>
                </a:solidFill>
                <a:latin typeface="Calibri" pitchFamily="34" charset="0"/>
                <a:ea typeface="Calibri" pitchFamily="34" charset="-122"/>
                <a:cs typeface="Calibri" pitchFamily="34" charset="-120"/>
              </a:rPr>
              <a:t>Documents stored within emails and USB drives</a:t>
            </a:r>
          </a:p>
          <a:p>
            <a:pPr marL="342900" indent="-342900">
              <a:lnSpc>
                <a:spcPct val="150000"/>
              </a:lnSpc>
              <a:buSzPct val="100000"/>
              <a:buChar char="•"/>
            </a:pPr>
            <a:r>
              <a:rPr lang="en-US" sz="1100" dirty="0">
                <a:solidFill>
                  <a:srgbClr val="C62828"/>
                </a:solidFill>
                <a:latin typeface="Calibri" pitchFamily="34" charset="0"/>
                <a:ea typeface="Calibri" pitchFamily="34" charset="-122"/>
                <a:cs typeface="Calibri" pitchFamily="34" charset="-120"/>
              </a:rPr>
              <a:t>Workers unaware of whether the document is current</a:t>
            </a:r>
          </a:p>
          <a:p>
            <a:pPr marL="342900" indent="-342900">
              <a:lnSpc>
                <a:spcPct val="150000"/>
              </a:lnSpc>
              <a:buSzPct val="100000"/>
              <a:buChar char="•"/>
            </a:pPr>
            <a:r>
              <a:rPr lang="en-US" sz="1100" dirty="0">
                <a:solidFill>
                  <a:srgbClr val="C62828"/>
                </a:solidFill>
                <a:latin typeface="Calibri" pitchFamily="34" charset="0"/>
                <a:ea typeface="Calibri" pitchFamily="34" charset="-122"/>
                <a:cs typeface="Calibri" pitchFamily="34" charset="-120"/>
              </a:rPr>
              <a:t>Redundant work in working with the same document by other workers</a:t>
            </a:r>
          </a:p>
          <a:p>
            <a:pPr marL="342900" indent="-342900">
              <a:lnSpc>
                <a:spcPct val="150000"/>
              </a:lnSpc>
              <a:buSzPct val="100000"/>
              <a:buChar char="•"/>
            </a:pPr>
            <a:r>
              <a:rPr lang="en-US" sz="1100" dirty="0">
                <a:solidFill>
                  <a:srgbClr val="C62828"/>
                </a:solidFill>
                <a:latin typeface="Calibri" pitchFamily="34" charset="0"/>
                <a:ea typeface="Calibri" pitchFamily="34" charset="-122"/>
                <a:cs typeface="Calibri" pitchFamily="34" charset="-120"/>
              </a:rPr>
              <a:t>Confidential documents exposed via email attachments</a:t>
            </a:r>
          </a:p>
          <a:p>
            <a:pPr marL="342900" indent="-342900">
              <a:lnSpc>
                <a:spcPct val="150000"/>
              </a:lnSpc>
              <a:buSzPct val="100000"/>
              <a:buChar char="•"/>
            </a:pPr>
            <a:r>
              <a:rPr lang="en-US" sz="1100" dirty="0">
                <a:solidFill>
                  <a:srgbClr val="C62828"/>
                </a:solidFill>
                <a:latin typeface="Calibri" pitchFamily="34" charset="0"/>
                <a:ea typeface="Calibri" pitchFamily="34" charset="-122"/>
                <a:cs typeface="Calibri" pitchFamily="34" charset="-120"/>
              </a:rPr>
              <a:t>Wasted time in looking for the documents or creating them again</a:t>
            </a:r>
            <a:endParaRPr lang="en-US" sz="1100" dirty="0"/>
          </a:p>
        </p:txBody>
      </p:sp>
      <p:sp>
        <p:nvSpPr>
          <p:cNvPr id="7" name="Text 5"/>
          <p:cNvSpPr/>
          <p:nvPr/>
        </p:nvSpPr>
        <p:spPr>
          <a:xfrm>
            <a:off x="5029200" y="1005840"/>
            <a:ext cx="3657600" cy="274320"/>
          </a:xfrm>
          <a:prstGeom prst="rect">
            <a:avLst/>
          </a:prstGeom>
          <a:noFill/>
          <a:ln/>
        </p:spPr>
        <p:txBody>
          <a:bodyPr wrap="square" rtlCol="0" anchor="ctr"/>
          <a:lstStyle/>
          <a:p>
            <a:pPr marL="0" indent="0">
              <a:buNone/>
            </a:pPr>
            <a:r>
              <a:rPr lang="en-US" sz="1400" b="1" dirty="0">
                <a:solidFill>
                  <a:srgbClr val="00695C"/>
                </a:solidFill>
                <a:latin typeface="Cambria" pitchFamily="34" charset="0"/>
                <a:ea typeface="Cambria" pitchFamily="34" charset="-122"/>
                <a:cs typeface="Cambria" pitchFamily="34" charset="-120"/>
              </a:rPr>
              <a:t>AFTER (With OneDrive)</a:t>
            </a:r>
            <a:endParaRPr lang="en-US" sz="1400" dirty="0"/>
          </a:p>
        </p:txBody>
      </p:sp>
      <p:sp>
        <p:nvSpPr>
          <p:cNvPr id="8" name="Shape 6"/>
          <p:cNvSpPr/>
          <p:nvPr/>
        </p:nvSpPr>
        <p:spPr>
          <a:xfrm>
            <a:off x="5029200" y="1371600"/>
            <a:ext cx="3657600" cy="2651760"/>
          </a:xfrm>
          <a:prstGeom prst="rect">
            <a:avLst/>
          </a:prstGeom>
          <a:solidFill>
            <a:srgbClr val="E0F2F1"/>
          </a:solidFill>
          <a:ln w="12700">
            <a:solidFill>
              <a:srgbClr val="00695C"/>
            </a:solidFill>
            <a:prstDash val="solid"/>
          </a:ln>
        </p:spPr>
        <p:txBody>
          <a:bodyPr/>
          <a:lstStyle/>
          <a:p>
            <a:endParaRPr lang="en-US"/>
          </a:p>
        </p:txBody>
      </p:sp>
      <p:sp>
        <p:nvSpPr>
          <p:cNvPr id="9" name="Text 7"/>
          <p:cNvSpPr/>
          <p:nvPr/>
        </p:nvSpPr>
        <p:spPr>
          <a:xfrm>
            <a:off x="5303520" y="1508760"/>
            <a:ext cx="3108960" cy="2377440"/>
          </a:xfrm>
          <a:prstGeom prst="rect">
            <a:avLst/>
          </a:prstGeom>
          <a:noFill/>
          <a:ln/>
        </p:spPr>
        <p:txBody>
          <a:bodyPr wrap="square" rtlCol="0" anchor="ctr"/>
          <a:lstStyle/>
          <a:p>
            <a:pPr marL="342900" indent="-342900">
              <a:lnSpc>
                <a:spcPct val="150000"/>
              </a:lnSpc>
              <a:buSzPct val="100000"/>
              <a:buChar char="•"/>
            </a:pPr>
            <a:r>
              <a:rPr lang="en-US" sz="1100" dirty="0">
                <a:solidFill>
                  <a:srgbClr val="00695C"/>
                </a:solidFill>
                <a:latin typeface="Calibri" pitchFamily="34" charset="0"/>
                <a:ea typeface="Calibri" pitchFamily="34" charset="-122"/>
                <a:cs typeface="Calibri" pitchFamily="34" charset="-120"/>
              </a:rPr>
              <a:t>Unified storage accessible from any device</a:t>
            </a:r>
          </a:p>
          <a:p>
            <a:pPr marL="342900" indent="-342900">
              <a:lnSpc>
                <a:spcPct val="150000"/>
              </a:lnSpc>
              <a:buSzPct val="100000"/>
              <a:buChar char="•"/>
            </a:pPr>
            <a:r>
              <a:rPr lang="en-US" sz="1100" dirty="0">
                <a:solidFill>
                  <a:srgbClr val="00695C"/>
                </a:solidFill>
                <a:latin typeface="Calibri" pitchFamily="34" charset="0"/>
                <a:ea typeface="Calibri" pitchFamily="34" charset="-122"/>
                <a:cs typeface="Calibri" pitchFamily="34" charset="-120"/>
              </a:rPr>
              <a:t>Version control will ensure one version is available</a:t>
            </a:r>
          </a:p>
          <a:p>
            <a:pPr marL="342900" indent="-342900">
              <a:lnSpc>
                <a:spcPct val="150000"/>
              </a:lnSpc>
              <a:buSzPct val="100000"/>
              <a:buChar char="•"/>
            </a:pPr>
            <a:r>
              <a:rPr lang="en-US" sz="1100" dirty="0">
                <a:solidFill>
                  <a:srgbClr val="00695C"/>
                </a:solidFill>
                <a:latin typeface="Calibri" pitchFamily="34" charset="0"/>
                <a:ea typeface="Calibri" pitchFamily="34" charset="-122"/>
                <a:cs typeface="Calibri" pitchFamily="34" charset="-120"/>
              </a:rPr>
              <a:t>Collaboration of many ensures no mistakes and redundancy</a:t>
            </a:r>
          </a:p>
          <a:p>
            <a:pPr marL="342900" indent="-342900">
              <a:lnSpc>
                <a:spcPct val="150000"/>
              </a:lnSpc>
              <a:buSzPct val="100000"/>
              <a:buChar char="•"/>
            </a:pPr>
            <a:r>
              <a:rPr lang="en-US" sz="1100" dirty="0">
                <a:solidFill>
                  <a:srgbClr val="00695C"/>
                </a:solidFill>
                <a:latin typeface="Calibri" pitchFamily="34" charset="0"/>
                <a:ea typeface="Calibri" pitchFamily="34" charset="-122"/>
                <a:cs typeface="Calibri" pitchFamily="34" charset="-120"/>
              </a:rPr>
              <a:t>Encryption guarantees confidentiality of the documents</a:t>
            </a:r>
          </a:p>
          <a:p>
            <a:pPr marL="342900" indent="-342900">
              <a:lnSpc>
                <a:spcPct val="150000"/>
              </a:lnSpc>
              <a:buSzPct val="100000"/>
              <a:buChar char="•"/>
            </a:pPr>
            <a:r>
              <a:rPr lang="en-US" sz="1100" dirty="0">
                <a:solidFill>
                  <a:srgbClr val="00695C"/>
                </a:solidFill>
                <a:latin typeface="Calibri" pitchFamily="34" charset="0"/>
                <a:ea typeface="Calibri" pitchFamily="34" charset="-122"/>
                <a:cs typeface="Calibri" pitchFamily="34" charset="-120"/>
              </a:rPr>
              <a:t>Efficient access to the documents</a:t>
            </a:r>
          </a:p>
        </p:txBody>
      </p:sp>
      <p:sp>
        <p:nvSpPr>
          <p:cNvPr id="10" name="Shape 8"/>
          <p:cNvSpPr/>
          <p:nvPr/>
        </p:nvSpPr>
        <p:spPr>
          <a:xfrm>
            <a:off x="457200" y="4206240"/>
            <a:ext cx="8229600" cy="731520"/>
          </a:xfrm>
          <a:prstGeom prst="rect">
            <a:avLst/>
          </a:prstGeom>
          <a:solidFill>
            <a:srgbClr val="02C39A"/>
          </a:solidFill>
          <a:ln/>
        </p:spPr>
        <p:txBody>
          <a:bodyPr/>
          <a:lstStyle/>
          <a:p>
            <a:endParaRPr lang="en-US"/>
          </a:p>
        </p:txBody>
      </p:sp>
      <p:sp>
        <p:nvSpPr>
          <p:cNvPr id="11" name="Text 9"/>
          <p:cNvSpPr/>
          <p:nvPr/>
        </p:nvSpPr>
        <p:spPr>
          <a:xfrm>
            <a:off x="731520" y="4343400"/>
            <a:ext cx="7680960" cy="45720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Conclusion: Effective communication, reduced error, improved efficiency of employees, and compliance with health care data security standards.</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0A896"/>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Advantages of OneDrive</a:t>
            </a:r>
            <a:endParaRPr lang="en-US" sz="3600" dirty="0"/>
          </a:p>
        </p:txBody>
      </p:sp>
      <p:sp>
        <p:nvSpPr>
          <p:cNvPr id="4" name="Shape 2"/>
          <p:cNvSpPr/>
          <p:nvPr/>
        </p:nvSpPr>
        <p:spPr>
          <a:xfrm>
            <a:off x="548640" y="1097280"/>
            <a:ext cx="320040" cy="320040"/>
          </a:xfrm>
          <a:prstGeom prst="ellipse">
            <a:avLst/>
          </a:prstGeom>
          <a:solidFill>
            <a:srgbClr val="028090"/>
          </a:solidFill>
          <a:ln/>
        </p:spPr>
        <p:txBody>
          <a:bodyPr/>
          <a:lstStyle/>
          <a:p>
            <a:endParaRPr lang="en-US"/>
          </a:p>
        </p:txBody>
      </p:sp>
      <p:sp>
        <p:nvSpPr>
          <p:cNvPr id="5" name="Text 3"/>
          <p:cNvSpPr/>
          <p:nvPr/>
        </p:nvSpPr>
        <p:spPr>
          <a:xfrm>
            <a:off x="489006" y="1057524"/>
            <a:ext cx="457200" cy="39359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01</a:t>
            </a:r>
            <a:endParaRPr lang="en-US" sz="1400" dirty="0"/>
          </a:p>
        </p:txBody>
      </p:sp>
      <p:sp>
        <p:nvSpPr>
          <p:cNvPr id="6" name="Text 4"/>
          <p:cNvSpPr/>
          <p:nvPr/>
        </p:nvSpPr>
        <p:spPr>
          <a:xfrm>
            <a:off x="1005840" y="1115568"/>
            <a:ext cx="2286000" cy="22860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Security &amp; Compliance</a:t>
            </a:r>
            <a:endParaRPr lang="en-US" sz="1200" dirty="0"/>
          </a:p>
        </p:txBody>
      </p:sp>
      <p:sp>
        <p:nvSpPr>
          <p:cNvPr id="7" name="Text 5"/>
          <p:cNvSpPr/>
          <p:nvPr/>
        </p:nvSpPr>
        <p:spPr>
          <a:xfrm>
            <a:off x="3474720" y="1115568"/>
            <a:ext cx="5212080" cy="301752"/>
          </a:xfrm>
          <a:prstGeom prst="rect">
            <a:avLst/>
          </a:prstGeom>
          <a:noFill/>
          <a:ln/>
        </p:spPr>
        <p:txBody>
          <a:bodyPr wrap="square" rtlCol="0" anchor="ctr"/>
          <a:lstStyle/>
          <a:p>
            <a:pPr marL="0" indent="0">
              <a:buNone/>
            </a:pPr>
            <a:r>
              <a:rPr lang="en-US" sz="1100" dirty="0">
                <a:solidFill>
                  <a:srgbClr val="2F3C7E"/>
                </a:solidFill>
                <a:latin typeface="Calibri" pitchFamily="34" charset="0"/>
                <a:ea typeface="Calibri" pitchFamily="34" charset="-122"/>
                <a:cs typeface="Calibri" pitchFamily="34" charset="-120"/>
              </a:rPr>
              <a:t>Complies with HIPAA Encryption standards for secure healthcare information storage</a:t>
            </a:r>
          </a:p>
        </p:txBody>
      </p:sp>
      <p:sp>
        <p:nvSpPr>
          <p:cNvPr id="8" name="Shape 6"/>
          <p:cNvSpPr/>
          <p:nvPr/>
        </p:nvSpPr>
        <p:spPr>
          <a:xfrm>
            <a:off x="548640" y="1645920"/>
            <a:ext cx="320040" cy="320040"/>
          </a:xfrm>
          <a:prstGeom prst="ellipse">
            <a:avLst/>
          </a:prstGeom>
          <a:solidFill>
            <a:srgbClr val="028090"/>
          </a:solidFill>
          <a:ln/>
        </p:spPr>
        <p:txBody>
          <a:bodyPr/>
          <a:lstStyle/>
          <a:p>
            <a:endParaRPr lang="en-US"/>
          </a:p>
        </p:txBody>
      </p:sp>
      <p:sp>
        <p:nvSpPr>
          <p:cNvPr id="9" name="Text 7"/>
          <p:cNvSpPr/>
          <p:nvPr/>
        </p:nvSpPr>
        <p:spPr>
          <a:xfrm>
            <a:off x="518823" y="1645920"/>
            <a:ext cx="397566" cy="32004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02</a:t>
            </a:r>
            <a:endParaRPr lang="en-US" sz="1400" dirty="0"/>
          </a:p>
        </p:txBody>
      </p:sp>
      <p:sp>
        <p:nvSpPr>
          <p:cNvPr id="10" name="Text 8"/>
          <p:cNvSpPr/>
          <p:nvPr/>
        </p:nvSpPr>
        <p:spPr>
          <a:xfrm>
            <a:off x="1005840" y="1664208"/>
            <a:ext cx="2286000" cy="22860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Cost-Effective</a:t>
            </a:r>
            <a:endParaRPr lang="en-US" sz="1200" dirty="0"/>
          </a:p>
        </p:txBody>
      </p:sp>
      <p:sp>
        <p:nvSpPr>
          <p:cNvPr id="11" name="Text 9"/>
          <p:cNvSpPr/>
          <p:nvPr/>
        </p:nvSpPr>
        <p:spPr>
          <a:xfrm>
            <a:off x="3474720" y="1664208"/>
            <a:ext cx="5212080" cy="301752"/>
          </a:xfrm>
          <a:prstGeom prst="rect">
            <a:avLst/>
          </a:prstGeom>
          <a:noFill/>
          <a:ln/>
        </p:spPr>
        <p:txBody>
          <a:bodyPr wrap="square" rtlCol="0" anchor="ctr"/>
          <a:lstStyle/>
          <a:p>
            <a:pPr marL="0" indent="0">
              <a:buNone/>
            </a:pPr>
            <a:r>
              <a:rPr lang="en-US" sz="1100" dirty="0">
                <a:solidFill>
                  <a:srgbClr val="2F3C7E"/>
                </a:solidFill>
                <a:latin typeface="Calibri" pitchFamily="34" charset="0"/>
                <a:ea typeface="Calibri" pitchFamily="34" charset="-122"/>
                <a:cs typeface="Calibri" pitchFamily="34" charset="-120"/>
              </a:rPr>
              <a:t>Product of the Microsoft 365 family; no need to pay any software licensing fees</a:t>
            </a:r>
          </a:p>
        </p:txBody>
      </p:sp>
      <p:sp>
        <p:nvSpPr>
          <p:cNvPr id="12" name="Shape 10"/>
          <p:cNvSpPr/>
          <p:nvPr/>
        </p:nvSpPr>
        <p:spPr>
          <a:xfrm>
            <a:off x="548640" y="2194560"/>
            <a:ext cx="320040" cy="320040"/>
          </a:xfrm>
          <a:prstGeom prst="ellipse">
            <a:avLst/>
          </a:prstGeom>
          <a:solidFill>
            <a:srgbClr val="028090"/>
          </a:solidFill>
          <a:ln/>
        </p:spPr>
        <p:txBody>
          <a:bodyPr/>
          <a:lstStyle/>
          <a:p>
            <a:endParaRPr lang="en-US"/>
          </a:p>
        </p:txBody>
      </p:sp>
      <p:sp>
        <p:nvSpPr>
          <p:cNvPr id="13" name="Text 11"/>
          <p:cNvSpPr/>
          <p:nvPr/>
        </p:nvSpPr>
        <p:spPr>
          <a:xfrm>
            <a:off x="518822" y="2164743"/>
            <a:ext cx="397565" cy="37719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03</a:t>
            </a:r>
            <a:endParaRPr lang="en-US" sz="1400" dirty="0"/>
          </a:p>
        </p:txBody>
      </p:sp>
      <p:sp>
        <p:nvSpPr>
          <p:cNvPr id="14" name="Text 12"/>
          <p:cNvSpPr/>
          <p:nvPr/>
        </p:nvSpPr>
        <p:spPr>
          <a:xfrm>
            <a:off x="1005840" y="2212848"/>
            <a:ext cx="2286000" cy="22860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User-Friendly</a:t>
            </a:r>
            <a:endParaRPr lang="en-US" sz="1200" dirty="0"/>
          </a:p>
        </p:txBody>
      </p:sp>
      <p:sp>
        <p:nvSpPr>
          <p:cNvPr id="15" name="Text 13"/>
          <p:cNvSpPr/>
          <p:nvPr/>
        </p:nvSpPr>
        <p:spPr>
          <a:xfrm>
            <a:off x="3474720" y="2212848"/>
            <a:ext cx="5212080" cy="301752"/>
          </a:xfrm>
          <a:prstGeom prst="rect">
            <a:avLst/>
          </a:prstGeom>
          <a:noFill/>
          <a:ln/>
        </p:spPr>
        <p:txBody>
          <a:bodyPr wrap="square" rtlCol="0" anchor="ctr"/>
          <a:lstStyle/>
          <a:p>
            <a:pPr marL="0" indent="0">
              <a:buNone/>
            </a:pPr>
            <a:r>
              <a:rPr lang="en-US" sz="1100" dirty="0">
                <a:solidFill>
                  <a:srgbClr val="2F3C7E"/>
                </a:solidFill>
                <a:latin typeface="Calibri" pitchFamily="34" charset="0"/>
                <a:ea typeface="Calibri" pitchFamily="34" charset="-122"/>
                <a:cs typeface="Calibri" pitchFamily="34" charset="-120"/>
              </a:rPr>
              <a:t>Similar to Windows Explorer Interface; there is no need for any user training</a:t>
            </a:r>
            <a:endParaRPr lang="en-US" sz="1100" dirty="0"/>
          </a:p>
        </p:txBody>
      </p:sp>
      <p:sp>
        <p:nvSpPr>
          <p:cNvPr id="16" name="Shape 14"/>
          <p:cNvSpPr/>
          <p:nvPr/>
        </p:nvSpPr>
        <p:spPr>
          <a:xfrm>
            <a:off x="548640" y="2743200"/>
            <a:ext cx="320040" cy="320040"/>
          </a:xfrm>
          <a:prstGeom prst="ellipse">
            <a:avLst/>
          </a:prstGeom>
          <a:solidFill>
            <a:srgbClr val="028090"/>
          </a:solidFill>
          <a:ln/>
        </p:spPr>
        <p:txBody>
          <a:bodyPr/>
          <a:lstStyle/>
          <a:p>
            <a:endParaRPr lang="en-US"/>
          </a:p>
        </p:txBody>
      </p:sp>
      <p:sp>
        <p:nvSpPr>
          <p:cNvPr id="17" name="Text 15"/>
          <p:cNvSpPr/>
          <p:nvPr/>
        </p:nvSpPr>
        <p:spPr>
          <a:xfrm>
            <a:off x="518823" y="2713383"/>
            <a:ext cx="397564" cy="399554"/>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04</a:t>
            </a:r>
            <a:endParaRPr lang="en-US" sz="1400" dirty="0"/>
          </a:p>
        </p:txBody>
      </p:sp>
      <p:sp>
        <p:nvSpPr>
          <p:cNvPr id="18" name="Text 16"/>
          <p:cNvSpPr/>
          <p:nvPr/>
        </p:nvSpPr>
        <p:spPr>
          <a:xfrm>
            <a:off x="1005840" y="2761488"/>
            <a:ext cx="2286000" cy="22860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Scalability</a:t>
            </a:r>
            <a:endParaRPr lang="en-US" sz="1200" dirty="0"/>
          </a:p>
        </p:txBody>
      </p:sp>
      <p:sp>
        <p:nvSpPr>
          <p:cNvPr id="19" name="Text 17"/>
          <p:cNvSpPr/>
          <p:nvPr/>
        </p:nvSpPr>
        <p:spPr>
          <a:xfrm>
            <a:off x="3474720" y="2761488"/>
            <a:ext cx="5212080" cy="301752"/>
          </a:xfrm>
          <a:prstGeom prst="rect">
            <a:avLst/>
          </a:prstGeom>
          <a:noFill/>
          <a:ln/>
        </p:spPr>
        <p:txBody>
          <a:bodyPr wrap="square" rtlCol="0" anchor="ctr"/>
          <a:lstStyle/>
          <a:p>
            <a:pPr marL="0" indent="0">
              <a:buNone/>
            </a:pPr>
            <a:r>
              <a:rPr lang="en-US" sz="1100" dirty="0">
                <a:solidFill>
                  <a:srgbClr val="2F3C7E"/>
                </a:solidFill>
                <a:latin typeface="Calibri" pitchFamily="34" charset="0"/>
                <a:ea typeface="Calibri" pitchFamily="34" charset="-122"/>
                <a:cs typeface="Calibri" pitchFamily="34" charset="-120"/>
              </a:rPr>
              <a:t>It will grow as your business grows; increasing storage spaces becomes easier with time as your nursing home expands</a:t>
            </a:r>
          </a:p>
        </p:txBody>
      </p:sp>
      <p:sp>
        <p:nvSpPr>
          <p:cNvPr id="20" name="Shape 18"/>
          <p:cNvSpPr/>
          <p:nvPr/>
        </p:nvSpPr>
        <p:spPr>
          <a:xfrm>
            <a:off x="548640" y="3291840"/>
            <a:ext cx="320040" cy="320040"/>
          </a:xfrm>
          <a:prstGeom prst="ellipse">
            <a:avLst/>
          </a:prstGeom>
          <a:solidFill>
            <a:srgbClr val="028090"/>
          </a:solidFill>
          <a:ln/>
        </p:spPr>
        <p:txBody>
          <a:bodyPr/>
          <a:lstStyle/>
          <a:p>
            <a:endParaRPr lang="en-US"/>
          </a:p>
        </p:txBody>
      </p:sp>
      <p:sp>
        <p:nvSpPr>
          <p:cNvPr id="21" name="Text 19"/>
          <p:cNvSpPr/>
          <p:nvPr/>
        </p:nvSpPr>
        <p:spPr>
          <a:xfrm>
            <a:off x="508883" y="3262022"/>
            <a:ext cx="397563" cy="393093"/>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05</a:t>
            </a:r>
            <a:endParaRPr lang="en-US" sz="1400" dirty="0"/>
          </a:p>
        </p:txBody>
      </p:sp>
      <p:sp>
        <p:nvSpPr>
          <p:cNvPr id="22" name="Text 20"/>
          <p:cNvSpPr/>
          <p:nvPr/>
        </p:nvSpPr>
        <p:spPr>
          <a:xfrm>
            <a:off x="1005840" y="3310128"/>
            <a:ext cx="2286000" cy="22860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Automatic Backup</a:t>
            </a:r>
            <a:endParaRPr lang="en-US" sz="1200" dirty="0"/>
          </a:p>
        </p:txBody>
      </p:sp>
      <p:sp>
        <p:nvSpPr>
          <p:cNvPr id="23" name="Text 21"/>
          <p:cNvSpPr/>
          <p:nvPr/>
        </p:nvSpPr>
        <p:spPr>
          <a:xfrm>
            <a:off x="3474720" y="3310128"/>
            <a:ext cx="5212080" cy="301752"/>
          </a:xfrm>
          <a:prstGeom prst="rect">
            <a:avLst/>
          </a:prstGeom>
          <a:noFill/>
          <a:ln/>
        </p:spPr>
        <p:txBody>
          <a:bodyPr wrap="square" rtlCol="0" anchor="ctr"/>
          <a:lstStyle/>
          <a:p>
            <a:pPr marL="0" indent="0">
              <a:buNone/>
            </a:pPr>
            <a:r>
              <a:rPr lang="en-US" sz="1100" dirty="0">
                <a:solidFill>
                  <a:srgbClr val="2F3C7E"/>
                </a:solidFill>
                <a:latin typeface="Calibri" pitchFamily="34" charset="0"/>
                <a:ea typeface="Calibri" pitchFamily="34" charset="-122"/>
                <a:cs typeface="Calibri" pitchFamily="34" charset="-120"/>
              </a:rPr>
              <a:t>Provides facility of file back up; even file restoration becomes possible beyond 93 days</a:t>
            </a:r>
          </a:p>
        </p:txBody>
      </p:sp>
      <p:sp>
        <p:nvSpPr>
          <p:cNvPr id="24" name="Shape 22"/>
          <p:cNvSpPr/>
          <p:nvPr/>
        </p:nvSpPr>
        <p:spPr>
          <a:xfrm>
            <a:off x="548640" y="3840480"/>
            <a:ext cx="320040" cy="320040"/>
          </a:xfrm>
          <a:prstGeom prst="ellipse">
            <a:avLst/>
          </a:prstGeom>
          <a:solidFill>
            <a:srgbClr val="028090"/>
          </a:solidFill>
          <a:ln/>
        </p:spPr>
        <p:txBody>
          <a:bodyPr/>
          <a:lstStyle/>
          <a:p>
            <a:endParaRPr lang="en-US"/>
          </a:p>
        </p:txBody>
      </p:sp>
      <p:sp>
        <p:nvSpPr>
          <p:cNvPr id="25" name="Text 23"/>
          <p:cNvSpPr/>
          <p:nvPr/>
        </p:nvSpPr>
        <p:spPr>
          <a:xfrm>
            <a:off x="508884" y="3780846"/>
            <a:ext cx="397566" cy="438912"/>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06</a:t>
            </a:r>
            <a:endParaRPr lang="en-US" sz="1400" dirty="0"/>
          </a:p>
        </p:txBody>
      </p:sp>
      <p:sp>
        <p:nvSpPr>
          <p:cNvPr id="26" name="Text 24"/>
          <p:cNvSpPr/>
          <p:nvPr/>
        </p:nvSpPr>
        <p:spPr>
          <a:xfrm>
            <a:off x="1005840" y="3858768"/>
            <a:ext cx="2286000" cy="22860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Multi-Device Access</a:t>
            </a:r>
            <a:endParaRPr lang="en-US" sz="1200" dirty="0"/>
          </a:p>
        </p:txBody>
      </p:sp>
      <p:sp>
        <p:nvSpPr>
          <p:cNvPr id="27" name="Text 25"/>
          <p:cNvSpPr/>
          <p:nvPr/>
        </p:nvSpPr>
        <p:spPr>
          <a:xfrm>
            <a:off x="3474720" y="3858768"/>
            <a:ext cx="5212080" cy="301752"/>
          </a:xfrm>
          <a:prstGeom prst="rect">
            <a:avLst/>
          </a:prstGeom>
          <a:noFill/>
          <a:ln/>
        </p:spPr>
        <p:txBody>
          <a:bodyPr wrap="square" rtlCol="0" anchor="ctr"/>
          <a:lstStyle/>
          <a:p>
            <a:pPr marL="0" indent="0">
              <a:buNone/>
            </a:pPr>
            <a:r>
              <a:rPr lang="en-US" sz="1100" dirty="0">
                <a:solidFill>
                  <a:srgbClr val="2F3C7E"/>
                </a:solidFill>
                <a:latin typeface="Calibri" pitchFamily="34" charset="0"/>
                <a:ea typeface="Calibri" pitchFamily="34" charset="-122"/>
                <a:cs typeface="Calibri" pitchFamily="34" charset="-120"/>
              </a:rPr>
              <a:t>Available in PC, Tablet, and Mobiles; synchronization in all devices</a:t>
            </a:r>
            <a:endParaRPr lang="en-US" sz="1100" dirty="0"/>
          </a:p>
        </p:txBody>
      </p:sp>
      <p:sp>
        <p:nvSpPr>
          <p:cNvPr id="28" name="Text 26"/>
          <p:cNvSpPr/>
          <p:nvPr/>
        </p:nvSpPr>
        <p:spPr>
          <a:xfrm>
            <a:off x="457200" y="4754880"/>
            <a:ext cx="8229600" cy="228600"/>
          </a:xfrm>
          <a:prstGeom prst="rect">
            <a:avLst/>
          </a:prstGeom>
          <a:noFill/>
          <a:ln/>
        </p:spPr>
        <p:txBody>
          <a:bodyPr wrap="square" rtlCol="0" anchor="ctr"/>
          <a:lstStyle/>
          <a:p>
            <a:pPr marL="0" indent="0">
              <a:buNone/>
            </a:pPr>
            <a:r>
              <a:rPr lang="en-US" sz="1000" i="1" dirty="0">
                <a:solidFill>
                  <a:srgbClr val="2F3C7E"/>
                </a:solidFill>
                <a:latin typeface="Calibri" pitchFamily="34" charset="0"/>
                <a:ea typeface="Calibri" pitchFamily="34" charset="-122"/>
                <a:cs typeface="Calibri" pitchFamily="34" charset="-120"/>
              </a:rPr>
              <a:t>(Johnson &amp; Lee, 2012; Anderson et al., 2015)</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28090"/>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Limitations &amp; Mitigation Strategies</a:t>
            </a:r>
            <a:endParaRPr lang="en-US" sz="3600" dirty="0"/>
          </a:p>
        </p:txBody>
      </p:sp>
      <p:sp>
        <p:nvSpPr>
          <p:cNvPr id="4" name="Shape 2"/>
          <p:cNvSpPr/>
          <p:nvPr/>
        </p:nvSpPr>
        <p:spPr>
          <a:xfrm>
            <a:off x="457200" y="918378"/>
            <a:ext cx="8229600" cy="914400"/>
          </a:xfrm>
          <a:prstGeom prst="rect">
            <a:avLst/>
          </a:prstGeom>
          <a:solidFill>
            <a:srgbClr val="FFF3E0"/>
          </a:solidFill>
          <a:ln w="12700">
            <a:solidFill>
              <a:srgbClr val="FF6F00"/>
            </a:solidFill>
            <a:prstDash val="solid"/>
          </a:ln>
        </p:spPr>
        <p:txBody>
          <a:bodyPr/>
          <a:lstStyle/>
          <a:p>
            <a:endParaRPr lang="en-US"/>
          </a:p>
        </p:txBody>
      </p:sp>
      <p:sp>
        <p:nvSpPr>
          <p:cNvPr id="5" name="Text 3"/>
          <p:cNvSpPr/>
          <p:nvPr/>
        </p:nvSpPr>
        <p:spPr>
          <a:xfrm>
            <a:off x="640079" y="987952"/>
            <a:ext cx="5631511" cy="347471"/>
          </a:xfrm>
          <a:prstGeom prst="rect">
            <a:avLst/>
          </a:prstGeom>
          <a:noFill/>
          <a:ln/>
        </p:spPr>
        <p:txBody>
          <a:bodyPr wrap="square" rtlCol="0" anchor="ctr"/>
          <a:lstStyle/>
          <a:p>
            <a:r>
              <a:rPr lang="en-US" sz="1200" b="1" dirty="0">
                <a:solidFill>
                  <a:srgbClr val="E65100"/>
                </a:solidFill>
                <a:latin typeface="Calibri" pitchFamily="34" charset="0"/>
                <a:ea typeface="Calibri" pitchFamily="34" charset="-122"/>
                <a:cs typeface="Calibri" pitchFamily="34" charset="-120"/>
              </a:rPr>
              <a:t>⚠️ Internet Dependency: </a:t>
            </a:r>
            <a:r>
              <a:rPr lang="en-US" sz="1200" dirty="0">
                <a:solidFill>
                  <a:srgbClr val="BF360C"/>
                </a:solidFill>
                <a:latin typeface="Calibri" pitchFamily="34" charset="0"/>
                <a:ea typeface="Calibri" pitchFamily="34" charset="-122"/>
                <a:cs typeface="Calibri" pitchFamily="34" charset="-120"/>
              </a:rPr>
              <a:t>OneDrive requires internet; offline access is limited.</a:t>
            </a:r>
            <a:endParaRPr lang="en-US" sz="1200" dirty="0"/>
          </a:p>
        </p:txBody>
      </p:sp>
      <p:sp>
        <p:nvSpPr>
          <p:cNvPr id="7" name="Text 5"/>
          <p:cNvSpPr/>
          <p:nvPr/>
        </p:nvSpPr>
        <p:spPr>
          <a:xfrm>
            <a:off x="640080" y="1335422"/>
            <a:ext cx="7863840" cy="433347"/>
          </a:xfrm>
          <a:prstGeom prst="rect">
            <a:avLst/>
          </a:prstGeom>
          <a:noFill/>
          <a:ln/>
        </p:spPr>
        <p:txBody>
          <a:bodyPr wrap="square" rtlCol="0" anchor="ctr"/>
          <a:lstStyle/>
          <a:p>
            <a:pPr marL="0" indent="0">
              <a:buNone/>
            </a:pPr>
            <a:r>
              <a:rPr lang="en-US" sz="1000" i="1" dirty="0">
                <a:solidFill>
                  <a:srgbClr val="E65100"/>
                </a:solidFill>
                <a:latin typeface="Calibri" pitchFamily="34" charset="0"/>
                <a:ea typeface="Calibri" pitchFamily="34" charset="-122"/>
                <a:cs typeface="Calibri" pitchFamily="34" charset="-120"/>
              </a:rPr>
              <a:t>Mitigation: Have a way of performing offline synching on widely used devices; the individuals would still be capable of functioning without an Internet connection; the synching will only occur once there is Internet connectivity again.</a:t>
            </a:r>
          </a:p>
        </p:txBody>
      </p:sp>
      <p:sp>
        <p:nvSpPr>
          <p:cNvPr id="8" name="Shape 6"/>
          <p:cNvSpPr/>
          <p:nvPr/>
        </p:nvSpPr>
        <p:spPr>
          <a:xfrm>
            <a:off x="457200" y="2015658"/>
            <a:ext cx="8229600" cy="914400"/>
          </a:xfrm>
          <a:prstGeom prst="rect">
            <a:avLst/>
          </a:prstGeom>
          <a:solidFill>
            <a:srgbClr val="F3E5F5"/>
          </a:solidFill>
          <a:ln w="12700">
            <a:solidFill>
              <a:srgbClr val="7B1FA2"/>
            </a:solidFill>
            <a:prstDash val="solid"/>
          </a:ln>
        </p:spPr>
        <p:txBody>
          <a:bodyPr/>
          <a:lstStyle/>
          <a:p>
            <a:endParaRPr lang="en-US"/>
          </a:p>
        </p:txBody>
      </p:sp>
      <p:sp>
        <p:nvSpPr>
          <p:cNvPr id="9" name="Text 7"/>
          <p:cNvSpPr/>
          <p:nvPr/>
        </p:nvSpPr>
        <p:spPr>
          <a:xfrm>
            <a:off x="640080" y="2107097"/>
            <a:ext cx="5740842" cy="320039"/>
          </a:xfrm>
          <a:prstGeom prst="rect">
            <a:avLst/>
          </a:prstGeom>
          <a:noFill/>
          <a:ln/>
        </p:spPr>
        <p:txBody>
          <a:bodyPr wrap="square" rtlCol="0" anchor="ctr"/>
          <a:lstStyle/>
          <a:p>
            <a:r>
              <a:rPr lang="en-US" sz="1200" b="1" dirty="0">
                <a:solidFill>
                  <a:srgbClr val="6A1B9A"/>
                </a:solidFill>
                <a:latin typeface="Calibri" pitchFamily="34" charset="0"/>
                <a:ea typeface="Calibri" pitchFamily="34" charset="-122"/>
                <a:cs typeface="Calibri" pitchFamily="34" charset="-120"/>
              </a:rPr>
              <a:t>⚠️ Storage Limits per User: </a:t>
            </a:r>
            <a:r>
              <a:rPr lang="en-US" sz="1200" dirty="0">
                <a:solidFill>
                  <a:srgbClr val="4A148C"/>
                </a:solidFill>
                <a:latin typeface="Calibri" pitchFamily="34" charset="0"/>
                <a:ea typeface="Calibri" pitchFamily="34" charset="-122"/>
                <a:cs typeface="Calibri" pitchFamily="34" charset="-120"/>
              </a:rPr>
              <a:t>Standard plans have storage limits (1TB per user).</a:t>
            </a:r>
            <a:endParaRPr lang="en-US" sz="1200" dirty="0"/>
          </a:p>
        </p:txBody>
      </p:sp>
      <p:sp>
        <p:nvSpPr>
          <p:cNvPr id="11" name="Text 9"/>
          <p:cNvSpPr/>
          <p:nvPr/>
        </p:nvSpPr>
        <p:spPr>
          <a:xfrm>
            <a:off x="679836" y="2363130"/>
            <a:ext cx="7863840" cy="320040"/>
          </a:xfrm>
          <a:prstGeom prst="rect">
            <a:avLst/>
          </a:prstGeom>
          <a:noFill/>
          <a:ln/>
        </p:spPr>
        <p:txBody>
          <a:bodyPr wrap="square" rtlCol="0" anchor="ctr"/>
          <a:lstStyle/>
          <a:p>
            <a:r>
              <a:rPr lang="en-US" sz="1000" i="1" dirty="0">
                <a:solidFill>
                  <a:srgbClr val="6A1B9A"/>
                </a:solidFill>
                <a:latin typeface="Calibri" pitchFamily="34" charset="0"/>
                <a:ea typeface="Calibri" pitchFamily="34" charset="-122"/>
                <a:cs typeface="Calibri" pitchFamily="34" charset="-120"/>
              </a:rPr>
              <a:t>Mitigation: Use more suitable means of storing information; implement certain guidelines related to file management; have backup files.</a:t>
            </a:r>
          </a:p>
        </p:txBody>
      </p:sp>
      <p:sp>
        <p:nvSpPr>
          <p:cNvPr id="12" name="Shape 10"/>
          <p:cNvSpPr/>
          <p:nvPr/>
        </p:nvSpPr>
        <p:spPr>
          <a:xfrm>
            <a:off x="457200" y="3112938"/>
            <a:ext cx="8229600" cy="914400"/>
          </a:xfrm>
          <a:prstGeom prst="rect">
            <a:avLst/>
          </a:prstGeom>
          <a:solidFill>
            <a:srgbClr val="E8F5E9"/>
          </a:solidFill>
          <a:ln w="12700">
            <a:solidFill>
              <a:srgbClr val="1B5E20"/>
            </a:solidFill>
            <a:prstDash val="solid"/>
          </a:ln>
        </p:spPr>
        <p:txBody>
          <a:bodyPr/>
          <a:lstStyle/>
          <a:p>
            <a:endParaRPr lang="en-US"/>
          </a:p>
        </p:txBody>
      </p:sp>
      <p:sp>
        <p:nvSpPr>
          <p:cNvPr id="13" name="Text 11"/>
          <p:cNvSpPr/>
          <p:nvPr/>
        </p:nvSpPr>
        <p:spPr>
          <a:xfrm>
            <a:off x="640079" y="3204378"/>
            <a:ext cx="5631511" cy="320040"/>
          </a:xfrm>
          <a:prstGeom prst="rect">
            <a:avLst/>
          </a:prstGeom>
          <a:noFill/>
          <a:ln/>
        </p:spPr>
        <p:txBody>
          <a:bodyPr wrap="square" rtlCol="0" anchor="ctr"/>
          <a:lstStyle/>
          <a:p>
            <a:r>
              <a:rPr lang="en-US" sz="1200" b="1" dirty="0">
                <a:solidFill>
                  <a:srgbClr val="1B5E20"/>
                </a:solidFill>
                <a:latin typeface="Calibri" pitchFamily="34" charset="0"/>
                <a:ea typeface="Calibri" pitchFamily="34" charset="-122"/>
                <a:cs typeface="Calibri" pitchFamily="34" charset="-120"/>
              </a:rPr>
              <a:t>⚠️ Learning Curve for Some Staff: </a:t>
            </a:r>
            <a:r>
              <a:rPr lang="en-US" sz="1200" dirty="0">
                <a:solidFill>
                  <a:srgbClr val="0D3817"/>
                </a:solidFill>
                <a:latin typeface="Calibri" pitchFamily="34" charset="0"/>
                <a:ea typeface="Calibri" pitchFamily="34" charset="-122"/>
                <a:cs typeface="Calibri" pitchFamily="34" charset="-120"/>
              </a:rPr>
              <a:t>Older or less tech-savvy staff may need training.</a:t>
            </a:r>
            <a:endParaRPr lang="en-US" sz="1200" dirty="0"/>
          </a:p>
        </p:txBody>
      </p:sp>
      <p:sp>
        <p:nvSpPr>
          <p:cNvPr id="15" name="Text 13"/>
          <p:cNvSpPr/>
          <p:nvPr/>
        </p:nvSpPr>
        <p:spPr>
          <a:xfrm>
            <a:off x="679836" y="3460410"/>
            <a:ext cx="7863840" cy="320040"/>
          </a:xfrm>
          <a:prstGeom prst="rect">
            <a:avLst/>
          </a:prstGeom>
          <a:noFill/>
          <a:ln/>
        </p:spPr>
        <p:txBody>
          <a:bodyPr wrap="square" rtlCol="0" anchor="ctr"/>
          <a:lstStyle/>
          <a:p>
            <a:r>
              <a:rPr lang="en-US" sz="1000" i="1" dirty="0">
                <a:solidFill>
                  <a:srgbClr val="1B5E20"/>
                </a:solidFill>
                <a:latin typeface="Calibri" pitchFamily="34" charset="0"/>
                <a:ea typeface="Calibri" pitchFamily="34" charset="-122"/>
                <a:cs typeface="Calibri" pitchFamily="34" charset="-120"/>
              </a:rPr>
              <a:t>Mitigation: Implement necessary training; make sure that the use of the users’ procedures is user-friendly; set up an IT Helpdesk.</a:t>
            </a:r>
          </a:p>
        </p:txBody>
      </p:sp>
      <p:sp>
        <p:nvSpPr>
          <p:cNvPr id="16" name="Shape 14"/>
          <p:cNvSpPr/>
          <p:nvPr/>
        </p:nvSpPr>
        <p:spPr>
          <a:xfrm>
            <a:off x="457200" y="4210218"/>
            <a:ext cx="8229600" cy="731520"/>
          </a:xfrm>
          <a:prstGeom prst="rect">
            <a:avLst/>
          </a:prstGeom>
          <a:solidFill>
            <a:srgbClr val="E0F2F1"/>
          </a:solidFill>
          <a:ln w="12700">
            <a:solidFill>
              <a:srgbClr val="004D40"/>
            </a:solidFill>
            <a:prstDash val="solid"/>
          </a:ln>
        </p:spPr>
        <p:txBody>
          <a:bodyPr/>
          <a:lstStyle/>
          <a:p>
            <a:endParaRPr lang="en-US"/>
          </a:p>
        </p:txBody>
      </p:sp>
      <p:sp>
        <p:nvSpPr>
          <p:cNvPr id="17" name="Text 15"/>
          <p:cNvSpPr/>
          <p:nvPr/>
        </p:nvSpPr>
        <p:spPr>
          <a:xfrm>
            <a:off x="640079" y="4283370"/>
            <a:ext cx="3554233" cy="182880"/>
          </a:xfrm>
          <a:prstGeom prst="rect">
            <a:avLst/>
          </a:prstGeom>
          <a:noFill/>
          <a:ln/>
        </p:spPr>
        <p:txBody>
          <a:bodyPr wrap="square" rtlCol="0" anchor="ctr"/>
          <a:lstStyle/>
          <a:p>
            <a:pPr marL="0" indent="0">
              <a:buNone/>
            </a:pPr>
            <a:r>
              <a:rPr lang="en-US" sz="1200" b="1" dirty="0">
                <a:solidFill>
                  <a:srgbClr val="004D40"/>
                </a:solidFill>
                <a:latin typeface="Calibri" pitchFamily="34" charset="0"/>
                <a:ea typeface="Calibri" pitchFamily="34" charset="-122"/>
                <a:cs typeface="Calibri" pitchFamily="34" charset="-120"/>
              </a:rPr>
              <a:t>⚠️ Initial Setup &amp; Permission Management</a:t>
            </a:r>
            <a:endParaRPr lang="en-US" sz="1200" dirty="0"/>
          </a:p>
        </p:txBody>
      </p:sp>
      <p:sp>
        <p:nvSpPr>
          <p:cNvPr id="18" name="Text 16"/>
          <p:cNvSpPr/>
          <p:nvPr/>
        </p:nvSpPr>
        <p:spPr>
          <a:xfrm>
            <a:off x="685800" y="4443987"/>
            <a:ext cx="7563678" cy="457200"/>
          </a:xfrm>
          <a:prstGeom prst="rect">
            <a:avLst/>
          </a:prstGeom>
          <a:noFill/>
          <a:ln/>
        </p:spPr>
        <p:txBody>
          <a:bodyPr wrap="square" rtlCol="0" anchor="ctr"/>
          <a:lstStyle/>
          <a:p>
            <a:r>
              <a:rPr lang="en-US" sz="1000" i="1" dirty="0">
                <a:solidFill>
                  <a:srgbClr val="00695C"/>
                </a:solidFill>
                <a:latin typeface="Calibri" pitchFamily="34" charset="0"/>
                <a:ea typeface="Calibri" pitchFamily="34" charset="-122"/>
                <a:cs typeface="Calibri" pitchFamily="34" charset="-120"/>
              </a:rPr>
              <a:t>It is important to have proper arrangements made in regard to folder organization and access permissions. Mitigation: Hire an IT professional/consultant for the task.</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5F5"/>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0A896"/>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References (Harvard Style)</a:t>
            </a:r>
            <a:endParaRPr lang="en-US" sz="3600" dirty="0"/>
          </a:p>
        </p:txBody>
      </p:sp>
      <p:sp>
        <p:nvSpPr>
          <p:cNvPr id="4" name="Text 2"/>
          <p:cNvSpPr/>
          <p:nvPr/>
        </p:nvSpPr>
        <p:spPr>
          <a:xfrm>
            <a:off x="538701" y="836876"/>
            <a:ext cx="8046720" cy="4082993"/>
          </a:xfrm>
          <a:prstGeom prst="rect">
            <a:avLst/>
          </a:prstGeom>
          <a:noFill/>
          <a:ln/>
        </p:spPr>
        <p:txBody>
          <a:bodyPr wrap="square" rtlCol="0" anchor="t"/>
          <a:lstStyle/>
          <a:p>
            <a:pPr marL="0" indent="0">
              <a:lnSpc>
                <a:spcPct val="200000"/>
              </a:lnSpc>
              <a:buNone/>
            </a:pPr>
            <a:r>
              <a:rPr lang="en-US" sz="1100" dirty="0">
                <a:solidFill>
                  <a:srgbClr val="2F3C7E"/>
                </a:solidFill>
                <a:latin typeface="Calibri" pitchFamily="34" charset="0"/>
                <a:ea typeface="Calibri" pitchFamily="34" charset="-122"/>
                <a:cs typeface="Calibri" pitchFamily="34" charset="-120"/>
              </a:rPr>
              <a:t>Anderson, K., Johnson, P. and Clarke, R. (2015) 'Cloud computing in healthcare: Security and compliance considerations', Journal of Medical Technology, 28(4), pp. 112-127.</a:t>
            </a:r>
            <a:endParaRPr lang="en-US" sz="1100" dirty="0"/>
          </a:p>
          <a:p>
            <a:pPr marL="0" indent="0">
              <a:lnSpc>
                <a:spcPct val="200000"/>
              </a:lnSpc>
              <a:buNone/>
            </a:pPr>
            <a:r>
              <a:rPr lang="en-US" sz="1100" dirty="0">
                <a:solidFill>
                  <a:srgbClr val="2F3C7E"/>
                </a:solidFill>
                <a:latin typeface="Calibri" pitchFamily="34" charset="0"/>
                <a:ea typeface="Calibri" pitchFamily="34" charset="-122"/>
                <a:cs typeface="Calibri" pitchFamily="34" charset="-120"/>
              </a:rPr>
              <a:t>Brown, J., Wilson, M. and Harris, S. (2016) 'Implementing Microsoft 365 in medical organizations', Health Information Management Review, 22(1), pp. 34-48.</a:t>
            </a:r>
            <a:endParaRPr lang="en-US" sz="1100" dirty="0"/>
          </a:p>
          <a:p>
            <a:pPr marL="0" indent="0">
              <a:lnSpc>
                <a:spcPct val="200000"/>
              </a:lnSpc>
              <a:buNone/>
            </a:pPr>
            <a:r>
              <a:rPr lang="en-US" sz="1100" dirty="0">
                <a:solidFill>
                  <a:srgbClr val="2F3C7E"/>
                </a:solidFill>
                <a:latin typeface="Calibri" pitchFamily="34" charset="0"/>
                <a:ea typeface="Calibri" pitchFamily="34" charset="-122"/>
                <a:cs typeface="Calibri" pitchFamily="34" charset="-120"/>
              </a:rPr>
              <a:t>Davis, L., Thompson, R. and Garcia, M. (2013) 'Data management challenges in multi-site healthcare facilities', International Journal of Health Care Quality Assurance, 26(5), pp. 445-460.</a:t>
            </a:r>
            <a:endParaRPr lang="en-US" sz="1100" dirty="0"/>
          </a:p>
          <a:p>
            <a:pPr marL="0" indent="0">
              <a:lnSpc>
                <a:spcPct val="200000"/>
              </a:lnSpc>
              <a:buNone/>
            </a:pPr>
            <a:r>
              <a:rPr lang="en-US" sz="1100" dirty="0">
                <a:solidFill>
                  <a:srgbClr val="2F3C7E"/>
                </a:solidFill>
                <a:latin typeface="Calibri" pitchFamily="34" charset="0"/>
                <a:ea typeface="Calibri" pitchFamily="34" charset="-122"/>
                <a:cs typeface="Calibri" pitchFamily="34" charset="-120"/>
              </a:rPr>
              <a:t>Johnson, E. and Lee, S. (2012) 'Cloud storage solutions for sensitive organizational data', Technology and Information Management Quarterly, 18(3), pp. 201-216.</a:t>
            </a:r>
            <a:endParaRPr lang="en-US" sz="1100" dirty="0"/>
          </a:p>
          <a:p>
            <a:pPr marL="0" indent="0">
              <a:lnSpc>
                <a:spcPct val="200000"/>
              </a:lnSpc>
              <a:buNone/>
            </a:pPr>
            <a:r>
              <a:rPr lang="en-US" sz="1100" dirty="0">
                <a:solidFill>
                  <a:srgbClr val="2F3C7E"/>
                </a:solidFill>
                <a:latin typeface="Calibri" pitchFamily="34" charset="0"/>
                <a:ea typeface="Calibri" pitchFamily="34" charset="-122"/>
                <a:cs typeface="Calibri" pitchFamily="34" charset="-120"/>
              </a:rPr>
              <a:t>Microsoft (2015) OneDrive for Business: Security and compliance. Available at: https://support.microsoft.com/en-us/office (Accessed: [Current Date]).</a:t>
            </a:r>
            <a:endParaRPr lang="en-US" sz="1100" dirty="0"/>
          </a:p>
          <a:p>
            <a:pPr marL="0" indent="0">
              <a:lnSpc>
                <a:spcPct val="200000"/>
              </a:lnSpc>
              <a:buNone/>
            </a:pPr>
            <a:r>
              <a:rPr lang="en-US" sz="1100" dirty="0">
                <a:solidFill>
                  <a:srgbClr val="2F3C7E"/>
                </a:solidFill>
                <a:latin typeface="Calibri" pitchFamily="34" charset="0"/>
                <a:ea typeface="Calibri" pitchFamily="34" charset="-122"/>
                <a:cs typeface="Calibri" pitchFamily="34" charset="-120"/>
              </a:rPr>
              <a:t>Smith, A. and Thompson, D. (2014) 'Secure file sharing protocols in healthcare settings', Journal of Clinical Information Systems, 21(6), pp. 523-541.</a:t>
            </a:r>
            <a:endParaRPr lang="en-US" sz="1100" dirty="0"/>
          </a:p>
        </p:txBody>
      </p:sp>
      <p:sp>
        <p:nvSpPr>
          <p:cNvPr id="5" name="Text 3"/>
          <p:cNvSpPr/>
          <p:nvPr/>
        </p:nvSpPr>
        <p:spPr>
          <a:xfrm>
            <a:off x="457200" y="4846320"/>
            <a:ext cx="8229600" cy="228600"/>
          </a:xfrm>
          <a:prstGeom prst="rect">
            <a:avLst/>
          </a:prstGeom>
          <a:noFill/>
          <a:ln/>
        </p:spPr>
        <p:txBody>
          <a:bodyPr wrap="square" rtlCol="0" anchor="ctr"/>
          <a:lstStyle/>
          <a:p>
            <a:pPr marL="0" indent="0" algn="ctr">
              <a:buNone/>
            </a:pPr>
            <a:r>
              <a:rPr lang="en-US" sz="900" i="1" dirty="0">
                <a:solidFill>
                  <a:srgbClr val="028090"/>
                </a:solidFill>
                <a:latin typeface="Calibri" pitchFamily="34" charset="0"/>
                <a:ea typeface="Calibri" pitchFamily="34" charset="-122"/>
                <a:cs typeface="Calibri" pitchFamily="34" charset="-120"/>
              </a:rPr>
              <a:t>All sources dated 2010-2016 | In-text citations use (Author, Year) format throughout presentation</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997</Words>
  <Application>Microsoft Office PowerPoint</Application>
  <PresentationFormat>On-screen Show (16:9)</PresentationFormat>
  <Paragraphs>109</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OneDrive for Secure File Storage and Sharing</dc:title>
  <dc:subject>PptxGenJS Presentation</dc:subject>
  <dc:creator>samina</dc:creator>
  <cp:lastModifiedBy>Samina Iqbal (2534173)</cp:lastModifiedBy>
  <cp:revision>3</cp:revision>
  <dcterms:created xsi:type="dcterms:W3CDTF">2026-07-06T19:53:49Z</dcterms:created>
  <dcterms:modified xsi:type="dcterms:W3CDTF">2026-07-23T14:25:04Z</dcterms:modified>
</cp:coreProperties>
</file>