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10"/>
  </p:notesMasterIdLst>
  <p:handoutMasterIdLst>
    <p:handoutMasterId r:id="rId11"/>
  </p:handoutMasterIdLst>
  <p:sldIdLst>
    <p:sldId id="256" r:id="rId4"/>
    <p:sldId id="353" r:id="rId5"/>
    <p:sldId id="360" r:id="rId6"/>
    <p:sldId id="366" r:id="rId7"/>
    <p:sldId id="361" r:id="rId8"/>
    <p:sldId id="362" r:id="rId9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A5FB0AE-0E69-4806-B6AC-2AE8A2DCE18D}" v="5" dt="2025-10-01T07:28:26.71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926" autoAdjust="0"/>
    <p:restoredTop sz="89067" autoAdjust="0"/>
  </p:normalViewPr>
  <p:slideViewPr>
    <p:cSldViewPr>
      <p:cViewPr varScale="1">
        <p:scale>
          <a:sx n="102" d="100"/>
          <a:sy n="102" d="100"/>
        </p:scale>
        <p:origin x="870" y="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4.xml"/><Relationship Id="rId12" Type="http://schemas.openxmlformats.org/officeDocument/2006/relationships/commentAuthors" Target="commentAuthors.xml"/><Relationship Id="rId17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2.xml"/><Relationship Id="rId15" Type="http://schemas.openxmlformats.org/officeDocument/2006/relationships/theme" Target="theme/theme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wa Kazimierska" userId="8edb7084-dccb-4d8f-9cfb-38098ea1d667" providerId="ADAL" clId="{FA5FB0AE-0E69-4806-B6AC-2AE8A2DCE18D}"/>
    <pc:docChg chg="custSel delSld modSld">
      <pc:chgData name="Ewa Kazimierska" userId="8edb7084-dccb-4d8f-9cfb-38098ea1d667" providerId="ADAL" clId="{FA5FB0AE-0E69-4806-B6AC-2AE8A2DCE18D}" dt="2025-10-01T07:28:26.711" v="38"/>
      <pc:docMkLst>
        <pc:docMk/>
      </pc:docMkLst>
      <pc:sldChg chg="modSp mod">
        <pc:chgData name="Ewa Kazimierska" userId="8edb7084-dccb-4d8f-9cfb-38098ea1d667" providerId="ADAL" clId="{FA5FB0AE-0E69-4806-B6AC-2AE8A2DCE18D}" dt="2025-10-01T07:24:51.171" v="24" actId="20577"/>
        <pc:sldMkLst>
          <pc:docMk/>
          <pc:sldMk cId="0" sldId="256"/>
        </pc:sldMkLst>
        <pc:spChg chg="mod">
          <ac:chgData name="Ewa Kazimierska" userId="8edb7084-dccb-4d8f-9cfb-38098ea1d667" providerId="ADAL" clId="{FA5FB0AE-0E69-4806-B6AC-2AE8A2DCE18D}" dt="2025-10-01T07:24:51.171" v="24" actId="20577"/>
          <ac:spMkLst>
            <pc:docMk/>
            <pc:sldMk cId="0" sldId="256"/>
            <ac:spMk id="2" creationId="{00000000-0000-0000-0000-000000000000}"/>
          </ac:spMkLst>
        </pc:spChg>
      </pc:sldChg>
      <pc:sldChg chg="del">
        <pc:chgData name="Ewa Kazimierska" userId="8edb7084-dccb-4d8f-9cfb-38098ea1d667" providerId="ADAL" clId="{FA5FB0AE-0E69-4806-B6AC-2AE8A2DCE18D}" dt="2025-10-01T07:25:52.431" v="25" actId="47"/>
        <pc:sldMkLst>
          <pc:docMk/>
          <pc:sldMk cId="2573950212" sldId="257"/>
        </pc:sldMkLst>
      </pc:sldChg>
      <pc:sldChg chg="del">
        <pc:chgData name="Ewa Kazimierska" userId="8edb7084-dccb-4d8f-9cfb-38098ea1d667" providerId="ADAL" clId="{FA5FB0AE-0E69-4806-B6AC-2AE8A2DCE18D}" dt="2025-10-01T07:25:52.431" v="25" actId="47"/>
        <pc:sldMkLst>
          <pc:docMk/>
          <pc:sldMk cId="668007680" sldId="258"/>
        </pc:sldMkLst>
      </pc:sldChg>
      <pc:sldChg chg="del">
        <pc:chgData name="Ewa Kazimierska" userId="8edb7084-dccb-4d8f-9cfb-38098ea1d667" providerId="ADAL" clId="{FA5FB0AE-0E69-4806-B6AC-2AE8A2DCE18D}" dt="2025-10-01T07:25:52.431" v="25" actId="47"/>
        <pc:sldMkLst>
          <pc:docMk/>
          <pc:sldMk cId="2624650462" sldId="262"/>
        </pc:sldMkLst>
      </pc:sldChg>
      <pc:sldChg chg="del">
        <pc:chgData name="Ewa Kazimierska" userId="8edb7084-dccb-4d8f-9cfb-38098ea1d667" providerId="ADAL" clId="{FA5FB0AE-0E69-4806-B6AC-2AE8A2DCE18D}" dt="2025-10-01T07:25:52.431" v="25" actId="47"/>
        <pc:sldMkLst>
          <pc:docMk/>
          <pc:sldMk cId="3980192760" sldId="267"/>
        </pc:sldMkLst>
      </pc:sldChg>
      <pc:sldChg chg="del">
        <pc:chgData name="Ewa Kazimierska" userId="8edb7084-dccb-4d8f-9cfb-38098ea1d667" providerId="ADAL" clId="{FA5FB0AE-0E69-4806-B6AC-2AE8A2DCE18D}" dt="2025-10-01T07:25:52.431" v="25" actId="47"/>
        <pc:sldMkLst>
          <pc:docMk/>
          <pc:sldMk cId="2798279361" sldId="297"/>
        </pc:sldMkLst>
      </pc:sldChg>
      <pc:sldChg chg="del">
        <pc:chgData name="Ewa Kazimierska" userId="8edb7084-dccb-4d8f-9cfb-38098ea1d667" providerId="ADAL" clId="{FA5FB0AE-0E69-4806-B6AC-2AE8A2DCE18D}" dt="2025-10-01T07:26:14.952" v="26" actId="47"/>
        <pc:sldMkLst>
          <pc:docMk/>
          <pc:sldMk cId="685670686" sldId="316"/>
        </pc:sldMkLst>
      </pc:sldChg>
      <pc:sldChg chg="del">
        <pc:chgData name="Ewa Kazimierska" userId="8edb7084-dccb-4d8f-9cfb-38098ea1d667" providerId="ADAL" clId="{FA5FB0AE-0E69-4806-B6AC-2AE8A2DCE18D}" dt="2025-10-01T07:26:14.952" v="26" actId="47"/>
        <pc:sldMkLst>
          <pc:docMk/>
          <pc:sldMk cId="2156371995" sldId="324"/>
        </pc:sldMkLst>
      </pc:sldChg>
      <pc:sldChg chg="del">
        <pc:chgData name="Ewa Kazimierska" userId="8edb7084-dccb-4d8f-9cfb-38098ea1d667" providerId="ADAL" clId="{FA5FB0AE-0E69-4806-B6AC-2AE8A2DCE18D}" dt="2025-10-01T07:26:14.952" v="26" actId="47"/>
        <pc:sldMkLst>
          <pc:docMk/>
          <pc:sldMk cId="92710267" sldId="328"/>
        </pc:sldMkLst>
      </pc:sldChg>
      <pc:sldChg chg="del">
        <pc:chgData name="Ewa Kazimierska" userId="8edb7084-dccb-4d8f-9cfb-38098ea1d667" providerId="ADAL" clId="{FA5FB0AE-0E69-4806-B6AC-2AE8A2DCE18D}" dt="2025-10-01T07:25:52.431" v="25" actId="47"/>
        <pc:sldMkLst>
          <pc:docMk/>
          <pc:sldMk cId="1962592337" sldId="337"/>
        </pc:sldMkLst>
      </pc:sldChg>
      <pc:sldChg chg="del">
        <pc:chgData name="Ewa Kazimierska" userId="8edb7084-dccb-4d8f-9cfb-38098ea1d667" providerId="ADAL" clId="{FA5FB0AE-0E69-4806-B6AC-2AE8A2DCE18D}" dt="2025-10-01T07:25:52.431" v="25" actId="47"/>
        <pc:sldMkLst>
          <pc:docMk/>
          <pc:sldMk cId="1513692789" sldId="338"/>
        </pc:sldMkLst>
      </pc:sldChg>
      <pc:sldChg chg="del">
        <pc:chgData name="Ewa Kazimierska" userId="8edb7084-dccb-4d8f-9cfb-38098ea1d667" providerId="ADAL" clId="{FA5FB0AE-0E69-4806-B6AC-2AE8A2DCE18D}" dt="2025-10-01T07:25:52.431" v="25" actId="47"/>
        <pc:sldMkLst>
          <pc:docMk/>
          <pc:sldMk cId="1214602259" sldId="339"/>
        </pc:sldMkLst>
      </pc:sldChg>
      <pc:sldChg chg="del">
        <pc:chgData name="Ewa Kazimierska" userId="8edb7084-dccb-4d8f-9cfb-38098ea1d667" providerId="ADAL" clId="{FA5FB0AE-0E69-4806-B6AC-2AE8A2DCE18D}" dt="2025-10-01T07:25:52.431" v="25" actId="47"/>
        <pc:sldMkLst>
          <pc:docMk/>
          <pc:sldMk cId="4022868629" sldId="340"/>
        </pc:sldMkLst>
      </pc:sldChg>
      <pc:sldChg chg="del">
        <pc:chgData name="Ewa Kazimierska" userId="8edb7084-dccb-4d8f-9cfb-38098ea1d667" providerId="ADAL" clId="{FA5FB0AE-0E69-4806-B6AC-2AE8A2DCE18D}" dt="2025-10-01T07:26:14.952" v="26" actId="47"/>
        <pc:sldMkLst>
          <pc:docMk/>
          <pc:sldMk cId="4010198947" sldId="348"/>
        </pc:sldMkLst>
      </pc:sldChg>
      <pc:sldChg chg="del">
        <pc:chgData name="Ewa Kazimierska" userId="8edb7084-dccb-4d8f-9cfb-38098ea1d667" providerId="ADAL" clId="{FA5FB0AE-0E69-4806-B6AC-2AE8A2DCE18D}" dt="2025-10-01T07:26:14.952" v="26" actId="47"/>
        <pc:sldMkLst>
          <pc:docMk/>
          <pc:sldMk cId="2357405111" sldId="349"/>
        </pc:sldMkLst>
      </pc:sldChg>
      <pc:sldChg chg="del">
        <pc:chgData name="Ewa Kazimierska" userId="8edb7084-dccb-4d8f-9cfb-38098ea1d667" providerId="ADAL" clId="{FA5FB0AE-0E69-4806-B6AC-2AE8A2DCE18D}" dt="2025-10-01T07:26:14.952" v="26" actId="47"/>
        <pc:sldMkLst>
          <pc:docMk/>
          <pc:sldMk cId="2564522640" sldId="350"/>
        </pc:sldMkLst>
      </pc:sldChg>
      <pc:sldChg chg="del">
        <pc:chgData name="Ewa Kazimierska" userId="8edb7084-dccb-4d8f-9cfb-38098ea1d667" providerId="ADAL" clId="{FA5FB0AE-0E69-4806-B6AC-2AE8A2DCE18D}" dt="2025-10-01T07:25:52.431" v="25" actId="47"/>
        <pc:sldMkLst>
          <pc:docMk/>
          <pc:sldMk cId="4161617432" sldId="351"/>
        </pc:sldMkLst>
      </pc:sldChg>
      <pc:sldChg chg="del">
        <pc:chgData name="Ewa Kazimierska" userId="8edb7084-dccb-4d8f-9cfb-38098ea1d667" providerId="ADAL" clId="{FA5FB0AE-0E69-4806-B6AC-2AE8A2DCE18D}" dt="2025-10-01T07:25:52.431" v="25" actId="47"/>
        <pc:sldMkLst>
          <pc:docMk/>
          <pc:sldMk cId="4066403076" sldId="354"/>
        </pc:sldMkLst>
      </pc:sldChg>
      <pc:sldChg chg="del">
        <pc:chgData name="Ewa Kazimierska" userId="8edb7084-dccb-4d8f-9cfb-38098ea1d667" providerId="ADAL" clId="{FA5FB0AE-0E69-4806-B6AC-2AE8A2DCE18D}" dt="2025-10-01T07:26:14.952" v="26" actId="47"/>
        <pc:sldMkLst>
          <pc:docMk/>
          <pc:sldMk cId="1894558111" sldId="355"/>
        </pc:sldMkLst>
      </pc:sldChg>
      <pc:sldChg chg="del">
        <pc:chgData name="Ewa Kazimierska" userId="8edb7084-dccb-4d8f-9cfb-38098ea1d667" providerId="ADAL" clId="{FA5FB0AE-0E69-4806-B6AC-2AE8A2DCE18D}" dt="2025-10-01T07:26:14.952" v="26" actId="47"/>
        <pc:sldMkLst>
          <pc:docMk/>
          <pc:sldMk cId="2593836414" sldId="356"/>
        </pc:sldMkLst>
      </pc:sldChg>
      <pc:sldChg chg="del">
        <pc:chgData name="Ewa Kazimierska" userId="8edb7084-dccb-4d8f-9cfb-38098ea1d667" providerId="ADAL" clId="{FA5FB0AE-0E69-4806-B6AC-2AE8A2DCE18D}" dt="2025-10-01T07:26:14.952" v="26" actId="47"/>
        <pc:sldMkLst>
          <pc:docMk/>
          <pc:sldMk cId="1118649321" sldId="357"/>
        </pc:sldMkLst>
      </pc:sldChg>
      <pc:sldChg chg="del">
        <pc:chgData name="Ewa Kazimierska" userId="8edb7084-dccb-4d8f-9cfb-38098ea1d667" providerId="ADAL" clId="{FA5FB0AE-0E69-4806-B6AC-2AE8A2DCE18D}" dt="2025-10-01T07:26:14.952" v="26" actId="47"/>
        <pc:sldMkLst>
          <pc:docMk/>
          <pc:sldMk cId="1627614714" sldId="358"/>
        </pc:sldMkLst>
      </pc:sldChg>
      <pc:sldChg chg="del">
        <pc:chgData name="Ewa Kazimierska" userId="8edb7084-dccb-4d8f-9cfb-38098ea1d667" providerId="ADAL" clId="{FA5FB0AE-0E69-4806-B6AC-2AE8A2DCE18D}" dt="2025-10-01T07:26:14.952" v="26" actId="47"/>
        <pc:sldMkLst>
          <pc:docMk/>
          <pc:sldMk cId="2251321836" sldId="359"/>
        </pc:sldMkLst>
      </pc:sldChg>
      <pc:sldChg chg="modSp mod modAnim">
        <pc:chgData name="Ewa Kazimierska" userId="8edb7084-dccb-4d8f-9cfb-38098ea1d667" providerId="ADAL" clId="{FA5FB0AE-0E69-4806-B6AC-2AE8A2DCE18D}" dt="2025-10-01T07:28:26.711" v="38"/>
        <pc:sldMkLst>
          <pc:docMk/>
          <pc:sldMk cId="3001131850" sldId="361"/>
        </pc:sldMkLst>
        <pc:spChg chg="mod">
          <ac:chgData name="Ewa Kazimierska" userId="8edb7084-dccb-4d8f-9cfb-38098ea1d667" providerId="ADAL" clId="{FA5FB0AE-0E69-4806-B6AC-2AE8A2DCE18D}" dt="2025-10-01T07:27:25.471" v="33" actId="20577"/>
          <ac:spMkLst>
            <pc:docMk/>
            <pc:sldMk cId="3001131850" sldId="361"/>
            <ac:spMk id="8" creationId="{36E51BCE-1054-4EB8-8BE1-07B337AD6E93}"/>
          </ac:spMkLst>
        </pc:spChg>
      </pc:sldChg>
      <pc:sldChg chg="del">
        <pc:chgData name="Ewa Kazimierska" userId="8edb7084-dccb-4d8f-9cfb-38098ea1d667" providerId="ADAL" clId="{FA5FB0AE-0E69-4806-B6AC-2AE8A2DCE18D}" dt="2025-10-01T07:26:14.952" v="26" actId="47"/>
        <pc:sldMkLst>
          <pc:docMk/>
          <pc:sldMk cId="1448837976" sldId="363"/>
        </pc:sldMkLst>
      </pc:sldChg>
      <pc:sldChg chg="del">
        <pc:chgData name="Ewa Kazimierska" userId="8edb7084-dccb-4d8f-9cfb-38098ea1d667" providerId="ADAL" clId="{FA5FB0AE-0E69-4806-B6AC-2AE8A2DCE18D}" dt="2025-10-01T07:25:52.431" v="25" actId="47"/>
        <pc:sldMkLst>
          <pc:docMk/>
          <pc:sldMk cId="4053382939" sldId="364"/>
        </pc:sldMkLst>
      </pc:sldChg>
      <pc:sldChg chg="del">
        <pc:chgData name="Ewa Kazimierska" userId="8edb7084-dccb-4d8f-9cfb-38098ea1d667" providerId="ADAL" clId="{FA5FB0AE-0E69-4806-B6AC-2AE8A2DCE18D}" dt="2025-10-01T07:25:52.431" v="25" actId="47"/>
        <pc:sldMkLst>
          <pc:docMk/>
          <pc:sldMk cId="1839888297" sldId="365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30/09/2025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9/30/2025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43642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7973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9/30/2025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9/30/2025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9/30/2025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9/30/2025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9/30/2025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9/30/2025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9/30/2025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9/30/2025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9/30/2025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9/30/2025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9/30/2025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9/30/2025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Case studies – lecture 1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pPr algn="l"/>
            <a:r>
              <a:rPr lang="en-GB" dirty="0"/>
              <a:t>Lecture 1: </a:t>
            </a:r>
            <a:r>
              <a:rPr lang="en-GB" b="1" i="0" u="none" strike="noStrike" dirty="0">
                <a:solidFill>
                  <a:srgbClr val="FFFFFF"/>
                </a:solidFill>
                <a:effectLst/>
                <a:latin typeface="-apple-system"/>
              </a:rPr>
              <a:t>Analysing &amp; Solving Problems 	  	    	(ACCA4019)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Date:</a:t>
            </a:r>
          </a:p>
          <a:p>
            <a:r>
              <a:rPr lang="en-US" dirty="0"/>
              <a:t>30-Sept-2025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Problem Solving</a:t>
            </a:r>
          </a:p>
        </p:txBody>
      </p:sp>
      <p:sp>
        <p:nvSpPr>
          <p:cNvPr id="9" name="Freeform 8"/>
          <p:cNvSpPr/>
          <p:nvPr/>
        </p:nvSpPr>
        <p:spPr>
          <a:xfrm>
            <a:off x="3607429" y="1602737"/>
            <a:ext cx="1477007" cy="960054"/>
          </a:xfrm>
          <a:custGeom>
            <a:avLst/>
            <a:gdLst>
              <a:gd name="connsiteX0" fmla="*/ 0 w 1477007"/>
              <a:gd name="connsiteY0" fmla="*/ 160012 h 960054"/>
              <a:gd name="connsiteX1" fmla="*/ 160012 w 1477007"/>
              <a:gd name="connsiteY1" fmla="*/ 0 h 960054"/>
              <a:gd name="connsiteX2" fmla="*/ 1316995 w 1477007"/>
              <a:gd name="connsiteY2" fmla="*/ 0 h 960054"/>
              <a:gd name="connsiteX3" fmla="*/ 1477007 w 1477007"/>
              <a:gd name="connsiteY3" fmla="*/ 160012 h 960054"/>
              <a:gd name="connsiteX4" fmla="*/ 1477007 w 1477007"/>
              <a:gd name="connsiteY4" fmla="*/ 800042 h 960054"/>
              <a:gd name="connsiteX5" fmla="*/ 1316995 w 1477007"/>
              <a:gd name="connsiteY5" fmla="*/ 960054 h 960054"/>
              <a:gd name="connsiteX6" fmla="*/ 160012 w 1477007"/>
              <a:gd name="connsiteY6" fmla="*/ 960054 h 960054"/>
              <a:gd name="connsiteX7" fmla="*/ 0 w 1477007"/>
              <a:gd name="connsiteY7" fmla="*/ 800042 h 960054"/>
              <a:gd name="connsiteX8" fmla="*/ 0 w 1477007"/>
              <a:gd name="connsiteY8" fmla="*/ 160012 h 96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7007" h="960054">
                <a:moveTo>
                  <a:pt x="0" y="160012"/>
                </a:moveTo>
                <a:cubicBezTo>
                  <a:pt x="0" y="71640"/>
                  <a:pt x="71640" y="0"/>
                  <a:pt x="160012" y="0"/>
                </a:cubicBezTo>
                <a:lnTo>
                  <a:pt x="1316995" y="0"/>
                </a:lnTo>
                <a:cubicBezTo>
                  <a:pt x="1405367" y="0"/>
                  <a:pt x="1477007" y="71640"/>
                  <a:pt x="1477007" y="160012"/>
                </a:cubicBezTo>
                <a:lnTo>
                  <a:pt x="1477007" y="800042"/>
                </a:lnTo>
                <a:cubicBezTo>
                  <a:pt x="1477007" y="888414"/>
                  <a:pt x="1405367" y="960054"/>
                  <a:pt x="1316995" y="960054"/>
                </a:cubicBezTo>
                <a:lnTo>
                  <a:pt x="160012" y="960054"/>
                </a:lnTo>
                <a:cubicBezTo>
                  <a:pt x="71640" y="960054"/>
                  <a:pt x="0" y="888414"/>
                  <a:pt x="0" y="800042"/>
                </a:cubicBezTo>
                <a:lnTo>
                  <a:pt x="0" y="16001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6396" tIns="96396" rIns="96396" bIns="96396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1 </a:t>
            </a:r>
          </a:p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Identify the Problem</a:t>
            </a:r>
          </a:p>
        </p:txBody>
      </p:sp>
      <p:sp>
        <p:nvSpPr>
          <p:cNvPr id="10" name="Freeform 9"/>
          <p:cNvSpPr/>
          <p:nvPr/>
        </p:nvSpPr>
        <p:spPr>
          <a:xfrm>
            <a:off x="2429204" y="2082764"/>
            <a:ext cx="3833456" cy="383345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2852769" y="244103"/>
                </a:moveTo>
                <a:arcTo wR="1916728" hR="1916728" stAng="17953945" swAng="1210729"/>
              </a:path>
            </a:pathLst>
          </a:custGeom>
          <a:noFill/>
          <a:ln>
            <a:tailEnd type="arrow"/>
          </a:ln>
        </p:spPr>
        <p:style>
          <a:lnRef idx="1">
            <a:schemeClr val="accent2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Freeform 10"/>
          <p:cNvSpPr/>
          <p:nvPr/>
        </p:nvSpPr>
        <p:spPr>
          <a:xfrm>
            <a:off x="5430346" y="2927164"/>
            <a:ext cx="1477007" cy="960054"/>
          </a:xfrm>
          <a:custGeom>
            <a:avLst/>
            <a:gdLst>
              <a:gd name="connsiteX0" fmla="*/ 0 w 1477007"/>
              <a:gd name="connsiteY0" fmla="*/ 160012 h 960054"/>
              <a:gd name="connsiteX1" fmla="*/ 160012 w 1477007"/>
              <a:gd name="connsiteY1" fmla="*/ 0 h 960054"/>
              <a:gd name="connsiteX2" fmla="*/ 1316995 w 1477007"/>
              <a:gd name="connsiteY2" fmla="*/ 0 h 960054"/>
              <a:gd name="connsiteX3" fmla="*/ 1477007 w 1477007"/>
              <a:gd name="connsiteY3" fmla="*/ 160012 h 960054"/>
              <a:gd name="connsiteX4" fmla="*/ 1477007 w 1477007"/>
              <a:gd name="connsiteY4" fmla="*/ 800042 h 960054"/>
              <a:gd name="connsiteX5" fmla="*/ 1316995 w 1477007"/>
              <a:gd name="connsiteY5" fmla="*/ 960054 h 960054"/>
              <a:gd name="connsiteX6" fmla="*/ 160012 w 1477007"/>
              <a:gd name="connsiteY6" fmla="*/ 960054 h 960054"/>
              <a:gd name="connsiteX7" fmla="*/ 0 w 1477007"/>
              <a:gd name="connsiteY7" fmla="*/ 800042 h 960054"/>
              <a:gd name="connsiteX8" fmla="*/ 0 w 1477007"/>
              <a:gd name="connsiteY8" fmla="*/ 160012 h 96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7007" h="960054">
                <a:moveTo>
                  <a:pt x="0" y="160012"/>
                </a:moveTo>
                <a:cubicBezTo>
                  <a:pt x="0" y="71640"/>
                  <a:pt x="71640" y="0"/>
                  <a:pt x="160012" y="0"/>
                </a:cubicBezTo>
                <a:lnTo>
                  <a:pt x="1316995" y="0"/>
                </a:lnTo>
                <a:cubicBezTo>
                  <a:pt x="1405367" y="0"/>
                  <a:pt x="1477007" y="71640"/>
                  <a:pt x="1477007" y="160012"/>
                </a:cubicBezTo>
                <a:lnTo>
                  <a:pt x="1477007" y="800042"/>
                </a:lnTo>
                <a:cubicBezTo>
                  <a:pt x="1477007" y="888414"/>
                  <a:pt x="1405367" y="960054"/>
                  <a:pt x="1316995" y="960054"/>
                </a:cubicBezTo>
                <a:lnTo>
                  <a:pt x="160012" y="960054"/>
                </a:lnTo>
                <a:cubicBezTo>
                  <a:pt x="71640" y="960054"/>
                  <a:pt x="0" y="888414"/>
                  <a:pt x="0" y="800042"/>
                </a:cubicBezTo>
                <a:lnTo>
                  <a:pt x="0" y="16001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6396" tIns="96396" rIns="96396" bIns="96396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2 </a:t>
            </a:r>
          </a:p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Develop Possible Solution(s)</a:t>
            </a:r>
          </a:p>
        </p:txBody>
      </p:sp>
      <p:sp>
        <p:nvSpPr>
          <p:cNvPr id="12" name="Freeform 11"/>
          <p:cNvSpPr/>
          <p:nvPr/>
        </p:nvSpPr>
        <p:spPr>
          <a:xfrm>
            <a:off x="2429204" y="2082764"/>
            <a:ext cx="3833456" cy="383345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3828848" y="2049558"/>
                </a:moveTo>
                <a:arcTo wR="1916728" hR="1916728" stAng="21838429" swAng="1359100"/>
              </a:path>
            </a:pathLst>
          </a:custGeom>
          <a:noFill/>
          <a:ln>
            <a:tailEnd type="arrow"/>
          </a:ln>
        </p:spPr>
        <p:style>
          <a:lnRef idx="1">
            <a:schemeClr val="accent3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Freeform 13"/>
          <p:cNvSpPr/>
          <p:nvPr/>
        </p:nvSpPr>
        <p:spPr>
          <a:xfrm>
            <a:off x="4734053" y="5070131"/>
            <a:ext cx="1477007" cy="960054"/>
          </a:xfrm>
          <a:custGeom>
            <a:avLst/>
            <a:gdLst>
              <a:gd name="connsiteX0" fmla="*/ 0 w 1477007"/>
              <a:gd name="connsiteY0" fmla="*/ 160012 h 960054"/>
              <a:gd name="connsiteX1" fmla="*/ 160012 w 1477007"/>
              <a:gd name="connsiteY1" fmla="*/ 0 h 960054"/>
              <a:gd name="connsiteX2" fmla="*/ 1316995 w 1477007"/>
              <a:gd name="connsiteY2" fmla="*/ 0 h 960054"/>
              <a:gd name="connsiteX3" fmla="*/ 1477007 w 1477007"/>
              <a:gd name="connsiteY3" fmla="*/ 160012 h 960054"/>
              <a:gd name="connsiteX4" fmla="*/ 1477007 w 1477007"/>
              <a:gd name="connsiteY4" fmla="*/ 800042 h 960054"/>
              <a:gd name="connsiteX5" fmla="*/ 1316995 w 1477007"/>
              <a:gd name="connsiteY5" fmla="*/ 960054 h 960054"/>
              <a:gd name="connsiteX6" fmla="*/ 160012 w 1477007"/>
              <a:gd name="connsiteY6" fmla="*/ 960054 h 960054"/>
              <a:gd name="connsiteX7" fmla="*/ 0 w 1477007"/>
              <a:gd name="connsiteY7" fmla="*/ 800042 h 960054"/>
              <a:gd name="connsiteX8" fmla="*/ 0 w 1477007"/>
              <a:gd name="connsiteY8" fmla="*/ 160012 h 96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7007" h="960054">
                <a:moveTo>
                  <a:pt x="0" y="160012"/>
                </a:moveTo>
                <a:cubicBezTo>
                  <a:pt x="0" y="71640"/>
                  <a:pt x="71640" y="0"/>
                  <a:pt x="160012" y="0"/>
                </a:cubicBezTo>
                <a:lnTo>
                  <a:pt x="1316995" y="0"/>
                </a:lnTo>
                <a:cubicBezTo>
                  <a:pt x="1405367" y="0"/>
                  <a:pt x="1477007" y="71640"/>
                  <a:pt x="1477007" y="160012"/>
                </a:cubicBezTo>
                <a:lnTo>
                  <a:pt x="1477007" y="800042"/>
                </a:lnTo>
                <a:cubicBezTo>
                  <a:pt x="1477007" y="888414"/>
                  <a:pt x="1405367" y="960054"/>
                  <a:pt x="1316995" y="960054"/>
                </a:cubicBezTo>
                <a:lnTo>
                  <a:pt x="160012" y="960054"/>
                </a:lnTo>
                <a:cubicBezTo>
                  <a:pt x="71640" y="960054"/>
                  <a:pt x="0" y="888414"/>
                  <a:pt x="0" y="800042"/>
                </a:cubicBezTo>
                <a:lnTo>
                  <a:pt x="0" y="16001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6396" tIns="96396" rIns="96396" bIns="96396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3 </a:t>
            </a:r>
          </a:p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Select Best Solution</a:t>
            </a:r>
          </a:p>
        </p:txBody>
      </p:sp>
      <p:sp>
        <p:nvSpPr>
          <p:cNvPr id="16" name="Freeform 15"/>
          <p:cNvSpPr/>
          <p:nvPr/>
        </p:nvSpPr>
        <p:spPr>
          <a:xfrm>
            <a:off x="2429204" y="2082764"/>
            <a:ext cx="3833456" cy="383345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2151710" y="3818998"/>
                </a:moveTo>
                <a:arcTo wR="1916728" hR="1916728" stAng="4977485" swAng="845031"/>
              </a:path>
            </a:pathLst>
          </a:custGeom>
          <a:noFill/>
          <a:ln>
            <a:tailEnd type="arrow"/>
          </a:ln>
        </p:spPr>
        <p:style>
          <a:lnRef idx="1">
            <a:schemeClr val="accent4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Freeform 16"/>
          <p:cNvSpPr/>
          <p:nvPr/>
        </p:nvSpPr>
        <p:spPr>
          <a:xfrm>
            <a:off x="2480804" y="5070131"/>
            <a:ext cx="1477007" cy="960054"/>
          </a:xfrm>
          <a:custGeom>
            <a:avLst/>
            <a:gdLst>
              <a:gd name="connsiteX0" fmla="*/ 0 w 1477007"/>
              <a:gd name="connsiteY0" fmla="*/ 160012 h 960054"/>
              <a:gd name="connsiteX1" fmla="*/ 160012 w 1477007"/>
              <a:gd name="connsiteY1" fmla="*/ 0 h 960054"/>
              <a:gd name="connsiteX2" fmla="*/ 1316995 w 1477007"/>
              <a:gd name="connsiteY2" fmla="*/ 0 h 960054"/>
              <a:gd name="connsiteX3" fmla="*/ 1477007 w 1477007"/>
              <a:gd name="connsiteY3" fmla="*/ 160012 h 960054"/>
              <a:gd name="connsiteX4" fmla="*/ 1477007 w 1477007"/>
              <a:gd name="connsiteY4" fmla="*/ 800042 h 960054"/>
              <a:gd name="connsiteX5" fmla="*/ 1316995 w 1477007"/>
              <a:gd name="connsiteY5" fmla="*/ 960054 h 960054"/>
              <a:gd name="connsiteX6" fmla="*/ 160012 w 1477007"/>
              <a:gd name="connsiteY6" fmla="*/ 960054 h 960054"/>
              <a:gd name="connsiteX7" fmla="*/ 0 w 1477007"/>
              <a:gd name="connsiteY7" fmla="*/ 800042 h 960054"/>
              <a:gd name="connsiteX8" fmla="*/ 0 w 1477007"/>
              <a:gd name="connsiteY8" fmla="*/ 160012 h 96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7007" h="960054">
                <a:moveTo>
                  <a:pt x="0" y="160012"/>
                </a:moveTo>
                <a:cubicBezTo>
                  <a:pt x="0" y="71640"/>
                  <a:pt x="71640" y="0"/>
                  <a:pt x="160012" y="0"/>
                </a:cubicBezTo>
                <a:lnTo>
                  <a:pt x="1316995" y="0"/>
                </a:lnTo>
                <a:cubicBezTo>
                  <a:pt x="1405367" y="0"/>
                  <a:pt x="1477007" y="71640"/>
                  <a:pt x="1477007" y="160012"/>
                </a:cubicBezTo>
                <a:lnTo>
                  <a:pt x="1477007" y="800042"/>
                </a:lnTo>
                <a:cubicBezTo>
                  <a:pt x="1477007" y="888414"/>
                  <a:pt x="1405367" y="960054"/>
                  <a:pt x="1316995" y="960054"/>
                </a:cubicBezTo>
                <a:lnTo>
                  <a:pt x="160012" y="960054"/>
                </a:lnTo>
                <a:cubicBezTo>
                  <a:pt x="71640" y="960054"/>
                  <a:pt x="0" y="888414"/>
                  <a:pt x="0" y="800042"/>
                </a:cubicBezTo>
                <a:lnTo>
                  <a:pt x="0" y="16001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6396" tIns="96396" rIns="96396" bIns="96396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4 </a:t>
            </a:r>
          </a:p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Implement it</a:t>
            </a:r>
          </a:p>
        </p:txBody>
      </p:sp>
      <p:sp>
        <p:nvSpPr>
          <p:cNvPr id="18" name="Freeform 17"/>
          <p:cNvSpPr/>
          <p:nvPr/>
        </p:nvSpPr>
        <p:spPr>
          <a:xfrm>
            <a:off x="2429204" y="2082764"/>
            <a:ext cx="3833456" cy="383345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203259" y="2775722"/>
                </a:moveTo>
                <a:arcTo wR="1916728" hR="1916728" stAng="9202471" swAng="1359100"/>
              </a:path>
            </a:pathLst>
          </a:custGeom>
          <a:noFill/>
          <a:ln>
            <a:tailEnd type="arrow"/>
          </a:ln>
        </p:spPr>
        <p:style>
          <a:lnRef idx="1">
            <a:schemeClr val="accent5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Freeform 19"/>
          <p:cNvSpPr/>
          <p:nvPr/>
        </p:nvSpPr>
        <p:spPr>
          <a:xfrm>
            <a:off x="1784512" y="2927164"/>
            <a:ext cx="1477007" cy="960054"/>
          </a:xfrm>
          <a:custGeom>
            <a:avLst/>
            <a:gdLst>
              <a:gd name="connsiteX0" fmla="*/ 0 w 1477007"/>
              <a:gd name="connsiteY0" fmla="*/ 160012 h 960054"/>
              <a:gd name="connsiteX1" fmla="*/ 160012 w 1477007"/>
              <a:gd name="connsiteY1" fmla="*/ 0 h 960054"/>
              <a:gd name="connsiteX2" fmla="*/ 1316995 w 1477007"/>
              <a:gd name="connsiteY2" fmla="*/ 0 h 960054"/>
              <a:gd name="connsiteX3" fmla="*/ 1477007 w 1477007"/>
              <a:gd name="connsiteY3" fmla="*/ 160012 h 960054"/>
              <a:gd name="connsiteX4" fmla="*/ 1477007 w 1477007"/>
              <a:gd name="connsiteY4" fmla="*/ 800042 h 960054"/>
              <a:gd name="connsiteX5" fmla="*/ 1316995 w 1477007"/>
              <a:gd name="connsiteY5" fmla="*/ 960054 h 960054"/>
              <a:gd name="connsiteX6" fmla="*/ 160012 w 1477007"/>
              <a:gd name="connsiteY6" fmla="*/ 960054 h 960054"/>
              <a:gd name="connsiteX7" fmla="*/ 0 w 1477007"/>
              <a:gd name="connsiteY7" fmla="*/ 800042 h 960054"/>
              <a:gd name="connsiteX8" fmla="*/ 0 w 1477007"/>
              <a:gd name="connsiteY8" fmla="*/ 160012 h 96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7007" h="960054">
                <a:moveTo>
                  <a:pt x="0" y="160012"/>
                </a:moveTo>
                <a:cubicBezTo>
                  <a:pt x="0" y="71640"/>
                  <a:pt x="71640" y="0"/>
                  <a:pt x="160012" y="0"/>
                </a:cubicBezTo>
                <a:lnTo>
                  <a:pt x="1316995" y="0"/>
                </a:lnTo>
                <a:cubicBezTo>
                  <a:pt x="1405367" y="0"/>
                  <a:pt x="1477007" y="71640"/>
                  <a:pt x="1477007" y="160012"/>
                </a:cubicBezTo>
                <a:lnTo>
                  <a:pt x="1477007" y="800042"/>
                </a:lnTo>
                <a:cubicBezTo>
                  <a:pt x="1477007" y="888414"/>
                  <a:pt x="1405367" y="960054"/>
                  <a:pt x="1316995" y="960054"/>
                </a:cubicBezTo>
                <a:lnTo>
                  <a:pt x="160012" y="960054"/>
                </a:lnTo>
                <a:cubicBezTo>
                  <a:pt x="71640" y="960054"/>
                  <a:pt x="0" y="888414"/>
                  <a:pt x="0" y="800042"/>
                </a:cubicBezTo>
                <a:lnTo>
                  <a:pt x="0" y="16001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6">
              <a:hueOff val="0"/>
              <a:satOff val="0"/>
              <a:lumOff val="0"/>
              <a:alphaOff val="0"/>
            </a:schemeClr>
          </a:fillRef>
          <a:effectRef idx="0">
            <a:schemeClr val="accent6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6396" tIns="96396" rIns="96396" bIns="96396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5 </a:t>
            </a:r>
          </a:p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Test Solution</a:t>
            </a:r>
          </a:p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Did it work?</a:t>
            </a:r>
          </a:p>
        </p:txBody>
      </p:sp>
      <p:sp>
        <p:nvSpPr>
          <p:cNvPr id="25" name="Freeform 24"/>
          <p:cNvSpPr/>
          <p:nvPr/>
        </p:nvSpPr>
        <p:spPr>
          <a:xfrm>
            <a:off x="2429204" y="2082764"/>
            <a:ext cx="3833456" cy="383345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461166" y="669656"/>
                </a:moveTo>
                <a:arcTo wR="1916728" hR="1916728" stAng="13235325" swAng="1210729"/>
              </a:path>
            </a:pathLst>
          </a:custGeom>
          <a:noFill/>
          <a:ln>
            <a:tailEnd type="arrow"/>
          </a:ln>
        </p:spPr>
        <p:style>
          <a:lnRef idx="1">
            <a:schemeClr val="accent6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6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grpSp>
        <p:nvGrpSpPr>
          <p:cNvPr id="27" name="Group 26"/>
          <p:cNvGrpSpPr/>
          <p:nvPr/>
        </p:nvGrpSpPr>
        <p:grpSpPr>
          <a:xfrm>
            <a:off x="6615720" y="3183374"/>
            <a:ext cx="2132252" cy="1932066"/>
            <a:chOff x="6959262" y="3183374"/>
            <a:chExt cx="2132252" cy="1932066"/>
          </a:xfrm>
        </p:grpSpPr>
        <p:sp>
          <p:nvSpPr>
            <p:cNvPr id="5" name="Oval 4"/>
            <p:cNvSpPr/>
            <p:nvPr/>
          </p:nvSpPr>
          <p:spPr>
            <a:xfrm>
              <a:off x="7625899" y="3183374"/>
              <a:ext cx="1080120" cy="576064"/>
            </a:xfrm>
            <a:prstGeom prst="ellipse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Solution</a:t>
              </a:r>
              <a:br>
                <a:rPr lang="en-GB" sz="1200" dirty="0"/>
              </a:br>
              <a:r>
                <a:rPr lang="en-GB" sz="1200" dirty="0"/>
                <a:t>1</a:t>
              </a:r>
            </a:p>
          </p:txBody>
        </p:sp>
        <p:sp>
          <p:nvSpPr>
            <p:cNvPr id="6" name="Oval 5"/>
            <p:cNvSpPr/>
            <p:nvPr/>
          </p:nvSpPr>
          <p:spPr>
            <a:xfrm>
              <a:off x="8011394" y="3993017"/>
              <a:ext cx="1080120" cy="576064"/>
            </a:xfrm>
            <a:prstGeom prst="ellipse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Solution</a:t>
              </a:r>
              <a:br>
                <a:rPr lang="en-GB" sz="1200" dirty="0"/>
              </a:br>
              <a:r>
                <a:rPr lang="en-GB" sz="1200" dirty="0"/>
                <a:t>2</a:t>
              </a:r>
            </a:p>
          </p:txBody>
        </p:sp>
        <p:sp>
          <p:nvSpPr>
            <p:cNvPr id="7" name="Oval 6"/>
            <p:cNvSpPr/>
            <p:nvPr/>
          </p:nvSpPr>
          <p:spPr>
            <a:xfrm>
              <a:off x="6959262" y="4539376"/>
              <a:ext cx="1080120" cy="576064"/>
            </a:xfrm>
            <a:prstGeom prst="ellipse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Solution</a:t>
              </a:r>
              <a:br>
                <a:rPr lang="en-GB" sz="1200" dirty="0"/>
              </a:br>
              <a:r>
                <a:rPr lang="en-GB" sz="1200" dirty="0"/>
                <a:t>3</a:t>
              </a:r>
            </a:p>
          </p:txBody>
        </p:sp>
        <p:cxnSp>
          <p:nvCxnSpPr>
            <p:cNvPr id="8" name="Straight Connector 7"/>
            <p:cNvCxnSpPr>
              <a:endCxn id="5" idx="3"/>
            </p:cNvCxnSpPr>
            <p:nvPr/>
          </p:nvCxnSpPr>
          <p:spPr>
            <a:xfrm flipV="1">
              <a:off x="7178972" y="3675075"/>
              <a:ext cx="605107" cy="138602"/>
            </a:xfrm>
            <a:prstGeom prst="line">
              <a:avLst/>
            </a:prstGeom>
          </p:spPr>
          <p:style>
            <a:lnRef idx="1">
              <a:schemeClr val="accent3"/>
            </a:lnRef>
            <a:fillRef idx="0">
              <a:schemeClr val="accent3"/>
            </a:fillRef>
            <a:effectRef idx="0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>
              <a:endCxn id="6" idx="2"/>
            </p:cNvCxnSpPr>
            <p:nvPr/>
          </p:nvCxnSpPr>
          <p:spPr>
            <a:xfrm>
              <a:off x="7178972" y="3828492"/>
              <a:ext cx="832422" cy="452557"/>
            </a:xfrm>
            <a:prstGeom prst="line">
              <a:avLst/>
            </a:prstGeom>
          </p:spPr>
          <p:style>
            <a:lnRef idx="1">
              <a:schemeClr val="accent3"/>
            </a:lnRef>
            <a:fillRef idx="0">
              <a:schemeClr val="accent3"/>
            </a:fillRef>
            <a:effectRef idx="0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>
              <a:endCxn id="7" idx="0"/>
            </p:cNvCxnSpPr>
            <p:nvPr/>
          </p:nvCxnSpPr>
          <p:spPr>
            <a:xfrm>
              <a:off x="7178972" y="3774253"/>
              <a:ext cx="320350" cy="765123"/>
            </a:xfrm>
            <a:prstGeom prst="line">
              <a:avLst/>
            </a:prstGeom>
          </p:spPr>
          <p:style>
            <a:lnRef idx="1">
              <a:schemeClr val="accent3"/>
            </a:lnRef>
            <a:fillRef idx="0">
              <a:schemeClr val="accent3"/>
            </a:fillRef>
            <a:effectRef idx="0">
              <a:schemeClr val="accent3"/>
            </a:effectRef>
            <a:fontRef idx="minor">
              <a:schemeClr val="tx1"/>
            </a:fontRef>
          </p:style>
        </p:cxnSp>
      </p:grpSp>
      <p:sp>
        <p:nvSpPr>
          <p:cNvPr id="19" name="TextBox 18"/>
          <p:cNvSpPr txBox="1"/>
          <p:nvPr/>
        </p:nvSpPr>
        <p:spPr>
          <a:xfrm>
            <a:off x="5573820" y="1864125"/>
            <a:ext cx="3174152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dirty="0"/>
              <a:t>Understand it and all the details</a:t>
            </a:r>
          </a:p>
          <a:p>
            <a:r>
              <a:rPr lang="en-GB" sz="1400" b="1" dirty="0"/>
              <a:t>What? Why? When? Where? Who? </a:t>
            </a:r>
            <a:r>
              <a:rPr lang="en-GB" sz="1400" dirty="0"/>
              <a:t>…</a:t>
            </a:r>
          </a:p>
        </p:txBody>
      </p:sp>
      <p:cxnSp>
        <p:nvCxnSpPr>
          <p:cNvPr id="22" name="Straight Connector 21"/>
          <p:cNvCxnSpPr>
            <a:cxnSpLocks/>
            <a:endCxn id="30" idx="1"/>
          </p:cNvCxnSpPr>
          <p:nvPr/>
        </p:nvCxnSpPr>
        <p:spPr>
          <a:xfrm>
            <a:off x="6236402" y="6030185"/>
            <a:ext cx="379318" cy="211473"/>
          </a:xfrm>
          <a:prstGeom prst="line">
            <a:avLst/>
          </a:prstGeom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sp>
        <p:nvSpPr>
          <p:cNvPr id="23" name="TextBox 22"/>
          <p:cNvSpPr txBox="1"/>
          <p:nvPr/>
        </p:nvSpPr>
        <p:spPr>
          <a:xfrm rot="19246753">
            <a:off x="2561402" y="2243352"/>
            <a:ext cx="7088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No </a:t>
            </a:r>
            <a:r>
              <a:rPr lang="en-GB" dirty="0">
                <a:sym typeface="Wingdings" panose="05000000000000000000" pitchFamily="2" charset="2"/>
              </a:rPr>
              <a:t></a:t>
            </a:r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35496" y="2060848"/>
            <a:ext cx="1311385" cy="52322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sz="1400" dirty="0"/>
              <a:t>Yes </a:t>
            </a:r>
            <a:r>
              <a:rPr lang="en-GB" sz="1400" dirty="0">
                <a:sym typeface="Wingdings" panose="05000000000000000000" pitchFamily="2" charset="2"/>
              </a:rPr>
              <a:t></a:t>
            </a:r>
          </a:p>
          <a:p>
            <a:r>
              <a:rPr lang="en-GB" sz="1400" dirty="0">
                <a:sym typeface="Wingdings" panose="05000000000000000000" pitchFamily="2" charset="2"/>
              </a:rPr>
              <a:t>Done - hooray!</a:t>
            </a:r>
            <a:endParaRPr lang="en-GB" sz="1400" dirty="0"/>
          </a:p>
        </p:txBody>
      </p:sp>
      <p:cxnSp>
        <p:nvCxnSpPr>
          <p:cNvPr id="26" name="Straight Arrow Connector 25"/>
          <p:cNvCxnSpPr>
            <a:endCxn id="24" idx="2"/>
          </p:cNvCxnSpPr>
          <p:nvPr/>
        </p:nvCxnSpPr>
        <p:spPr>
          <a:xfrm flipH="1" flipV="1">
            <a:off x="691189" y="2584068"/>
            <a:ext cx="1231989" cy="10888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39" name="TextBox 38"/>
          <p:cNvSpPr txBox="1"/>
          <p:nvPr/>
        </p:nvSpPr>
        <p:spPr>
          <a:xfrm>
            <a:off x="197615" y="6033428"/>
            <a:ext cx="1440160" cy="52322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dirty="0"/>
              <a:t>Carry out the chosen solution</a:t>
            </a:r>
          </a:p>
        </p:txBody>
      </p:sp>
      <p:cxnSp>
        <p:nvCxnSpPr>
          <p:cNvPr id="41" name="Straight Connector 40"/>
          <p:cNvCxnSpPr>
            <a:endCxn id="39" idx="3"/>
          </p:cNvCxnSpPr>
          <p:nvPr/>
        </p:nvCxnSpPr>
        <p:spPr>
          <a:xfrm flipH="1">
            <a:off x="1637775" y="5980048"/>
            <a:ext cx="919114" cy="314990"/>
          </a:xfrm>
          <a:prstGeom prst="line">
            <a:avLst/>
          </a:prstGeom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30" name="TextBox 29">
            <a:extLst>
              <a:ext uri="{FF2B5EF4-FFF2-40B4-BE49-F238E27FC236}">
                <a16:creationId xmlns:a16="http://schemas.microsoft.com/office/drawing/2014/main" id="{E3E323EC-40F2-4512-BEDF-48F50E7763AE}"/>
              </a:ext>
            </a:extLst>
          </p:cNvPr>
          <p:cNvSpPr txBox="1"/>
          <p:nvPr/>
        </p:nvSpPr>
        <p:spPr>
          <a:xfrm>
            <a:off x="6615720" y="5980048"/>
            <a:ext cx="2471198" cy="52322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b="1" dirty="0"/>
              <a:t>Both humans and machines must understand it</a:t>
            </a:r>
            <a:r>
              <a:rPr lang="en-GB" sz="1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173486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4" grpId="0" animBg="1"/>
      <p:bldP spid="17" grpId="0" animBg="1"/>
      <p:bldP spid="20" grpId="0" animBg="1"/>
      <p:bldP spid="19" grpId="0" animBg="1"/>
      <p:bldP spid="23" grpId="0"/>
      <p:bldP spid="24" grpId="0" animBg="1"/>
      <p:bldP spid="39" grpId="0" animBg="1"/>
      <p:bldP spid="3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8C6575-68C5-4AAB-9588-6CD3450B6D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study: the printer problem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3F2560-FFE7-4E1D-9846-87FB92D2A039}"/>
              </a:ext>
            </a:extLst>
          </p:cNvPr>
          <p:cNvSpPr>
            <a:spLocks noGrp="1"/>
          </p:cNvSpPr>
          <p:nvPr>
            <p:ph sz="quarter" idx="2"/>
          </p:nvPr>
        </p:nvSpPr>
        <p:spPr>
          <a:xfrm>
            <a:off x="-11048" y="2291154"/>
            <a:ext cx="8697848" cy="4446984"/>
          </a:xfrm>
        </p:spPr>
        <p:txBody>
          <a:bodyPr>
            <a:normAutofit fontScale="70000" lnSpcReduction="20000"/>
          </a:bodyPr>
          <a:lstStyle/>
          <a:p>
            <a:r>
              <a:rPr lang="en-GB" b="1" dirty="0"/>
              <a:t>Step 1 – Identify the Problem</a:t>
            </a:r>
          </a:p>
          <a:p>
            <a:pPr lvl="1"/>
            <a:r>
              <a:rPr lang="en-GB" dirty="0"/>
              <a:t>Symptom: “The printer isn’t printing.”</a:t>
            </a:r>
          </a:p>
          <a:p>
            <a:pPr lvl="1"/>
            <a:r>
              <a:rPr lang="en-GB" dirty="0"/>
              <a:t>Real problem (after checking): “The printer has no paper.”</a:t>
            </a:r>
          </a:p>
          <a:p>
            <a:r>
              <a:rPr lang="en-GB" b="1" dirty="0"/>
              <a:t>Step 2 – Develop Possible Solutions</a:t>
            </a:r>
          </a:p>
          <a:p>
            <a:pPr lvl="1"/>
            <a:r>
              <a:rPr lang="en-GB" dirty="0"/>
              <a:t>Option 1: Add more paper.</a:t>
            </a:r>
          </a:p>
          <a:p>
            <a:pPr lvl="1"/>
            <a:r>
              <a:rPr lang="en-GB" dirty="0"/>
              <a:t>Option 2: Restart the printer.</a:t>
            </a:r>
          </a:p>
          <a:p>
            <a:pPr lvl="1"/>
            <a:r>
              <a:rPr lang="en-GB" dirty="0"/>
              <a:t>Option 3: Use a different printer.</a:t>
            </a:r>
          </a:p>
          <a:p>
            <a:r>
              <a:rPr lang="en-GB" b="1" dirty="0"/>
              <a:t>Step 3 – Select the Best Solution</a:t>
            </a:r>
          </a:p>
          <a:p>
            <a:pPr lvl="1"/>
            <a:r>
              <a:rPr lang="en-GB" dirty="0"/>
              <a:t>Best solution: Add paper (quickest, cheapest).</a:t>
            </a:r>
          </a:p>
          <a:p>
            <a:pPr lvl="1"/>
            <a:r>
              <a:rPr lang="en-GB" dirty="0"/>
              <a:t>Works for humans (easy to do) and the machine (restores function).</a:t>
            </a:r>
          </a:p>
          <a:p>
            <a:r>
              <a:rPr lang="en-GB" b="1" dirty="0"/>
              <a:t>Step 4 – Implement the Solution</a:t>
            </a:r>
          </a:p>
          <a:p>
            <a:pPr lvl="1"/>
            <a:r>
              <a:rPr lang="en-GB" dirty="0"/>
              <a:t>Load paper into the printer tray.</a:t>
            </a:r>
          </a:p>
          <a:p>
            <a:r>
              <a:rPr lang="en-GB" b="1" dirty="0"/>
              <a:t>Step 5 – Test the Solution</a:t>
            </a:r>
          </a:p>
          <a:p>
            <a:pPr lvl="1"/>
            <a:r>
              <a:rPr lang="en-GB" dirty="0"/>
              <a:t>Try printing again → Success! Document prints.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4DAF14B-A076-4BDB-8FE5-8FE9E4BED74F}"/>
              </a:ext>
            </a:extLst>
          </p:cNvPr>
          <p:cNvSpPr>
            <a:spLocks noGrp="1"/>
          </p:cNvSpPr>
          <p:nvPr>
            <p:ph type="body" sz="quarter" idx="1"/>
          </p:nvPr>
        </p:nvSpPr>
        <p:spPr>
          <a:xfrm>
            <a:off x="23838" y="1628800"/>
            <a:ext cx="8580610" cy="64008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It’s ten minutes before class, and a student is trying to print their assignment. They press ‘Print’… and nothing happens.</a:t>
            </a:r>
          </a:p>
        </p:txBody>
      </p:sp>
    </p:spTree>
    <p:extLst>
      <p:ext uri="{BB962C8B-B14F-4D97-AF65-F5344CB8AC3E}">
        <p14:creationId xmlns:p14="http://schemas.microsoft.com/office/powerpoint/2010/main" val="1975470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8C6575-68C5-4AAB-9588-6CD3450B6D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Case study: the Wi-Fi problem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ACAAD88-1B3F-4423-90D3-AF72ED60542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14195" y="2411016"/>
            <a:ext cx="8420100" cy="4446984"/>
          </a:xfrm>
        </p:spPr>
        <p:txBody>
          <a:bodyPr>
            <a:normAutofit fontScale="55000" lnSpcReduction="20000"/>
          </a:bodyPr>
          <a:lstStyle/>
          <a:p>
            <a:r>
              <a:rPr lang="en-GB" b="1" dirty="0"/>
              <a:t>Step 1 – Identify the Problem</a:t>
            </a:r>
          </a:p>
          <a:p>
            <a:pPr lvl="1"/>
            <a:r>
              <a:rPr lang="en-GB" dirty="0"/>
              <a:t>Symptom: “No internet connection.</a:t>
            </a:r>
          </a:p>
          <a:p>
            <a:pPr lvl="1"/>
            <a:r>
              <a:rPr lang="en-GB" dirty="0"/>
              <a:t>”Real problem (after checking): The router isn’t working.</a:t>
            </a:r>
          </a:p>
          <a:p>
            <a:r>
              <a:rPr lang="en-GB" b="1" dirty="0"/>
              <a:t>Step 2 – Develop Possible Solutions</a:t>
            </a:r>
          </a:p>
          <a:p>
            <a:pPr lvl="1"/>
            <a:r>
              <a:rPr lang="en-GB" dirty="0"/>
              <a:t>Option 1: Restart the router.</a:t>
            </a:r>
          </a:p>
          <a:p>
            <a:pPr lvl="1"/>
            <a:r>
              <a:rPr lang="en-GB" dirty="0"/>
              <a:t>Option 2: Connect using mobile data.</a:t>
            </a:r>
          </a:p>
          <a:p>
            <a:pPr lvl="1"/>
            <a:r>
              <a:rPr lang="en-GB" dirty="0"/>
              <a:t>Option 3: Go to a nearby café with </a:t>
            </a:r>
            <a:r>
              <a:rPr lang="en-GB" dirty="0" err="1"/>
              <a:t>WiFi</a:t>
            </a:r>
            <a:r>
              <a:rPr lang="en-GB" dirty="0"/>
              <a:t>.</a:t>
            </a:r>
          </a:p>
          <a:p>
            <a:r>
              <a:rPr lang="en-GB" b="1" dirty="0"/>
              <a:t>Step 3 – Select the Best Solution</a:t>
            </a:r>
          </a:p>
          <a:p>
            <a:pPr lvl="1"/>
            <a:r>
              <a:rPr lang="en-GB" dirty="0"/>
              <a:t>Best solution: Restart the router first.</a:t>
            </a:r>
          </a:p>
          <a:p>
            <a:pPr lvl="1"/>
            <a:r>
              <a:rPr lang="en-GB" dirty="0"/>
              <a:t>Why? It’s fast, simple, and usually fixes the issue.</a:t>
            </a:r>
          </a:p>
          <a:p>
            <a:pPr lvl="1"/>
            <a:r>
              <a:rPr lang="en-GB" dirty="0"/>
              <a:t>Humans can easily follow the steps, machines (router/computer) re-establish the connection.</a:t>
            </a:r>
          </a:p>
          <a:p>
            <a:r>
              <a:rPr lang="en-GB" b="1" dirty="0"/>
              <a:t>Step 4 – Implement the Solution</a:t>
            </a:r>
          </a:p>
          <a:p>
            <a:pPr lvl="1"/>
            <a:r>
              <a:rPr lang="en-GB" dirty="0"/>
              <a:t>Press the reset button on the router and wait for it to reboot.</a:t>
            </a:r>
          </a:p>
          <a:p>
            <a:r>
              <a:rPr lang="en-GB" b="1" dirty="0"/>
              <a:t>Step 5 – Test the Solution</a:t>
            </a:r>
          </a:p>
          <a:p>
            <a:pPr lvl="1"/>
            <a:r>
              <a:rPr lang="en-GB" dirty="0"/>
              <a:t>Check the connection: if it works → problem solved.</a:t>
            </a:r>
          </a:p>
          <a:p>
            <a:pPr lvl="1"/>
            <a:r>
              <a:rPr lang="en-GB" dirty="0"/>
              <a:t>If not, go back to Step 2 (try mobile data or café).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150ADA6-381E-4ECF-BC29-4574F9E139A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107504" y="1620594"/>
            <a:ext cx="9001000" cy="640080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It’s late at night, and a student is trying to submit their assignment online. They click ‘Upload’… but the page won’t load. Panic sets in — there’s </a:t>
            </a:r>
            <a:r>
              <a:rPr lang="en-GB" b="1" dirty="0"/>
              <a:t>no internet connection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8633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07EABECD-47F5-43EB-A809-05D96D816F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Case Study: The Coding Bug Step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6E51BCE-1054-4EB8-8BE1-07B337AD6E93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13176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dirty="0"/>
              <a:t>A student is working on their first Python assignment. They write some code, feeling confident, and then click Run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1 – </a:t>
            </a:r>
            <a:r>
              <a:rPr lang="en-GB" b="1" dirty="0"/>
              <a:t>Identify the Problem</a:t>
            </a:r>
          </a:p>
          <a:p>
            <a:pPr lvl="1"/>
            <a:r>
              <a:rPr lang="en-GB" dirty="0"/>
              <a:t>Symptom: “My Python program crashes when I run it.</a:t>
            </a:r>
          </a:p>
          <a:p>
            <a:pPr lvl="1"/>
            <a:r>
              <a:rPr lang="en-GB" dirty="0"/>
              <a:t>”Real problem (after checking the error message): There’s a </a:t>
            </a:r>
            <a:r>
              <a:rPr lang="en-GB" u="sng" dirty="0"/>
              <a:t>syntax error</a:t>
            </a:r>
            <a:r>
              <a:rPr lang="en-GB" dirty="0"/>
              <a:t>:  a missing colon in the </a:t>
            </a:r>
            <a:r>
              <a:rPr lang="en-GB" i="1" dirty="0"/>
              <a:t>if</a:t>
            </a:r>
            <a:r>
              <a:rPr lang="en-GB" dirty="0"/>
              <a:t> statement.</a:t>
            </a:r>
          </a:p>
          <a:p>
            <a:r>
              <a:rPr lang="en-GB" b="1" dirty="0"/>
              <a:t>Step 2 – Develop Possible Solutions</a:t>
            </a:r>
          </a:p>
          <a:p>
            <a:pPr lvl="1"/>
            <a:r>
              <a:rPr lang="en-GB" dirty="0"/>
              <a:t>Option 1: Add the missing colon.</a:t>
            </a:r>
          </a:p>
          <a:p>
            <a:pPr lvl="1"/>
            <a:r>
              <a:rPr lang="en-GB" dirty="0"/>
              <a:t>Option 2: Rewrite the </a:t>
            </a:r>
            <a:r>
              <a:rPr lang="en-GB" i="1" dirty="0"/>
              <a:t>if</a:t>
            </a:r>
            <a:r>
              <a:rPr lang="en-GB" dirty="0"/>
              <a:t> statement completely.</a:t>
            </a:r>
          </a:p>
          <a:p>
            <a:pPr lvl="1"/>
            <a:r>
              <a:rPr lang="en-GB" dirty="0"/>
              <a:t>Option 3: Copy an example from the Python documentation and adjust it.</a:t>
            </a:r>
          </a:p>
          <a:p>
            <a:r>
              <a:rPr lang="en-GB" b="1" dirty="0"/>
              <a:t>Step 3 – Select the Best Solution</a:t>
            </a:r>
          </a:p>
          <a:p>
            <a:pPr lvl="1"/>
            <a:r>
              <a:rPr lang="en-GB" dirty="0"/>
              <a:t>Best solution: Add the missing colon.</a:t>
            </a:r>
          </a:p>
          <a:p>
            <a:pPr lvl="1"/>
            <a:r>
              <a:rPr lang="en-GB" dirty="0"/>
              <a:t>Why? It directly fixes the error with minimal changes.</a:t>
            </a:r>
          </a:p>
          <a:p>
            <a:pPr lvl="1"/>
            <a:r>
              <a:rPr lang="en-GB" dirty="0"/>
              <a:t>Works for humans (the student can clearly see and explain the fix) and for the machine (Python will parse the statement correctly).</a:t>
            </a:r>
          </a:p>
          <a:p>
            <a:r>
              <a:rPr lang="en-GB" b="1" dirty="0"/>
              <a:t>Step 4 – Implement the Solution</a:t>
            </a:r>
          </a:p>
          <a:p>
            <a:pPr lvl="1"/>
            <a:r>
              <a:rPr lang="en-GB" dirty="0"/>
              <a:t>Edit the code: add a colon at the end of the if line.</a:t>
            </a:r>
          </a:p>
          <a:p>
            <a:r>
              <a:rPr lang="en-GB" b="1" dirty="0"/>
              <a:t>Step 5 – Test the Solution</a:t>
            </a:r>
          </a:p>
          <a:p>
            <a:pPr lvl="1"/>
            <a:r>
              <a:rPr lang="en-GB" dirty="0"/>
              <a:t>Run the program again. If it works without crashing → problem solved.</a:t>
            </a:r>
          </a:p>
          <a:p>
            <a:pPr lvl="1"/>
            <a:r>
              <a:rPr lang="en-GB" dirty="0"/>
              <a:t>If another error shows up, go back to Step 1 with the new problem.</a:t>
            </a:r>
          </a:p>
        </p:txBody>
      </p:sp>
    </p:spTree>
    <p:extLst>
      <p:ext uri="{BB962C8B-B14F-4D97-AF65-F5344CB8AC3E}">
        <p14:creationId xmlns:p14="http://schemas.microsoft.com/office/powerpoint/2010/main" val="3001131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05804F0-9B94-4540-B428-30FC1095B27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4337" y="116632"/>
            <a:ext cx="8280920" cy="13849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Teaching tip: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When presenting this in class, you could </a:t>
            </a: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show a short code snippet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 on the slide with the error, for example: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if x &gt; 10 print("x is large")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…and then show the corrected version: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if x &gt; 10: print("x is large")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This makes the case study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visual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 and ties problem-solving directly to computing tasks they’ll face.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F304BCF-2511-49E4-BCD8-04E0ED6F56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697" y="1700808"/>
            <a:ext cx="5891222" cy="43173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825424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0</TotalTime>
  <Words>727</Words>
  <Application>Microsoft Office PowerPoint</Application>
  <PresentationFormat>On-screen Show (4:3)</PresentationFormat>
  <Paragraphs>88</Paragraphs>
  <Slides>6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3" baseType="lpstr">
      <vt:lpstr>-apple-system</vt:lpstr>
      <vt:lpstr>Arial</vt:lpstr>
      <vt:lpstr>Calibri</vt:lpstr>
      <vt:lpstr>Cambria</vt:lpstr>
      <vt:lpstr>Wingdings</vt:lpstr>
      <vt:lpstr>Wingdings 2</vt:lpstr>
      <vt:lpstr>Median</vt:lpstr>
      <vt:lpstr>Case studies – lecture 1</vt:lpstr>
      <vt:lpstr>Problem Solving</vt:lpstr>
      <vt:lpstr>Case study: the printer problem</vt:lpstr>
      <vt:lpstr>Case study: the Wi-Fi problem</vt:lpstr>
      <vt:lpstr>Case Study: The Coding Bug Step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Ewa Kazimierska</cp:lastModifiedBy>
  <cp:revision>1538</cp:revision>
  <cp:lastPrinted>2014-09-29T16:21:25Z</cp:lastPrinted>
  <dcterms:created xsi:type="dcterms:W3CDTF">2013-09-18T07:00:31Z</dcterms:created>
  <dcterms:modified xsi:type="dcterms:W3CDTF">2025-10-01T07:28:35Z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