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58" r:id="rId2"/>
    <p:sldId id="290" r:id="rId3"/>
    <p:sldId id="284" r:id="rId4"/>
    <p:sldId id="260" r:id="rId5"/>
    <p:sldId id="278" r:id="rId6"/>
    <p:sldId id="285" r:id="rId7"/>
    <p:sldId id="286" r:id="rId8"/>
    <p:sldId id="276" r:id="rId9"/>
    <p:sldId id="273" r:id="rId10"/>
    <p:sldId id="272" r:id="rId11"/>
    <p:sldId id="261" r:id="rId12"/>
    <p:sldId id="264" r:id="rId13"/>
    <p:sldId id="266" r:id="rId14"/>
    <p:sldId id="267" r:id="rId15"/>
    <p:sldId id="268" r:id="rId16"/>
    <p:sldId id="275" r:id="rId17"/>
    <p:sldId id="274" r:id="rId18"/>
    <p:sldId id="277" r:id="rId19"/>
    <p:sldId id="279" r:id="rId20"/>
    <p:sldId id="280" r:id="rId21"/>
    <p:sldId id="281" r:id="rId22"/>
    <p:sldId id="291" r:id="rId23"/>
    <p:sldId id="282" r:id="rId24"/>
    <p:sldId id="292" r:id="rId25"/>
    <p:sldId id="293" r:id="rId26"/>
    <p:sldId id="294" r:id="rId27"/>
    <p:sldId id="295" r:id="rId28"/>
    <p:sldId id="283" r:id="rId29"/>
    <p:sldId id="269" r:id="rId30"/>
    <p:sldId id="257" r:id="rId31"/>
    <p:sldId id="287" r:id="rId32"/>
    <p:sldId id="289" r:id="rId33"/>
    <p:sldId id="288"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3" d="100"/>
          <a:sy n="93" d="100"/>
        </p:scale>
        <p:origin x="-288"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23ECEB-2B47-5247-ABC7-1762C1C3CE04}" type="datetimeFigureOut">
              <a:rPr lang="en-US" smtClean="0"/>
              <a:t>22/10/2017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1AAF5C-2388-5C4A-8D36-2297D3A07DDA}" type="slidenum">
              <a:rPr lang="en-US" smtClean="0"/>
              <a:t>‹#›</a:t>
            </a:fld>
            <a:endParaRPr lang="en-US"/>
          </a:p>
        </p:txBody>
      </p:sp>
    </p:spTree>
    <p:extLst>
      <p:ext uri="{BB962C8B-B14F-4D97-AF65-F5344CB8AC3E}">
        <p14:creationId xmlns:p14="http://schemas.microsoft.com/office/powerpoint/2010/main" val="288048679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atin typeface="Calibri" charset="0"/>
            </a:endParaRPr>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1C74296-721B-D742-9A74-BEE29EDBA8A1}" type="slidenum">
              <a:rPr lang="fr-BE" sz="1200"/>
              <a:pPr/>
              <a:t>28</a:t>
            </a:fld>
            <a:endParaRPr lang="fr-BE"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533176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40149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657116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92048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311A8E3-409E-E947-B473-DA7A2EFC0E46}" type="datetimeFigureOut">
              <a:rPr lang="en-US" smtClean="0"/>
              <a:t>22/10/2017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61954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311A8E3-409E-E947-B473-DA7A2EFC0E46}" type="datetimeFigureOut">
              <a:rPr lang="en-US" smtClean="0"/>
              <a:t>22/10/2017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153098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11A8E3-409E-E947-B473-DA7A2EFC0E46}" type="datetimeFigureOut">
              <a:rPr lang="en-US" smtClean="0"/>
              <a:t>22/10/2017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1474129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46494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1627244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719281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687571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11A8E3-409E-E947-B473-DA7A2EFC0E46}" type="datetimeFigureOut">
              <a:rPr lang="en-US" smtClean="0"/>
              <a:t>22/10/2017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489EC8-90AB-824D-9894-C5321ABECA81}" type="slidenum">
              <a:rPr lang="en-US" smtClean="0"/>
              <a:t>‹#›</a:t>
            </a:fld>
            <a:endParaRPr lang="en-US"/>
          </a:p>
        </p:txBody>
      </p:sp>
    </p:spTree>
    <p:extLst>
      <p:ext uri="{BB962C8B-B14F-4D97-AF65-F5344CB8AC3E}">
        <p14:creationId xmlns:p14="http://schemas.microsoft.com/office/powerpoint/2010/main" val="1542369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 Id="rId3" Type="http://schemas.openxmlformats.org/officeDocument/2006/relationships/image" Target="../media/image10.gi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1" Type="http://schemas.openxmlformats.org/officeDocument/2006/relationships/slideLayout" Target="../slideLayouts/slideLayout1.xml"/><Relationship Id="rId2" Type="http://schemas.openxmlformats.org/officeDocument/2006/relationships/image" Target="../media/image1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 Id="rId3" Type="http://schemas.openxmlformats.org/officeDocument/2006/relationships/image" Target="../media/image1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 Id="rId3" Type="http://schemas.openxmlformats.org/officeDocument/2006/relationships/image" Target="../media/image1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 Id="rId3" Type="http://schemas.openxmlformats.org/officeDocument/2006/relationships/image" Target="../media/image1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jpeg"/><Relationship Id="rId3" Type="http://schemas.openxmlformats.org/officeDocument/2006/relationships/image" Target="../media/image13.png"/></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eg"/><Relationship Id="rId5" Type="http://schemas.openxmlformats.org/officeDocument/2006/relationships/image" Target="../media/image16.png"/><Relationship Id="rId6" Type="http://schemas.openxmlformats.org/officeDocument/2006/relationships/image" Target="../media/image17.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 Id="rId3" Type="http://schemas.openxmlformats.org/officeDocument/2006/relationships/image" Target="../media/image19.g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 Id="rId3" Type="http://schemas.openxmlformats.org/officeDocument/2006/relationships/image" Target="../media/image2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21390" y="2785529"/>
            <a:ext cx="7176683" cy="2567056"/>
          </a:xfrm>
        </p:spPr>
        <p:txBody>
          <a:bodyPr>
            <a:normAutofit/>
          </a:bodyPr>
          <a:lstStyle/>
          <a:p>
            <a:r>
              <a:rPr lang="en-US" dirty="0" smtClean="0"/>
              <a:t>Exploring and understanding enterprise education and innovative pedagogy… </a:t>
            </a:r>
          </a:p>
          <a:p>
            <a:endParaRPr lang="en-US" dirty="0"/>
          </a:p>
          <a:p>
            <a:r>
              <a:rPr lang="en-US" dirty="0" smtClean="0"/>
              <a:t>…if that is the right ‘</a:t>
            </a:r>
            <a:r>
              <a:rPr lang="en-US" dirty="0" err="1" smtClean="0"/>
              <a:t>gogy</a:t>
            </a:r>
            <a:r>
              <a:rPr lang="en-US" dirty="0" smtClean="0"/>
              <a:t>’?</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4" name="Picture 3"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
        <p:nvSpPr>
          <p:cNvPr id="5" name="Subtitle 2"/>
          <p:cNvSpPr txBox="1">
            <a:spLocks/>
          </p:cNvSpPr>
          <p:nvPr/>
        </p:nvSpPr>
        <p:spPr>
          <a:xfrm>
            <a:off x="1371599" y="1260773"/>
            <a:ext cx="7176683" cy="1374556"/>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GB" b="1" dirty="0">
                <a:solidFill>
                  <a:srgbClr val="FF0000"/>
                </a:solidFill>
              </a:rPr>
              <a:t>Future Proofing </a:t>
            </a:r>
            <a:r>
              <a:rPr lang="en-GB" b="1" dirty="0" smtClean="0">
                <a:solidFill>
                  <a:srgbClr val="FF0000"/>
                </a:solidFill>
              </a:rPr>
              <a:t>Education:</a:t>
            </a:r>
          </a:p>
          <a:p>
            <a:r>
              <a:rPr lang="en-GB" b="1" dirty="0" smtClean="0">
                <a:solidFill>
                  <a:srgbClr val="FF0000"/>
                </a:solidFill>
              </a:rPr>
              <a:t>the </a:t>
            </a:r>
            <a:r>
              <a:rPr lang="en-GB" b="1" dirty="0">
                <a:solidFill>
                  <a:srgbClr val="FF0000"/>
                </a:solidFill>
              </a:rPr>
              <a:t>innovation imperative</a:t>
            </a:r>
          </a:p>
        </p:txBody>
      </p:sp>
      <p:sp>
        <p:nvSpPr>
          <p:cNvPr id="2" name="TextBox 1"/>
          <p:cNvSpPr txBox="1"/>
          <p:nvPr/>
        </p:nvSpPr>
        <p:spPr>
          <a:xfrm>
            <a:off x="261310" y="5934670"/>
            <a:ext cx="5325607" cy="923330"/>
          </a:xfrm>
          <a:prstGeom prst="rect">
            <a:avLst/>
          </a:prstGeom>
          <a:noFill/>
        </p:spPr>
        <p:txBody>
          <a:bodyPr wrap="square" rtlCol="0">
            <a:spAutoFit/>
          </a:bodyPr>
          <a:lstStyle/>
          <a:p>
            <a:r>
              <a:rPr lang="en-GB" dirty="0"/>
              <a:t>EM + WM – 23</a:t>
            </a:r>
            <a:r>
              <a:rPr lang="en-GB" baseline="30000" dirty="0"/>
              <a:t>rd</a:t>
            </a:r>
            <a:r>
              <a:rPr lang="en-GB" dirty="0"/>
              <a:t> Oct RH1</a:t>
            </a:r>
          </a:p>
          <a:p>
            <a:r>
              <a:rPr lang="en-GB" dirty="0"/>
              <a:t>9-11am</a:t>
            </a:r>
          </a:p>
          <a:p>
            <a:endParaRPr lang="en-US" dirty="0"/>
          </a:p>
        </p:txBody>
      </p:sp>
    </p:spTree>
    <p:extLst>
      <p:ext uri="{BB962C8B-B14F-4D97-AF65-F5344CB8AC3E}">
        <p14:creationId xmlns:p14="http://schemas.microsoft.com/office/powerpoint/2010/main" val="248196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960" y="5807586"/>
            <a:ext cx="8429362" cy="523220"/>
          </a:xfrm>
          <a:prstGeom prst="rect">
            <a:avLst/>
          </a:prstGeom>
          <a:noFill/>
        </p:spPr>
        <p:txBody>
          <a:bodyPr wrap="square" rtlCol="0">
            <a:spAutoFit/>
          </a:bodyPr>
          <a:lstStyle/>
          <a:p>
            <a:r>
              <a:rPr lang="en-US" sz="2800" b="1" dirty="0" smtClean="0"/>
              <a:t>We teach who we are</a:t>
            </a:r>
            <a:r>
              <a:rPr lang="en-US" sz="2800" dirty="0" smtClean="0">
                <a:solidFill>
                  <a:srgbClr val="FF0000"/>
                </a:solidFill>
              </a:rPr>
              <a:t> </a:t>
            </a:r>
            <a:r>
              <a:rPr lang="en-US" sz="2000" dirty="0" smtClean="0">
                <a:solidFill>
                  <a:srgbClr val="0070C0"/>
                </a:solidFill>
              </a:rPr>
              <a:t>(</a:t>
            </a:r>
            <a:r>
              <a:rPr lang="en-US" sz="2000" dirty="0" err="1" smtClean="0">
                <a:solidFill>
                  <a:srgbClr val="0070C0"/>
                </a:solidFill>
              </a:rPr>
              <a:t>Dr</a:t>
            </a:r>
            <a:r>
              <a:rPr lang="en-US" sz="2000" dirty="0" smtClean="0">
                <a:solidFill>
                  <a:srgbClr val="0070C0"/>
                </a:solidFill>
              </a:rPr>
              <a:t> Colin Jones, IICED Visiting Prof.)</a:t>
            </a:r>
          </a:p>
        </p:txBody>
      </p:sp>
      <p:sp>
        <p:nvSpPr>
          <p:cNvPr id="3" name="TextBox 2"/>
          <p:cNvSpPr txBox="1"/>
          <p:nvPr/>
        </p:nvSpPr>
        <p:spPr>
          <a:xfrm>
            <a:off x="306954" y="2618015"/>
            <a:ext cx="904453" cy="523220"/>
          </a:xfrm>
          <a:prstGeom prst="rect">
            <a:avLst/>
          </a:prstGeom>
          <a:noFill/>
        </p:spPr>
        <p:txBody>
          <a:bodyPr wrap="square" rtlCol="0">
            <a:spAutoFit/>
          </a:bodyPr>
          <a:lstStyle/>
          <a:p>
            <a:r>
              <a:rPr lang="en-US" sz="2800" b="1" dirty="0" smtClean="0">
                <a:solidFill>
                  <a:srgbClr val="FF0000"/>
                </a:solidFill>
                <a:latin typeface="Arial"/>
                <a:cs typeface="Arial"/>
              </a:rPr>
              <a:t>You</a:t>
            </a:r>
            <a:endParaRPr lang="en-US" sz="2800" b="1" dirty="0">
              <a:solidFill>
                <a:srgbClr val="FF0000"/>
              </a:solidFill>
              <a:latin typeface="Arial"/>
              <a:cs typeface="Arial"/>
            </a:endParaRPr>
          </a:p>
        </p:txBody>
      </p:sp>
      <p:sp>
        <p:nvSpPr>
          <p:cNvPr id="4" name="TextBox 3"/>
          <p:cNvSpPr txBox="1"/>
          <p:nvPr/>
        </p:nvSpPr>
        <p:spPr>
          <a:xfrm>
            <a:off x="1245753" y="1667623"/>
            <a:ext cx="2937515" cy="523220"/>
          </a:xfrm>
          <a:prstGeom prst="rect">
            <a:avLst/>
          </a:prstGeom>
          <a:noFill/>
        </p:spPr>
        <p:txBody>
          <a:bodyPr wrap="square" rtlCol="0">
            <a:spAutoFit/>
          </a:bodyPr>
          <a:lstStyle/>
          <a:p>
            <a:r>
              <a:rPr lang="en-US" sz="2800" b="1" dirty="0" smtClean="0">
                <a:solidFill>
                  <a:srgbClr val="FF0000"/>
                </a:solidFill>
                <a:latin typeface="Arial"/>
                <a:cs typeface="Arial"/>
              </a:rPr>
              <a:t>Your Approach</a:t>
            </a:r>
            <a:endParaRPr lang="en-US" sz="2800" b="1" dirty="0">
              <a:solidFill>
                <a:srgbClr val="FF0000"/>
              </a:solidFill>
              <a:latin typeface="Arial"/>
              <a:cs typeface="Arial"/>
            </a:endParaRPr>
          </a:p>
        </p:txBody>
      </p:sp>
      <p:sp>
        <p:nvSpPr>
          <p:cNvPr id="5" name="TextBox 4"/>
          <p:cNvSpPr txBox="1"/>
          <p:nvPr/>
        </p:nvSpPr>
        <p:spPr>
          <a:xfrm>
            <a:off x="3807112" y="1217008"/>
            <a:ext cx="2791193" cy="523220"/>
          </a:xfrm>
          <a:prstGeom prst="rect">
            <a:avLst/>
          </a:prstGeom>
          <a:noFill/>
        </p:spPr>
        <p:txBody>
          <a:bodyPr wrap="square" rtlCol="0">
            <a:spAutoFit/>
          </a:bodyPr>
          <a:lstStyle/>
          <a:p>
            <a:r>
              <a:rPr lang="en-US" sz="2800" b="1" dirty="0" smtClean="0">
                <a:solidFill>
                  <a:srgbClr val="FF0000"/>
                </a:solidFill>
                <a:latin typeface="Arial"/>
                <a:cs typeface="Arial"/>
              </a:rPr>
              <a:t>Your Practice</a:t>
            </a:r>
            <a:endParaRPr lang="en-US" sz="2800" b="1" dirty="0">
              <a:solidFill>
                <a:srgbClr val="FF0000"/>
              </a:solidFill>
              <a:latin typeface="Arial"/>
              <a:cs typeface="Arial"/>
            </a:endParaRPr>
          </a:p>
        </p:txBody>
      </p:sp>
      <p:sp>
        <p:nvSpPr>
          <p:cNvPr id="6" name="TextBox 5"/>
          <p:cNvSpPr txBox="1"/>
          <p:nvPr/>
        </p:nvSpPr>
        <p:spPr>
          <a:xfrm>
            <a:off x="97714" y="3144331"/>
            <a:ext cx="1197377" cy="1015663"/>
          </a:xfrm>
          <a:prstGeom prst="rect">
            <a:avLst/>
          </a:prstGeom>
          <a:noFill/>
        </p:spPr>
        <p:txBody>
          <a:bodyPr wrap="square" rtlCol="0">
            <a:spAutoFit/>
          </a:bodyPr>
          <a:lstStyle/>
          <a:p>
            <a:pPr algn="ctr"/>
            <a:r>
              <a:rPr lang="en-US" sz="2000" dirty="0" smtClean="0"/>
              <a:t>Who </a:t>
            </a:r>
          </a:p>
          <a:p>
            <a:pPr algn="ctr"/>
            <a:r>
              <a:rPr lang="en-US" sz="2000" dirty="0" smtClean="0"/>
              <a:t>you </a:t>
            </a:r>
          </a:p>
          <a:p>
            <a:pPr algn="ctr"/>
            <a:r>
              <a:rPr lang="en-US" sz="2000" dirty="0" smtClean="0"/>
              <a:t>are</a:t>
            </a:r>
            <a:endParaRPr lang="en-US" sz="2000" dirty="0"/>
          </a:p>
        </p:txBody>
      </p:sp>
      <p:sp>
        <p:nvSpPr>
          <p:cNvPr id="7" name="TextBox 6"/>
          <p:cNvSpPr txBox="1"/>
          <p:nvPr/>
        </p:nvSpPr>
        <p:spPr>
          <a:xfrm>
            <a:off x="1788814" y="2166381"/>
            <a:ext cx="1372071" cy="1015663"/>
          </a:xfrm>
          <a:prstGeom prst="rect">
            <a:avLst/>
          </a:prstGeom>
          <a:noFill/>
        </p:spPr>
        <p:txBody>
          <a:bodyPr wrap="square" rtlCol="0">
            <a:spAutoFit/>
          </a:bodyPr>
          <a:lstStyle/>
          <a:p>
            <a:pPr algn="ctr"/>
            <a:r>
              <a:rPr lang="en-US" sz="2000" dirty="0" smtClean="0"/>
              <a:t>Your teaching philosophy</a:t>
            </a:r>
            <a:endParaRPr lang="en-US" sz="2000" dirty="0"/>
          </a:p>
        </p:txBody>
      </p:sp>
      <p:sp>
        <p:nvSpPr>
          <p:cNvPr id="8" name="TextBox 7"/>
          <p:cNvSpPr txBox="1"/>
          <p:nvPr/>
        </p:nvSpPr>
        <p:spPr>
          <a:xfrm>
            <a:off x="4183268" y="1759336"/>
            <a:ext cx="1702211" cy="707886"/>
          </a:xfrm>
          <a:prstGeom prst="rect">
            <a:avLst/>
          </a:prstGeom>
          <a:noFill/>
        </p:spPr>
        <p:txBody>
          <a:bodyPr wrap="square" rtlCol="0">
            <a:spAutoFit/>
          </a:bodyPr>
          <a:lstStyle/>
          <a:p>
            <a:pPr algn="ctr"/>
            <a:r>
              <a:rPr lang="en-US" sz="2000" dirty="0" smtClean="0"/>
              <a:t>Your subject / </a:t>
            </a:r>
          </a:p>
          <a:p>
            <a:pPr algn="ctr"/>
            <a:r>
              <a:rPr lang="en-US" sz="2000" dirty="0" smtClean="0"/>
              <a:t>curriculum</a:t>
            </a:r>
            <a:endParaRPr lang="en-US" sz="2000" dirty="0"/>
          </a:p>
        </p:txBody>
      </p:sp>
      <p:sp>
        <p:nvSpPr>
          <p:cNvPr id="9" name="TextBox 8"/>
          <p:cNvSpPr txBox="1"/>
          <p:nvPr/>
        </p:nvSpPr>
        <p:spPr>
          <a:xfrm>
            <a:off x="669164" y="4736471"/>
            <a:ext cx="1518107" cy="923330"/>
          </a:xfrm>
          <a:prstGeom prst="rect">
            <a:avLst/>
          </a:prstGeom>
          <a:noFill/>
        </p:spPr>
        <p:txBody>
          <a:bodyPr wrap="square" rtlCol="0">
            <a:spAutoFit/>
          </a:bodyPr>
          <a:lstStyle/>
          <a:p>
            <a:pPr algn="ctr"/>
            <a:r>
              <a:rPr lang="en-US" dirty="0" smtClean="0"/>
              <a:t>Your</a:t>
            </a:r>
          </a:p>
          <a:p>
            <a:pPr algn="ctr"/>
            <a:r>
              <a:rPr lang="en-US" dirty="0"/>
              <a:t>s</a:t>
            </a:r>
            <a:r>
              <a:rPr lang="en-US" dirty="0" smtClean="0"/>
              <a:t>elfhood</a:t>
            </a:r>
          </a:p>
          <a:p>
            <a:pPr algn="ctr"/>
            <a:r>
              <a:rPr lang="en-US" dirty="0" smtClean="0"/>
              <a:t>(individuality)</a:t>
            </a:r>
            <a:endParaRPr lang="en-US" dirty="0"/>
          </a:p>
        </p:txBody>
      </p:sp>
      <p:sp>
        <p:nvSpPr>
          <p:cNvPr id="10" name="TextBox 9"/>
          <p:cNvSpPr txBox="1"/>
          <p:nvPr/>
        </p:nvSpPr>
        <p:spPr>
          <a:xfrm>
            <a:off x="2968750" y="4274806"/>
            <a:ext cx="1518107" cy="1200329"/>
          </a:xfrm>
          <a:prstGeom prst="rect">
            <a:avLst/>
          </a:prstGeom>
          <a:noFill/>
        </p:spPr>
        <p:txBody>
          <a:bodyPr wrap="square" rtlCol="0">
            <a:spAutoFit/>
          </a:bodyPr>
          <a:lstStyle/>
          <a:p>
            <a:pPr algn="ctr"/>
            <a:r>
              <a:rPr lang="en-US" dirty="0" smtClean="0"/>
              <a:t>Subject &amp;</a:t>
            </a:r>
          </a:p>
          <a:p>
            <a:pPr algn="ctr"/>
            <a:r>
              <a:rPr lang="en-US" dirty="0"/>
              <a:t>s</a:t>
            </a:r>
            <a:r>
              <a:rPr lang="en-US" dirty="0" smtClean="0"/>
              <a:t>tudent</a:t>
            </a:r>
          </a:p>
          <a:p>
            <a:pPr algn="ctr"/>
            <a:r>
              <a:rPr lang="en-US" dirty="0" smtClean="0"/>
              <a:t>Knowledge &amp;</a:t>
            </a:r>
          </a:p>
          <a:p>
            <a:pPr algn="ctr"/>
            <a:r>
              <a:rPr lang="en-US" dirty="0" smtClean="0"/>
              <a:t>Competencies</a:t>
            </a:r>
          </a:p>
        </p:txBody>
      </p:sp>
      <p:sp>
        <p:nvSpPr>
          <p:cNvPr id="14" name="TextBox 13"/>
          <p:cNvSpPr txBox="1"/>
          <p:nvPr/>
        </p:nvSpPr>
        <p:spPr>
          <a:xfrm>
            <a:off x="5107509" y="4274806"/>
            <a:ext cx="1518107" cy="923330"/>
          </a:xfrm>
          <a:prstGeom prst="rect">
            <a:avLst/>
          </a:prstGeom>
          <a:noFill/>
        </p:spPr>
        <p:txBody>
          <a:bodyPr wrap="square" rtlCol="0">
            <a:spAutoFit/>
          </a:bodyPr>
          <a:lstStyle/>
          <a:p>
            <a:pPr algn="ctr"/>
            <a:r>
              <a:rPr lang="en-US" dirty="0" smtClean="0"/>
              <a:t>Confidence,</a:t>
            </a:r>
          </a:p>
          <a:p>
            <a:pPr algn="ctr"/>
            <a:r>
              <a:rPr lang="en-US" dirty="0" smtClean="0"/>
              <a:t>curiosity </a:t>
            </a:r>
          </a:p>
          <a:p>
            <a:pPr algn="ctr"/>
            <a:r>
              <a:rPr lang="en-US" dirty="0" smtClean="0"/>
              <a:t>&amp; choice</a:t>
            </a:r>
          </a:p>
        </p:txBody>
      </p:sp>
      <p:pic>
        <p:nvPicPr>
          <p:cNvPr id="21"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23" name="Picture 22"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cxnSp>
        <p:nvCxnSpPr>
          <p:cNvPr id="31" name="Straight Arrow Connector 30"/>
          <p:cNvCxnSpPr/>
          <p:nvPr/>
        </p:nvCxnSpPr>
        <p:spPr>
          <a:xfrm>
            <a:off x="873946" y="4159994"/>
            <a:ext cx="431999" cy="576477"/>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cxnSp>
        <p:nvCxnSpPr>
          <p:cNvPr id="34" name="Straight Arrow Connector 33"/>
          <p:cNvCxnSpPr/>
          <p:nvPr/>
        </p:nvCxnSpPr>
        <p:spPr>
          <a:xfrm flipH="1">
            <a:off x="1556716" y="3144331"/>
            <a:ext cx="819324" cy="1688497"/>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cxnSp>
        <p:nvCxnSpPr>
          <p:cNvPr id="36" name="Straight Arrow Connector 35"/>
          <p:cNvCxnSpPr/>
          <p:nvPr/>
        </p:nvCxnSpPr>
        <p:spPr>
          <a:xfrm>
            <a:off x="2613709" y="3172840"/>
            <a:ext cx="710081" cy="1101966"/>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cxnSp>
        <p:nvCxnSpPr>
          <p:cNvPr id="38" name="Straight Arrow Connector 37"/>
          <p:cNvCxnSpPr/>
          <p:nvPr/>
        </p:nvCxnSpPr>
        <p:spPr>
          <a:xfrm flipH="1">
            <a:off x="3864139" y="2682666"/>
            <a:ext cx="983529" cy="1623846"/>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cxnSp>
        <p:nvCxnSpPr>
          <p:cNvPr id="40" name="Straight Arrow Connector 39"/>
          <p:cNvCxnSpPr/>
          <p:nvPr/>
        </p:nvCxnSpPr>
        <p:spPr>
          <a:xfrm>
            <a:off x="5107509" y="2682666"/>
            <a:ext cx="546760" cy="1623846"/>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grpSp>
        <p:nvGrpSpPr>
          <p:cNvPr id="15" name="Group 14"/>
          <p:cNvGrpSpPr/>
          <p:nvPr/>
        </p:nvGrpSpPr>
        <p:grpSpPr>
          <a:xfrm>
            <a:off x="6049345" y="2219083"/>
            <a:ext cx="2901649" cy="3007913"/>
            <a:chOff x="6049345" y="2219083"/>
            <a:chExt cx="2901649" cy="3007913"/>
          </a:xfrm>
        </p:grpSpPr>
        <p:grpSp>
          <p:nvGrpSpPr>
            <p:cNvPr id="13" name="Group 12"/>
            <p:cNvGrpSpPr/>
            <p:nvPr/>
          </p:nvGrpSpPr>
          <p:grpSpPr>
            <a:xfrm>
              <a:off x="6052090" y="2219083"/>
              <a:ext cx="2898904" cy="3007913"/>
              <a:chOff x="6245096" y="2219083"/>
              <a:chExt cx="2898904" cy="3007913"/>
            </a:xfrm>
          </p:grpSpPr>
          <p:sp>
            <p:nvSpPr>
              <p:cNvPr id="12" name="Heart 11"/>
              <p:cNvSpPr/>
              <p:nvPr/>
            </p:nvSpPr>
            <p:spPr>
              <a:xfrm>
                <a:off x="6262710" y="2219083"/>
                <a:ext cx="2881290" cy="3007913"/>
              </a:xfrm>
              <a:prstGeom prst="hear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6245096" y="2715450"/>
                <a:ext cx="2898904" cy="1815882"/>
              </a:xfrm>
              <a:prstGeom prst="rect">
                <a:avLst/>
              </a:prstGeom>
              <a:noFill/>
            </p:spPr>
            <p:txBody>
              <a:bodyPr wrap="square" rtlCol="0">
                <a:spAutoFit/>
              </a:bodyPr>
              <a:lstStyle/>
              <a:p>
                <a:pPr algn="ctr"/>
                <a:r>
                  <a:rPr lang="en-US" sz="2800" b="1" dirty="0" smtClean="0">
                    <a:solidFill>
                      <a:srgbClr val="FF0000"/>
                    </a:solidFill>
                    <a:latin typeface="Arial"/>
                    <a:cs typeface="Arial"/>
                  </a:rPr>
                  <a:t>Your </a:t>
                </a:r>
              </a:p>
              <a:p>
                <a:pPr algn="ctr"/>
                <a:r>
                  <a:rPr lang="en-US" sz="2800" b="1" dirty="0" smtClean="0">
                    <a:solidFill>
                      <a:srgbClr val="FF0000"/>
                    </a:solidFill>
                    <a:latin typeface="Arial"/>
                    <a:cs typeface="Arial"/>
                  </a:rPr>
                  <a:t>Choices = </a:t>
                </a:r>
              </a:p>
              <a:p>
                <a:pPr algn="ctr"/>
                <a:r>
                  <a:rPr lang="en-US" sz="2800" b="1" dirty="0" smtClean="0">
                    <a:solidFill>
                      <a:srgbClr val="FF0000"/>
                    </a:solidFill>
                    <a:latin typeface="Arial"/>
                    <a:cs typeface="Arial"/>
                  </a:rPr>
                  <a:t>Your </a:t>
                </a:r>
              </a:p>
              <a:p>
                <a:pPr algn="ctr"/>
                <a:r>
                  <a:rPr lang="en-US" sz="2800" b="1" dirty="0" smtClean="0">
                    <a:solidFill>
                      <a:srgbClr val="FF0000"/>
                    </a:solidFill>
                    <a:latin typeface="Arial"/>
                    <a:cs typeface="Arial"/>
                  </a:rPr>
                  <a:t>Outcomes</a:t>
                </a:r>
                <a:endParaRPr lang="en-US" sz="2800" b="1" dirty="0">
                  <a:solidFill>
                    <a:srgbClr val="FF0000"/>
                  </a:solidFill>
                  <a:latin typeface="Arial"/>
                  <a:cs typeface="Arial"/>
                </a:endParaRPr>
              </a:p>
            </p:txBody>
          </p:sp>
        </p:grpSp>
        <p:cxnSp>
          <p:nvCxnSpPr>
            <p:cNvPr id="44" name="Straight Arrow Connector 43"/>
            <p:cNvCxnSpPr/>
            <p:nvPr/>
          </p:nvCxnSpPr>
          <p:spPr>
            <a:xfrm flipH="1">
              <a:off x="6049345" y="3686730"/>
              <a:ext cx="764702" cy="619782"/>
            </a:xfrm>
            <a:prstGeom prst="straightConnector1">
              <a:avLst/>
            </a:prstGeom>
            <a:ln w="57150" cmpd="sng">
              <a:headEnd type="arrow"/>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3051684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1360052"/>
            <a:ext cx="6400800" cy="813558"/>
          </a:xfrm>
        </p:spPr>
        <p:txBody>
          <a:bodyPr>
            <a:normAutofit/>
          </a:bodyPr>
          <a:lstStyle/>
          <a:p>
            <a:r>
              <a:rPr lang="en-US" dirty="0" smtClean="0"/>
              <a:t>Why am I an educator?</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sp>
        <p:nvSpPr>
          <p:cNvPr id="9" name="Subtitle 2"/>
          <p:cNvSpPr txBox="1">
            <a:spLocks/>
          </p:cNvSpPr>
          <p:nvPr/>
        </p:nvSpPr>
        <p:spPr>
          <a:xfrm>
            <a:off x="1371600" y="2355198"/>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When a student leaves, what is my relationship with them?</a:t>
            </a:r>
            <a:endParaRPr lang="en-US" dirty="0"/>
          </a:p>
        </p:txBody>
      </p:sp>
      <p:sp>
        <p:nvSpPr>
          <p:cNvPr id="10" name="Subtitle 2"/>
          <p:cNvSpPr txBox="1">
            <a:spLocks/>
          </p:cNvSpPr>
          <p:nvPr/>
        </p:nvSpPr>
        <p:spPr>
          <a:xfrm>
            <a:off x="1371600" y="3677695"/>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Does my teaching encourage autonomy… or dependency?</a:t>
            </a:r>
            <a:endParaRPr lang="en-US" dirty="0"/>
          </a:p>
        </p:txBody>
      </p:sp>
      <p:sp>
        <p:nvSpPr>
          <p:cNvPr id="11" name="Subtitle 2"/>
          <p:cNvSpPr txBox="1">
            <a:spLocks/>
          </p:cNvSpPr>
          <p:nvPr/>
        </p:nvSpPr>
        <p:spPr>
          <a:xfrm>
            <a:off x="1371600" y="5000192"/>
            <a:ext cx="6400800" cy="1167097"/>
          </a:xfrm>
          <a:prstGeom prst="rect">
            <a:avLst/>
          </a:prstGeom>
        </p:spPr>
        <p:txBody>
          <a:bodyPr vert="horz" lIns="91440" tIns="45720" rIns="91440" bIns="45720" rtlCol="0">
            <a:normAutofit fontScale="92500"/>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Does my assessment and grading encourage autonomy… or dependency?</a:t>
            </a:r>
            <a:endParaRPr lang="en-US" dirty="0"/>
          </a:p>
        </p:txBody>
      </p:sp>
      <p:pic>
        <p:nvPicPr>
          <p:cNvPr id="7" name="Picture 6"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Tree>
    <p:extLst>
      <p:ext uri="{BB962C8B-B14F-4D97-AF65-F5344CB8AC3E}">
        <p14:creationId xmlns:p14="http://schemas.microsoft.com/office/powerpoint/2010/main" val="291847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1360052"/>
            <a:ext cx="6400800" cy="813558"/>
          </a:xfrm>
        </p:spPr>
        <p:txBody>
          <a:bodyPr>
            <a:normAutofit/>
          </a:bodyPr>
          <a:lstStyle/>
          <a:p>
            <a:r>
              <a:rPr lang="en-US" dirty="0" smtClean="0"/>
              <a:t>Why am I an education evaluator?</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sp>
        <p:nvSpPr>
          <p:cNvPr id="9" name="Subtitle 2"/>
          <p:cNvSpPr txBox="1">
            <a:spLocks/>
          </p:cNvSpPr>
          <p:nvPr/>
        </p:nvSpPr>
        <p:spPr>
          <a:xfrm>
            <a:off x="1371600" y="2355198"/>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Does my assessment encourage ‘Implementation’ (doing as told)?</a:t>
            </a:r>
            <a:endParaRPr lang="en-US" dirty="0"/>
          </a:p>
        </p:txBody>
      </p:sp>
      <p:sp>
        <p:nvSpPr>
          <p:cNvPr id="10" name="Subtitle 2"/>
          <p:cNvSpPr txBox="1">
            <a:spLocks/>
          </p:cNvSpPr>
          <p:nvPr/>
        </p:nvSpPr>
        <p:spPr>
          <a:xfrm>
            <a:off x="1371600" y="3677695"/>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Does my assessment encourage ‘Innovation’ (surprising and new)?</a:t>
            </a:r>
            <a:endParaRPr lang="en-US" dirty="0"/>
          </a:p>
        </p:txBody>
      </p:sp>
      <p:pic>
        <p:nvPicPr>
          <p:cNvPr id="7" name="Picture 6"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Tree>
    <p:extLst>
      <p:ext uri="{BB962C8B-B14F-4D97-AF65-F5344CB8AC3E}">
        <p14:creationId xmlns:p14="http://schemas.microsoft.com/office/powerpoint/2010/main" val="2952058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11783" y="3009899"/>
            <a:ext cx="7567898" cy="2965733"/>
          </a:xfrm>
        </p:spPr>
        <p:txBody>
          <a:bodyPr>
            <a:normAutofit fontScale="70000" lnSpcReduction="20000"/>
          </a:bodyPr>
          <a:lstStyle/>
          <a:p>
            <a:r>
              <a:rPr lang="en-US" sz="4000" dirty="0" smtClean="0">
                <a:solidFill>
                  <a:schemeClr val="bg1">
                    <a:lumMod val="50000"/>
                  </a:schemeClr>
                </a:solidFill>
              </a:rPr>
              <a:t>“</a:t>
            </a:r>
            <a:r>
              <a:rPr lang="en-US" sz="4000" dirty="0">
                <a:solidFill>
                  <a:schemeClr val="bg1">
                    <a:lumMod val="50000"/>
                  </a:schemeClr>
                </a:solidFill>
              </a:rPr>
              <a:t>For many teachers and schools, the key task has become to implement the prescribed external expectations for the curriculum and accountability faithfully, with a consequent diminution of both local creativity and responsiveness to the individual needs of children and young people</a:t>
            </a:r>
            <a:r>
              <a:rPr lang="en-US" sz="4000" dirty="0" smtClean="0">
                <a:solidFill>
                  <a:schemeClr val="bg1">
                    <a:lumMod val="50000"/>
                  </a:schemeClr>
                </a:solidFill>
              </a:rPr>
              <a:t>.”</a:t>
            </a:r>
            <a:endParaRPr lang="en-US" sz="5100" dirty="0" smtClean="0"/>
          </a:p>
          <a:p>
            <a:r>
              <a:rPr lang="en-US" sz="2600" dirty="0" smtClean="0"/>
              <a:t>(Donaldson, p15) </a:t>
            </a:r>
          </a:p>
          <a:p>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7" name="officeArt object"/>
          <p:cNvPicPr/>
          <p:nvPr/>
        </p:nvPicPr>
        <p:blipFill>
          <a:blip r:embed="rId3" cstate="print">
            <a:extLst>
              <a:ext uri="{28A0092B-C50C-407E-A947-70E740481C1C}">
                <a14:useLocalDpi xmlns:a14="http://schemas.microsoft.com/office/drawing/2010/main"/>
              </a:ext>
            </a:extLst>
          </a:blip>
          <a:stretch>
            <a:fillRect/>
          </a:stretch>
        </p:blipFill>
        <p:spPr>
          <a:xfrm>
            <a:off x="2843808" y="257800"/>
            <a:ext cx="3554730" cy="2369820"/>
          </a:xfrm>
          <a:prstGeom prst="rect">
            <a:avLst/>
          </a:prstGeom>
          <a:ln w="12700" cap="flat">
            <a:noFill/>
            <a:miter lim="400000"/>
          </a:ln>
          <a:effectLst/>
        </p:spPr>
      </p:pic>
      <p:pic>
        <p:nvPicPr>
          <p:cNvPr id="5" name="Picture 4" descr="C:\Users\edu-cu\Pictures\-YOFybBU_400x400.jpg"/>
          <p:cNvPicPr/>
          <p:nvPr/>
        </p:nvPicPr>
        <p:blipFill>
          <a:blip r:embed="rId4"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
        <p:nvSpPr>
          <p:cNvPr id="9" name="TextBox 8"/>
          <p:cNvSpPr txBox="1"/>
          <p:nvPr/>
        </p:nvSpPr>
        <p:spPr>
          <a:xfrm>
            <a:off x="323528" y="5975633"/>
            <a:ext cx="8648073" cy="923330"/>
          </a:xfrm>
          <a:prstGeom prst="rect">
            <a:avLst/>
          </a:prstGeom>
          <a:noFill/>
        </p:spPr>
        <p:txBody>
          <a:bodyPr wrap="square" rtlCol="0">
            <a:spAutoFit/>
          </a:bodyPr>
          <a:lstStyle/>
          <a:p>
            <a:pPr algn="ctr"/>
            <a:r>
              <a:rPr lang="en-GB" i="1" dirty="0">
                <a:solidFill>
                  <a:schemeClr val="bg1">
                    <a:lumMod val="65000"/>
                  </a:schemeClr>
                </a:solidFill>
              </a:rPr>
              <a:t>Welsh Dimension, International Perspective and Wider Skills Working Group</a:t>
            </a:r>
          </a:p>
          <a:p>
            <a:pPr algn="ctr"/>
            <a:r>
              <a:rPr lang="en-GB" i="1" dirty="0" smtClean="0">
                <a:solidFill>
                  <a:schemeClr val="bg1">
                    <a:lumMod val="65000"/>
                  </a:schemeClr>
                </a:solidFill>
              </a:rPr>
              <a:t>3-4 November 2016, Park </a:t>
            </a:r>
            <a:r>
              <a:rPr lang="en-GB" i="1" dirty="0">
                <a:solidFill>
                  <a:schemeClr val="bg1">
                    <a:lumMod val="65000"/>
                  </a:schemeClr>
                </a:solidFill>
              </a:rPr>
              <a:t>Plaza, Cardiff</a:t>
            </a:r>
          </a:p>
          <a:p>
            <a:pPr algn="ctr"/>
            <a:endParaRPr lang="en-US" dirty="0"/>
          </a:p>
        </p:txBody>
      </p:sp>
    </p:spTree>
    <p:extLst>
      <p:ext uri="{BB962C8B-B14F-4D97-AF65-F5344CB8AC3E}">
        <p14:creationId xmlns:p14="http://schemas.microsoft.com/office/powerpoint/2010/main" val="342651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11783" y="3009899"/>
            <a:ext cx="7567898" cy="2965733"/>
          </a:xfrm>
        </p:spPr>
        <p:txBody>
          <a:bodyPr>
            <a:normAutofit/>
          </a:bodyPr>
          <a:lstStyle/>
          <a:p>
            <a:r>
              <a:rPr lang="en-US" dirty="0"/>
              <a:t>‘The “teachers of tomorrow” will have to respond to the changing nature of knowledge in society.</a:t>
            </a:r>
            <a:r>
              <a:rPr lang="en-US"/>
              <a:t>’ </a:t>
            </a:r>
            <a:r>
              <a:rPr lang="en-US" smtClean="0"/>
              <a:t/>
            </a:r>
            <a:br>
              <a:rPr lang="en-US" smtClean="0"/>
            </a:br>
            <a:r>
              <a:rPr lang="en-US" sz="2600" smtClean="0"/>
              <a:t>(</a:t>
            </a:r>
            <a:r>
              <a:rPr lang="en-US" sz="2600" dirty="0" smtClean="0"/>
              <a:t>Furlong, p5) </a:t>
            </a:r>
          </a:p>
          <a:p>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7" name="officeArt object"/>
          <p:cNvPicPr/>
          <p:nvPr/>
        </p:nvPicPr>
        <p:blipFill>
          <a:blip r:embed="rId3" cstate="print">
            <a:extLst>
              <a:ext uri="{28A0092B-C50C-407E-A947-70E740481C1C}">
                <a14:useLocalDpi xmlns:a14="http://schemas.microsoft.com/office/drawing/2010/main"/>
              </a:ext>
            </a:extLst>
          </a:blip>
          <a:stretch>
            <a:fillRect/>
          </a:stretch>
        </p:blipFill>
        <p:spPr>
          <a:xfrm>
            <a:off x="2843808" y="257800"/>
            <a:ext cx="3554730" cy="2369820"/>
          </a:xfrm>
          <a:prstGeom prst="rect">
            <a:avLst/>
          </a:prstGeom>
          <a:ln w="12700" cap="flat">
            <a:noFill/>
            <a:miter lim="400000"/>
          </a:ln>
          <a:effectLst/>
        </p:spPr>
      </p:pic>
      <p:pic>
        <p:nvPicPr>
          <p:cNvPr id="5" name="Picture 4" descr="C:\Users\edu-cu\Pictures\-YOFybBU_400x400.jpg"/>
          <p:cNvPicPr/>
          <p:nvPr/>
        </p:nvPicPr>
        <p:blipFill>
          <a:blip r:embed="rId4"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Tree>
    <p:extLst>
      <p:ext uri="{BB962C8B-B14F-4D97-AF65-F5344CB8AC3E}">
        <p14:creationId xmlns:p14="http://schemas.microsoft.com/office/powerpoint/2010/main" val="21451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11783" y="1199591"/>
            <a:ext cx="7567898" cy="5005092"/>
          </a:xfrm>
        </p:spPr>
        <p:txBody>
          <a:bodyPr>
            <a:normAutofit fontScale="92500" lnSpcReduction="10000"/>
          </a:bodyPr>
          <a:lstStyle/>
          <a:p>
            <a:pPr algn="l"/>
            <a:r>
              <a:rPr lang="en-US" dirty="0" smtClean="0">
                <a:solidFill>
                  <a:schemeClr val="tx2">
                    <a:lumMod val="60000"/>
                    <a:lumOff val="40000"/>
                  </a:schemeClr>
                </a:solidFill>
              </a:rPr>
              <a:t>Wales needs teachers who:</a:t>
            </a:r>
          </a:p>
          <a:p>
            <a:pPr algn="l"/>
            <a:endParaRPr lang="en-US" sz="2600" dirty="0" smtClean="0"/>
          </a:p>
          <a:p>
            <a:pPr marL="457200" indent="-457200" algn="l">
              <a:buFont typeface="Arial"/>
              <a:buChar char="•"/>
            </a:pPr>
            <a:r>
              <a:rPr lang="en-US" dirty="0"/>
              <a:t>take responsibility for innovation; </a:t>
            </a:r>
          </a:p>
          <a:p>
            <a:pPr marL="457200" indent="-457200" algn="l">
              <a:buFont typeface="Arial"/>
              <a:buChar char="•"/>
            </a:pPr>
            <a:r>
              <a:rPr lang="en-US" dirty="0"/>
              <a:t>relish change and help to lead it; </a:t>
            </a:r>
            <a:endParaRPr lang="en-US" dirty="0" smtClean="0"/>
          </a:p>
          <a:p>
            <a:pPr marL="457200" indent="-457200" algn="l">
              <a:buFont typeface="Arial"/>
              <a:buChar char="•"/>
            </a:pPr>
            <a:r>
              <a:rPr lang="en-US" dirty="0"/>
              <a:t>are able to evaluate and use different sorts of evidence relevant to the improvement of practice; </a:t>
            </a:r>
            <a:endParaRPr lang="en-US" dirty="0" smtClean="0"/>
          </a:p>
          <a:p>
            <a:pPr marL="457200" indent="-457200" algn="l">
              <a:buFont typeface="Arial"/>
              <a:buChar char="•"/>
            </a:pPr>
            <a:r>
              <a:rPr lang="en-US" dirty="0"/>
              <a:t>are willing and able to work in ways that draw on best practice from across the UK and internationally.</a:t>
            </a:r>
            <a:r>
              <a:rPr lang="en-US" dirty="0" smtClean="0"/>
              <a:t>’</a:t>
            </a:r>
          </a:p>
          <a:p>
            <a:pPr algn="l"/>
            <a:r>
              <a:rPr lang="en-US" sz="2600" dirty="0" smtClean="0"/>
              <a:t>(Furlong, p6)</a:t>
            </a:r>
            <a:endParaRPr lang="en-US" sz="2600" dirty="0"/>
          </a:p>
          <a:p>
            <a:pPr algn="l"/>
            <a:endParaRPr lang="en-US" dirty="0"/>
          </a:p>
          <a:p>
            <a:pPr algn="l"/>
            <a:endParaRPr lang="en-US" dirty="0" smtClean="0"/>
          </a:p>
          <a:p>
            <a:pPr algn="l"/>
            <a:endParaRPr lang="en-US" dirty="0" smtClean="0"/>
          </a:p>
          <a:p>
            <a:pPr algn="l"/>
            <a:endParaRPr lang="en-US" dirty="0"/>
          </a:p>
          <a:p>
            <a:pPr algn="l"/>
            <a:endParaRPr lang="en-US" dirty="0"/>
          </a:p>
          <a:p>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2" name="Picture 1" descr="Screen Shot 2017-05-14 at 11.54.47.pn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909168" y="627768"/>
            <a:ext cx="1470513" cy="2104215"/>
          </a:xfrm>
          <a:prstGeom prst="rect">
            <a:avLst/>
          </a:prstGeom>
        </p:spPr>
      </p:pic>
    </p:spTree>
    <p:extLst>
      <p:ext uri="{BB962C8B-B14F-4D97-AF65-F5344CB8AC3E}">
        <p14:creationId xmlns:p14="http://schemas.microsoft.com/office/powerpoint/2010/main" val="4001624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366611" y="507864"/>
            <a:ext cx="4423103" cy="5672520"/>
          </a:xfrm>
        </p:spPr>
        <p:txBody>
          <a:bodyPr>
            <a:noAutofit/>
          </a:bodyPr>
          <a:lstStyle/>
          <a:p>
            <a:pPr algn="l"/>
            <a:r>
              <a:rPr lang="en-US" dirty="0"/>
              <a:t>We assume if we can manage to determine the right formula for high-stakes testing and accountability, we can make our school systems act more predictably, turning seeming inertia into an object in motion. We might sum up this formula as the following: </a:t>
            </a:r>
            <a:endParaRPr lang="en-US" dirty="0" smtClean="0"/>
          </a:p>
        </p:txBody>
      </p:sp>
      <p:pic>
        <p:nvPicPr>
          <p:cNvPr id="5" name="Picture 4" descr="Screen Shot 2017-05-13 at 12.55.31.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4752185" y="1593169"/>
            <a:ext cx="4391815" cy="3727314"/>
          </a:xfrm>
          <a:prstGeom prst="rect">
            <a:avLst/>
          </a:prstGeom>
        </p:spPr>
      </p:pic>
      <p:sp>
        <p:nvSpPr>
          <p:cNvPr id="6" name="TextBox 5"/>
          <p:cNvSpPr txBox="1"/>
          <p:nvPr/>
        </p:nvSpPr>
        <p:spPr>
          <a:xfrm>
            <a:off x="536823" y="6075632"/>
            <a:ext cx="6913237" cy="646331"/>
          </a:xfrm>
          <a:prstGeom prst="rect">
            <a:avLst/>
          </a:prstGeom>
          <a:noFill/>
        </p:spPr>
        <p:txBody>
          <a:bodyPr wrap="square" rtlCol="0">
            <a:spAutoFit/>
          </a:bodyPr>
          <a:lstStyle/>
          <a:p>
            <a:r>
              <a:rPr lang="en-US" dirty="0" err="1" smtClean="0"/>
              <a:t>Hofman</a:t>
            </a:r>
            <a:r>
              <a:rPr lang="en-US" dirty="0" smtClean="0"/>
              <a:t>, </a:t>
            </a:r>
            <a:r>
              <a:rPr lang="en-US" dirty="0" err="1" smtClean="0"/>
              <a:t>P.,Goodwin</a:t>
            </a:r>
            <a:r>
              <a:rPr lang="en-US" dirty="0" smtClean="0"/>
              <a:t>, B. &amp; </a:t>
            </a:r>
            <a:r>
              <a:rPr lang="en-US" dirty="0" err="1" smtClean="0"/>
              <a:t>Kahl</a:t>
            </a:r>
            <a:r>
              <a:rPr lang="en-US" dirty="0" smtClean="0"/>
              <a:t>, B. (2015) </a:t>
            </a:r>
            <a:r>
              <a:rPr lang="en-US" i="1" dirty="0" smtClean="0"/>
              <a:t>Re</a:t>
            </a:r>
            <a:r>
              <a:rPr lang="en-US" i="1" dirty="0"/>
              <a:t>-Balancing </a:t>
            </a:r>
            <a:r>
              <a:rPr lang="en-US" i="1" dirty="0" smtClean="0"/>
              <a:t>Assessment</a:t>
            </a:r>
            <a:r>
              <a:rPr lang="en-US" dirty="0" smtClean="0"/>
              <a:t>. p2</a:t>
            </a:r>
          </a:p>
          <a:p>
            <a:endParaRPr lang="en-US" dirty="0"/>
          </a:p>
        </p:txBody>
      </p:sp>
    </p:spTree>
    <p:extLst>
      <p:ext uri="{BB962C8B-B14F-4D97-AF65-F5344CB8AC3E}">
        <p14:creationId xmlns:p14="http://schemas.microsoft.com/office/powerpoint/2010/main" val="388956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idx="1"/>
          </p:nvPr>
        </p:nvSpPr>
        <p:spPr>
          <a:xfrm>
            <a:off x="457200" y="1694139"/>
            <a:ext cx="8147248" cy="1173451"/>
          </a:xfrm>
        </p:spPr>
        <p:txBody>
          <a:bodyPr>
            <a:noAutofit/>
          </a:bodyPr>
          <a:lstStyle/>
          <a:p>
            <a:pPr marL="0" indent="0" algn="ctr">
              <a:buNone/>
            </a:pPr>
            <a:r>
              <a:rPr lang="en-GB" sz="6000" dirty="0" smtClean="0">
                <a:solidFill>
                  <a:srgbClr val="376092"/>
                </a:solidFill>
              </a:rPr>
              <a:t>Hindsight?</a:t>
            </a:r>
            <a:endParaRPr lang="en-US" sz="2800" dirty="0" smtClean="0">
              <a:solidFill>
                <a:srgbClr val="376092"/>
              </a:solidFill>
            </a:endParaRPr>
          </a:p>
          <a:p>
            <a:pPr algn="ctr"/>
            <a:endParaRPr lang="en-US" sz="2800" dirty="0">
              <a:solidFill>
                <a:srgbClr val="376092"/>
              </a:solidFill>
            </a:endParaRPr>
          </a:p>
          <a:p>
            <a:pPr marL="0" indent="0" algn="ctr">
              <a:buNone/>
            </a:pPr>
            <a:endParaRPr lang="en-GB" sz="2800" dirty="0">
              <a:solidFill>
                <a:srgbClr val="376092"/>
              </a:solidFill>
            </a:endParaRPr>
          </a:p>
          <a:p>
            <a:pPr marL="0" indent="0" algn="ctr">
              <a:buNone/>
            </a:pPr>
            <a:endParaRPr lang="en-GB" sz="2800" dirty="0">
              <a:solidFill>
                <a:srgbClr val="7F7F7F"/>
              </a:solidFill>
            </a:endParaRPr>
          </a:p>
        </p:txBody>
      </p:sp>
      <p:sp>
        <p:nvSpPr>
          <p:cNvPr id="2" name="TextBox 1"/>
          <p:cNvSpPr txBox="1"/>
          <p:nvPr/>
        </p:nvSpPr>
        <p:spPr>
          <a:xfrm>
            <a:off x="457199" y="301163"/>
            <a:ext cx="8459305" cy="584776"/>
          </a:xfrm>
          <a:prstGeom prst="rect">
            <a:avLst/>
          </a:prstGeom>
          <a:noFill/>
        </p:spPr>
        <p:txBody>
          <a:bodyPr wrap="square" rtlCol="0">
            <a:spAutoFit/>
          </a:bodyPr>
          <a:lstStyle/>
          <a:p>
            <a:pPr algn="ctr"/>
            <a:r>
              <a:rPr lang="en-US" sz="3200" dirty="0" smtClean="0">
                <a:solidFill>
                  <a:srgbClr val="FF0000"/>
                </a:solidFill>
              </a:rPr>
              <a:t>Consider assessment of learning related to:</a:t>
            </a:r>
            <a:endParaRPr lang="en-US" sz="3200" dirty="0">
              <a:solidFill>
                <a:srgbClr val="FF0000"/>
              </a:solidFill>
            </a:endParaRPr>
          </a:p>
        </p:txBody>
      </p:sp>
      <p:sp>
        <p:nvSpPr>
          <p:cNvPr id="4" name="Content Placeholder 2"/>
          <p:cNvSpPr txBox="1">
            <a:spLocks/>
          </p:cNvSpPr>
          <p:nvPr/>
        </p:nvSpPr>
        <p:spPr>
          <a:xfrm>
            <a:off x="457200" y="2990448"/>
            <a:ext cx="8147248" cy="1173451"/>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GB" sz="6000" dirty="0" smtClean="0">
                <a:solidFill>
                  <a:srgbClr val="376092"/>
                </a:solidFill>
              </a:rPr>
              <a:t>Insight?</a:t>
            </a:r>
          </a:p>
          <a:p>
            <a:pPr algn="ctr"/>
            <a:endParaRPr lang="en-US" sz="2800" dirty="0" smtClean="0">
              <a:solidFill>
                <a:srgbClr val="376092"/>
              </a:solidFill>
            </a:endParaRPr>
          </a:p>
          <a:p>
            <a:pPr marL="0" indent="0" algn="ctr">
              <a:buFont typeface="Arial"/>
              <a:buNone/>
            </a:pPr>
            <a:endParaRPr lang="en-GB" sz="2800" dirty="0" smtClean="0">
              <a:solidFill>
                <a:srgbClr val="376092"/>
              </a:solidFill>
            </a:endParaRPr>
          </a:p>
          <a:p>
            <a:pPr marL="0" indent="0" algn="ctr">
              <a:buFont typeface="Arial"/>
              <a:buNone/>
            </a:pPr>
            <a:endParaRPr lang="en-GB" sz="2800" dirty="0">
              <a:solidFill>
                <a:srgbClr val="7F7F7F"/>
              </a:solidFill>
            </a:endParaRPr>
          </a:p>
        </p:txBody>
      </p:sp>
      <p:sp>
        <p:nvSpPr>
          <p:cNvPr id="5" name="Content Placeholder 2"/>
          <p:cNvSpPr txBox="1">
            <a:spLocks/>
          </p:cNvSpPr>
          <p:nvPr/>
        </p:nvSpPr>
        <p:spPr>
          <a:xfrm>
            <a:off x="457200" y="4339134"/>
            <a:ext cx="8147248" cy="1173451"/>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GB" sz="6000" dirty="0" smtClean="0">
                <a:solidFill>
                  <a:srgbClr val="376092"/>
                </a:solidFill>
              </a:rPr>
              <a:t>Foresight?</a:t>
            </a:r>
            <a:endParaRPr lang="en-GB" sz="6000" dirty="0" smtClean="0"/>
          </a:p>
          <a:p>
            <a:pPr algn="ctr"/>
            <a:endParaRPr lang="en-US" sz="2800" dirty="0" smtClean="0">
              <a:solidFill>
                <a:srgbClr val="376092"/>
              </a:solidFill>
            </a:endParaRPr>
          </a:p>
          <a:p>
            <a:pPr marL="0" indent="0" algn="ctr">
              <a:buFont typeface="Arial"/>
              <a:buNone/>
            </a:pPr>
            <a:endParaRPr lang="en-GB" sz="2800" dirty="0" smtClean="0">
              <a:solidFill>
                <a:srgbClr val="376092"/>
              </a:solidFill>
            </a:endParaRPr>
          </a:p>
          <a:p>
            <a:pPr marL="0" indent="0" algn="ctr">
              <a:buFont typeface="Arial"/>
              <a:buNone/>
            </a:pPr>
            <a:endParaRPr lang="en-GB" sz="2800" dirty="0">
              <a:solidFill>
                <a:srgbClr val="7F7F7F"/>
              </a:solidFill>
            </a:endParaRPr>
          </a:p>
        </p:txBody>
      </p:sp>
    </p:spTree>
    <p:extLst>
      <p:ext uri="{BB962C8B-B14F-4D97-AF65-F5344CB8AC3E}">
        <p14:creationId xmlns:p14="http://schemas.microsoft.com/office/powerpoint/2010/main" val="424670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idx="1"/>
          </p:nvPr>
        </p:nvSpPr>
        <p:spPr>
          <a:xfrm>
            <a:off x="457200" y="541867"/>
            <a:ext cx="8147248" cy="5926040"/>
          </a:xfrm>
        </p:spPr>
        <p:txBody>
          <a:bodyPr>
            <a:noAutofit/>
          </a:bodyPr>
          <a:lstStyle/>
          <a:p>
            <a:pPr marL="0" indent="0" algn="ctr">
              <a:buNone/>
            </a:pPr>
            <a:r>
              <a:rPr lang="en-GB" sz="6000" dirty="0" smtClean="0">
                <a:solidFill>
                  <a:srgbClr val="376092"/>
                </a:solidFill>
              </a:rPr>
              <a:t>Hindsight?</a:t>
            </a:r>
            <a:endParaRPr lang="en-GB" sz="6000" dirty="0">
              <a:solidFill>
                <a:srgbClr val="376092"/>
              </a:solidFill>
            </a:endParaRPr>
          </a:p>
          <a:p>
            <a:pPr marL="0" indent="0" algn="ctr">
              <a:buNone/>
            </a:pPr>
            <a:r>
              <a:rPr lang="en-GB" sz="6000" dirty="0" smtClean="0">
                <a:solidFill>
                  <a:srgbClr val="376092"/>
                </a:solidFill>
              </a:rPr>
              <a:t>Insight?</a:t>
            </a:r>
            <a:endParaRPr lang="en-GB" sz="6000" dirty="0">
              <a:solidFill>
                <a:srgbClr val="376092"/>
              </a:solidFill>
            </a:endParaRPr>
          </a:p>
          <a:p>
            <a:pPr marL="0" indent="0" algn="ctr">
              <a:buNone/>
            </a:pPr>
            <a:r>
              <a:rPr lang="en-GB" sz="6000" dirty="0" smtClean="0">
                <a:solidFill>
                  <a:srgbClr val="376092"/>
                </a:solidFill>
              </a:rPr>
              <a:t>Foresight?</a:t>
            </a:r>
          </a:p>
          <a:p>
            <a:pPr marL="0" indent="0" algn="ctr">
              <a:buNone/>
            </a:pPr>
            <a:endParaRPr lang="en-US" sz="2400" dirty="0" smtClean="0"/>
          </a:p>
          <a:p>
            <a:pPr marL="0" indent="0" algn="ctr">
              <a:buNone/>
            </a:pPr>
            <a:r>
              <a:rPr lang="en-US" sz="2400" dirty="0" smtClean="0"/>
              <a:t>“</a:t>
            </a:r>
            <a:r>
              <a:rPr lang="en-US" sz="2400" i="1" dirty="0"/>
              <a:t>Talent hits a target no-one else can hit </a:t>
            </a:r>
          </a:p>
          <a:p>
            <a:pPr marL="0" indent="0" algn="ctr">
              <a:buNone/>
            </a:pPr>
            <a:r>
              <a:rPr lang="en-US" sz="2400" i="1" dirty="0"/>
              <a:t>genius hits a target no-one else can see.</a:t>
            </a:r>
            <a:r>
              <a:rPr lang="en-US" sz="2400" dirty="0"/>
              <a:t>” </a:t>
            </a:r>
          </a:p>
          <a:p>
            <a:pPr marL="0" indent="0" algn="ctr">
              <a:buNone/>
            </a:pPr>
            <a:endParaRPr lang="en-US" sz="6000" dirty="0"/>
          </a:p>
          <a:p>
            <a:pPr marL="0" indent="0" algn="ctr">
              <a:buNone/>
            </a:pPr>
            <a:r>
              <a:rPr lang="en-US" sz="1800" dirty="0"/>
              <a:t>Arthur Schopenhauer 1788 - 1860</a:t>
            </a:r>
            <a:endParaRPr lang="en-GB" sz="1800" dirty="0"/>
          </a:p>
          <a:p>
            <a:pPr marL="0" indent="0" algn="ctr">
              <a:buNone/>
            </a:pPr>
            <a:endParaRPr lang="en-GB" sz="6000" dirty="0"/>
          </a:p>
          <a:p>
            <a:pPr marL="0" indent="0" algn="ctr">
              <a:buNone/>
            </a:pPr>
            <a:endParaRPr lang="en-US" sz="2800" dirty="0" smtClean="0">
              <a:solidFill>
                <a:srgbClr val="376092"/>
              </a:solidFill>
            </a:endParaRPr>
          </a:p>
          <a:p>
            <a:pPr algn="ctr"/>
            <a:endParaRPr lang="en-US" sz="2800" dirty="0">
              <a:solidFill>
                <a:srgbClr val="376092"/>
              </a:solidFill>
            </a:endParaRPr>
          </a:p>
          <a:p>
            <a:pPr marL="0" indent="0" algn="ctr">
              <a:buNone/>
            </a:pPr>
            <a:endParaRPr lang="en-GB" sz="2800" dirty="0">
              <a:solidFill>
                <a:srgbClr val="376092"/>
              </a:solidFill>
            </a:endParaRPr>
          </a:p>
          <a:p>
            <a:pPr marL="0" indent="0" algn="ctr">
              <a:buNone/>
            </a:pPr>
            <a:endParaRPr lang="en-GB" sz="2800" dirty="0">
              <a:solidFill>
                <a:srgbClr val="7F7F7F"/>
              </a:solidFill>
            </a:endParaRPr>
          </a:p>
        </p:txBody>
      </p:sp>
    </p:spTree>
    <p:extLst>
      <p:ext uri="{BB962C8B-B14F-4D97-AF65-F5344CB8AC3E}">
        <p14:creationId xmlns:p14="http://schemas.microsoft.com/office/powerpoint/2010/main" val="44271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3" y="1293506"/>
            <a:ext cx="4019551" cy="4530351"/>
          </a:xfrm>
        </p:spPr>
        <p:txBody>
          <a:bodyPr>
            <a:noAutofit/>
          </a:bodyPr>
          <a:lstStyle/>
          <a:p>
            <a:pPr algn="l"/>
            <a:r>
              <a:rPr lang="en-US" dirty="0" smtClean="0"/>
              <a:t>If detailed and </a:t>
            </a:r>
            <a:r>
              <a:rPr lang="en-US" dirty="0" smtClean="0">
                <a:solidFill>
                  <a:srgbClr val="FF0000"/>
                </a:solidFill>
              </a:rPr>
              <a:t>predefined learning outcomes </a:t>
            </a:r>
            <a:r>
              <a:rPr lang="en-US" dirty="0" smtClean="0"/>
              <a:t>are used they test one ‘I’ – the ability to </a:t>
            </a:r>
            <a:r>
              <a:rPr lang="en-US" dirty="0" smtClean="0">
                <a:solidFill>
                  <a:srgbClr val="FF0000"/>
                </a:solidFill>
              </a:rPr>
              <a:t>‘Implement</a:t>
            </a:r>
            <a:r>
              <a:rPr lang="en-US" dirty="0" smtClean="0"/>
              <a:t>’… what is is needed to evaluate the other</a:t>
            </a:r>
            <a:r>
              <a:rPr lang="en-US" dirty="0"/>
              <a:t> </a:t>
            </a:r>
            <a:r>
              <a:rPr lang="en-US" dirty="0" smtClean="0"/>
              <a:t>‘I’ – </a:t>
            </a:r>
            <a:r>
              <a:rPr lang="en-US" dirty="0" smtClean="0">
                <a:solidFill>
                  <a:srgbClr val="FF0000"/>
                </a:solidFill>
              </a:rPr>
              <a:t>Innovation</a:t>
            </a:r>
            <a:r>
              <a:rPr lang="en-US" dirty="0" smtClean="0"/>
              <a:t>?</a:t>
            </a:r>
          </a:p>
          <a:p>
            <a:pPr algn="l"/>
            <a:endParaRPr lang="en-US" dirty="0" smtClean="0"/>
          </a:p>
          <a:p>
            <a:pPr algn="l"/>
            <a:endParaRPr lang="en-US" dirty="0"/>
          </a:p>
        </p:txBody>
      </p:sp>
      <p:sp>
        <p:nvSpPr>
          <p:cNvPr id="11" name="TextBox 10"/>
          <p:cNvSpPr txBox="1"/>
          <p:nvPr/>
        </p:nvSpPr>
        <p:spPr>
          <a:xfrm>
            <a:off x="791892" y="508900"/>
            <a:ext cx="7818708" cy="861774"/>
          </a:xfrm>
          <a:prstGeom prst="rect">
            <a:avLst/>
          </a:prstGeom>
          <a:noFill/>
        </p:spPr>
        <p:txBody>
          <a:bodyPr wrap="square" rtlCol="0">
            <a:spAutoFit/>
          </a:bodyPr>
          <a:lstStyle/>
          <a:p>
            <a:r>
              <a:rPr lang="en-GB" sz="3200" dirty="0" smtClean="0">
                <a:solidFill>
                  <a:srgbClr val="4F81BD"/>
                </a:solidFill>
              </a:rPr>
              <a:t>‘I’ in assessment is for?</a:t>
            </a:r>
          </a:p>
          <a:p>
            <a:endParaRPr lang="en-US" dirty="0"/>
          </a:p>
        </p:txBody>
      </p:sp>
      <p:pic>
        <p:nvPicPr>
          <p:cNvPr id="2" name="Picture 1" descr="Screen Shot 2016-09-03 at 13.15.18.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22263" y="1601935"/>
            <a:ext cx="2988337" cy="3913494"/>
          </a:xfrm>
          <a:prstGeom prst="rect">
            <a:avLst/>
          </a:prstGeom>
        </p:spPr>
      </p:pic>
      <p:pic>
        <p:nvPicPr>
          <p:cNvPr id="3" name="Picture 2" descr="EU Logo.jpe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4" name="Picture 3" descr="oecd_logo copy.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29582" y="5443534"/>
            <a:ext cx="2070396" cy="760645"/>
          </a:xfrm>
          <a:prstGeom prst="rect">
            <a:avLst/>
          </a:prstGeom>
        </p:spPr>
      </p:pic>
    </p:spTree>
    <p:extLst>
      <p:ext uri="{BB962C8B-B14F-4D97-AF65-F5344CB8AC3E}">
        <p14:creationId xmlns:p14="http://schemas.microsoft.com/office/powerpoint/2010/main" val="204898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452845" y="486490"/>
            <a:ext cx="8360953" cy="584776"/>
          </a:xfrm>
          <a:prstGeom prst="rect">
            <a:avLst/>
          </a:prstGeom>
          <a:noFill/>
        </p:spPr>
        <p:txBody>
          <a:bodyPr wrap="square" rtlCol="0">
            <a:spAutoFit/>
          </a:bodyPr>
          <a:lstStyle/>
          <a:p>
            <a:r>
              <a:rPr lang="en-US" sz="3200" i="1" dirty="0" smtClean="0">
                <a:solidFill>
                  <a:srgbClr val="4F81BD"/>
                </a:solidFill>
              </a:rPr>
              <a:t>Making distinction between the two I’s</a:t>
            </a:r>
            <a:endParaRPr lang="en-US" sz="3200" i="1" dirty="0">
              <a:solidFill>
                <a:srgbClr val="4F81BD"/>
              </a:solidFill>
            </a:endParaRPr>
          </a:p>
        </p:txBody>
      </p:sp>
      <p:sp>
        <p:nvSpPr>
          <p:cNvPr id="5" name="TextBox 4"/>
          <p:cNvSpPr txBox="1"/>
          <p:nvPr/>
        </p:nvSpPr>
        <p:spPr>
          <a:xfrm>
            <a:off x="621535" y="1412686"/>
            <a:ext cx="2800299" cy="3108544"/>
          </a:xfrm>
          <a:prstGeom prst="rect">
            <a:avLst/>
          </a:prstGeom>
          <a:noFill/>
        </p:spPr>
        <p:txBody>
          <a:bodyPr wrap="square" rtlCol="0">
            <a:spAutoFit/>
          </a:bodyPr>
          <a:lstStyle/>
          <a:p>
            <a:pPr lvl="0"/>
            <a:r>
              <a:rPr lang="en-GB" sz="2800" b="1" dirty="0">
                <a:solidFill>
                  <a:schemeClr val="tx1">
                    <a:lumMod val="50000"/>
                    <a:lumOff val="50000"/>
                  </a:schemeClr>
                </a:solidFill>
              </a:rPr>
              <a:t>Implementation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chemeClr val="tx1">
                    <a:lumMod val="50000"/>
                    <a:lumOff val="50000"/>
                  </a:schemeClr>
                </a:solidFill>
              </a:rPr>
              <a:t>D</a:t>
            </a:r>
            <a:r>
              <a:rPr lang="en-GB" sz="2800" dirty="0" smtClean="0">
                <a:solidFill>
                  <a:schemeClr val="tx1">
                    <a:lumMod val="50000"/>
                    <a:lumOff val="50000"/>
                  </a:schemeClr>
                </a:solidFill>
              </a:rPr>
              <a:t>oing </a:t>
            </a:r>
            <a:r>
              <a:rPr lang="en-GB" sz="2800" dirty="0">
                <a:solidFill>
                  <a:schemeClr val="tx1">
                    <a:lumMod val="50000"/>
                    <a:lumOff val="50000"/>
                  </a:schemeClr>
                </a:solidFill>
              </a:rPr>
              <a:t>things that are determined by others and matching against their </a:t>
            </a:r>
            <a:r>
              <a:rPr lang="en-GB" sz="2800" dirty="0" smtClean="0">
                <a:solidFill>
                  <a:schemeClr val="tx1">
                    <a:lumMod val="50000"/>
                    <a:lumOff val="50000"/>
                  </a:schemeClr>
                </a:solidFill>
              </a:rPr>
              <a:t>expectations</a:t>
            </a:r>
          </a:p>
        </p:txBody>
      </p:sp>
      <p:sp>
        <p:nvSpPr>
          <p:cNvPr id="7" name="TextBox 6"/>
          <p:cNvSpPr txBox="1"/>
          <p:nvPr/>
        </p:nvSpPr>
        <p:spPr>
          <a:xfrm>
            <a:off x="4322776" y="1412686"/>
            <a:ext cx="3975613" cy="2677656"/>
          </a:xfrm>
          <a:prstGeom prst="rect">
            <a:avLst/>
          </a:prstGeom>
          <a:noFill/>
        </p:spPr>
        <p:txBody>
          <a:bodyPr wrap="square" rtlCol="0">
            <a:spAutoFit/>
          </a:bodyPr>
          <a:lstStyle/>
          <a:p>
            <a:pPr lvl="0"/>
            <a:r>
              <a:rPr lang="en-GB" sz="2800" b="1" dirty="0">
                <a:solidFill>
                  <a:schemeClr val="tx1">
                    <a:lumMod val="50000"/>
                    <a:lumOff val="50000"/>
                  </a:schemeClr>
                </a:solidFill>
              </a:rPr>
              <a:t>Innovation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chemeClr val="tx1">
                    <a:lumMod val="50000"/>
                    <a:lumOff val="50000"/>
                  </a:schemeClr>
                </a:solidFill>
              </a:rPr>
              <a:t>P</a:t>
            </a:r>
            <a:r>
              <a:rPr lang="en-GB" sz="2800" dirty="0" smtClean="0">
                <a:solidFill>
                  <a:schemeClr val="tx1">
                    <a:lumMod val="50000"/>
                    <a:lumOff val="50000"/>
                  </a:schemeClr>
                </a:solidFill>
              </a:rPr>
              <a:t>roducing </a:t>
            </a:r>
            <a:r>
              <a:rPr lang="en-GB" sz="2800" dirty="0">
                <a:solidFill>
                  <a:schemeClr val="tx1">
                    <a:lumMod val="50000"/>
                    <a:lumOff val="50000"/>
                  </a:schemeClr>
                </a:solidFill>
              </a:rPr>
              <a:t>multiple and varied solutions that respond to change and often surprise</a:t>
            </a:r>
          </a:p>
        </p:txBody>
      </p:sp>
      <p:pic>
        <p:nvPicPr>
          <p:cNvPr id="8" name="Picture 7" descr="Vet_logo_600.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197921" y="5264509"/>
            <a:ext cx="3809165" cy="584072"/>
          </a:xfrm>
          <a:prstGeom prst="rect">
            <a:avLst/>
          </a:prstGeom>
        </p:spPr>
      </p:pic>
      <p:pic>
        <p:nvPicPr>
          <p:cNvPr id="3" name="Picture 2" descr="360-logo_sm.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65660" y="5418974"/>
            <a:ext cx="1248138" cy="936104"/>
          </a:xfrm>
          <a:prstGeom prst="rect">
            <a:avLst/>
          </a:prstGeom>
        </p:spPr>
      </p:pic>
      <p:cxnSp>
        <p:nvCxnSpPr>
          <p:cNvPr id="6" name="Straight Connector 5"/>
          <p:cNvCxnSpPr/>
          <p:nvPr/>
        </p:nvCxnSpPr>
        <p:spPr>
          <a:xfrm>
            <a:off x="3751983" y="1619472"/>
            <a:ext cx="0" cy="4229109"/>
          </a:xfrm>
          <a:prstGeom prst="line">
            <a:avLst/>
          </a:prstGeom>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4197921" y="5192627"/>
            <a:ext cx="4100468" cy="261610"/>
          </a:xfrm>
          <a:prstGeom prst="rect">
            <a:avLst/>
          </a:prstGeom>
          <a:noFill/>
        </p:spPr>
        <p:txBody>
          <a:bodyPr wrap="square" rtlCol="0">
            <a:spAutoFit/>
          </a:bodyPr>
          <a:lstStyle/>
          <a:p>
            <a:r>
              <a:rPr lang="en-US" sz="1100" i="1" dirty="0" smtClean="0"/>
              <a:t>Adapted from:</a:t>
            </a:r>
            <a:endParaRPr lang="en-US" sz="1100" i="1" dirty="0"/>
          </a:p>
        </p:txBody>
      </p:sp>
    </p:spTree>
    <p:extLst>
      <p:ext uri="{BB962C8B-B14F-4D97-AF65-F5344CB8AC3E}">
        <p14:creationId xmlns:p14="http://schemas.microsoft.com/office/powerpoint/2010/main" val="385861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452845" y="486490"/>
            <a:ext cx="8360953" cy="584776"/>
          </a:xfrm>
          <a:prstGeom prst="rect">
            <a:avLst/>
          </a:prstGeom>
          <a:noFill/>
        </p:spPr>
        <p:txBody>
          <a:bodyPr wrap="square" rtlCol="0">
            <a:spAutoFit/>
          </a:bodyPr>
          <a:lstStyle/>
          <a:p>
            <a:r>
              <a:rPr lang="en-US" sz="3200" i="1" dirty="0" smtClean="0">
                <a:solidFill>
                  <a:srgbClr val="4F81BD"/>
                </a:solidFill>
              </a:rPr>
              <a:t>Making distinction between the two I’s</a:t>
            </a:r>
            <a:endParaRPr lang="en-US" sz="3200" i="1" dirty="0">
              <a:solidFill>
                <a:srgbClr val="4F81BD"/>
              </a:solidFill>
            </a:endParaRPr>
          </a:p>
        </p:txBody>
      </p:sp>
      <p:sp>
        <p:nvSpPr>
          <p:cNvPr id="5" name="TextBox 4"/>
          <p:cNvSpPr txBox="1"/>
          <p:nvPr/>
        </p:nvSpPr>
        <p:spPr>
          <a:xfrm>
            <a:off x="621535" y="1412686"/>
            <a:ext cx="2800299" cy="2677656"/>
          </a:xfrm>
          <a:prstGeom prst="rect">
            <a:avLst/>
          </a:prstGeom>
          <a:noFill/>
        </p:spPr>
        <p:txBody>
          <a:bodyPr wrap="square" rtlCol="0">
            <a:spAutoFit/>
          </a:bodyPr>
          <a:lstStyle/>
          <a:p>
            <a:pPr lvl="0"/>
            <a:r>
              <a:rPr lang="en-GB" sz="2800" b="1" dirty="0">
                <a:solidFill>
                  <a:schemeClr val="tx1">
                    <a:lumMod val="50000"/>
                    <a:lumOff val="50000"/>
                  </a:schemeClr>
                </a:solidFill>
              </a:rPr>
              <a:t>Implementation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Can </a:t>
            </a:r>
            <a:r>
              <a:rPr lang="en-GB" sz="2800" dirty="0" smtClean="0">
                <a:solidFill>
                  <a:srgbClr val="7F7F7F"/>
                </a:solidFill>
              </a:rPr>
              <a:t>you come </a:t>
            </a:r>
            <a:r>
              <a:rPr lang="en-GB" sz="2800" dirty="0">
                <a:solidFill>
                  <a:srgbClr val="7F7F7F"/>
                </a:solidFill>
              </a:rPr>
              <a:t>up with a good </a:t>
            </a:r>
            <a:r>
              <a:rPr lang="en-GB" sz="2800" dirty="0" smtClean="0">
                <a:solidFill>
                  <a:srgbClr val="7F7F7F"/>
                </a:solidFill>
              </a:rPr>
              <a:t>idea that fits the problem? </a:t>
            </a:r>
          </a:p>
        </p:txBody>
      </p:sp>
      <p:sp>
        <p:nvSpPr>
          <p:cNvPr id="7" name="TextBox 6"/>
          <p:cNvSpPr txBox="1"/>
          <p:nvPr/>
        </p:nvSpPr>
        <p:spPr>
          <a:xfrm>
            <a:off x="4299632" y="1412686"/>
            <a:ext cx="4145515" cy="3970318"/>
          </a:xfrm>
          <a:prstGeom prst="rect">
            <a:avLst/>
          </a:prstGeom>
          <a:noFill/>
        </p:spPr>
        <p:txBody>
          <a:bodyPr wrap="square" rtlCol="0">
            <a:spAutoFit/>
          </a:bodyPr>
          <a:lstStyle/>
          <a:p>
            <a:pPr lvl="0"/>
            <a:r>
              <a:rPr lang="en-GB" sz="2800" b="1" dirty="0">
                <a:solidFill>
                  <a:schemeClr val="tx1">
                    <a:lumMod val="50000"/>
                    <a:lumOff val="50000"/>
                  </a:schemeClr>
                </a:solidFill>
              </a:rPr>
              <a:t>Innovation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Can the student come up with multiple ideas that respond to changing circumstances</a:t>
            </a:r>
            <a:r>
              <a:rPr lang="en-GB" sz="2800" dirty="0" smtClean="0">
                <a:solidFill>
                  <a:srgbClr val="7F7F7F"/>
                </a:solidFill>
              </a:rPr>
              <a:t>? </a:t>
            </a:r>
          </a:p>
          <a:p>
            <a:pPr lvl="0"/>
            <a:endParaRPr lang="en-GB" sz="2800" dirty="0">
              <a:solidFill>
                <a:srgbClr val="7F7F7F"/>
              </a:solidFill>
            </a:endParaRPr>
          </a:p>
          <a:p>
            <a:pPr lvl="0"/>
            <a:r>
              <a:rPr lang="en-GB" sz="2800" dirty="0" smtClean="0">
                <a:solidFill>
                  <a:srgbClr val="7F7F7F"/>
                </a:solidFill>
              </a:rPr>
              <a:t>…and see the problems that led to the problem? </a:t>
            </a:r>
            <a:endParaRPr lang="en-GB" sz="2800" dirty="0">
              <a:solidFill>
                <a:srgbClr val="7F7F7F"/>
              </a:solidFill>
            </a:endParaRPr>
          </a:p>
        </p:txBody>
      </p:sp>
      <p:cxnSp>
        <p:nvCxnSpPr>
          <p:cNvPr id="11" name="Straight Connector 10"/>
          <p:cNvCxnSpPr/>
          <p:nvPr/>
        </p:nvCxnSpPr>
        <p:spPr>
          <a:xfrm>
            <a:off x="3751983" y="1619472"/>
            <a:ext cx="0" cy="4229109"/>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oecd logo.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4431" y="6159876"/>
            <a:ext cx="1618082" cy="552298"/>
          </a:xfrm>
          <a:prstGeom prst="rect">
            <a:avLst/>
          </a:prstGeom>
        </p:spPr>
      </p:pic>
    </p:spTree>
    <p:extLst>
      <p:ext uri="{BB962C8B-B14F-4D97-AF65-F5344CB8AC3E}">
        <p14:creationId xmlns:p14="http://schemas.microsoft.com/office/powerpoint/2010/main" val="2900398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452845" y="486490"/>
            <a:ext cx="8360953" cy="584776"/>
          </a:xfrm>
          <a:prstGeom prst="rect">
            <a:avLst/>
          </a:prstGeom>
          <a:noFill/>
        </p:spPr>
        <p:txBody>
          <a:bodyPr wrap="square" rtlCol="0">
            <a:spAutoFit/>
          </a:bodyPr>
          <a:lstStyle/>
          <a:p>
            <a:r>
              <a:rPr lang="en-US" sz="3200" i="1" dirty="0" smtClean="0">
                <a:solidFill>
                  <a:srgbClr val="4F81BD"/>
                </a:solidFill>
              </a:rPr>
              <a:t>Making distinction between the two I’s</a:t>
            </a:r>
            <a:endParaRPr lang="en-US" sz="3200" i="1" dirty="0">
              <a:solidFill>
                <a:srgbClr val="4F81BD"/>
              </a:solidFill>
            </a:endParaRPr>
          </a:p>
        </p:txBody>
      </p:sp>
      <p:sp>
        <p:nvSpPr>
          <p:cNvPr id="5" name="TextBox 4"/>
          <p:cNvSpPr txBox="1"/>
          <p:nvPr/>
        </p:nvSpPr>
        <p:spPr>
          <a:xfrm>
            <a:off x="621535" y="1412686"/>
            <a:ext cx="2800299" cy="3108544"/>
          </a:xfrm>
          <a:prstGeom prst="rect">
            <a:avLst/>
          </a:prstGeom>
          <a:noFill/>
        </p:spPr>
        <p:txBody>
          <a:bodyPr wrap="square" rtlCol="0">
            <a:spAutoFit/>
          </a:bodyPr>
          <a:lstStyle/>
          <a:p>
            <a:pPr lvl="0"/>
            <a:r>
              <a:rPr lang="en-GB" sz="2800" b="1" dirty="0">
                <a:solidFill>
                  <a:schemeClr val="tx1">
                    <a:lumMod val="50000"/>
                    <a:lumOff val="50000"/>
                  </a:schemeClr>
                </a:solidFill>
              </a:rPr>
              <a:t>Implementation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Does </a:t>
            </a:r>
            <a:r>
              <a:rPr lang="en-GB" sz="2800" dirty="0" smtClean="0">
                <a:solidFill>
                  <a:srgbClr val="7F7F7F"/>
                </a:solidFill>
              </a:rPr>
              <a:t>your solution </a:t>
            </a:r>
            <a:r>
              <a:rPr lang="en-GB" sz="2800" dirty="0">
                <a:solidFill>
                  <a:srgbClr val="7F7F7F"/>
                </a:solidFill>
              </a:rPr>
              <a:t>match the expectation of the test or </a:t>
            </a:r>
            <a:r>
              <a:rPr lang="en-GB" sz="2800" dirty="0" smtClean="0">
                <a:solidFill>
                  <a:srgbClr val="7F7F7F"/>
                </a:solidFill>
              </a:rPr>
              <a:t>examiner? </a:t>
            </a:r>
            <a:endParaRPr lang="en-GB" sz="2800" dirty="0">
              <a:solidFill>
                <a:srgbClr val="7F7F7F"/>
              </a:solidFill>
            </a:endParaRPr>
          </a:p>
        </p:txBody>
      </p:sp>
      <p:sp>
        <p:nvSpPr>
          <p:cNvPr id="7" name="TextBox 6"/>
          <p:cNvSpPr txBox="1"/>
          <p:nvPr/>
        </p:nvSpPr>
        <p:spPr>
          <a:xfrm>
            <a:off x="4299633" y="1412686"/>
            <a:ext cx="3707454" cy="2677656"/>
          </a:xfrm>
          <a:prstGeom prst="rect">
            <a:avLst/>
          </a:prstGeom>
          <a:noFill/>
        </p:spPr>
        <p:txBody>
          <a:bodyPr wrap="square" rtlCol="0">
            <a:spAutoFit/>
          </a:bodyPr>
          <a:lstStyle/>
          <a:p>
            <a:pPr lvl="0"/>
            <a:r>
              <a:rPr lang="en-GB" sz="2800" b="1" dirty="0">
                <a:solidFill>
                  <a:schemeClr val="tx1">
                    <a:lumMod val="50000"/>
                    <a:lumOff val="50000"/>
                  </a:schemeClr>
                </a:solidFill>
              </a:rPr>
              <a:t>Innovation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Does </a:t>
            </a:r>
            <a:r>
              <a:rPr lang="en-GB" sz="2800" dirty="0" smtClean="0">
                <a:solidFill>
                  <a:srgbClr val="7F7F7F"/>
                </a:solidFill>
              </a:rPr>
              <a:t>your solution </a:t>
            </a:r>
            <a:r>
              <a:rPr lang="en-GB" sz="2800" dirty="0">
                <a:solidFill>
                  <a:srgbClr val="7F7F7F"/>
                </a:solidFill>
              </a:rPr>
              <a:t>surprise through new insights and alternatives? </a:t>
            </a:r>
          </a:p>
        </p:txBody>
      </p:sp>
      <p:cxnSp>
        <p:nvCxnSpPr>
          <p:cNvPr id="11" name="Straight Connector 10"/>
          <p:cNvCxnSpPr/>
          <p:nvPr/>
        </p:nvCxnSpPr>
        <p:spPr>
          <a:xfrm>
            <a:off x="3751983" y="1619472"/>
            <a:ext cx="0" cy="4229109"/>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oecd logo.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4431" y="6159876"/>
            <a:ext cx="1618082" cy="552298"/>
          </a:xfrm>
          <a:prstGeom prst="rect">
            <a:avLst/>
          </a:prstGeom>
        </p:spPr>
      </p:pic>
    </p:spTree>
    <p:extLst>
      <p:ext uri="{BB962C8B-B14F-4D97-AF65-F5344CB8AC3E}">
        <p14:creationId xmlns:p14="http://schemas.microsoft.com/office/powerpoint/2010/main" val="1957237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452845" y="486490"/>
            <a:ext cx="8360953" cy="584776"/>
          </a:xfrm>
          <a:prstGeom prst="rect">
            <a:avLst/>
          </a:prstGeom>
          <a:noFill/>
        </p:spPr>
        <p:txBody>
          <a:bodyPr wrap="square" rtlCol="0">
            <a:spAutoFit/>
          </a:bodyPr>
          <a:lstStyle/>
          <a:p>
            <a:r>
              <a:rPr lang="en-US" sz="3200" i="1" dirty="0" smtClean="0">
                <a:solidFill>
                  <a:srgbClr val="4F81BD"/>
                </a:solidFill>
              </a:rPr>
              <a:t>Making distinction between the two I’s</a:t>
            </a:r>
            <a:endParaRPr lang="en-US" sz="3200" i="1" dirty="0">
              <a:solidFill>
                <a:srgbClr val="4F81BD"/>
              </a:solidFill>
            </a:endParaRPr>
          </a:p>
        </p:txBody>
      </p:sp>
      <p:sp>
        <p:nvSpPr>
          <p:cNvPr id="5" name="TextBox 4"/>
          <p:cNvSpPr txBox="1"/>
          <p:nvPr/>
        </p:nvSpPr>
        <p:spPr>
          <a:xfrm>
            <a:off x="621535" y="1412686"/>
            <a:ext cx="2800299" cy="3970318"/>
          </a:xfrm>
          <a:prstGeom prst="rect">
            <a:avLst/>
          </a:prstGeom>
          <a:noFill/>
        </p:spPr>
        <p:txBody>
          <a:bodyPr wrap="square" rtlCol="0">
            <a:spAutoFit/>
          </a:bodyPr>
          <a:lstStyle/>
          <a:p>
            <a:pPr lvl="0"/>
            <a:r>
              <a:rPr lang="en-GB" sz="2800" b="1" dirty="0">
                <a:solidFill>
                  <a:schemeClr val="tx1">
                    <a:lumMod val="50000"/>
                    <a:lumOff val="50000"/>
                  </a:schemeClr>
                </a:solidFill>
              </a:rPr>
              <a:t>Implementation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Can the solution be easily compared and contrasted to previous work and understandings? </a:t>
            </a:r>
          </a:p>
        </p:txBody>
      </p:sp>
      <p:sp>
        <p:nvSpPr>
          <p:cNvPr id="7" name="TextBox 6"/>
          <p:cNvSpPr txBox="1"/>
          <p:nvPr/>
        </p:nvSpPr>
        <p:spPr>
          <a:xfrm>
            <a:off x="4299633" y="1412686"/>
            <a:ext cx="3707454" cy="3970318"/>
          </a:xfrm>
          <a:prstGeom prst="rect">
            <a:avLst/>
          </a:prstGeom>
          <a:noFill/>
        </p:spPr>
        <p:txBody>
          <a:bodyPr wrap="square" rtlCol="0">
            <a:spAutoFit/>
          </a:bodyPr>
          <a:lstStyle/>
          <a:p>
            <a:pPr lvl="0"/>
            <a:r>
              <a:rPr lang="en-GB" sz="2800" b="1" dirty="0">
                <a:solidFill>
                  <a:schemeClr val="tx1">
                    <a:lumMod val="50000"/>
                    <a:lumOff val="50000"/>
                  </a:schemeClr>
                </a:solidFill>
              </a:rPr>
              <a:t>Innovation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Does the solution offer new insights and potentially challenge accepted understandings</a:t>
            </a:r>
            <a:r>
              <a:rPr lang="en-GB" sz="2800" dirty="0" smtClean="0">
                <a:solidFill>
                  <a:srgbClr val="7F7F7F"/>
                </a:solidFill>
              </a:rPr>
              <a:t>?</a:t>
            </a:r>
          </a:p>
          <a:p>
            <a:pPr lvl="0"/>
            <a:r>
              <a:rPr lang="en-GB" sz="2800" dirty="0" smtClean="0">
                <a:solidFill>
                  <a:srgbClr val="7F7F7F"/>
                </a:solidFill>
              </a:rPr>
              <a:t>Make links that were not made before? </a:t>
            </a:r>
            <a:endParaRPr lang="en-GB" sz="2800" dirty="0">
              <a:solidFill>
                <a:srgbClr val="7F7F7F"/>
              </a:solidFill>
            </a:endParaRPr>
          </a:p>
        </p:txBody>
      </p:sp>
      <p:cxnSp>
        <p:nvCxnSpPr>
          <p:cNvPr id="11" name="Straight Connector 10"/>
          <p:cNvCxnSpPr/>
          <p:nvPr/>
        </p:nvCxnSpPr>
        <p:spPr>
          <a:xfrm>
            <a:off x="3751983" y="1619472"/>
            <a:ext cx="0" cy="4229109"/>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oecd logo.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4431" y="6159876"/>
            <a:ext cx="1618082" cy="552298"/>
          </a:xfrm>
          <a:prstGeom prst="rect">
            <a:avLst/>
          </a:prstGeom>
        </p:spPr>
      </p:pic>
    </p:spTree>
    <p:extLst>
      <p:ext uri="{BB962C8B-B14F-4D97-AF65-F5344CB8AC3E}">
        <p14:creationId xmlns:p14="http://schemas.microsoft.com/office/powerpoint/2010/main" val="2573859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452845" y="486490"/>
            <a:ext cx="8360953" cy="584776"/>
          </a:xfrm>
          <a:prstGeom prst="rect">
            <a:avLst/>
          </a:prstGeom>
          <a:noFill/>
        </p:spPr>
        <p:txBody>
          <a:bodyPr wrap="square" rtlCol="0">
            <a:spAutoFit/>
          </a:bodyPr>
          <a:lstStyle/>
          <a:p>
            <a:r>
              <a:rPr lang="en-US" sz="3200" i="1" dirty="0" smtClean="0">
                <a:solidFill>
                  <a:srgbClr val="4F81BD"/>
                </a:solidFill>
              </a:rPr>
              <a:t>Making distinction between the two I’s</a:t>
            </a:r>
            <a:endParaRPr lang="en-US" sz="3200" i="1" dirty="0">
              <a:solidFill>
                <a:srgbClr val="4F81BD"/>
              </a:solidFill>
            </a:endParaRPr>
          </a:p>
        </p:txBody>
      </p:sp>
      <p:sp>
        <p:nvSpPr>
          <p:cNvPr id="5" name="TextBox 4"/>
          <p:cNvSpPr txBox="1"/>
          <p:nvPr/>
        </p:nvSpPr>
        <p:spPr>
          <a:xfrm>
            <a:off x="621535" y="1412686"/>
            <a:ext cx="2800299" cy="2677656"/>
          </a:xfrm>
          <a:prstGeom prst="rect">
            <a:avLst/>
          </a:prstGeom>
          <a:noFill/>
        </p:spPr>
        <p:txBody>
          <a:bodyPr wrap="square" rtlCol="0">
            <a:spAutoFit/>
          </a:bodyPr>
          <a:lstStyle/>
          <a:p>
            <a:pPr lvl="0"/>
            <a:r>
              <a:rPr lang="en-GB" sz="2800" b="1" dirty="0">
                <a:solidFill>
                  <a:schemeClr val="tx1">
                    <a:lumMod val="50000"/>
                    <a:lumOff val="50000"/>
                  </a:schemeClr>
                </a:solidFill>
              </a:rPr>
              <a:t>Implementation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Can </a:t>
            </a:r>
            <a:r>
              <a:rPr lang="en-GB" sz="2800" dirty="0" smtClean="0">
                <a:solidFill>
                  <a:srgbClr val="7F7F7F"/>
                </a:solidFill>
              </a:rPr>
              <a:t>you write </a:t>
            </a:r>
            <a:r>
              <a:rPr lang="en-GB" sz="2800" dirty="0">
                <a:solidFill>
                  <a:srgbClr val="7F7F7F"/>
                </a:solidFill>
              </a:rPr>
              <a:t>and follow a </a:t>
            </a:r>
            <a:r>
              <a:rPr lang="en-GB" sz="2800" dirty="0" smtClean="0">
                <a:solidFill>
                  <a:srgbClr val="7F7F7F"/>
                </a:solidFill>
              </a:rPr>
              <a:t>detailed business </a:t>
            </a:r>
            <a:r>
              <a:rPr lang="en-GB" sz="2800" dirty="0">
                <a:solidFill>
                  <a:srgbClr val="7F7F7F"/>
                </a:solidFill>
              </a:rPr>
              <a:t>plan? </a:t>
            </a:r>
            <a:endParaRPr lang="en-GB" sz="2800" dirty="0" smtClean="0">
              <a:solidFill>
                <a:srgbClr val="7F7F7F"/>
              </a:solidFill>
            </a:endParaRPr>
          </a:p>
        </p:txBody>
      </p:sp>
      <p:sp>
        <p:nvSpPr>
          <p:cNvPr id="7" name="TextBox 6"/>
          <p:cNvSpPr txBox="1"/>
          <p:nvPr/>
        </p:nvSpPr>
        <p:spPr>
          <a:xfrm>
            <a:off x="4299633" y="1412686"/>
            <a:ext cx="3707454" cy="3970318"/>
          </a:xfrm>
          <a:prstGeom prst="rect">
            <a:avLst/>
          </a:prstGeom>
          <a:noFill/>
        </p:spPr>
        <p:txBody>
          <a:bodyPr wrap="square" rtlCol="0">
            <a:spAutoFit/>
          </a:bodyPr>
          <a:lstStyle/>
          <a:p>
            <a:pPr lvl="0"/>
            <a:r>
              <a:rPr lang="en-GB" sz="2800" b="1" dirty="0">
                <a:solidFill>
                  <a:schemeClr val="tx1">
                    <a:lumMod val="50000"/>
                    <a:lumOff val="50000"/>
                  </a:schemeClr>
                </a:solidFill>
              </a:rPr>
              <a:t>Innovation</a:t>
            </a:r>
            <a:r>
              <a:rPr lang="en-GB" sz="2800" dirty="0">
                <a:solidFill>
                  <a:schemeClr val="tx1">
                    <a:lumMod val="50000"/>
                    <a:lumOff val="50000"/>
                  </a:schemeClr>
                </a:solidFill>
              </a:rPr>
              <a:t> </a:t>
            </a:r>
          </a:p>
          <a:p>
            <a:pPr lvl="0"/>
            <a:endParaRPr lang="en-GB" sz="2800" dirty="0" smtClean="0">
              <a:solidFill>
                <a:schemeClr val="tx1">
                  <a:lumMod val="50000"/>
                  <a:lumOff val="50000"/>
                </a:schemeClr>
              </a:solidFill>
            </a:endParaRPr>
          </a:p>
          <a:p>
            <a:pPr lvl="0"/>
            <a:r>
              <a:rPr lang="en-GB" sz="2800" dirty="0">
                <a:solidFill>
                  <a:srgbClr val="7F7F7F"/>
                </a:solidFill>
              </a:rPr>
              <a:t>Can </a:t>
            </a:r>
            <a:r>
              <a:rPr lang="en-GB" sz="2800" dirty="0" smtClean="0">
                <a:solidFill>
                  <a:srgbClr val="7F7F7F"/>
                </a:solidFill>
              </a:rPr>
              <a:t>you respond </a:t>
            </a:r>
            <a:r>
              <a:rPr lang="en-GB" sz="2800" dirty="0">
                <a:solidFill>
                  <a:srgbClr val="7F7F7F"/>
                </a:solidFill>
              </a:rPr>
              <a:t>positively to short term and ever changing venture </a:t>
            </a:r>
            <a:r>
              <a:rPr lang="en-GB" sz="2800" dirty="0" smtClean="0">
                <a:solidFill>
                  <a:srgbClr val="7F7F7F"/>
                </a:solidFill>
              </a:rPr>
              <a:t>environments?</a:t>
            </a:r>
          </a:p>
          <a:p>
            <a:pPr lvl="0"/>
            <a:endParaRPr lang="en-GB" sz="2800" dirty="0">
              <a:solidFill>
                <a:srgbClr val="7F7F7F"/>
              </a:solidFill>
            </a:endParaRPr>
          </a:p>
          <a:p>
            <a:pPr lvl="0"/>
            <a:r>
              <a:rPr lang="en-GB" sz="2800" dirty="0" smtClean="0">
                <a:solidFill>
                  <a:srgbClr val="7F7F7F"/>
                </a:solidFill>
              </a:rPr>
              <a:t>(Any business plan is temporary)</a:t>
            </a:r>
            <a:endParaRPr lang="en-GB" sz="2800" dirty="0">
              <a:solidFill>
                <a:srgbClr val="7F7F7F"/>
              </a:solidFill>
            </a:endParaRPr>
          </a:p>
        </p:txBody>
      </p:sp>
      <p:cxnSp>
        <p:nvCxnSpPr>
          <p:cNvPr id="11" name="Straight Connector 10"/>
          <p:cNvCxnSpPr/>
          <p:nvPr/>
        </p:nvCxnSpPr>
        <p:spPr>
          <a:xfrm>
            <a:off x="3751983" y="1619472"/>
            <a:ext cx="0" cy="4229109"/>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oecd logo.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4431" y="6159876"/>
            <a:ext cx="1618082" cy="552298"/>
          </a:xfrm>
          <a:prstGeom prst="rect">
            <a:avLst/>
          </a:prstGeom>
        </p:spPr>
      </p:pic>
    </p:spTree>
    <p:extLst>
      <p:ext uri="{BB962C8B-B14F-4D97-AF65-F5344CB8AC3E}">
        <p14:creationId xmlns:p14="http://schemas.microsoft.com/office/powerpoint/2010/main" val="1817124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3" y="1293506"/>
            <a:ext cx="6889390" cy="4530351"/>
          </a:xfrm>
        </p:spPr>
        <p:txBody>
          <a:bodyPr>
            <a:noAutofit/>
          </a:bodyPr>
          <a:lstStyle/>
          <a:p>
            <a:pPr algn="l"/>
            <a:r>
              <a:rPr lang="en-US" dirty="0" smtClean="0"/>
              <a:t>“...the </a:t>
            </a:r>
            <a:r>
              <a:rPr lang="en-US" dirty="0"/>
              <a:t>purposes of the curriculum requires approaches which are more directly relevant to emerging personal, social and economic needs. </a:t>
            </a:r>
            <a:r>
              <a:rPr lang="en-US" dirty="0" smtClean="0"/>
              <a:t> </a:t>
            </a:r>
          </a:p>
          <a:p>
            <a:pPr algn="l"/>
            <a:r>
              <a:rPr lang="en-US" dirty="0" smtClean="0"/>
              <a:t>…help </a:t>
            </a:r>
            <a:r>
              <a:rPr lang="en-US" dirty="0"/>
              <a:t>them to meet the needs of today and the challenges of tomorrow</a:t>
            </a:r>
            <a:r>
              <a:rPr lang="en-US" dirty="0" smtClean="0"/>
              <a:t>.”</a:t>
            </a:r>
          </a:p>
          <a:p>
            <a:pPr algn="l"/>
            <a:endParaRPr lang="en-US" dirty="0"/>
          </a:p>
          <a:p>
            <a:pPr algn="l"/>
            <a:r>
              <a:rPr lang="en-US" sz="2000" dirty="0" smtClean="0"/>
              <a:t>(Donaldson </a:t>
            </a:r>
            <a:r>
              <a:rPr lang="en-US" sz="2000" dirty="0" err="1" smtClean="0"/>
              <a:t>pp</a:t>
            </a:r>
            <a:r>
              <a:rPr lang="en-US" sz="2000" dirty="0" smtClean="0"/>
              <a:t> 5-6)</a:t>
            </a:r>
          </a:p>
          <a:p>
            <a:pPr algn="l"/>
            <a:endParaRPr lang="en-US" dirty="0" smtClean="0"/>
          </a:p>
          <a:p>
            <a:endParaRPr lang="en-US" dirty="0" smtClean="0"/>
          </a:p>
          <a:p>
            <a:pPr algn="l"/>
            <a:endParaRPr lang="en-US" dirty="0"/>
          </a:p>
        </p:txBody>
      </p:sp>
      <p:sp>
        <p:nvSpPr>
          <p:cNvPr id="11" name="TextBox 10"/>
          <p:cNvSpPr txBox="1"/>
          <p:nvPr/>
        </p:nvSpPr>
        <p:spPr>
          <a:xfrm>
            <a:off x="791892" y="508900"/>
            <a:ext cx="7818708" cy="861774"/>
          </a:xfrm>
          <a:prstGeom prst="rect">
            <a:avLst/>
          </a:prstGeom>
          <a:noFill/>
        </p:spPr>
        <p:txBody>
          <a:bodyPr wrap="square" rtlCol="0">
            <a:spAutoFit/>
          </a:bodyPr>
          <a:lstStyle/>
          <a:p>
            <a:r>
              <a:rPr lang="en-GB" sz="3200" dirty="0" smtClean="0">
                <a:solidFill>
                  <a:srgbClr val="4F81BD"/>
                </a:solidFill>
              </a:rPr>
              <a:t>Is pedagogy the only way?</a:t>
            </a:r>
          </a:p>
          <a:p>
            <a:endParaRPr lang="en-US" dirty="0"/>
          </a:p>
        </p:txBody>
      </p:sp>
    </p:spTree>
    <p:extLst>
      <p:ext uri="{BB962C8B-B14F-4D97-AF65-F5344CB8AC3E}">
        <p14:creationId xmlns:p14="http://schemas.microsoft.com/office/powerpoint/2010/main" val="1091038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3" y="1293506"/>
            <a:ext cx="4019551" cy="4530351"/>
          </a:xfrm>
        </p:spPr>
        <p:txBody>
          <a:bodyPr>
            <a:noAutofit/>
          </a:bodyPr>
          <a:lstStyle/>
          <a:p>
            <a:pPr algn="l"/>
            <a:r>
              <a:rPr lang="en-US" dirty="0" smtClean="0"/>
              <a:t>“Ultimately </a:t>
            </a:r>
            <a:r>
              <a:rPr lang="en-US" dirty="0"/>
              <a:t>we wish to develop </a:t>
            </a:r>
            <a:r>
              <a:rPr lang="en-US" dirty="0" smtClean="0"/>
              <a:t>adults… who </a:t>
            </a:r>
            <a:r>
              <a:rPr lang="en-US" dirty="0"/>
              <a:t>can act confidently for themselves in situations of ambiguity and risk</a:t>
            </a:r>
            <a:r>
              <a:rPr lang="en-US" dirty="0" smtClean="0"/>
              <a:t>.” </a:t>
            </a:r>
          </a:p>
          <a:p>
            <a:endParaRPr lang="en-US" dirty="0" smtClean="0"/>
          </a:p>
          <a:p>
            <a:pPr algn="l"/>
            <a:endParaRPr lang="en-US" dirty="0"/>
          </a:p>
        </p:txBody>
      </p:sp>
      <p:sp>
        <p:nvSpPr>
          <p:cNvPr id="11" name="TextBox 10"/>
          <p:cNvSpPr txBox="1"/>
          <p:nvPr/>
        </p:nvSpPr>
        <p:spPr>
          <a:xfrm>
            <a:off x="791892" y="508900"/>
            <a:ext cx="7818708" cy="861774"/>
          </a:xfrm>
          <a:prstGeom prst="rect">
            <a:avLst/>
          </a:prstGeom>
          <a:noFill/>
        </p:spPr>
        <p:txBody>
          <a:bodyPr wrap="square" rtlCol="0">
            <a:spAutoFit/>
          </a:bodyPr>
          <a:lstStyle/>
          <a:p>
            <a:r>
              <a:rPr lang="en-GB" sz="3200" dirty="0" smtClean="0">
                <a:solidFill>
                  <a:srgbClr val="4F81BD"/>
                </a:solidFill>
              </a:rPr>
              <a:t>Is pedagogy the only way?</a:t>
            </a:r>
          </a:p>
          <a:p>
            <a:endParaRPr lang="en-US" dirty="0"/>
          </a:p>
        </p:txBody>
      </p:sp>
      <p:pic>
        <p:nvPicPr>
          <p:cNvPr id="2" name="Picture 1" descr="Screen Shot 2016-09-03 at 13.15.18.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22263" y="1601935"/>
            <a:ext cx="2988337" cy="3913494"/>
          </a:xfrm>
          <a:prstGeom prst="rect">
            <a:avLst/>
          </a:prstGeom>
        </p:spPr>
      </p:pic>
      <p:pic>
        <p:nvPicPr>
          <p:cNvPr id="3" name="Picture 2" descr="EU Logo.jpe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4" name="Picture 3" descr="oecd_logo copy.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29582" y="5443534"/>
            <a:ext cx="2070396" cy="760645"/>
          </a:xfrm>
          <a:prstGeom prst="rect">
            <a:avLst/>
          </a:prstGeom>
        </p:spPr>
      </p:pic>
    </p:spTree>
    <p:extLst>
      <p:ext uri="{BB962C8B-B14F-4D97-AF65-F5344CB8AC3E}">
        <p14:creationId xmlns:p14="http://schemas.microsoft.com/office/powerpoint/2010/main" val="3255672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2" y="1293506"/>
            <a:ext cx="6514961" cy="4530351"/>
          </a:xfrm>
        </p:spPr>
        <p:txBody>
          <a:bodyPr>
            <a:noAutofit/>
          </a:bodyPr>
          <a:lstStyle/>
          <a:p>
            <a:pPr algn="l"/>
            <a:r>
              <a:rPr lang="en-US" dirty="0" smtClean="0"/>
              <a:t>“…many </a:t>
            </a:r>
            <a:r>
              <a:rPr lang="en-US" dirty="0"/>
              <a:t>educational establishments consider learning in terms of content delivery, as opposed to learner generated interest and development. They set a curriculum and work to it, ensuring that no content is missed out if at all possible. This is the traditional domain of </a:t>
            </a:r>
            <a:r>
              <a:rPr lang="en-US" dirty="0" smtClean="0"/>
              <a:t>pedagogy.” </a:t>
            </a:r>
          </a:p>
          <a:p>
            <a:pPr algn="l"/>
            <a:r>
              <a:rPr lang="en-US" dirty="0" smtClean="0"/>
              <a:t>” </a:t>
            </a:r>
          </a:p>
          <a:p>
            <a:endParaRPr lang="en-US" dirty="0" smtClean="0"/>
          </a:p>
          <a:p>
            <a:pPr algn="l"/>
            <a:endParaRPr lang="en-US" dirty="0"/>
          </a:p>
        </p:txBody>
      </p:sp>
      <p:sp>
        <p:nvSpPr>
          <p:cNvPr id="11" name="TextBox 10"/>
          <p:cNvSpPr txBox="1"/>
          <p:nvPr/>
        </p:nvSpPr>
        <p:spPr>
          <a:xfrm>
            <a:off x="791892" y="508900"/>
            <a:ext cx="7818708" cy="861774"/>
          </a:xfrm>
          <a:prstGeom prst="rect">
            <a:avLst/>
          </a:prstGeom>
          <a:noFill/>
        </p:spPr>
        <p:txBody>
          <a:bodyPr wrap="square" rtlCol="0">
            <a:spAutoFit/>
          </a:bodyPr>
          <a:lstStyle/>
          <a:p>
            <a:r>
              <a:rPr lang="en-GB" sz="3200" dirty="0" smtClean="0">
                <a:solidFill>
                  <a:srgbClr val="4F81BD"/>
                </a:solidFill>
              </a:rPr>
              <a:t>Is pedagogy the only way?</a:t>
            </a:r>
          </a:p>
          <a:p>
            <a:endParaRPr lang="en-US" dirty="0"/>
          </a:p>
        </p:txBody>
      </p:sp>
      <p:pic>
        <p:nvPicPr>
          <p:cNvPr id="2" name="Picture 1" descr="Screen Shot 2016-09-03 at 13.15.18.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285124" y="650460"/>
            <a:ext cx="1325476" cy="1735829"/>
          </a:xfrm>
          <a:prstGeom prst="rect">
            <a:avLst/>
          </a:prstGeom>
        </p:spPr>
      </p:pic>
      <p:pic>
        <p:nvPicPr>
          <p:cNvPr id="3" name="Picture 2" descr="EU Logo.jpe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4" name="Picture 3" descr="oecd_logo copy.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29582" y="5443534"/>
            <a:ext cx="2070396" cy="760645"/>
          </a:xfrm>
          <a:prstGeom prst="rect">
            <a:avLst/>
          </a:prstGeom>
        </p:spPr>
      </p:pic>
    </p:spTree>
    <p:extLst>
      <p:ext uri="{BB962C8B-B14F-4D97-AF65-F5344CB8AC3E}">
        <p14:creationId xmlns:p14="http://schemas.microsoft.com/office/powerpoint/2010/main" val="1363896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2" y="1293506"/>
            <a:ext cx="6514961" cy="4530351"/>
          </a:xfrm>
        </p:spPr>
        <p:txBody>
          <a:bodyPr>
            <a:noAutofit/>
          </a:bodyPr>
          <a:lstStyle/>
          <a:p>
            <a:pPr algn="l"/>
            <a:r>
              <a:rPr lang="en-US" dirty="0" smtClean="0"/>
              <a:t>“…where </a:t>
            </a:r>
            <a:r>
              <a:rPr lang="en-US" dirty="0"/>
              <a:t>there is a degree of self-determination on behalf </a:t>
            </a:r>
            <a:r>
              <a:rPr lang="en-US" dirty="0" smtClean="0"/>
              <a:t>of </a:t>
            </a:r>
            <a:r>
              <a:rPr lang="en-US" dirty="0"/>
              <a:t>the </a:t>
            </a:r>
            <a:r>
              <a:rPr lang="en-US" dirty="0" smtClean="0"/>
              <a:t>student… self</a:t>
            </a:r>
            <a:r>
              <a:rPr lang="en-US" dirty="0"/>
              <a:t>-direction increases motivation and can be used to demonstrate self-reliance and the ability to spot opportunities for students’ own </a:t>
            </a:r>
            <a:r>
              <a:rPr lang="en-US" dirty="0" smtClean="0"/>
              <a:t>learning. ”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a:solidFill>
                  <a:schemeClr val="tx2">
                    <a:lumMod val="60000"/>
                    <a:lumOff val="40000"/>
                  </a:schemeClr>
                </a:solidFill>
              </a:rPr>
              <a:t>A</a:t>
            </a:r>
            <a:r>
              <a:rPr lang="en-US" sz="3200" dirty="0" smtClean="0">
                <a:solidFill>
                  <a:schemeClr val="tx2">
                    <a:lumMod val="60000"/>
                    <a:lumOff val="40000"/>
                  </a:schemeClr>
                </a:solidFill>
              </a:rPr>
              <a:t>ndragogy?</a:t>
            </a:r>
            <a:endParaRPr lang="en-US" dirty="0">
              <a:solidFill>
                <a:schemeClr val="tx2">
                  <a:lumMod val="60000"/>
                  <a:lumOff val="40000"/>
                </a:schemeClr>
              </a:solidFill>
            </a:endParaRPr>
          </a:p>
        </p:txBody>
      </p:sp>
      <p:pic>
        <p:nvPicPr>
          <p:cNvPr id="2" name="Picture 1" descr="Screen Shot 2016-09-03 at 13.15.18.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285124" y="650460"/>
            <a:ext cx="1325476" cy="1735829"/>
          </a:xfrm>
          <a:prstGeom prst="rect">
            <a:avLst/>
          </a:prstGeom>
        </p:spPr>
      </p:pic>
      <p:pic>
        <p:nvPicPr>
          <p:cNvPr id="3" name="Picture 2" descr="EU Logo.jpe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4" name="Picture 3" descr="oecd_logo copy.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29582" y="5443534"/>
            <a:ext cx="2070396" cy="760645"/>
          </a:xfrm>
          <a:prstGeom prst="rect">
            <a:avLst/>
          </a:prstGeom>
        </p:spPr>
      </p:pic>
    </p:spTree>
    <p:extLst>
      <p:ext uri="{BB962C8B-B14F-4D97-AF65-F5344CB8AC3E}">
        <p14:creationId xmlns:p14="http://schemas.microsoft.com/office/powerpoint/2010/main" val="3875994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6"/>
            <a:ext cx="8202571" cy="4530351"/>
          </a:xfrm>
        </p:spPr>
        <p:txBody>
          <a:bodyPr>
            <a:noAutofit/>
          </a:bodyPr>
          <a:lstStyle/>
          <a:p>
            <a:pPr algn="l"/>
            <a:r>
              <a:rPr lang="en-US" dirty="0" smtClean="0"/>
              <a:t>“…</a:t>
            </a:r>
            <a:r>
              <a:rPr lang="en-US" dirty="0"/>
              <a:t>aims to create individuals </a:t>
            </a:r>
            <a:r>
              <a:rPr lang="en-US" dirty="0" smtClean="0"/>
              <a:t>who</a:t>
            </a:r>
            <a:br>
              <a:rPr lang="en-US" dirty="0" smtClean="0"/>
            </a:br>
            <a:r>
              <a:rPr lang="en-US" dirty="0" smtClean="0"/>
              <a:t> </a:t>
            </a:r>
            <a:r>
              <a:rPr lang="en-US" dirty="0"/>
              <a:t>are highly autonomous and </a:t>
            </a:r>
            <a:r>
              <a:rPr lang="en-US" dirty="0" smtClean="0"/>
              <a:t>capable</a:t>
            </a:r>
            <a:br>
              <a:rPr lang="en-US" dirty="0" smtClean="0"/>
            </a:br>
            <a:r>
              <a:rPr lang="en-US" dirty="0" smtClean="0"/>
              <a:t> </a:t>
            </a:r>
            <a:r>
              <a:rPr lang="en-US" dirty="0"/>
              <a:t>self-determined </a:t>
            </a:r>
            <a:r>
              <a:rPr lang="en-US" dirty="0" smtClean="0"/>
              <a:t>learners… the </a:t>
            </a:r>
            <a:r>
              <a:rPr lang="en-US" dirty="0"/>
              <a:t>entrepreneurial educator’s ultimate goal – to develop self-reliant students who see opportunities in problems for themselves, and have the means to develop their own approaches in order to </a:t>
            </a:r>
            <a:r>
              <a:rPr lang="en-US" dirty="0" err="1"/>
              <a:t>maximise</a:t>
            </a:r>
            <a:r>
              <a:rPr lang="en-US" dirty="0"/>
              <a:t> value </a:t>
            </a:r>
            <a:r>
              <a:rPr lang="en-US"/>
              <a:t>creation</a:t>
            </a:r>
            <a:r>
              <a:rPr lang="en-US" smtClean="0"/>
              <a:t>.” </a:t>
            </a:r>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err="1" smtClean="0">
                <a:solidFill>
                  <a:schemeClr val="tx2">
                    <a:lumMod val="60000"/>
                    <a:lumOff val="40000"/>
                  </a:schemeClr>
                </a:solidFill>
              </a:rPr>
              <a:t>Heutagogy</a:t>
            </a:r>
            <a:r>
              <a:rPr lang="en-US" sz="3200" dirty="0" smtClean="0">
                <a:solidFill>
                  <a:schemeClr val="tx2">
                    <a:lumMod val="60000"/>
                    <a:lumOff val="40000"/>
                  </a:schemeClr>
                </a:solidFill>
              </a:rPr>
              <a:t>?</a:t>
            </a:r>
            <a:endParaRPr lang="en-US" dirty="0">
              <a:solidFill>
                <a:schemeClr val="tx2">
                  <a:lumMod val="60000"/>
                  <a:lumOff val="40000"/>
                </a:schemeClr>
              </a:solidFill>
            </a:endParaRPr>
          </a:p>
        </p:txBody>
      </p:sp>
      <p:pic>
        <p:nvPicPr>
          <p:cNvPr id="2" name="Picture 1" descr="Screen Shot 2016-09-03 at 13.15.18.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285124" y="650460"/>
            <a:ext cx="1325476" cy="1735829"/>
          </a:xfrm>
          <a:prstGeom prst="rect">
            <a:avLst/>
          </a:prstGeom>
        </p:spPr>
      </p:pic>
      <p:pic>
        <p:nvPicPr>
          <p:cNvPr id="3" name="Picture 2" descr="EU Logo.jpe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4" name="Picture 3" descr="oecd_logo copy.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29582" y="5443534"/>
            <a:ext cx="2070396" cy="760645"/>
          </a:xfrm>
          <a:prstGeom prst="rect">
            <a:avLst/>
          </a:prstGeom>
        </p:spPr>
      </p:pic>
    </p:spTree>
    <p:extLst>
      <p:ext uri="{BB962C8B-B14F-4D97-AF65-F5344CB8AC3E}">
        <p14:creationId xmlns:p14="http://schemas.microsoft.com/office/powerpoint/2010/main" val="1585826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6"/>
            <a:ext cx="8202571" cy="4530351"/>
          </a:xfrm>
        </p:spPr>
        <p:txBody>
          <a:bodyPr>
            <a:noAutofit/>
          </a:bodyPr>
          <a:lstStyle/>
          <a:p>
            <a:pPr algn="l"/>
            <a:r>
              <a:rPr lang="en-US" dirty="0" smtClean="0"/>
              <a:t>“</a:t>
            </a:r>
            <a:r>
              <a:rPr lang="en-US" dirty="0"/>
              <a:t>Entrepreneurship is when you act upon opportunities and ideas and transform them into value for others. The value that is created can be financial, cultural, or </a:t>
            </a:r>
            <a:r>
              <a:rPr lang="en-US" dirty="0" smtClean="0"/>
              <a:t>social</a:t>
            </a:r>
            <a:r>
              <a:rPr lang="en-US" dirty="0"/>
              <a:t>.” </a:t>
            </a:r>
            <a:r>
              <a:rPr lang="en-US" dirty="0" smtClean="0"/>
              <a:t> </a:t>
            </a:r>
            <a:r>
              <a:rPr lang="en-US" sz="1600" dirty="0" smtClean="0"/>
              <a:t>(</a:t>
            </a:r>
            <a:r>
              <a:rPr lang="en-US" sz="1600" dirty="0"/>
              <a:t>FFE-YE, 2012</a:t>
            </a:r>
            <a:r>
              <a:rPr lang="en-US" sz="1600" dirty="0" smtClean="0"/>
              <a:t>)</a:t>
            </a:r>
            <a:endParaRPr lang="en-US" dirty="0" smtClean="0"/>
          </a:p>
          <a:p>
            <a:pPr algn="l"/>
            <a:r>
              <a:rPr lang="en-US" dirty="0" smtClean="0"/>
              <a:t>“</a:t>
            </a:r>
            <a:r>
              <a:rPr lang="en-US" dirty="0"/>
              <a:t>focuses on value </a:t>
            </a:r>
            <a:r>
              <a:rPr lang="en-US" dirty="0">
                <a:solidFill>
                  <a:srgbClr val="FF0000"/>
                </a:solidFill>
              </a:rPr>
              <a:t>creation</a:t>
            </a:r>
            <a:r>
              <a:rPr lang="en-US" dirty="0"/>
              <a:t>, no matter what type of value or </a:t>
            </a:r>
            <a:r>
              <a:rPr lang="en-US" dirty="0" smtClean="0"/>
              <a:t>context” </a:t>
            </a:r>
            <a:br>
              <a:rPr lang="en-US" dirty="0" smtClean="0"/>
            </a:br>
            <a:r>
              <a:rPr lang="en-US" sz="1600" dirty="0" smtClean="0"/>
              <a:t>(</a:t>
            </a:r>
            <a:r>
              <a:rPr lang="en-US" sz="1600" dirty="0" err="1" smtClean="0"/>
              <a:t>EntreComp</a:t>
            </a:r>
            <a:r>
              <a:rPr lang="en-US" sz="1600" dirty="0" smtClean="0"/>
              <a:t> p10)</a:t>
            </a:r>
            <a:endParaRPr lang="en-US" sz="1600" dirty="0"/>
          </a:p>
          <a:p>
            <a:pPr algn="l"/>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smtClean="0">
                <a:solidFill>
                  <a:schemeClr val="tx2">
                    <a:lumMod val="60000"/>
                    <a:lumOff val="40000"/>
                  </a:schemeClr>
                </a:solidFill>
              </a:rPr>
              <a:t>Value Creation?</a:t>
            </a:r>
            <a:endParaRPr lang="en-US" dirty="0">
              <a:solidFill>
                <a:schemeClr val="tx2">
                  <a:lumMod val="60000"/>
                  <a:lumOff val="40000"/>
                </a:schemeClr>
              </a:solidFill>
            </a:endParaRPr>
          </a:p>
        </p:txBody>
      </p:sp>
      <p:pic>
        <p:nvPicPr>
          <p:cNvPr id="3" name="Picture 2" descr="EU Logo.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spTree>
    <p:extLst>
      <p:ext uri="{BB962C8B-B14F-4D97-AF65-F5344CB8AC3E}">
        <p14:creationId xmlns:p14="http://schemas.microsoft.com/office/powerpoint/2010/main" val="2127231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err="1" smtClean="0">
                <a:solidFill>
                  <a:schemeClr val="tx2">
                    <a:lumMod val="60000"/>
                    <a:lumOff val="40000"/>
                  </a:schemeClr>
                </a:solidFill>
              </a:rPr>
              <a:t>EntreComp</a:t>
            </a:r>
            <a:endParaRPr lang="en-US" dirty="0">
              <a:solidFill>
                <a:schemeClr val="tx2">
                  <a:lumMod val="60000"/>
                  <a:lumOff val="40000"/>
                </a:schemeClr>
              </a:solidFill>
            </a:endParaRPr>
          </a:p>
        </p:txBody>
      </p:sp>
      <p:pic>
        <p:nvPicPr>
          <p:cNvPr id="8" name="Picture 7" descr="entrecomp.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771154" y="298263"/>
            <a:ext cx="6388185" cy="6388185"/>
          </a:xfrm>
          <a:prstGeom prst="rect">
            <a:avLst/>
          </a:prstGeom>
        </p:spPr>
      </p:pic>
    </p:spTree>
    <p:extLst>
      <p:ext uri="{BB962C8B-B14F-4D97-AF65-F5344CB8AC3E}">
        <p14:creationId xmlns:p14="http://schemas.microsoft.com/office/powerpoint/2010/main" val="273053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6"/>
            <a:ext cx="8202571" cy="4530351"/>
          </a:xfrm>
        </p:spPr>
        <p:txBody>
          <a:bodyPr>
            <a:noAutofit/>
          </a:bodyPr>
          <a:lstStyle/>
          <a:p>
            <a:pPr marL="457200" indent="-457200" algn="l">
              <a:buFont typeface="Arial"/>
              <a:buChar char="•"/>
            </a:pPr>
            <a:r>
              <a:rPr lang="en-US" dirty="0" smtClean="0"/>
              <a:t>Use your imagination</a:t>
            </a:r>
          </a:p>
          <a:p>
            <a:pPr marL="457200" indent="-457200" algn="l">
              <a:buFont typeface="Arial"/>
              <a:buChar char="•"/>
            </a:pPr>
            <a:r>
              <a:rPr lang="en-US" dirty="0" smtClean="0"/>
              <a:t>Be creative and purposeful</a:t>
            </a:r>
          </a:p>
          <a:p>
            <a:pPr marL="457200" indent="-457200" algn="l">
              <a:buFont typeface="Arial"/>
              <a:buChar char="•"/>
            </a:pPr>
            <a:r>
              <a:rPr lang="en-US" dirty="0" smtClean="0"/>
              <a:t>Have a vision and follow it</a:t>
            </a:r>
          </a:p>
          <a:p>
            <a:pPr marL="457200" indent="-457200" algn="l">
              <a:buFont typeface="Arial"/>
              <a:buChar char="•"/>
            </a:pPr>
            <a:r>
              <a:rPr lang="en-US" dirty="0" smtClean="0"/>
              <a:t>Make the most of your ideas – value them</a:t>
            </a:r>
          </a:p>
          <a:p>
            <a:pPr marL="457200" indent="-457200" algn="l">
              <a:buFont typeface="Arial"/>
              <a:buChar char="•"/>
            </a:pPr>
            <a:r>
              <a:rPr lang="en-US" dirty="0" smtClean="0"/>
              <a:t>… but think of the consequences on others</a:t>
            </a:r>
          </a:p>
          <a:p>
            <a:pPr algn="l"/>
            <a:endParaRPr lang="en-US" sz="1600" dirty="0"/>
          </a:p>
          <a:p>
            <a:pPr algn="l"/>
            <a:r>
              <a:rPr lang="en-US" sz="1600" dirty="0" smtClean="0"/>
              <a:t>(See: </a:t>
            </a:r>
            <a:r>
              <a:rPr lang="en-US" sz="1600" dirty="0" err="1" smtClean="0"/>
              <a:t>EntreComp</a:t>
            </a:r>
            <a:r>
              <a:rPr lang="en-US" sz="1600" dirty="0" smtClean="0"/>
              <a:t> p12)</a:t>
            </a:r>
            <a:endParaRPr lang="en-US" sz="1600" dirty="0"/>
          </a:p>
          <a:p>
            <a:pPr algn="l"/>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smtClean="0">
                <a:solidFill>
                  <a:schemeClr val="tx2">
                    <a:lumMod val="60000"/>
                    <a:lumOff val="40000"/>
                  </a:schemeClr>
                </a:solidFill>
              </a:rPr>
              <a:t>1. Ideas and Opportunities</a:t>
            </a:r>
            <a:endParaRPr lang="en-US" dirty="0">
              <a:solidFill>
                <a:schemeClr val="tx2">
                  <a:lumMod val="60000"/>
                  <a:lumOff val="40000"/>
                </a:schemeClr>
              </a:solidFill>
            </a:endParaRPr>
          </a:p>
        </p:txBody>
      </p:sp>
      <p:pic>
        <p:nvPicPr>
          <p:cNvPr id="3" name="Picture 2" descr="EU Logo.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5" name="Picture 4" descr="entrecomp.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295141" y="4556920"/>
            <a:ext cx="1855151" cy="1855151"/>
          </a:xfrm>
          <a:prstGeom prst="rect">
            <a:avLst/>
          </a:prstGeom>
        </p:spPr>
      </p:pic>
    </p:spTree>
    <p:extLst>
      <p:ext uri="{BB962C8B-B14F-4D97-AF65-F5344CB8AC3E}">
        <p14:creationId xmlns:p14="http://schemas.microsoft.com/office/powerpoint/2010/main" val="1781906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6"/>
            <a:ext cx="8202571" cy="4530351"/>
          </a:xfrm>
        </p:spPr>
        <p:txBody>
          <a:bodyPr>
            <a:noAutofit/>
          </a:bodyPr>
          <a:lstStyle/>
          <a:p>
            <a:pPr marL="457200" indent="-457200" algn="l">
              <a:buFont typeface="Arial"/>
              <a:buChar char="•"/>
            </a:pPr>
            <a:r>
              <a:rPr lang="en-US" dirty="0" smtClean="0"/>
              <a:t>Your self belief</a:t>
            </a:r>
          </a:p>
          <a:p>
            <a:pPr marL="457200" indent="-457200" algn="l">
              <a:buFont typeface="Arial"/>
              <a:buChar char="•"/>
            </a:pPr>
            <a:r>
              <a:rPr lang="en-US" dirty="0" smtClean="0"/>
              <a:t>Your motivation</a:t>
            </a:r>
          </a:p>
          <a:p>
            <a:pPr marL="457200" indent="-457200" algn="l">
              <a:buFont typeface="Arial"/>
              <a:buChar char="•"/>
            </a:pPr>
            <a:r>
              <a:rPr lang="en-US" dirty="0" smtClean="0"/>
              <a:t>Your harvesting skills</a:t>
            </a:r>
          </a:p>
          <a:p>
            <a:pPr marL="457200" indent="-457200" algn="l">
              <a:buFont typeface="Arial"/>
              <a:buChar char="•"/>
            </a:pPr>
            <a:r>
              <a:rPr lang="en-US" dirty="0" smtClean="0"/>
              <a:t>Your understanding of value</a:t>
            </a:r>
          </a:p>
          <a:p>
            <a:pPr marL="457200" indent="-457200" algn="l">
              <a:buFont typeface="Arial"/>
              <a:buChar char="•"/>
            </a:pPr>
            <a:r>
              <a:rPr lang="en-US" dirty="0" smtClean="0"/>
              <a:t>Your ability to develop others</a:t>
            </a:r>
          </a:p>
          <a:p>
            <a:pPr algn="l"/>
            <a:endParaRPr lang="en-US" sz="1600" dirty="0"/>
          </a:p>
          <a:p>
            <a:pPr algn="l"/>
            <a:r>
              <a:rPr lang="en-US" sz="1600" dirty="0" smtClean="0"/>
              <a:t>(See: </a:t>
            </a:r>
            <a:r>
              <a:rPr lang="en-US" sz="1600" dirty="0" err="1" smtClean="0"/>
              <a:t>EntreComp</a:t>
            </a:r>
            <a:r>
              <a:rPr lang="en-US" sz="1600" dirty="0" smtClean="0"/>
              <a:t> p12 - 13)</a:t>
            </a:r>
            <a:endParaRPr lang="en-US" sz="1600" dirty="0"/>
          </a:p>
          <a:p>
            <a:pPr algn="l"/>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a:solidFill>
                  <a:schemeClr val="tx2">
                    <a:lumMod val="60000"/>
                    <a:lumOff val="40000"/>
                  </a:schemeClr>
                </a:solidFill>
              </a:rPr>
              <a:t>2</a:t>
            </a:r>
            <a:r>
              <a:rPr lang="en-US" sz="3200" dirty="0" smtClean="0">
                <a:solidFill>
                  <a:schemeClr val="tx2">
                    <a:lumMod val="60000"/>
                    <a:lumOff val="40000"/>
                  </a:schemeClr>
                </a:solidFill>
              </a:rPr>
              <a:t>. Resources</a:t>
            </a:r>
            <a:endParaRPr lang="en-US" dirty="0">
              <a:solidFill>
                <a:schemeClr val="tx2">
                  <a:lumMod val="60000"/>
                  <a:lumOff val="40000"/>
                </a:schemeClr>
              </a:solidFill>
            </a:endParaRPr>
          </a:p>
        </p:txBody>
      </p:sp>
      <p:pic>
        <p:nvPicPr>
          <p:cNvPr id="3" name="Picture 2" descr="EU Logo.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5" name="Picture 4" descr="entrecomp.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295141" y="4556920"/>
            <a:ext cx="1855151" cy="1855151"/>
          </a:xfrm>
          <a:prstGeom prst="rect">
            <a:avLst/>
          </a:prstGeom>
        </p:spPr>
      </p:pic>
    </p:spTree>
    <p:extLst>
      <p:ext uri="{BB962C8B-B14F-4D97-AF65-F5344CB8AC3E}">
        <p14:creationId xmlns:p14="http://schemas.microsoft.com/office/powerpoint/2010/main" val="3948822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6"/>
            <a:ext cx="8202571" cy="4530351"/>
          </a:xfrm>
        </p:spPr>
        <p:txBody>
          <a:bodyPr>
            <a:noAutofit/>
          </a:bodyPr>
          <a:lstStyle/>
          <a:p>
            <a:pPr marL="457200" indent="-457200" algn="l">
              <a:buFont typeface="Arial"/>
              <a:buChar char="•"/>
            </a:pPr>
            <a:r>
              <a:rPr lang="en-US" dirty="0" smtClean="0"/>
              <a:t>Use </a:t>
            </a:r>
            <a:r>
              <a:rPr lang="en-US" u="sng" dirty="0" smtClean="0"/>
              <a:t>your</a:t>
            </a:r>
            <a:r>
              <a:rPr lang="en-US" dirty="0" smtClean="0"/>
              <a:t> initiative / go for it</a:t>
            </a:r>
          </a:p>
          <a:p>
            <a:pPr marL="457200" indent="-457200" algn="l">
              <a:buFont typeface="Arial"/>
              <a:buChar char="•"/>
            </a:pPr>
            <a:r>
              <a:rPr lang="en-US" dirty="0" smtClean="0"/>
              <a:t>Plan, </a:t>
            </a:r>
            <a:r>
              <a:rPr lang="en-US" dirty="0" err="1" smtClean="0"/>
              <a:t>prioritise</a:t>
            </a:r>
            <a:r>
              <a:rPr lang="en-US" dirty="0" smtClean="0"/>
              <a:t> and follow up</a:t>
            </a:r>
          </a:p>
          <a:p>
            <a:pPr marL="457200" indent="-457200" algn="l">
              <a:buFont typeface="Arial"/>
              <a:buChar char="•"/>
            </a:pPr>
            <a:r>
              <a:rPr lang="en-US" dirty="0" smtClean="0"/>
              <a:t>Change direction when you have to</a:t>
            </a:r>
          </a:p>
          <a:p>
            <a:pPr marL="457200" indent="-457200" algn="l">
              <a:buFont typeface="Arial"/>
              <a:buChar char="•"/>
            </a:pPr>
            <a:r>
              <a:rPr lang="en-US" dirty="0" smtClean="0"/>
              <a:t>Team up and collaborate</a:t>
            </a:r>
          </a:p>
          <a:p>
            <a:pPr marL="457200" indent="-457200" algn="l">
              <a:buFont typeface="Arial"/>
              <a:buChar char="•"/>
            </a:pPr>
            <a:r>
              <a:rPr lang="en-US" dirty="0" smtClean="0"/>
              <a:t>… and don’t stop learning (at its best when things go wrong!)</a:t>
            </a:r>
          </a:p>
          <a:p>
            <a:pPr algn="l"/>
            <a:endParaRPr lang="en-US" sz="1600" dirty="0"/>
          </a:p>
          <a:p>
            <a:pPr algn="l"/>
            <a:r>
              <a:rPr lang="en-US" sz="1600" dirty="0" smtClean="0"/>
              <a:t>(See: </a:t>
            </a:r>
            <a:r>
              <a:rPr lang="en-US" sz="1600" dirty="0" err="1" smtClean="0"/>
              <a:t>EntreComp</a:t>
            </a:r>
            <a:r>
              <a:rPr lang="en-US" sz="1600" dirty="0" smtClean="0"/>
              <a:t> p13)</a:t>
            </a:r>
            <a:endParaRPr lang="en-US" sz="1600" dirty="0"/>
          </a:p>
          <a:p>
            <a:pPr algn="l"/>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smtClean="0">
                <a:solidFill>
                  <a:schemeClr val="tx2">
                    <a:lumMod val="60000"/>
                    <a:lumOff val="40000"/>
                  </a:schemeClr>
                </a:solidFill>
              </a:rPr>
              <a:t>3. Into action</a:t>
            </a:r>
            <a:endParaRPr lang="en-US" dirty="0">
              <a:solidFill>
                <a:schemeClr val="tx2">
                  <a:lumMod val="60000"/>
                  <a:lumOff val="40000"/>
                </a:schemeClr>
              </a:solidFill>
            </a:endParaRPr>
          </a:p>
        </p:txBody>
      </p:sp>
      <p:pic>
        <p:nvPicPr>
          <p:cNvPr id="3" name="Picture 2" descr="EU Logo.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5" name="Picture 4" descr="entrecomp.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295141" y="4556920"/>
            <a:ext cx="1855151" cy="1855151"/>
          </a:xfrm>
          <a:prstGeom prst="rect">
            <a:avLst/>
          </a:prstGeom>
        </p:spPr>
      </p:pic>
    </p:spTree>
    <p:extLst>
      <p:ext uri="{BB962C8B-B14F-4D97-AF65-F5344CB8AC3E}">
        <p14:creationId xmlns:p14="http://schemas.microsoft.com/office/powerpoint/2010/main" val="3766127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2"/>
          <p:cNvSpPr>
            <a:spLocks noGrp="1"/>
          </p:cNvSpPr>
          <p:nvPr>
            <p:ph type="subTitle" idx="1"/>
          </p:nvPr>
        </p:nvSpPr>
        <p:spPr>
          <a:xfrm>
            <a:off x="770161" y="1293507"/>
            <a:ext cx="8202571" cy="1683186"/>
          </a:xfrm>
        </p:spPr>
        <p:txBody>
          <a:bodyPr>
            <a:noAutofit/>
          </a:bodyPr>
          <a:lstStyle/>
          <a:p>
            <a:pPr marL="457200" indent="-457200" algn="l">
              <a:buFont typeface="Arial"/>
              <a:buChar char="•"/>
            </a:pPr>
            <a:r>
              <a:rPr lang="en-US" dirty="0"/>
              <a:t>Developing increasing autonomy and responsibility in acting upon ideas and </a:t>
            </a:r>
            <a:r>
              <a:rPr lang="en-US" dirty="0" smtClean="0"/>
              <a:t>opportunities </a:t>
            </a:r>
            <a:r>
              <a:rPr lang="en-US" dirty="0"/>
              <a:t>to create value; </a:t>
            </a:r>
            <a:endParaRPr lang="en-US" dirty="0" smtClean="0"/>
          </a:p>
          <a:p>
            <a:pPr algn="l"/>
            <a:r>
              <a:rPr lang="en-US" dirty="0" smtClean="0"/>
              <a:t> </a:t>
            </a:r>
          </a:p>
          <a:p>
            <a:pPr algn="l"/>
            <a:endParaRPr lang="en-US" dirty="0" smtClean="0"/>
          </a:p>
          <a:p>
            <a:pPr algn="l"/>
            <a:endParaRPr lang="en-US" dirty="0"/>
          </a:p>
        </p:txBody>
      </p:sp>
      <p:sp>
        <p:nvSpPr>
          <p:cNvPr id="11" name="TextBox 10"/>
          <p:cNvSpPr txBox="1"/>
          <p:nvPr/>
        </p:nvSpPr>
        <p:spPr>
          <a:xfrm>
            <a:off x="791892" y="508900"/>
            <a:ext cx="7818708" cy="584776"/>
          </a:xfrm>
          <a:prstGeom prst="rect">
            <a:avLst/>
          </a:prstGeom>
          <a:noFill/>
        </p:spPr>
        <p:txBody>
          <a:bodyPr wrap="square" rtlCol="0">
            <a:spAutoFit/>
          </a:bodyPr>
          <a:lstStyle/>
          <a:p>
            <a:r>
              <a:rPr lang="en-US" sz="3200" dirty="0" smtClean="0">
                <a:solidFill>
                  <a:schemeClr val="tx2">
                    <a:lumMod val="60000"/>
                    <a:lumOff val="40000"/>
                  </a:schemeClr>
                </a:solidFill>
              </a:rPr>
              <a:t>Yes, but how do I see development?</a:t>
            </a:r>
            <a:endParaRPr lang="en-US" dirty="0">
              <a:solidFill>
                <a:schemeClr val="tx2">
                  <a:lumMod val="60000"/>
                  <a:lumOff val="40000"/>
                </a:schemeClr>
              </a:solidFill>
            </a:endParaRPr>
          </a:p>
        </p:txBody>
      </p:sp>
      <p:pic>
        <p:nvPicPr>
          <p:cNvPr id="3" name="Picture 2" descr="EU Logo.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91892" y="5414846"/>
            <a:ext cx="1179129" cy="818021"/>
          </a:xfrm>
          <a:prstGeom prst="rect">
            <a:avLst/>
          </a:prstGeom>
        </p:spPr>
      </p:pic>
      <p:pic>
        <p:nvPicPr>
          <p:cNvPr id="5" name="Picture 4" descr="entrecomp.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295141" y="4556920"/>
            <a:ext cx="1855151" cy="1855151"/>
          </a:xfrm>
          <a:prstGeom prst="rect">
            <a:avLst/>
          </a:prstGeom>
        </p:spPr>
      </p:pic>
      <p:sp>
        <p:nvSpPr>
          <p:cNvPr id="6" name="Subtitle 2"/>
          <p:cNvSpPr txBox="1">
            <a:spLocks/>
          </p:cNvSpPr>
          <p:nvPr/>
        </p:nvSpPr>
        <p:spPr>
          <a:xfrm>
            <a:off x="770161" y="2976693"/>
            <a:ext cx="8202571" cy="2065514"/>
          </a:xfrm>
          <a:prstGeom prst="rect">
            <a:avLst/>
          </a:prstGeom>
        </p:spPr>
        <p:txBody>
          <a:bodyPr vert="horz" lIns="91440" tIns="45720" rIns="91440" bIns="45720" rtlCol="0">
            <a:no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marL="457200" indent="-457200" algn="l">
              <a:buFont typeface="Arial"/>
              <a:buChar char="•"/>
            </a:pPr>
            <a:r>
              <a:rPr lang="en-US" dirty="0"/>
              <a:t>Developing the capacity to generate value from simple and predictable contexts up to complex, constantly changing environments </a:t>
            </a:r>
          </a:p>
          <a:p>
            <a:pPr algn="l"/>
            <a:r>
              <a:rPr lang="en-US" sz="1600" dirty="0" smtClean="0"/>
              <a:t>(See: </a:t>
            </a:r>
            <a:r>
              <a:rPr lang="en-US" sz="1600" dirty="0" err="1" smtClean="0"/>
              <a:t>EntreComp</a:t>
            </a:r>
            <a:r>
              <a:rPr lang="en-US" sz="1600" dirty="0" smtClean="0"/>
              <a:t> p14)</a:t>
            </a:r>
          </a:p>
          <a:p>
            <a:pPr algn="l"/>
            <a:endParaRPr lang="en-US" dirty="0" smtClean="0"/>
          </a:p>
          <a:p>
            <a:pPr algn="l"/>
            <a:r>
              <a:rPr lang="en-US" dirty="0" smtClean="0"/>
              <a:t> </a:t>
            </a:r>
          </a:p>
          <a:p>
            <a:pPr algn="l"/>
            <a:endParaRPr lang="en-US" dirty="0" smtClean="0"/>
          </a:p>
          <a:p>
            <a:pPr algn="l"/>
            <a:endParaRPr lang="en-US" dirty="0"/>
          </a:p>
        </p:txBody>
      </p:sp>
    </p:spTree>
    <p:extLst>
      <p:ext uri="{BB962C8B-B14F-4D97-AF65-F5344CB8AC3E}">
        <p14:creationId xmlns:p14="http://schemas.microsoft.com/office/powerpoint/2010/main" val="4041681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Imagen 5" descr="logo_gris.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62000" y="457200"/>
            <a:ext cx="795338"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6" name="Picture 3"/>
          <p:cNvPicPr>
            <a:picLocks noChangeAspect="1"/>
          </p:cNvPicPr>
          <p:nvPr/>
        </p:nvPicPr>
        <p:blipFill>
          <a:blip r:embed="rId4" cstate="print">
            <a:extLst>
              <a:ext uri="{28A0092B-C50C-407E-A947-70E740481C1C}">
                <a14:useLocalDpi xmlns:a14="http://schemas.microsoft.com/office/drawing/2010/main"/>
              </a:ext>
            </a:extLst>
          </a:blip>
          <a:srcRect/>
          <a:stretch>
            <a:fillRect/>
          </a:stretch>
        </p:blipFill>
        <p:spPr bwMode="auto">
          <a:xfrm>
            <a:off x="0" y="1182688"/>
            <a:ext cx="9144000" cy="449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p:cNvPicPr>
            <a:picLocks noChangeAspect="1"/>
          </p:cNvPicPr>
          <p:nvPr/>
        </p:nvPicPr>
        <p:blipFill>
          <a:blip r:embed="rId5">
            <a:extLst>
              <a:ext uri="{28A0092B-C50C-407E-A947-70E740481C1C}">
                <a14:useLocalDpi xmlns:a14="http://schemas.microsoft.com/office/drawing/2010/main"/>
              </a:ext>
            </a:extLst>
          </a:blip>
          <a:srcRect/>
          <a:stretch>
            <a:fillRect/>
          </a:stretch>
        </p:blipFill>
        <p:spPr bwMode="auto">
          <a:xfrm>
            <a:off x="323850" y="5445125"/>
            <a:ext cx="3411538"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5938838" y="5470525"/>
            <a:ext cx="2700337"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8442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idx="1"/>
          </p:nvPr>
        </p:nvSpPr>
        <p:spPr>
          <a:xfrm>
            <a:off x="457200" y="444099"/>
            <a:ext cx="8147248" cy="664403"/>
          </a:xfrm>
        </p:spPr>
        <p:txBody>
          <a:bodyPr>
            <a:noAutofit/>
          </a:bodyPr>
          <a:lstStyle/>
          <a:p>
            <a:pPr marL="0" indent="0">
              <a:buNone/>
            </a:pPr>
            <a:r>
              <a:rPr lang="en-US" sz="3600" i="1" dirty="0" smtClean="0">
                <a:solidFill>
                  <a:srgbClr val="1F4E79"/>
                </a:solidFill>
              </a:rPr>
              <a:t>Entrepreneurial styles of education?</a:t>
            </a:r>
            <a:endParaRPr lang="en-US" sz="3600" i="1" dirty="0">
              <a:solidFill>
                <a:srgbClr val="1F4E79"/>
              </a:solidFill>
            </a:endParaRPr>
          </a:p>
        </p:txBody>
      </p:sp>
      <p:sp>
        <p:nvSpPr>
          <p:cNvPr id="8" name="Content Placeholder 2"/>
          <p:cNvSpPr txBox="1">
            <a:spLocks/>
          </p:cNvSpPr>
          <p:nvPr/>
        </p:nvSpPr>
        <p:spPr>
          <a:xfrm>
            <a:off x="457200" y="1297028"/>
            <a:ext cx="8147248" cy="3819471"/>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dirty="0">
                <a:solidFill>
                  <a:schemeClr val="bg1">
                    <a:lumMod val="50000"/>
                  </a:schemeClr>
                </a:solidFill>
              </a:rPr>
              <a:t>I started my business with an idea at university… entrepreneurship was looked down </a:t>
            </a:r>
            <a:r>
              <a:rPr lang="en-US" sz="2800" dirty="0" smtClean="0">
                <a:solidFill>
                  <a:schemeClr val="bg1">
                    <a:lumMod val="50000"/>
                  </a:schemeClr>
                </a:solidFill>
              </a:rPr>
              <a:t>upon, </a:t>
            </a:r>
            <a:r>
              <a:rPr lang="en-US" sz="2800" dirty="0">
                <a:solidFill>
                  <a:schemeClr val="bg1">
                    <a:lumMod val="50000"/>
                  </a:schemeClr>
                </a:solidFill>
              </a:rPr>
              <a:t>Del Boy, second hand car salesmen… (I was told) you’re doing well academically, keep going, but you’re not creative.  </a:t>
            </a:r>
            <a:endParaRPr lang="en-US" sz="2800" dirty="0" smtClean="0">
              <a:solidFill>
                <a:schemeClr val="bg1">
                  <a:lumMod val="50000"/>
                </a:schemeClr>
              </a:solidFill>
            </a:endParaRPr>
          </a:p>
          <a:p>
            <a:pPr marL="0" indent="0">
              <a:buNone/>
            </a:pPr>
            <a:r>
              <a:rPr lang="en-GB" sz="800" dirty="0" smtClean="0">
                <a:solidFill>
                  <a:schemeClr val="bg1">
                    <a:lumMod val="50000"/>
                  </a:schemeClr>
                </a:solidFill>
              </a:rPr>
              <a:t>mmm</a:t>
            </a:r>
            <a:endParaRPr lang="en-GB" sz="800" dirty="0">
              <a:solidFill>
                <a:schemeClr val="bg1">
                  <a:lumMod val="50000"/>
                </a:schemeClr>
              </a:solidFill>
            </a:endParaRPr>
          </a:p>
          <a:p>
            <a:r>
              <a:rPr lang="en-US" sz="2800" dirty="0">
                <a:solidFill>
                  <a:schemeClr val="bg1">
                    <a:lumMod val="50000"/>
                  </a:schemeClr>
                </a:solidFill>
              </a:rPr>
              <a:t>…It’s only when I started my business that I realised that one of the skills that I had in abundance was the ability to be creative, and it had been </a:t>
            </a:r>
            <a:r>
              <a:rPr lang="en-US" sz="2800" dirty="0" smtClean="0">
                <a:solidFill>
                  <a:schemeClr val="bg1">
                    <a:lumMod val="50000"/>
                  </a:schemeClr>
                </a:solidFill>
              </a:rPr>
              <a:t>suppressed </a:t>
            </a:r>
            <a:r>
              <a:rPr lang="en-US" sz="2800" dirty="0">
                <a:solidFill>
                  <a:schemeClr val="bg1">
                    <a:lumMod val="50000"/>
                  </a:schemeClr>
                </a:solidFill>
              </a:rPr>
              <a:t>throughout my childhood and my youth.  Just imagine if it had been encouraged, how much better I could have done.  </a:t>
            </a:r>
            <a:endParaRPr lang="en-GB" sz="2800" dirty="0">
              <a:solidFill>
                <a:schemeClr val="bg1">
                  <a:lumMod val="50000"/>
                </a:schemeClr>
              </a:solidFill>
            </a:endParaRPr>
          </a:p>
          <a:p>
            <a:pPr marL="0" indent="0">
              <a:buNone/>
            </a:pPr>
            <a:endParaRPr lang="en-GB" sz="2400" dirty="0">
              <a:solidFill>
                <a:srgbClr val="7F7F7F"/>
              </a:solidFill>
            </a:endParaRPr>
          </a:p>
        </p:txBody>
      </p:sp>
      <p:pic>
        <p:nvPicPr>
          <p:cNvPr id="2" name="Picture 1" descr="Unknown.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736149" y="6089986"/>
            <a:ext cx="1730052" cy="768014"/>
          </a:xfrm>
          <a:prstGeom prst="rect">
            <a:avLst/>
          </a:prstGeom>
        </p:spPr>
      </p:pic>
      <p:pic>
        <p:nvPicPr>
          <p:cNvPr id="3" name="Picture 2" descr="Unknown.gi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601175" y="368752"/>
            <a:ext cx="700664" cy="844636"/>
          </a:xfrm>
          <a:prstGeom prst="rect">
            <a:avLst/>
          </a:prstGeom>
        </p:spPr>
      </p:pic>
    </p:spTree>
    <p:extLst>
      <p:ext uri="{BB962C8B-B14F-4D97-AF65-F5344CB8AC3E}">
        <p14:creationId xmlns:p14="http://schemas.microsoft.com/office/powerpoint/2010/main" val="2551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4" descr="Screen shot penaluna poster.pn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 y="12700"/>
            <a:ext cx="48482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2" name="Picture 3" descr="UN-andy-strip.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3657600" y="228600"/>
            <a:ext cx="5486400" cy="128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TextBox 5"/>
          <p:cNvSpPr txBox="1">
            <a:spLocks noChangeArrowheads="1"/>
          </p:cNvSpPr>
          <p:nvPr/>
        </p:nvSpPr>
        <p:spPr bwMode="auto">
          <a:xfrm>
            <a:off x="5105400" y="1613726"/>
            <a:ext cx="3738558" cy="5293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dirty="0"/>
              <a:t>“The goal is to help policy makers determine the appropriate actions to take to develop the entrepreneurial ecosystem in their country as well as to build an effective national innovation system.</a:t>
            </a:r>
            <a:r>
              <a:rPr lang="en-US" dirty="0" smtClean="0"/>
              <a:t>”</a:t>
            </a:r>
          </a:p>
          <a:p>
            <a:endParaRPr lang="en-US" dirty="0" smtClean="0"/>
          </a:p>
          <a:p>
            <a:r>
              <a:rPr lang="en-US" sz="1400" dirty="0" smtClean="0"/>
              <a:t>UNCTAD </a:t>
            </a:r>
            <a:r>
              <a:rPr lang="en-US" sz="1400" dirty="0"/>
              <a:t>Toolkit </a:t>
            </a:r>
            <a:endParaRPr lang="en-GB" sz="1400" dirty="0"/>
          </a:p>
          <a:p>
            <a:r>
              <a:rPr lang="en-US" sz="1400" dirty="0"/>
              <a:t>Entrepreneurship and Innovation (http://</a:t>
            </a:r>
            <a:r>
              <a:rPr lang="en-US" sz="1400" dirty="0" err="1"/>
              <a:t>unctad.org</a:t>
            </a:r>
            <a:r>
              <a:rPr lang="en-US" sz="1400" dirty="0"/>
              <a:t>/en/Pages/DIAE/Entrepreneurship/Entrepreneurship-Policy-Framework-and-Implementation-Guidance.aspx)</a:t>
            </a:r>
            <a:endParaRPr lang="en-GB" sz="1400" dirty="0"/>
          </a:p>
          <a:p>
            <a:r>
              <a:rPr lang="en-US" sz="1400" dirty="0"/>
              <a:t> </a:t>
            </a:r>
          </a:p>
        </p:txBody>
      </p:sp>
    </p:spTree>
    <p:extLst>
      <p:ext uri="{BB962C8B-B14F-4D97-AF65-F5344CB8AC3E}">
        <p14:creationId xmlns:p14="http://schemas.microsoft.com/office/powerpoint/2010/main" val="3362638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66750" y="952500"/>
            <a:ext cx="7105650" cy="4979214"/>
          </a:xfrm>
        </p:spPr>
        <p:txBody>
          <a:bodyPr>
            <a:normAutofit/>
          </a:bodyPr>
          <a:lstStyle/>
          <a:p>
            <a:pPr algn="l"/>
            <a:r>
              <a:rPr lang="en-US" dirty="0"/>
              <a:t>Teachers entering their profession with an awareness of entrepreneurial principles are able to ignite the ‘</a:t>
            </a:r>
            <a:r>
              <a:rPr lang="en-US" dirty="0" smtClean="0"/>
              <a:t>entrepreneurial </a:t>
            </a:r>
            <a:r>
              <a:rPr lang="en-US" dirty="0"/>
              <a:t>spark’ and inspire their students right from the beginning of their professional career</a:t>
            </a:r>
            <a:r>
              <a:rPr lang="en-US" dirty="0" smtClean="0"/>
              <a:t>.</a:t>
            </a:r>
          </a:p>
          <a:p>
            <a:pPr algn="l"/>
            <a:r>
              <a:rPr lang="en-US" dirty="0" smtClean="0"/>
              <a:t> </a:t>
            </a:r>
          </a:p>
          <a:p>
            <a:pPr algn="l"/>
            <a:r>
              <a:rPr lang="en-US" sz="1800" dirty="0" smtClean="0"/>
              <a:t>(</a:t>
            </a:r>
            <a:r>
              <a:rPr lang="en-US" sz="1800" dirty="0"/>
              <a:t>Quality continuing professional </a:t>
            </a:r>
            <a:r>
              <a:rPr lang="en-US" sz="1800" dirty="0" smtClean="0"/>
              <a:t>development </a:t>
            </a:r>
            <a:br>
              <a:rPr lang="en-US" sz="1800" dirty="0" smtClean="0"/>
            </a:br>
            <a:r>
              <a:rPr lang="en-US" sz="1800" dirty="0" smtClean="0"/>
              <a:t>(2013) European Commission, p10)</a:t>
            </a:r>
            <a:endParaRPr lang="en-US" sz="1800" dirty="0"/>
          </a:p>
        </p:txBody>
      </p:sp>
      <p:pic>
        <p:nvPicPr>
          <p:cNvPr id="2" name="Picture 1" descr="Screen Shot 2017-05-14 at 18.54.37.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08600" y="4191814"/>
            <a:ext cx="2463800" cy="1739900"/>
          </a:xfrm>
          <a:prstGeom prst="rect">
            <a:avLst/>
          </a:prstGeom>
        </p:spPr>
      </p:pic>
    </p:spTree>
    <p:extLst>
      <p:ext uri="{BB962C8B-B14F-4D97-AF65-F5344CB8AC3E}">
        <p14:creationId xmlns:p14="http://schemas.microsoft.com/office/powerpoint/2010/main" val="4241634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66750" y="952500"/>
            <a:ext cx="5751492" cy="4979214"/>
          </a:xfrm>
        </p:spPr>
        <p:txBody>
          <a:bodyPr>
            <a:normAutofit/>
          </a:bodyPr>
          <a:lstStyle/>
          <a:p>
            <a:pPr algn="l"/>
            <a:r>
              <a:rPr lang="en-US" dirty="0" smtClean="0"/>
              <a:t>Better engagement levels in learning, better grades, better job satisfaction, better salaries, more opportunities, better regional growth… less exclusion and happier teachers.</a:t>
            </a:r>
          </a:p>
          <a:p>
            <a:pPr algn="l"/>
            <a:r>
              <a:rPr lang="en-US" dirty="0" smtClean="0"/>
              <a:t> </a:t>
            </a:r>
          </a:p>
          <a:p>
            <a:pPr algn="l"/>
            <a:r>
              <a:rPr lang="en-US" sz="1800" dirty="0" smtClean="0"/>
              <a:t>(</a:t>
            </a:r>
            <a:r>
              <a:rPr lang="en-US" sz="1800" dirty="0"/>
              <a:t>Entrepreneurship Education: </a:t>
            </a:r>
            <a:r>
              <a:rPr lang="en-US" sz="1800" dirty="0" smtClean="0"/>
              <a:t>A </a:t>
            </a:r>
            <a:r>
              <a:rPr lang="en-US" sz="1800" dirty="0"/>
              <a:t>road to success </a:t>
            </a:r>
          </a:p>
          <a:p>
            <a:pPr algn="l"/>
            <a:r>
              <a:rPr lang="en-US" sz="1800" dirty="0"/>
              <a:t>A compilation of evidence on the impact of entrepreneurship education strategies and measures </a:t>
            </a:r>
          </a:p>
          <a:p>
            <a:pPr algn="l"/>
            <a:r>
              <a:rPr lang="en-US" sz="1800" dirty="0" smtClean="0"/>
              <a:t>(2015) European Commission)</a:t>
            </a:r>
            <a:endParaRPr lang="en-US" sz="1800" dirty="0"/>
          </a:p>
        </p:txBody>
      </p:sp>
      <p:pic>
        <p:nvPicPr>
          <p:cNvPr id="4" name="Picture 3" descr="Screen Shot 2017-05-14 at 19.18.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8242" y="3084128"/>
            <a:ext cx="2349500" cy="3302000"/>
          </a:xfrm>
          <a:prstGeom prst="rect">
            <a:avLst/>
          </a:prstGeom>
        </p:spPr>
      </p:pic>
    </p:spTree>
    <p:extLst>
      <p:ext uri="{BB962C8B-B14F-4D97-AF65-F5344CB8AC3E}">
        <p14:creationId xmlns:p14="http://schemas.microsoft.com/office/powerpoint/2010/main" val="144860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1698626"/>
            <a:ext cx="6400800" cy="4233088"/>
          </a:xfrm>
        </p:spPr>
        <p:txBody>
          <a:bodyPr>
            <a:normAutofit/>
          </a:bodyPr>
          <a:lstStyle/>
          <a:p>
            <a:r>
              <a:rPr lang="en-US" dirty="0" smtClean="0"/>
              <a:t>Exploring and understanding enterprise education and innovative ‘</a:t>
            </a:r>
            <a:r>
              <a:rPr lang="en-US" dirty="0" err="1" smtClean="0"/>
              <a:t>gogies</a:t>
            </a:r>
            <a:r>
              <a:rPr lang="en-US" dirty="0" smtClean="0"/>
              <a:t>’?</a:t>
            </a:r>
          </a:p>
          <a:p>
            <a:endParaRPr lang="en-US" dirty="0" smtClean="0"/>
          </a:p>
          <a:p>
            <a:r>
              <a:rPr lang="en-US" dirty="0" smtClean="0"/>
              <a:t>Donaldson, Furlong, United Nations, OECD &amp; European Commission all agree… that good entrepreneurial teachers are the key</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4" name="Picture 3"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Tree>
    <p:extLst>
      <p:ext uri="{BB962C8B-B14F-4D97-AF65-F5344CB8AC3E}">
        <p14:creationId xmlns:p14="http://schemas.microsoft.com/office/powerpoint/2010/main" val="67131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279</TotalTime>
  <Words>1388</Words>
  <Application>Microsoft Macintosh PowerPoint</Application>
  <PresentationFormat>On-screen Show (4:3)</PresentationFormat>
  <Paragraphs>197</Paragraphs>
  <Slides>33</Slides>
  <Notes>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art-ap</dc:creator>
  <cp:lastModifiedBy>art-ap</cp:lastModifiedBy>
  <cp:revision>114</cp:revision>
  <dcterms:created xsi:type="dcterms:W3CDTF">2017-05-13T10:46:08Z</dcterms:created>
  <dcterms:modified xsi:type="dcterms:W3CDTF">2017-10-22T16:34:51Z</dcterms:modified>
</cp:coreProperties>
</file>