
<file path=[Content_Types].xml><?xml version="1.0" encoding="utf-8"?>
<Types xmlns="http://schemas.openxmlformats.org/package/2006/content-types">
  <Default Extension="fntdata" ContentType="application/x-fontdata"/>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4"/>
  </p:sldMasterIdLst>
  <p:notesMasterIdLst>
    <p:notesMasterId r:id="rId15"/>
  </p:notesMasterIdLst>
  <p:sldIdLst>
    <p:sldId id="256" r:id="rId5"/>
    <p:sldId id="258" r:id="rId6"/>
    <p:sldId id="257" r:id="rId7"/>
    <p:sldId id="259" r:id="rId8"/>
    <p:sldId id="260" r:id="rId9"/>
    <p:sldId id="261" r:id="rId10"/>
    <p:sldId id="262" r:id="rId11"/>
    <p:sldId id="263" r:id="rId12"/>
    <p:sldId id="264" r:id="rId13"/>
    <p:sldId id="265" r:id="rId14"/>
  </p:sldIdLst>
  <p:sldSz cx="12192000" cy="6858000"/>
  <p:notesSz cx="6858000" cy="9144000"/>
  <p:embeddedFontLst>
    <p:embeddedFont>
      <p:font typeface="Aptos" panose="020B0004020202020204" pitchFamily="34" charset="0"/>
      <p:regular r:id="rId16"/>
      <p:bold r:id="rId17"/>
    </p:embeddedFont>
    <p:embeddedFont>
      <p:font typeface="Aptos Display" panose="020B0004020202020204" pitchFamily="34" charset="0"/>
      <p:regular r:id="rId18"/>
      <p:bold r:id="rId19"/>
      <p:italic r:id="rId20"/>
      <p:boldItalic r:id="rId21"/>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B701705-6FE7-422C-B227-4D1534E3E1FB}" v="4" dt="2025-11-29T15:30:46.27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7" autoAdjust="0"/>
    <p:restoredTop sz="94660"/>
  </p:normalViewPr>
  <p:slideViewPr>
    <p:cSldViewPr snapToGrid="0">
      <p:cViewPr varScale="1">
        <p:scale>
          <a:sx n="98" d="100"/>
          <a:sy n="98" d="100"/>
        </p:scale>
        <p:origin x="96" y="1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font" Target="fonts/font3.fntdata"/><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font" Target="fonts/font6.fntdata"/><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font" Target="fonts/font2.fntdata"/><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font" Target="fonts/font1.fntdata"/><Relationship Id="rId20" Type="http://schemas.openxmlformats.org/officeDocument/2006/relationships/font" Target="fonts/font5.fntdata"/><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notesMaster" Target="notesMasters/notesMaster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font" Target="fonts/font4.fntdata"/><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A26876A-7E1E-457E-8DA6-076EB4E5906D}"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2024A36D-FF85-4339-BC6A-DAAB149548CE}">
      <dgm:prSet/>
      <dgm:spPr/>
      <dgm:t>
        <a:bodyPr/>
        <a:lstStyle/>
        <a:p>
          <a:r>
            <a:rPr lang="en-US" b="1"/>
            <a:t>1. Organisational Background</a:t>
          </a:r>
          <a:endParaRPr lang="en-US"/>
        </a:p>
      </dgm:t>
    </dgm:pt>
    <dgm:pt modelId="{06EF148A-EED7-4BC0-9604-51373ADCBF5A}" type="parTrans" cxnId="{C46D370D-E45A-4A58-B9F0-1F115FD00B6F}">
      <dgm:prSet/>
      <dgm:spPr/>
      <dgm:t>
        <a:bodyPr/>
        <a:lstStyle/>
        <a:p>
          <a:endParaRPr lang="en-US"/>
        </a:p>
      </dgm:t>
    </dgm:pt>
    <dgm:pt modelId="{4EFE4E82-50AD-4393-A4A0-D1DE95D082B6}" type="sibTrans" cxnId="{C46D370D-E45A-4A58-B9F0-1F115FD00B6F}">
      <dgm:prSet/>
      <dgm:spPr/>
      <dgm:t>
        <a:bodyPr/>
        <a:lstStyle/>
        <a:p>
          <a:endParaRPr lang="en-US"/>
        </a:p>
      </dgm:t>
    </dgm:pt>
    <dgm:pt modelId="{E116C45F-49E9-4C6C-A6D8-4B3A8CA26BE9}">
      <dgm:prSet/>
      <dgm:spPr/>
      <dgm:t>
        <a:bodyPr/>
        <a:lstStyle/>
        <a:p>
          <a:r>
            <a:rPr lang="en-US" b="1"/>
            <a:t>2. Key Communication Barriers</a:t>
          </a:r>
          <a:endParaRPr lang="en-US"/>
        </a:p>
      </dgm:t>
    </dgm:pt>
    <dgm:pt modelId="{B04216C5-D9F6-4C6B-AE26-274C9150D653}" type="parTrans" cxnId="{5A0993D0-FB39-41C6-9325-0E8349DA7712}">
      <dgm:prSet/>
      <dgm:spPr/>
      <dgm:t>
        <a:bodyPr/>
        <a:lstStyle/>
        <a:p>
          <a:endParaRPr lang="en-US"/>
        </a:p>
      </dgm:t>
    </dgm:pt>
    <dgm:pt modelId="{B1D9A56A-E766-4C4D-ACEE-21733611FC37}" type="sibTrans" cxnId="{5A0993D0-FB39-41C6-9325-0E8349DA7712}">
      <dgm:prSet/>
      <dgm:spPr/>
      <dgm:t>
        <a:bodyPr/>
        <a:lstStyle/>
        <a:p>
          <a:endParaRPr lang="en-US"/>
        </a:p>
      </dgm:t>
    </dgm:pt>
    <dgm:pt modelId="{6DA36370-AE3C-41A7-8F69-2D020A58C0BB}">
      <dgm:prSet/>
      <dgm:spPr/>
      <dgm:t>
        <a:bodyPr/>
        <a:lstStyle/>
        <a:p>
          <a:r>
            <a:rPr lang="en-US" b="1"/>
            <a:t>3. Application of Communication Models</a:t>
          </a:r>
          <a:endParaRPr lang="en-US"/>
        </a:p>
      </dgm:t>
    </dgm:pt>
    <dgm:pt modelId="{3F65A200-27E2-4335-8F8E-DC0BE4A6D95A}" type="parTrans" cxnId="{3CAFD05F-8576-424E-B497-654331E0AB54}">
      <dgm:prSet/>
      <dgm:spPr/>
      <dgm:t>
        <a:bodyPr/>
        <a:lstStyle/>
        <a:p>
          <a:endParaRPr lang="en-US"/>
        </a:p>
      </dgm:t>
    </dgm:pt>
    <dgm:pt modelId="{2C5F2E92-0331-4438-99E3-0B66AA307AE8}" type="sibTrans" cxnId="{3CAFD05F-8576-424E-B497-654331E0AB54}">
      <dgm:prSet/>
      <dgm:spPr/>
      <dgm:t>
        <a:bodyPr/>
        <a:lstStyle/>
        <a:p>
          <a:endParaRPr lang="en-US"/>
        </a:p>
      </dgm:t>
    </dgm:pt>
    <dgm:pt modelId="{E2B27DA2-73EB-40F3-A53D-BBD53D3E22AA}">
      <dgm:prSet/>
      <dgm:spPr/>
      <dgm:t>
        <a:bodyPr/>
        <a:lstStyle/>
        <a:p>
          <a:r>
            <a:rPr lang="en-US" b="1"/>
            <a:t>4. Strategies</a:t>
          </a:r>
          <a:endParaRPr lang="en-US"/>
        </a:p>
      </dgm:t>
    </dgm:pt>
    <dgm:pt modelId="{C5550E95-2CDE-4028-8EAA-DBF26F31833D}" type="parTrans" cxnId="{404AA161-DDA2-4ACF-A069-D64B5B7205C3}">
      <dgm:prSet/>
      <dgm:spPr/>
      <dgm:t>
        <a:bodyPr/>
        <a:lstStyle/>
        <a:p>
          <a:endParaRPr lang="en-US"/>
        </a:p>
      </dgm:t>
    </dgm:pt>
    <dgm:pt modelId="{E0C61999-C287-4E68-BA55-1C59DD729E72}" type="sibTrans" cxnId="{404AA161-DDA2-4ACF-A069-D64B5B7205C3}">
      <dgm:prSet/>
      <dgm:spPr/>
      <dgm:t>
        <a:bodyPr/>
        <a:lstStyle/>
        <a:p>
          <a:endParaRPr lang="en-US"/>
        </a:p>
      </dgm:t>
    </dgm:pt>
    <dgm:pt modelId="{6F3DA258-12C7-43DB-B19A-76F144BCC3CB}">
      <dgm:prSet/>
      <dgm:spPr/>
      <dgm:t>
        <a:bodyPr/>
        <a:lstStyle/>
        <a:p>
          <a:r>
            <a:rPr lang="en-US" b="1"/>
            <a:t>5. Conclusion</a:t>
          </a:r>
          <a:endParaRPr lang="en-US"/>
        </a:p>
      </dgm:t>
    </dgm:pt>
    <dgm:pt modelId="{59EED581-7C5F-4F3B-882A-AB89F3FF3453}" type="parTrans" cxnId="{771595DF-39CB-4C1A-9F90-ED135533C028}">
      <dgm:prSet/>
      <dgm:spPr/>
      <dgm:t>
        <a:bodyPr/>
        <a:lstStyle/>
        <a:p>
          <a:endParaRPr lang="en-US"/>
        </a:p>
      </dgm:t>
    </dgm:pt>
    <dgm:pt modelId="{AFCEEE8F-E483-4458-9055-EFDC14E48F69}" type="sibTrans" cxnId="{771595DF-39CB-4C1A-9F90-ED135533C028}">
      <dgm:prSet/>
      <dgm:spPr/>
      <dgm:t>
        <a:bodyPr/>
        <a:lstStyle/>
        <a:p>
          <a:endParaRPr lang="en-US"/>
        </a:p>
      </dgm:t>
    </dgm:pt>
    <dgm:pt modelId="{61DA5225-FC77-4077-9EEE-946A6D7E3177}">
      <dgm:prSet/>
      <dgm:spPr/>
      <dgm:t>
        <a:bodyPr/>
        <a:lstStyle/>
        <a:p>
          <a:r>
            <a:rPr lang="en-US" b="1"/>
            <a:t>6. References</a:t>
          </a:r>
          <a:endParaRPr lang="en-US"/>
        </a:p>
      </dgm:t>
    </dgm:pt>
    <dgm:pt modelId="{C7B5454E-7B02-45E1-A189-6FF1E23DD999}" type="parTrans" cxnId="{9994AFB7-2DF6-4CD9-BBC3-8BAF31666706}">
      <dgm:prSet/>
      <dgm:spPr/>
      <dgm:t>
        <a:bodyPr/>
        <a:lstStyle/>
        <a:p>
          <a:endParaRPr lang="en-US"/>
        </a:p>
      </dgm:t>
    </dgm:pt>
    <dgm:pt modelId="{25C7894E-93B1-4F2E-89AA-7CC0B62AE57B}" type="sibTrans" cxnId="{9994AFB7-2DF6-4CD9-BBC3-8BAF31666706}">
      <dgm:prSet/>
      <dgm:spPr/>
      <dgm:t>
        <a:bodyPr/>
        <a:lstStyle/>
        <a:p>
          <a:endParaRPr lang="en-US"/>
        </a:p>
      </dgm:t>
    </dgm:pt>
    <dgm:pt modelId="{E8C78C9F-B138-464D-B6EB-7615E775D311}" type="pres">
      <dgm:prSet presAssocID="{2A26876A-7E1E-457E-8DA6-076EB4E5906D}" presName="vert0" presStyleCnt="0">
        <dgm:presLayoutVars>
          <dgm:dir/>
          <dgm:animOne val="branch"/>
          <dgm:animLvl val="lvl"/>
        </dgm:presLayoutVars>
      </dgm:prSet>
      <dgm:spPr/>
    </dgm:pt>
    <dgm:pt modelId="{24318577-A851-4D54-9591-785C0EF8934D}" type="pres">
      <dgm:prSet presAssocID="{2024A36D-FF85-4339-BC6A-DAAB149548CE}" presName="thickLine" presStyleLbl="alignNode1" presStyleIdx="0" presStyleCnt="6"/>
      <dgm:spPr/>
    </dgm:pt>
    <dgm:pt modelId="{F127A6CF-BF0C-45E3-B6BB-61EF5F0E3DD2}" type="pres">
      <dgm:prSet presAssocID="{2024A36D-FF85-4339-BC6A-DAAB149548CE}" presName="horz1" presStyleCnt="0"/>
      <dgm:spPr/>
    </dgm:pt>
    <dgm:pt modelId="{657284E2-52D9-4811-A68C-2E834F7A6680}" type="pres">
      <dgm:prSet presAssocID="{2024A36D-FF85-4339-BC6A-DAAB149548CE}" presName="tx1" presStyleLbl="revTx" presStyleIdx="0" presStyleCnt="6"/>
      <dgm:spPr/>
    </dgm:pt>
    <dgm:pt modelId="{01901E0A-2EC8-46EA-8CD2-D37B21F363BE}" type="pres">
      <dgm:prSet presAssocID="{2024A36D-FF85-4339-BC6A-DAAB149548CE}" presName="vert1" presStyleCnt="0"/>
      <dgm:spPr/>
    </dgm:pt>
    <dgm:pt modelId="{5934C108-995B-4586-955C-EA75A1FC67E0}" type="pres">
      <dgm:prSet presAssocID="{E116C45F-49E9-4C6C-A6D8-4B3A8CA26BE9}" presName="thickLine" presStyleLbl="alignNode1" presStyleIdx="1" presStyleCnt="6"/>
      <dgm:spPr/>
    </dgm:pt>
    <dgm:pt modelId="{A64A8735-6806-4A23-A386-951555FECAC5}" type="pres">
      <dgm:prSet presAssocID="{E116C45F-49E9-4C6C-A6D8-4B3A8CA26BE9}" presName="horz1" presStyleCnt="0"/>
      <dgm:spPr/>
    </dgm:pt>
    <dgm:pt modelId="{92698F72-A614-4515-8B57-88E6A3CB4EC9}" type="pres">
      <dgm:prSet presAssocID="{E116C45F-49E9-4C6C-A6D8-4B3A8CA26BE9}" presName="tx1" presStyleLbl="revTx" presStyleIdx="1" presStyleCnt="6"/>
      <dgm:spPr/>
    </dgm:pt>
    <dgm:pt modelId="{79C17705-3787-4DE3-AAEC-054C9C37D80B}" type="pres">
      <dgm:prSet presAssocID="{E116C45F-49E9-4C6C-A6D8-4B3A8CA26BE9}" presName="vert1" presStyleCnt="0"/>
      <dgm:spPr/>
    </dgm:pt>
    <dgm:pt modelId="{1A213D6C-AD19-4C06-B6E4-402EC538C530}" type="pres">
      <dgm:prSet presAssocID="{6DA36370-AE3C-41A7-8F69-2D020A58C0BB}" presName="thickLine" presStyleLbl="alignNode1" presStyleIdx="2" presStyleCnt="6"/>
      <dgm:spPr/>
    </dgm:pt>
    <dgm:pt modelId="{B20CAC8B-9201-4932-8D3C-5E61B47D0BAC}" type="pres">
      <dgm:prSet presAssocID="{6DA36370-AE3C-41A7-8F69-2D020A58C0BB}" presName="horz1" presStyleCnt="0"/>
      <dgm:spPr/>
    </dgm:pt>
    <dgm:pt modelId="{6AA8BBFE-CC30-4C64-8E38-A019367CF14E}" type="pres">
      <dgm:prSet presAssocID="{6DA36370-AE3C-41A7-8F69-2D020A58C0BB}" presName="tx1" presStyleLbl="revTx" presStyleIdx="2" presStyleCnt="6"/>
      <dgm:spPr/>
    </dgm:pt>
    <dgm:pt modelId="{063A522D-4AB7-4943-9529-C4BB01EEE427}" type="pres">
      <dgm:prSet presAssocID="{6DA36370-AE3C-41A7-8F69-2D020A58C0BB}" presName="vert1" presStyleCnt="0"/>
      <dgm:spPr/>
    </dgm:pt>
    <dgm:pt modelId="{88DB4FE8-DF15-4525-BCD4-96BE5CFEFBA7}" type="pres">
      <dgm:prSet presAssocID="{E2B27DA2-73EB-40F3-A53D-BBD53D3E22AA}" presName="thickLine" presStyleLbl="alignNode1" presStyleIdx="3" presStyleCnt="6"/>
      <dgm:spPr/>
    </dgm:pt>
    <dgm:pt modelId="{A8457F49-AE85-4DC5-BF02-EBA1540A0842}" type="pres">
      <dgm:prSet presAssocID="{E2B27DA2-73EB-40F3-A53D-BBD53D3E22AA}" presName="horz1" presStyleCnt="0"/>
      <dgm:spPr/>
    </dgm:pt>
    <dgm:pt modelId="{1B8E0F3F-0A7F-47D0-88F2-ECB9A370CFA6}" type="pres">
      <dgm:prSet presAssocID="{E2B27DA2-73EB-40F3-A53D-BBD53D3E22AA}" presName="tx1" presStyleLbl="revTx" presStyleIdx="3" presStyleCnt="6"/>
      <dgm:spPr/>
    </dgm:pt>
    <dgm:pt modelId="{AF96083F-CD27-4755-A78B-6347388079E5}" type="pres">
      <dgm:prSet presAssocID="{E2B27DA2-73EB-40F3-A53D-BBD53D3E22AA}" presName="vert1" presStyleCnt="0"/>
      <dgm:spPr/>
    </dgm:pt>
    <dgm:pt modelId="{39C2ED61-131F-4369-A0D0-B167A1280F3B}" type="pres">
      <dgm:prSet presAssocID="{6F3DA258-12C7-43DB-B19A-76F144BCC3CB}" presName="thickLine" presStyleLbl="alignNode1" presStyleIdx="4" presStyleCnt="6"/>
      <dgm:spPr/>
    </dgm:pt>
    <dgm:pt modelId="{990985EC-4F4B-448F-B8DF-AB6C7828F76B}" type="pres">
      <dgm:prSet presAssocID="{6F3DA258-12C7-43DB-B19A-76F144BCC3CB}" presName="horz1" presStyleCnt="0"/>
      <dgm:spPr/>
    </dgm:pt>
    <dgm:pt modelId="{6363D6C5-C053-4B43-AA73-BA4CF5AA14A8}" type="pres">
      <dgm:prSet presAssocID="{6F3DA258-12C7-43DB-B19A-76F144BCC3CB}" presName="tx1" presStyleLbl="revTx" presStyleIdx="4" presStyleCnt="6"/>
      <dgm:spPr/>
    </dgm:pt>
    <dgm:pt modelId="{CC7475B8-38C6-4838-9727-3C597E2F30D3}" type="pres">
      <dgm:prSet presAssocID="{6F3DA258-12C7-43DB-B19A-76F144BCC3CB}" presName="vert1" presStyleCnt="0"/>
      <dgm:spPr/>
    </dgm:pt>
    <dgm:pt modelId="{79656AB1-32D2-4C3A-8FAE-94203CC7AB7C}" type="pres">
      <dgm:prSet presAssocID="{61DA5225-FC77-4077-9EEE-946A6D7E3177}" presName="thickLine" presStyleLbl="alignNode1" presStyleIdx="5" presStyleCnt="6"/>
      <dgm:spPr/>
    </dgm:pt>
    <dgm:pt modelId="{7B918AF3-1975-4365-A663-16CCC0D63E46}" type="pres">
      <dgm:prSet presAssocID="{61DA5225-FC77-4077-9EEE-946A6D7E3177}" presName="horz1" presStyleCnt="0"/>
      <dgm:spPr/>
    </dgm:pt>
    <dgm:pt modelId="{E2258747-C459-42F7-88EA-ECA37C658A73}" type="pres">
      <dgm:prSet presAssocID="{61DA5225-FC77-4077-9EEE-946A6D7E3177}" presName="tx1" presStyleLbl="revTx" presStyleIdx="5" presStyleCnt="6"/>
      <dgm:spPr/>
    </dgm:pt>
    <dgm:pt modelId="{D72F205C-E41D-40CC-82E4-D5E97238CCB7}" type="pres">
      <dgm:prSet presAssocID="{61DA5225-FC77-4077-9EEE-946A6D7E3177}" presName="vert1" presStyleCnt="0"/>
      <dgm:spPr/>
    </dgm:pt>
  </dgm:ptLst>
  <dgm:cxnLst>
    <dgm:cxn modelId="{30BC8F02-694C-43AD-916B-A1DC64E614DF}" type="presOf" srcId="{6DA36370-AE3C-41A7-8F69-2D020A58C0BB}" destId="{6AA8BBFE-CC30-4C64-8E38-A019367CF14E}" srcOrd="0" destOrd="0" presId="urn:microsoft.com/office/officeart/2008/layout/LinedList"/>
    <dgm:cxn modelId="{C46D370D-E45A-4A58-B9F0-1F115FD00B6F}" srcId="{2A26876A-7E1E-457E-8DA6-076EB4E5906D}" destId="{2024A36D-FF85-4339-BC6A-DAAB149548CE}" srcOrd="0" destOrd="0" parTransId="{06EF148A-EED7-4BC0-9604-51373ADCBF5A}" sibTransId="{4EFE4E82-50AD-4393-A4A0-D1DE95D082B6}"/>
    <dgm:cxn modelId="{3D089B0D-9D21-4A0F-A975-419CEB3C9F90}" type="presOf" srcId="{E2B27DA2-73EB-40F3-A53D-BBD53D3E22AA}" destId="{1B8E0F3F-0A7F-47D0-88F2-ECB9A370CFA6}" srcOrd="0" destOrd="0" presId="urn:microsoft.com/office/officeart/2008/layout/LinedList"/>
    <dgm:cxn modelId="{DA2BCB14-C24A-400B-BB64-DD7686979ED9}" type="presOf" srcId="{2A26876A-7E1E-457E-8DA6-076EB4E5906D}" destId="{E8C78C9F-B138-464D-B6EB-7615E775D311}" srcOrd="0" destOrd="0" presId="urn:microsoft.com/office/officeart/2008/layout/LinedList"/>
    <dgm:cxn modelId="{3CAFD05F-8576-424E-B497-654331E0AB54}" srcId="{2A26876A-7E1E-457E-8DA6-076EB4E5906D}" destId="{6DA36370-AE3C-41A7-8F69-2D020A58C0BB}" srcOrd="2" destOrd="0" parTransId="{3F65A200-27E2-4335-8F8E-DC0BE4A6D95A}" sibTransId="{2C5F2E92-0331-4438-99E3-0B66AA307AE8}"/>
    <dgm:cxn modelId="{404AA161-DDA2-4ACF-A069-D64B5B7205C3}" srcId="{2A26876A-7E1E-457E-8DA6-076EB4E5906D}" destId="{E2B27DA2-73EB-40F3-A53D-BBD53D3E22AA}" srcOrd="3" destOrd="0" parTransId="{C5550E95-2CDE-4028-8EAA-DBF26F31833D}" sibTransId="{E0C61999-C287-4E68-BA55-1C59DD729E72}"/>
    <dgm:cxn modelId="{DEA6D653-C608-4194-843A-B1AE7F07442D}" type="presOf" srcId="{6F3DA258-12C7-43DB-B19A-76F144BCC3CB}" destId="{6363D6C5-C053-4B43-AA73-BA4CF5AA14A8}" srcOrd="0" destOrd="0" presId="urn:microsoft.com/office/officeart/2008/layout/LinedList"/>
    <dgm:cxn modelId="{3323F454-020B-4B1A-A624-E9191F154FC8}" type="presOf" srcId="{E116C45F-49E9-4C6C-A6D8-4B3A8CA26BE9}" destId="{92698F72-A614-4515-8B57-88E6A3CB4EC9}" srcOrd="0" destOrd="0" presId="urn:microsoft.com/office/officeart/2008/layout/LinedList"/>
    <dgm:cxn modelId="{D7D6208E-BA67-4E2E-976D-86D8F2F2967C}" type="presOf" srcId="{2024A36D-FF85-4339-BC6A-DAAB149548CE}" destId="{657284E2-52D9-4811-A68C-2E834F7A6680}" srcOrd="0" destOrd="0" presId="urn:microsoft.com/office/officeart/2008/layout/LinedList"/>
    <dgm:cxn modelId="{65CFDBA9-A65C-4CA3-86C1-C227F34941EB}" type="presOf" srcId="{61DA5225-FC77-4077-9EEE-946A6D7E3177}" destId="{E2258747-C459-42F7-88EA-ECA37C658A73}" srcOrd="0" destOrd="0" presId="urn:microsoft.com/office/officeart/2008/layout/LinedList"/>
    <dgm:cxn modelId="{9994AFB7-2DF6-4CD9-BBC3-8BAF31666706}" srcId="{2A26876A-7E1E-457E-8DA6-076EB4E5906D}" destId="{61DA5225-FC77-4077-9EEE-946A6D7E3177}" srcOrd="5" destOrd="0" parTransId="{C7B5454E-7B02-45E1-A189-6FF1E23DD999}" sibTransId="{25C7894E-93B1-4F2E-89AA-7CC0B62AE57B}"/>
    <dgm:cxn modelId="{5A0993D0-FB39-41C6-9325-0E8349DA7712}" srcId="{2A26876A-7E1E-457E-8DA6-076EB4E5906D}" destId="{E116C45F-49E9-4C6C-A6D8-4B3A8CA26BE9}" srcOrd="1" destOrd="0" parTransId="{B04216C5-D9F6-4C6B-AE26-274C9150D653}" sibTransId="{B1D9A56A-E766-4C4D-ACEE-21733611FC37}"/>
    <dgm:cxn modelId="{771595DF-39CB-4C1A-9F90-ED135533C028}" srcId="{2A26876A-7E1E-457E-8DA6-076EB4E5906D}" destId="{6F3DA258-12C7-43DB-B19A-76F144BCC3CB}" srcOrd="4" destOrd="0" parTransId="{59EED581-7C5F-4F3B-882A-AB89F3FF3453}" sibTransId="{AFCEEE8F-E483-4458-9055-EFDC14E48F69}"/>
    <dgm:cxn modelId="{85823EB4-B49F-44BE-AF91-1C5476611B3C}" type="presParOf" srcId="{E8C78C9F-B138-464D-B6EB-7615E775D311}" destId="{24318577-A851-4D54-9591-785C0EF8934D}" srcOrd="0" destOrd="0" presId="urn:microsoft.com/office/officeart/2008/layout/LinedList"/>
    <dgm:cxn modelId="{2F92CC4C-ACC3-4B63-AE93-10B87657D3A9}" type="presParOf" srcId="{E8C78C9F-B138-464D-B6EB-7615E775D311}" destId="{F127A6CF-BF0C-45E3-B6BB-61EF5F0E3DD2}" srcOrd="1" destOrd="0" presId="urn:microsoft.com/office/officeart/2008/layout/LinedList"/>
    <dgm:cxn modelId="{9BCBB106-B1A7-42D7-91E6-1073EF7F948A}" type="presParOf" srcId="{F127A6CF-BF0C-45E3-B6BB-61EF5F0E3DD2}" destId="{657284E2-52D9-4811-A68C-2E834F7A6680}" srcOrd="0" destOrd="0" presId="urn:microsoft.com/office/officeart/2008/layout/LinedList"/>
    <dgm:cxn modelId="{59D2AB5A-B118-4901-9358-CBEF79226468}" type="presParOf" srcId="{F127A6CF-BF0C-45E3-B6BB-61EF5F0E3DD2}" destId="{01901E0A-2EC8-46EA-8CD2-D37B21F363BE}" srcOrd="1" destOrd="0" presId="urn:microsoft.com/office/officeart/2008/layout/LinedList"/>
    <dgm:cxn modelId="{7C9F5AC6-081A-4091-A3D6-5F32233E5650}" type="presParOf" srcId="{E8C78C9F-B138-464D-B6EB-7615E775D311}" destId="{5934C108-995B-4586-955C-EA75A1FC67E0}" srcOrd="2" destOrd="0" presId="urn:microsoft.com/office/officeart/2008/layout/LinedList"/>
    <dgm:cxn modelId="{1B1A6CDC-25FC-49A3-8247-0191BE5EB779}" type="presParOf" srcId="{E8C78C9F-B138-464D-B6EB-7615E775D311}" destId="{A64A8735-6806-4A23-A386-951555FECAC5}" srcOrd="3" destOrd="0" presId="urn:microsoft.com/office/officeart/2008/layout/LinedList"/>
    <dgm:cxn modelId="{310208C9-3237-4DFF-ABFF-2D3CB97DAAA7}" type="presParOf" srcId="{A64A8735-6806-4A23-A386-951555FECAC5}" destId="{92698F72-A614-4515-8B57-88E6A3CB4EC9}" srcOrd="0" destOrd="0" presId="urn:microsoft.com/office/officeart/2008/layout/LinedList"/>
    <dgm:cxn modelId="{2506C76E-FF76-4A72-B2F0-E40B31A30656}" type="presParOf" srcId="{A64A8735-6806-4A23-A386-951555FECAC5}" destId="{79C17705-3787-4DE3-AAEC-054C9C37D80B}" srcOrd="1" destOrd="0" presId="urn:microsoft.com/office/officeart/2008/layout/LinedList"/>
    <dgm:cxn modelId="{750F9522-01E0-4ED1-A179-2581C45FD56F}" type="presParOf" srcId="{E8C78C9F-B138-464D-B6EB-7615E775D311}" destId="{1A213D6C-AD19-4C06-B6E4-402EC538C530}" srcOrd="4" destOrd="0" presId="urn:microsoft.com/office/officeart/2008/layout/LinedList"/>
    <dgm:cxn modelId="{CB5B7662-6E88-4391-93DC-FD2E0B8BA081}" type="presParOf" srcId="{E8C78C9F-B138-464D-B6EB-7615E775D311}" destId="{B20CAC8B-9201-4932-8D3C-5E61B47D0BAC}" srcOrd="5" destOrd="0" presId="urn:microsoft.com/office/officeart/2008/layout/LinedList"/>
    <dgm:cxn modelId="{AE0CD377-418B-4D3C-96D3-B8FD885E88C3}" type="presParOf" srcId="{B20CAC8B-9201-4932-8D3C-5E61B47D0BAC}" destId="{6AA8BBFE-CC30-4C64-8E38-A019367CF14E}" srcOrd="0" destOrd="0" presId="urn:microsoft.com/office/officeart/2008/layout/LinedList"/>
    <dgm:cxn modelId="{4B1122CA-84AA-4E41-B397-6CAF7E92C2F7}" type="presParOf" srcId="{B20CAC8B-9201-4932-8D3C-5E61B47D0BAC}" destId="{063A522D-4AB7-4943-9529-C4BB01EEE427}" srcOrd="1" destOrd="0" presId="urn:microsoft.com/office/officeart/2008/layout/LinedList"/>
    <dgm:cxn modelId="{0AC31444-A037-4C8F-9450-2CE56F46F69F}" type="presParOf" srcId="{E8C78C9F-B138-464D-B6EB-7615E775D311}" destId="{88DB4FE8-DF15-4525-BCD4-96BE5CFEFBA7}" srcOrd="6" destOrd="0" presId="urn:microsoft.com/office/officeart/2008/layout/LinedList"/>
    <dgm:cxn modelId="{6A3BB57C-39CE-40D6-86D1-46D101A42836}" type="presParOf" srcId="{E8C78C9F-B138-464D-B6EB-7615E775D311}" destId="{A8457F49-AE85-4DC5-BF02-EBA1540A0842}" srcOrd="7" destOrd="0" presId="urn:microsoft.com/office/officeart/2008/layout/LinedList"/>
    <dgm:cxn modelId="{3187ED30-FB50-476C-BAD4-C3A8CD40036A}" type="presParOf" srcId="{A8457F49-AE85-4DC5-BF02-EBA1540A0842}" destId="{1B8E0F3F-0A7F-47D0-88F2-ECB9A370CFA6}" srcOrd="0" destOrd="0" presId="urn:microsoft.com/office/officeart/2008/layout/LinedList"/>
    <dgm:cxn modelId="{45560770-8289-4256-9036-930583E0D427}" type="presParOf" srcId="{A8457F49-AE85-4DC5-BF02-EBA1540A0842}" destId="{AF96083F-CD27-4755-A78B-6347388079E5}" srcOrd="1" destOrd="0" presId="urn:microsoft.com/office/officeart/2008/layout/LinedList"/>
    <dgm:cxn modelId="{8F211120-32EF-473F-9CFB-6937780167FD}" type="presParOf" srcId="{E8C78C9F-B138-464D-B6EB-7615E775D311}" destId="{39C2ED61-131F-4369-A0D0-B167A1280F3B}" srcOrd="8" destOrd="0" presId="urn:microsoft.com/office/officeart/2008/layout/LinedList"/>
    <dgm:cxn modelId="{0ABB8868-4101-4979-A489-985C55C6C6F1}" type="presParOf" srcId="{E8C78C9F-B138-464D-B6EB-7615E775D311}" destId="{990985EC-4F4B-448F-B8DF-AB6C7828F76B}" srcOrd="9" destOrd="0" presId="urn:microsoft.com/office/officeart/2008/layout/LinedList"/>
    <dgm:cxn modelId="{617BCC5F-724E-4A0E-B920-82A23092B891}" type="presParOf" srcId="{990985EC-4F4B-448F-B8DF-AB6C7828F76B}" destId="{6363D6C5-C053-4B43-AA73-BA4CF5AA14A8}" srcOrd="0" destOrd="0" presId="urn:microsoft.com/office/officeart/2008/layout/LinedList"/>
    <dgm:cxn modelId="{4C7C00D9-E26D-4C10-951F-1EB190AB2AF8}" type="presParOf" srcId="{990985EC-4F4B-448F-B8DF-AB6C7828F76B}" destId="{CC7475B8-38C6-4838-9727-3C597E2F30D3}" srcOrd="1" destOrd="0" presId="urn:microsoft.com/office/officeart/2008/layout/LinedList"/>
    <dgm:cxn modelId="{672530E7-9147-4E6C-A581-B653F52FD418}" type="presParOf" srcId="{E8C78C9F-B138-464D-B6EB-7615E775D311}" destId="{79656AB1-32D2-4C3A-8FAE-94203CC7AB7C}" srcOrd="10" destOrd="0" presId="urn:microsoft.com/office/officeart/2008/layout/LinedList"/>
    <dgm:cxn modelId="{8E0E1B79-A6B9-49B6-814C-17E7ADBCFF8E}" type="presParOf" srcId="{E8C78C9F-B138-464D-B6EB-7615E775D311}" destId="{7B918AF3-1975-4365-A663-16CCC0D63E46}" srcOrd="11" destOrd="0" presId="urn:microsoft.com/office/officeart/2008/layout/LinedList"/>
    <dgm:cxn modelId="{256E1F4F-F67C-4A29-AF3A-DD7710A46380}" type="presParOf" srcId="{7B918AF3-1975-4365-A663-16CCC0D63E46}" destId="{E2258747-C459-42F7-88EA-ECA37C658A73}" srcOrd="0" destOrd="0" presId="urn:microsoft.com/office/officeart/2008/layout/LinedList"/>
    <dgm:cxn modelId="{EE3DC647-AD27-4139-9576-E91FC4C24EC6}" type="presParOf" srcId="{7B918AF3-1975-4365-A663-16CCC0D63E46}" destId="{D72F205C-E41D-40CC-82E4-D5E97238CCB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B5B9AAE-113B-442C-BAF5-2C68AB2271A8}"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9C8E3616-FD47-45E4-B847-DBBF3D60E6BF}">
      <dgm:prSet/>
      <dgm:spPr/>
      <dgm:t>
        <a:bodyPr/>
        <a:lstStyle/>
        <a:p>
          <a:r>
            <a:rPr lang="en-US" b="1"/>
            <a:t>Flight Foods Ltd: Communication Barriers and Improvement Strategies</a:t>
          </a:r>
          <a:endParaRPr lang="en-US"/>
        </a:p>
      </dgm:t>
    </dgm:pt>
    <dgm:pt modelId="{84BC952B-29D5-4408-8750-BFB7D77C3247}" type="parTrans" cxnId="{32BF57FB-E24C-4102-B42B-4140EEC02E51}">
      <dgm:prSet/>
      <dgm:spPr/>
      <dgm:t>
        <a:bodyPr/>
        <a:lstStyle/>
        <a:p>
          <a:endParaRPr lang="en-US"/>
        </a:p>
      </dgm:t>
    </dgm:pt>
    <dgm:pt modelId="{CE7471FC-7D77-4EA2-AB62-16CA1C4AF701}" type="sibTrans" cxnId="{32BF57FB-E24C-4102-B42B-4140EEC02E51}">
      <dgm:prSet/>
      <dgm:spPr/>
      <dgm:t>
        <a:bodyPr/>
        <a:lstStyle/>
        <a:p>
          <a:endParaRPr lang="en-US"/>
        </a:p>
      </dgm:t>
    </dgm:pt>
    <dgm:pt modelId="{B6038A78-112D-4959-802B-5C643371A22F}">
      <dgm:prSet/>
      <dgm:spPr/>
      <dgm:t>
        <a:bodyPr/>
        <a:lstStyle/>
        <a:p>
          <a:r>
            <a:rPr lang="en-US" b="1"/>
            <a:t>This presentation analyzes communication challenges at Flight Foods Ltd, identifies root causes using communication theories, and recommends strategies for improvement.</a:t>
          </a:r>
          <a:endParaRPr lang="en-US"/>
        </a:p>
      </dgm:t>
    </dgm:pt>
    <dgm:pt modelId="{6ADE64C6-DABE-420D-90F0-711BBEC7162D}" type="parTrans" cxnId="{508AAF3F-92F5-4902-BEC1-FE1D088F4BC8}">
      <dgm:prSet/>
      <dgm:spPr/>
      <dgm:t>
        <a:bodyPr/>
        <a:lstStyle/>
        <a:p>
          <a:endParaRPr lang="en-US"/>
        </a:p>
      </dgm:t>
    </dgm:pt>
    <dgm:pt modelId="{AF6F89B8-D3BC-47E1-AEA8-2CF4E6D5DBE1}" type="sibTrans" cxnId="{508AAF3F-92F5-4902-BEC1-FE1D088F4BC8}">
      <dgm:prSet/>
      <dgm:spPr/>
      <dgm:t>
        <a:bodyPr/>
        <a:lstStyle/>
        <a:p>
          <a:endParaRPr lang="en-US"/>
        </a:p>
      </dgm:t>
    </dgm:pt>
    <dgm:pt modelId="{21BA4934-3418-4131-81FF-ADED7707B39F}" type="pres">
      <dgm:prSet presAssocID="{8B5B9AAE-113B-442C-BAF5-2C68AB2271A8}" presName="vert0" presStyleCnt="0">
        <dgm:presLayoutVars>
          <dgm:dir/>
          <dgm:animOne val="branch"/>
          <dgm:animLvl val="lvl"/>
        </dgm:presLayoutVars>
      </dgm:prSet>
      <dgm:spPr/>
    </dgm:pt>
    <dgm:pt modelId="{8205670B-2E68-47A6-ADF4-92695A9E47AC}" type="pres">
      <dgm:prSet presAssocID="{9C8E3616-FD47-45E4-B847-DBBF3D60E6BF}" presName="thickLine" presStyleLbl="alignNode1" presStyleIdx="0" presStyleCnt="2"/>
      <dgm:spPr/>
    </dgm:pt>
    <dgm:pt modelId="{FCCA9C0E-DC53-4F33-82CF-A40CABB7B17C}" type="pres">
      <dgm:prSet presAssocID="{9C8E3616-FD47-45E4-B847-DBBF3D60E6BF}" presName="horz1" presStyleCnt="0"/>
      <dgm:spPr/>
    </dgm:pt>
    <dgm:pt modelId="{448F2313-E3AA-42B2-BC19-33785C6FB301}" type="pres">
      <dgm:prSet presAssocID="{9C8E3616-FD47-45E4-B847-DBBF3D60E6BF}" presName="tx1" presStyleLbl="revTx" presStyleIdx="0" presStyleCnt="2"/>
      <dgm:spPr/>
    </dgm:pt>
    <dgm:pt modelId="{626FD7D2-E64E-4C11-996C-1E744C34C96F}" type="pres">
      <dgm:prSet presAssocID="{9C8E3616-FD47-45E4-B847-DBBF3D60E6BF}" presName="vert1" presStyleCnt="0"/>
      <dgm:spPr/>
    </dgm:pt>
    <dgm:pt modelId="{D6ADADEF-D13F-4ACB-80B4-6451DCF9F10F}" type="pres">
      <dgm:prSet presAssocID="{B6038A78-112D-4959-802B-5C643371A22F}" presName="thickLine" presStyleLbl="alignNode1" presStyleIdx="1" presStyleCnt="2"/>
      <dgm:spPr/>
    </dgm:pt>
    <dgm:pt modelId="{1BF71412-301C-4BD7-BB3E-2C5FD71BB7E5}" type="pres">
      <dgm:prSet presAssocID="{B6038A78-112D-4959-802B-5C643371A22F}" presName="horz1" presStyleCnt="0"/>
      <dgm:spPr/>
    </dgm:pt>
    <dgm:pt modelId="{1395EC1B-EAE9-4E01-BBC4-28D4ABE9CA7E}" type="pres">
      <dgm:prSet presAssocID="{B6038A78-112D-4959-802B-5C643371A22F}" presName="tx1" presStyleLbl="revTx" presStyleIdx="1" presStyleCnt="2"/>
      <dgm:spPr/>
    </dgm:pt>
    <dgm:pt modelId="{A278B492-47B8-4AE6-81F9-F63F18B9ACA9}" type="pres">
      <dgm:prSet presAssocID="{B6038A78-112D-4959-802B-5C643371A22F}" presName="vert1" presStyleCnt="0"/>
      <dgm:spPr/>
    </dgm:pt>
  </dgm:ptLst>
  <dgm:cxnLst>
    <dgm:cxn modelId="{508AAF3F-92F5-4902-BEC1-FE1D088F4BC8}" srcId="{8B5B9AAE-113B-442C-BAF5-2C68AB2271A8}" destId="{B6038A78-112D-4959-802B-5C643371A22F}" srcOrd="1" destOrd="0" parTransId="{6ADE64C6-DABE-420D-90F0-711BBEC7162D}" sibTransId="{AF6F89B8-D3BC-47E1-AEA8-2CF4E6D5DBE1}"/>
    <dgm:cxn modelId="{93E6DE66-6BAD-4FE6-894C-C509BDEDF5AF}" type="presOf" srcId="{B6038A78-112D-4959-802B-5C643371A22F}" destId="{1395EC1B-EAE9-4E01-BBC4-28D4ABE9CA7E}" srcOrd="0" destOrd="0" presId="urn:microsoft.com/office/officeart/2008/layout/LinedList"/>
    <dgm:cxn modelId="{0599FC49-912C-4C82-BB57-6EF6E79398D2}" type="presOf" srcId="{8B5B9AAE-113B-442C-BAF5-2C68AB2271A8}" destId="{21BA4934-3418-4131-81FF-ADED7707B39F}" srcOrd="0" destOrd="0" presId="urn:microsoft.com/office/officeart/2008/layout/LinedList"/>
    <dgm:cxn modelId="{6A5104F6-0DAA-4A10-A789-81BC06B9D686}" type="presOf" srcId="{9C8E3616-FD47-45E4-B847-DBBF3D60E6BF}" destId="{448F2313-E3AA-42B2-BC19-33785C6FB301}" srcOrd="0" destOrd="0" presId="urn:microsoft.com/office/officeart/2008/layout/LinedList"/>
    <dgm:cxn modelId="{32BF57FB-E24C-4102-B42B-4140EEC02E51}" srcId="{8B5B9AAE-113B-442C-BAF5-2C68AB2271A8}" destId="{9C8E3616-FD47-45E4-B847-DBBF3D60E6BF}" srcOrd="0" destOrd="0" parTransId="{84BC952B-29D5-4408-8750-BFB7D77C3247}" sibTransId="{CE7471FC-7D77-4EA2-AB62-16CA1C4AF701}"/>
    <dgm:cxn modelId="{F94936AE-B8DA-4CEF-B39D-AC78684F0352}" type="presParOf" srcId="{21BA4934-3418-4131-81FF-ADED7707B39F}" destId="{8205670B-2E68-47A6-ADF4-92695A9E47AC}" srcOrd="0" destOrd="0" presId="urn:microsoft.com/office/officeart/2008/layout/LinedList"/>
    <dgm:cxn modelId="{898B2D9E-38CC-42DB-8412-B2BCCFDDF39D}" type="presParOf" srcId="{21BA4934-3418-4131-81FF-ADED7707B39F}" destId="{FCCA9C0E-DC53-4F33-82CF-A40CABB7B17C}" srcOrd="1" destOrd="0" presId="urn:microsoft.com/office/officeart/2008/layout/LinedList"/>
    <dgm:cxn modelId="{D680FBDE-22CE-40A8-A050-0E43574FA8F8}" type="presParOf" srcId="{FCCA9C0E-DC53-4F33-82CF-A40CABB7B17C}" destId="{448F2313-E3AA-42B2-BC19-33785C6FB301}" srcOrd="0" destOrd="0" presId="urn:microsoft.com/office/officeart/2008/layout/LinedList"/>
    <dgm:cxn modelId="{B6C0B64D-2072-4CB6-AF28-E4D688B0B787}" type="presParOf" srcId="{FCCA9C0E-DC53-4F33-82CF-A40CABB7B17C}" destId="{626FD7D2-E64E-4C11-996C-1E744C34C96F}" srcOrd="1" destOrd="0" presId="urn:microsoft.com/office/officeart/2008/layout/LinedList"/>
    <dgm:cxn modelId="{4B7F0843-38E7-4B60-A2CA-0AA17669A29F}" type="presParOf" srcId="{21BA4934-3418-4131-81FF-ADED7707B39F}" destId="{D6ADADEF-D13F-4ACB-80B4-6451DCF9F10F}" srcOrd="2" destOrd="0" presId="urn:microsoft.com/office/officeart/2008/layout/LinedList"/>
    <dgm:cxn modelId="{803729B2-1F1F-4058-B617-A0076AF367DC}" type="presParOf" srcId="{21BA4934-3418-4131-81FF-ADED7707B39F}" destId="{1BF71412-301C-4BD7-BB3E-2C5FD71BB7E5}" srcOrd="3" destOrd="0" presId="urn:microsoft.com/office/officeart/2008/layout/LinedList"/>
    <dgm:cxn modelId="{48852012-8672-4C1E-837A-2B56F201003D}" type="presParOf" srcId="{1BF71412-301C-4BD7-BB3E-2C5FD71BB7E5}" destId="{1395EC1B-EAE9-4E01-BBC4-28D4ABE9CA7E}" srcOrd="0" destOrd="0" presId="urn:microsoft.com/office/officeart/2008/layout/LinedList"/>
    <dgm:cxn modelId="{6929EDF8-E15E-4C89-BE0E-9CCE24C0B2E3}" type="presParOf" srcId="{1BF71412-301C-4BD7-BB3E-2C5FD71BB7E5}" destId="{A278B492-47B8-4AE6-81F9-F63F18B9ACA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318577-A851-4D54-9591-785C0EF8934D}">
      <dsp:nvSpPr>
        <dsp:cNvPr id="0" name=""/>
        <dsp:cNvSpPr/>
      </dsp:nvSpPr>
      <dsp:spPr>
        <a:xfrm>
          <a:off x="0" y="2703"/>
          <a:ext cx="6900512"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57284E2-52D9-4811-A68C-2E834F7A6680}">
      <dsp:nvSpPr>
        <dsp:cNvPr id="0" name=""/>
        <dsp:cNvSpPr/>
      </dsp:nvSpPr>
      <dsp:spPr>
        <a:xfrm>
          <a:off x="0" y="2703"/>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b="1" kern="1200"/>
            <a:t>1. Organisational Background</a:t>
          </a:r>
          <a:endParaRPr lang="en-US" sz="2800" kern="1200"/>
        </a:p>
      </dsp:txBody>
      <dsp:txXfrm>
        <a:off x="0" y="2703"/>
        <a:ext cx="6900512" cy="921789"/>
      </dsp:txXfrm>
    </dsp:sp>
    <dsp:sp modelId="{5934C108-995B-4586-955C-EA75A1FC67E0}">
      <dsp:nvSpPr>
        <dsp:cNvPr id="0" name=""/>
        <dsp:cNvSpPr/>
      </dsp:nvSpPr>
      <dsp:spPr>
        <a:xfrm>
          <a:off x="0" y="924492"/>
          <a:ext cx="6900512"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2698F72-A614-4515-8B57-88E6A3CB4EC9}">
      <dsp:nvSpPr>
        <dsp:cNvPr id="0" name=""/>
        <dsp:cNvSpPr/>
      </dsp:nvSpPr>
      <dsp:spPr>
        <a:xfrm>
          <a:off x="0" y="924492"/>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b="1" kern="1200"/>
            <a:t>2. Key Communication Barriers</a:t>
          </a:r>
          <a:endParaRPr lang="en-US" sz="2800" kern="1200"/>
        </a:p>
      </dsp:txBody>
      <dsp:txXfrm>
        <a:off x="0" y="924492"/>
        <a:ext cx="6900512" cy="921789"/>
      </dsp:txXfrm>
    </dsp:sp>
    <dsp:sp modelId="{1A213D6C-AD19-4C06-B6E4-402EC538C530}">
      <dsp:nvSpPr>
        <dsp:cNvPr id="0" name=""/>
        <dsp:cNvSpPr/>
      </dsp:nvSpPr>
      <dsp:spPr>
        <a:xfrm>
          <a:off x="0" y="1846281"/>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AA8BBFE-CC30-4C64-8E38-A019367CF14E}">
      <dsp:nvSpPr>
        <dsp:cNvPr id="0" name=""/>
        <dsp:cNvSpPr/>
      </dsp:nvSpPr>
      <dsp:spPr>
        <a:xfrm>
          <a:off x="0" y="1846281"/>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b="1" kern="1200"/>
            <a:t>3. Application of Communication Models</a:t>
          </a:r>
          <a:endParaRPr lang="en-US" sz="2800" kern="1200"/>
        </a:p>
      </dsp:txBody>
      <dsp:txXfrm>
        <a:off x="0" y="1846281"/>
        <a:ext cx="6900512" cy="921789"/>
      </dsp:txXfrm>
    </dsp:sp>
    <dsp:sp modelId="{88DB4FE8-DF15-4525-BCD4-96BE5CFEFBA7}">
      <dsp:nvSpPr>
        <dsp:cNvPr id="0" name=""/>
        <dsp:cNvSpPr/>
      </dsp:nvSpPr>
      <dsp:spPr>
        <a:xfrm>
          <a:off x="0" y="2768070"/>
          <a:ext cx="6900512"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B8E0F3F-0A7F-47D0-88F2-ECB9A370CFA6}">
      <dsp:nvSpPr>
        <dsp:cNvPr id="0" name=""/>
        <dsp:cNvSpPr/>
      </dsp:nvSpPr>
      <dsp:spPr>
        <a:xfrm>
          <a:off x="0" y="2768070"/>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b="1" kern="1200"/>
            <a:t>4. Strategies</a:t>
          </a:r>
          <a:endParaRPr lang="en-US" sz="2800" kern="1200"/>
        </a:p>
      </dsp:txBody>
      <dsp:txXfrm>
        <a:off x="0" y="2768070"/>
        <a:ext cx="6900512" cy="921789"/>
      </dsp:txXfrm>
    </dsp:sp>
    <dsp:sp modelId="{39C2ED61-131F-4369-A0D0-B167A1280F3B}">
      <dsp:nvSpPr>
        <dsp:cNvPr id="0" name=""/>
        <dsp:cNvSpPr/>
      </dsp:nvSpPr>
      <dsp:spPr>
        <a:xfrm>
          <a:off x="0" y="3689859"/>
          <a:ext cx="6900512" cy="0"/>
        </a:xfrm>
        <a:prstGeom prst="line">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363D6C5-C053-4B43-AA73-BA4CF5AA14A8}">
      <dsp:nvSpPr>
        <dsp:cNvPr id="0" name=""/>
        <dsp:cNvSpPr/>
      </dsp:nvSpPr>
      <dsp:spPr>
        <a:xfrm>
          <a:off x="0" y="3689859"/>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b="1" kern="1200"/>
            <a:t>5. Conclusion</a:t>
          </a:r>
          <a:endParaRPr lang="en-US" sz="2800" kern="1200"/>
        </a:p>
      </dsp:txBody>
      <dsp:txXfrm>
        <a:off x="0" y="3689859"/>
        <a:ext cx="6900512" cy="921789"/>
      </dsp:txXfrm>
    </dsp:sp>
    <dsp:sp modelId="{79656AB1-32D2-4C3A-8FAE-94203CC7AB7C}">
      <dsp:nvSpPr>
        <dsp:cNvPr id="0" name=""/>
        <dsp:cNvSpPr/>
      </dsp:nvSpPr>
      <dsp:spPr>
        <a:xfrm>
          <a:off x="0" y="4611648"/>
          <a:ext cx="6900512"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2258747-C459-42F7-88EA-ECA37C658A73}">
      <dsp:nvSpPr>
        <dsp:cNvPr id="0" name=""/>
        <dsp:cNvSpPr/>
      </dsp:nvSpPr>
      <dsp:spPr>
        <a:xfrm>
          <a:off x="0" y="4611648"/>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b="1" kern="1200"/>
            <a:t>6. References</a:t>
          </a:r>
          <a:endParaRPr lang="en-US" sz="2800" kern="1200"/>
        </a:p>
      </dsp:txBody>
      <dsp:txXfrm>
        <a:off x="0" y="4611648"/>
        <a:ext cx="6900512" cy="92178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05670B-2E68-47A6-ADF4-92695A9E47AC}">
      <dsp:nvSpPr>
        <dsp:cNvPr id="0" name=""/>
        <dsp:cNvSpPr/>
      </dsp:nvSpPr>
      <dsp:spPr>
        <a:xfrm>
          <a:off x="0" y="0"/>
          <a:ext cx="6900512"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48F2313-E3AA-42B2-BC19-33785C6FB301}">
      <dsp:nvSpPr>
        <dsp:cNvPr id="0" name=""/>
        <dsp:cNvSpPr/>
      </dsp:nvSpPr>
      <dsp:spPr>
        <a:xfrm>
          <a:off x="0" y="0"/>
          <a:ext cx="6900512" cy="276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b="1" kern="1200"/>
            <a:t>Flight Foods Ltd: Communication Barriers and Improvement Strategies</a:t>
          </a:r>
          <a:endParaRPr lang="en-US" sz="3000" kern="1200"/>
        </a:p>
      </dsp:txBody>
      <dsp:txXfrm>
        <a:off x="0" y="0"/>
        <a:ext cx="6900512" cy="2768070"/>
      </dsp:txXfrm>
    </dsp:sp>
    <dsp:sp modelId="{D6ADADEF-D13F-4ACB-80B4-6451DCF9F10F}">
      <dsp:nvSpPr>
        <dsp:cNvPr id="0" name=""/>
        <dsp:cNvSpPr/>
      </dsp:nvSpPr>
      <dsp:spPr>
        <a:xfrm>
          <a:off x="0" y="2768070"/>
          <a:ext cx="6900512"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395EC1B-EAE9-4E01-BBC4-28D4ABE9CA7E}">
      <dsp:nvSpPr>
        <dsp:cNvPr id="0" name=""/>
        <dsp:cNvSpPr/>
      </dsp:nvSpPr>
      <dsp:spPr>
        <a:xfrm>
          <a:off x="0" y="2768070"/>
          <a:ext cx="6900512" cy="276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b="1" kern="1200"/>
            <a:t>This presentation analyzes communication challenges at Flight Foods Ltd, identifies root causes using communication theories, and recommends strategies for improvement.</a:t>
          </a:r>
          <a:endParaRPr lang="en-US" sz="3000" kern="1200"/>
        </a:p>
      </dsp:txBody>
      <dsp:txXfrm>
        <a:off x="0" y="2768070"/>
        <a:ext cx="6900512" cy="276807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2A8740F-1EE4-4B11-9949-F110C5889244}" type="datetimeFigureOut">
              <a:rPr lang="en-GB" smtClean="0"/>
              <a:t>29/11/2025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7885F82-B457-4F5E-911A-59D253420C5A}" type="slidenum">
              <a:rPr lang="en-GB" smtClean="0"/>
              <a:t>‹#›</a:t>
            </a:fld>
            <a:endParaRPr lang="en-GB"/>
          </a:p>
        </p:txBody>
      </p:sp>
    </p:spTree>
    <p:extLst>
      <p:ext uri="{BB962C8B-B14F-4D97-AF65-F5344CB8AC3E}">
        <p14:creationId xmlns:p14="http://schemas.microsoft.com/office/powerpoint/2010/main" val="27330734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7885F82-B457-4F5E-911A-59D253420C5A}" type="slidenum">
              <a:rPr lang="en-GB" smtClean="0"/>
              <a:t>9</a:t>
            </a:fld>
            <a:endParaRPr lang="en-GB"/>
          </a:p>
        </p:txBody>
      </p:sp>
    </p:spTree>
    <p:extLst>
      <p:ext uri="{BB962C8B-B14F-4D97-AF65-F5344CB8AC3E}">
        <p14:creationId xmlns:p14="http://schemas.microsoft.com/office/powerpoint/2010/main" val="18973849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AE9279-07AA-7E98-0432-BF70A987AC9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615BFB2-E812-657A-7A92-8BA6DBE813C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046D01E-577F-E6BD-68BB-8920CF3CBED1}"/>
              </a:ext>
            </a:extLst>
          </p:cNvPr>
          <p:cNvSpPr>
            <a:spLocks noGrp="1"/>
          </p:cNvSpPr>
          <p:nvPr>
            <p:ph type="dt" sz="half" idx="10"/>
          </p:nvPr>
        </p:nvSpPr>
        <p:spPr/>
        <p:txBody>
          <a:bodyPr/>
          <a:lstStyle/>
          <a:p>
            <a:fld id="{47D8A408-88DA-4E13-A213-6DD47BF92580}" type="datetimeFigureOut">
              <a:rPr lang="en-GB" smtClean="0"/>
              <a:t>29/11/2025</a:t>
            </a:fld>
            <a:endParaRPr lang="en-GB"/>
          </a:p>
        </p:txBody>
      </p:sp>
      <p:sp>
        <p:nvSpPr>
          <p:cNvPr id="5" name="Footer Placeholder 4">
            <a:extLst>
              <a:ext uri="{FF2B5EF4-FFF2-40B4-BE49-F238E27FC236}">
                <a16:creationId xmlns:a16="http://schemas.microsoft.com/office/drawing/2014/main" id="{F9034BE6-E631-F36D-B09E-66AE81AC47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9C5E46A-9B69-B887-BECB-BF1E0F1D3E63}"/>
              </a:ext>
            </a:extLst>
          </p:cNvPr>
          <p:cNvSpPr>
            <a:spLocks noGrp="1"/>
          </p:cNvSpPr>
          <p:nvPr>
            <p:ph type="sldNum" sz="quarter" idx="12"/>
          </p:nvPr>
        </p:nvSpPr>
        <p:spPr/>
        <p:txBody>
          <a:bodyPr/>
          <a:lstStyle/>
          <a:p>
            <a:fld id="{ACE7FD79-0DAE-4EA6-86C8-1813D1842ABF}" type="slidenum">
              <a:rPr lang="en-GB" smtClean="0"/>
              <a:t>‹#›</a:t>
            </a:fld>
            <a:endParaRPr lang="en-GB"/>
          </a:p>
        </p:txBody>
      </p:sp>
    </p:spTree>
    <p:extLst>
      <p:ext uri="{BB962C8B-B14F-4D97-AF65-F5344CB8AC3E}">
        <p14:creationId xmlns:p14="http://schemas.microsoft.com/office/powerpoint/2010/main" val="21303046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D69E11-08F0-DC75-2E16-108AF62B378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1E28CF1-572B-F1D4-41C6-C9B744BFA15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9AB6657-F33E-4A22-9621-FDAECC98D16D}"/>
              </a:ext>
            </a:extLst>
          </p:cNvPr>
          <p:cNvSpPr>
            <a:spLocks noGrp="1"/>
          </p:cNvSpPr>
          <p:nvPr>
            <p:ph type="dt" sz="half" idx="10"/>
          </p:nvPr>
        </p:nvSpPr>
        <p:spPr/>
        <p:txBody>
          <a:bodyPr/>
          <a:lstStyle/>
          <a:p>
            <a:fld id="{47D8A408-88DA-4E13-A213-6DD47BF92580}" type="datetimeFigureOut">
              <a:rPr lang="en-GB" smtClean="0"/>
              <a:t>29/11/2025</a:t>
            </a:fld>
            <a:endParaRPr lang="en-GB"/>
          </a:p>
        </p:txBody>
      </p:sp>
      <p:sp>
        <p:nvSpPr>
          <p:cNvPr id="5" name="Footer Placeholder 4">
            <a:extLst>
              <a:ext uri="{FF2B5EF4-FFF2-40B4-BE49-F238E27FC236}">
                <a16:creationId xmlns:a16="http://schemas.microsoft.com/office/drawing/2014/main" id="{DA4C8964-7679-8C00-45A6-D227F757B00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2FA05C5-9CD6-C2CE-41A2-42359224D804}"/>
              </a:ext>
            </a:extLst>
          </p:cNvPr>
          <p:cNvSpPr>
            <a:spLocks noGrp="1"/>
          </p:cNvSpPr>
          <p:nvPr>
            <p:ph type="sldNum" sz="quarter" idx="12"/>
          </p:nvPr>
        </p:nvSpPr>
        <p:spPr/>
        <p:txBody>
          <a:bodyPr/>
          <a:lstStyle/>
          <a:p>
            <a:fld id="{ACE7FD79-0DAE-4EA6-86C8-1813D1842ABF}" type="slidenum">
              <a:rPr lang="en-GB" smtClean="0"/>
              <a:t>‹#›</a:t>
            </a:fld>
            <a:endParaRPr lang="en-GB"/>
          </a:p>
        </p:txBody>
      </p:sp>
    </p:spTree>
    <p:extLst>
      <p:ext uri="{BB962C8B-B14F-4D97-AF65-F5344CB8AC3E}">
        <p14:creationId xmlns:p14="http://schemas.microsoft.com/office/powerpoint/2010/main" val="19954542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9CE3E-D9DD-3C52-1AFB-4B1DB4D0952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D62B70F-224C-3133-7F9F-C6217EE9927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E3D5F0B-8C20-8EFF-9B73-A9C464716731}"/>
              </a:ext>
            </a:extLst>
          </p:cNvPr>
          <p:cNvSpPr>
            <a:spLocks noGrp="1"/>
          </p:cNvSpPr>
          <p:nvPr>
            <p:ph type="dt" sz="half" idx="10"/>
          </p:nvPr>
        </p:nvSpPr>
        <p:spPr/>
        <p:txBody>
          <a:bodyPr/>
          <a:lstStyle/>
          <a:p>
            <a:fld id="{47D8A408-88DA-4E13-A213-6DD47BF92580}" type="datetimeFigureOut">
              <a:rPr lang="en-GB" smtClean="0"/>
              <a:t>29/11/2025</a:t>
            </a:fld>
            <a:endParaRPr lang="en-GB"/>
          </a:p>
        </p:txBody>
      </p:sp>
      <p:sp>
        <p:nvSpPr>
          <p:cNvPr id="5" name="Footer Placeholder 4">
            <a:extLst>
              <a:ext uri="{FF2B5EF4-FFF2-40B4-BE49-F238E27FC236}">
                <a16:creationId xmlns:a16="http://schemas.microsoft.com/office/drawing/2014/main" id="{12A6C083-AF18-90DB-0217-448D45675E7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AE093A-C8C1-EBBA-E04B-B9359F400BE7}"/>
              </a:ext>
            </a:extLst>
          </p:cNvPr>
          <p:cNvSpPr>
            <a:spLocks noGrp="1"/>
          </p:cNvSpPr>
          <p:nvPr>
            <p:ph type="sldNum" sz="quarter" idx="12"/>
          </p:nvPr>
        </p:nvSpPr>
        <p:spPr/>
        <p:txBody>
          <a:bodyPr/>
          <a:lstStyle/>
          <a:p>
            <a:fld id="{ACE7FD79-0DAE-4EA6-86C8-1813D1842ABF}" type="slidenum">
              <a:rPr lang="en-GB" smtClean="0"/>
              <a:t>‹#›</a:t>
            </a:fld>
            <a:endParaRPr lang="en-GB"/>
          </a:p>
        </p:txBody>
      </p:sp>
    </p:spTree>
    <p:extLst>
      <p:ext uri="{BB962C8B-B14F-4D97-AF65-F5344CB8AC3E}">
        <p14:creationId xmlns:p14="http://schemas.microsoft.com/office/powerpoint/2010/main" val="23316889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CA6F5-A40A-37DF-45DA-68967B65882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9FEBE37-71B9-8C9D-3CD6-A8C77178AF0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A29B615-C62C-CEA8-E910-FE8AB2EDF27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700131F-85CA-BAF9-B0C0-741040DD4E98}"/>
              </a:ext>
            </a:extLst>
          </p:cNvPr>
          <p:cNvSpPr>
            <a:spLocks noGrp="1"/>
          </p:cNvSpPr>
          <p:nvPr>
            <p:ph type="dt" sz="half" idx="10"/>
          </p:nvPr>
        </p:nvSpPr>
        <p:spPr/>
        <p:txBody>
          <a:bodyPr/>
          <a:lstStyle/>
          <a:p>
            <a:fld id="{47D8A408-88DA-4E13-A213-6DD47BF92580}" type="datetimeFigureOut">
              <a:rPr lang="en-GB" smtClean="0"/>
              <a:t>29/11/2025</a:t>
            </a:fld>
            <a:endParaRPr lang="en-GB"/>
          </a:p>
        </p:txBody>
      </p:sp>
      <p:sp>
        <p:nvSpPr>
          <p:cNvPr id="6" name="Footer Placeholder 5">
            <a:extLst>
              <a:ext uri="{FF2B5EF4-FFF2-40B4-BE49-F238E27FC236}">
                <a16:creationId xmlns:a16="http://schemas.microsoft.com/office/drawing/2014/main" id="{85A50618-FF50-C91D-3367-08B200B251D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992ACB3-D688-946F-669C-769239B00B3A}"/>
              </a:ext>
            </a:extLst>
          </p:cNvPr>
          <p:cNvSpPr>
            <a:spLocks noGrp="1"/>
          </p:cNvSpPr>
          <p:nvPr>
            <p:ph type="sldNum" sz="quarter" idx="12"/>
          </p:nvPr>
        </p:nvSpPr>
        <p:spPr/>
        <p:txBody>
          <a:bodyPr/>
          <a:lstStyle/>
          <a:p>
            <a:fld id="{ACE7FD79-0DAE-4EA6-86C8-1813D1842ABF}" type="slidenum">
              <a:rPr lang="en-GB" smtClean="0"/>
              <a:t>‹#›</a:t>
            </a:fld>
            <a:endParaRPr lang="en-GB"/>
          </a:p>
        </p:txBody>
      </p:sp>
    </p:spTree>
    <p:extLst>
      <p:ext uri="{BB962C8B-B14F-4D97-AF65-F5344CB8AC3E}">
        <p14:creationId xmlns:p14="http://schemas.microsoft.com/office/powerpoint/2010/main" val="11581476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E4FEFD-3950-8FB2-834E-9C96184B9A8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2885A87-D516-4BF2-0AF9-95F83917513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71B8191-6BBB-A58F-1D08-8C36A3D2A4A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8CD9ACE-4F58-1098-9CEF-56A0CC35DA5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B9660A1-3A0E-41CA-4EB6-A8F62617098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8BD429A-AEAA-DEFE-74D3-23E80EB0C8DA}"/>
              </a:ext>
            </a:extLst>
          </p:cNvPr>
          <p:cNvSpPr>
            <a:spLocks noGrp="1"/>
          </p:cNvSpPr>
          <p:nvPr>
            <p:ph type="dt" sz="half" idx="10"/>
          </p:nvPr>
        </p:nvSpPr>
        <p:spPr/>
        <p:txBody>
          <a:bodyPr/>
          <a:lstStyle/>
          <a:p>
            <a:fld id="{47D8A408-88DA-4E13-A213-6DD47BF92580}" type="datetimeFigureOut">
              <a:rPr lang="en-GB" smtClean="0"/>
              <a:t>29/11/2025</a:t>
            </a:fld>
            <a:endParaRPr lang="en-GB"/>
          </a:p>
        </p:txBody>
      </p:sp>
      <p:sp>
        <p:nvSpPr>
          <p:cNvPr id="8" name="Footer Placeholder 7">
            <a:extLst>
              <a:ext uri="{FF2B5EF4-FFF2-40B4-BE49-F238E27FC236}">
                <a16:creationId xmlns:a16="http://schemas.microsoft.com/office/drawing/2014/main" id="{A4F318F1-2E16-6CFC-61AB-8CA95446E42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88748FC-5E70-F6EA-B6F2-77AB3536CC9B}"/>
              </a:ext>
            </a:extLst>
          </p:cNvPr>
          <p:cNvSpPr>
            <a:spLocks noGrp="1"/>
          </p:cNvSpPr>
          <p:nvPr>
            <p:ph type="sldNum" sz="quarter" idx="12"/>
          </p:nvPr>
        </p:nvSpPr>
        <p:spPr/>
        <p:txBody>
          <a:bodyPr/>
          <a:lstStyle/>
          <a:p>
            <a:fld id="{ACE7FD79-0DAE-4EA6-86C8-1813D1842ABF}" type="slidenum">
              <a:rPr lang="en-GB" smtClean="0"/>
              <a:t>‹#›</a:t>
            </a:fld>
            <a:endParaRPr lang="en-GB"/>
          </a:p>
        </p:txBody>
      </p:sp>
    </p:spTree>
    <p:extLst>
      <p:ext uri="{BB962C8B-B14F-4D97-AF65-F5344CB8AC3E}">
        <p14:creationId xmlns:p14="http://schemas.microsoft.com/office/powerpoint/2010/main" val="18864403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A62D18-FE58-B61C-01AC-92C61382B38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3DC0005-A5E2-6FBE-2B56-BF8370A5FF09}"/>
              </a:ext>
            </a:extLst>
          </p:cNvPr>
          <p:cNvSpPr>
            <a:spLocks noGrp="1"/>
          </p:cNvSpPr>
          <p:nvPr>
            <p:ph type="dt" sz="half" idx="10"/>
          </p:nvPr>
        </p:nvSpPr>
        <p:spPr/>
        <p:txBody>
          <a:bodyPr/>
          <a:lstStyle/>
          <a:p>
            <a:fld id="{47D8A408-88DA-4E13-A213-6DD47BF92580}" type="datetimeFigureOut">
              <a:rPr lang="en-GB" smtClean="0"/>
              <a:t>29/11/2025</a:t>
            </a:fld>
            <a:endParaRPr lang="en-GB"/>
          </a:p>
        </p:txBody>
      </p:sp>
      <p:sp>
        <p:nvSpPr>
          <p:cNvPr id="4" name="Footer Placeholder 3">
            <a:extLst>
              <a:ext uri="{FF2B5EF4-FFF2-40B4-BE49-F238E27FC236}">
                <a16:creationId xmlns:a16="http://schemas.microsoft.com/office/drawing/2014/main" id="{4B6E74CB-2437-B6CA-68A2-A14C647E648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29946B7-1E28-3ECB-0BB7-10B8D83F7E1A}"/>
              </a:ext>
            </a:extLst>
          </p:cNvPr>
          <p:cNvSpPr>
            <a:spLocks noGrp="1"/>
          </p:cNvSpPr>
          <p:nvPr>
            <p:ph type="sldNum" sz="quarter" idx="12"/>
          </p:nvPr>
        </p:nvSpPr>
        <p:spPr/>
        <p:txBody>
          <a:bodyPr/>
          <a:lstStyle/>
          <a:p>
            <a:fld id="{ACE7FD79-0DAE-4EA6-86C8-1813D1842ABF}" type="slidenum">
              <a:rPr lang="en-GB" smtClean="0"/>
              <a:t>‹#›</a:t>
            </a:fld>
            <a:endParaRPr lang="en-GB"/>
          </a:p>
        </p:txBody>
      </p:sp>
    </p:spTree>
    <p:extLst>
      <p:ext uri="{BB962C8B-B14F-4D97-AF65-F5344CB8AC3E}">
        <p14:creationId xmlns:p14="http://schemas.microsoft.com/office/powerpoint/2010/main" val="33620966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975DADE-2AEB-B754-565A-AEE7C8214074}"/>
              </a:ext>
            </a:extLst>
          </p:cNvPr>
          <p:cNvSpPr>
            <a:spLocks noGrp="1"/>
          </p:cNvSpPr>
          <p:nvPr>
            <p:ph type="dt" sz="half" idx="10"/>
          </p:nvPr>
        </p:nvSpPr>
        <p:spPr/>
        <p:txBody>
          <a:bodyPr/>
          <a:lstStyle/>
          <a:p>
            <a:fld id="{47D8A408-88DA-4E13-A213-6DD47BF92580}" type="datetimeFigureOut">
              <a:rPr lang="en-GB" smtClean="0"/>
              <a:t>29/11/2025</a:t>
            </a:fld>
            <a:endParaRPr lang="en-GB"/>
          </a:p>
        </p:txBody>
      </p:sp>
      <p:sp>
        <p:nvSpPr>
          <p:cNvPr id="3" name="Footer Placeholder 2">
            <a:extLst>
              <a:ext uri="{FF2B5EF4-FFF2-40B4-BE49-F238E27FC236}">
                <a16:creationId xmlns:a16="http://schemas.microsoft.com/office/drawing/2014/main" id="{88AF5375-056A-25CB-4B1A-EDA8268F366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EE41353-178E-F647-10C6-D25F8674445A}"/>
              </a:ext>
            </a:extLst>
          </p:cNvPr>
          <p:cNvSpPr>
            <a:spLocks noGrp="1"/>
          </p:cNvSpPr>
          <p:nvPr>
            <p:ph type="sldNum" sz="quarter" idx="12"/>
          </p:nvPr>
        </p:nvSpPr>
        <p:spPr/>
        <p:txBody>
          <a:bodyPr/>
          <a:lstStyle/>
          <a:p>
            <a:fld id="{ACE7FD79-0DAE-4EA6-86C8-1813D1842ABF}" type="slidenum">
              <a:rPr lang="en-GB" smtClean="0"/>
              <a:t>‹#›</a:t>
            </a:fld>
            <a:endParaRPr lang="en-GB"/>
          </a:p>
        </p:txBody>
      </p:sp>
    </p:spTree>
    <p:extLst>
      <p:ext uri="{BB962C8B-B14F-4D97-AF65-F5344CB8AC3E}">
        <p14:creationId xmlns:p14="http://schemas.microsoft.com/office/powerpoint/2010/main" val="5069517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723134-B1EB-A5C5-2C3C-3A01516D320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B2C55C8-323A-51C4-6EDB-B9BF6E0DEE7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528E9BC-13DF-4752-1A31-066BA29FE1C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2F7DE3-48C9-FA24-7555-C64E5791C07D}"/>
              </a:ext>
            </a:extLst>
          </p:cNvPr>
          <p:cNvSpPr>
            <a:spLocks noGrp="1"/>
          </p:cNvSpPr>
          <p:nvPr>
            <p:ph type="dt" sz="half" idx="10"/>
          </p:nvPr>
        </p:nvSpPr>
        <p:spPr/>
        <p:txBody>
          <a:bodyPr/>
          <a:lstStyle/>
          <a:p>
            <a:fld id="{47D8A408-88DA-4E13-A213-6DD47BF92580}" type="datetimeFigureOut">
              <a:rPr lang="en-GB" smtClean="0"/>
              <a:t>29/11/2025</a:t>
            </a:fld>
            <a:endParaRPr lang="en-GB"/>
          </a:p>
        </p:txBody>
      </p:sp>
      <p:sp>
        <p:nvSpPr>
          <p:cNvPr id="6" name="Footer Placeholder 5">
            <a:extLst>
              <a:ext uri="{FF2B5EF4-FFF2-40B4-BE49-F238E27FC236}">
                <a16:creationId xmlns:a16="http://schemas.microsoft.com/office/drawing/2014/main" id="{036189A8-9447-5E2F-790E-AB215CD8A4F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E479442-B7DC-2B43-AB4D-E2EA1DA9BB70}"/>
              </a:ext>
            </a:extLst>
          </p:cNvPr>
          <p:cNvSpPr>
            <a:spLocks noGrp="1"/>
          </p:cNvSpPr>
          <p:nvPr>
            <p:ph type="sldNum" sz="quarter" idx="12"/>
          </p:nvPr>
        </p:nvSpPr>
        <p:spPr/>
        <p:txBody>
          <a:bodyPr/>
          <a:lstStyle/>
          <a:p>
            <a:fld id="{ACE7FD79-0DAE-4EA6-86C8-1813D1842ABF}" type="slidenum">
              <a:rPr lang="en-GB" smtClean="0"/>
              <a:t>‹#›</a:t>
            </a:fld>
            <a:endParaRPr lang="en-GB"/>
          </a:p>
        </p:txBody>
      </p:sp>
    </p:spTree>
    <p:extLst>
      <p:ext uri="{BB962C8B-B14F-4D97-AF65-F5344CB8AC3E}">
        <p14:creationId xmlns:p14="http://schemas.microsoft.com/office/powerpoint/2010/main" val="17610293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7F0649-5EFE-B535-22AE-9F62322D65E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0559887-C0B4-DFBE-A7A6-86C1D0F05D2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5E73914-DF88-DA7E-F68E-42C4044BA07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A0A1CD8-8EDF-AC58-AE3A-8740336CDD94}"/>
              </a:ext>
            </a:extLst>
          </p:cNvPr>
          <p:cNvSpPr>
            <a:spLocks noGrp="1"/>
          </p:cNvSpPr>
          <p:nvPr>
            <p:ph type="dt" sz="half" idx="10"/>
          </p:nvPr>
        </p:nvSpPr>
        <p:spPr/>
        <p:txBody>
          <a:bodyPr/>
          <a:lstStyle/>
          <a:p>
            <a:fld id="{47D8A408-88DA-4E13-A213-6DD47BF92580}" type="datetimeFigureOut">
              <a:rPr lang="en-GB" smtClean="0"/>
              <a:t>29/11/2025</a:t>
            </a:fld>
            <a:endParaRPr lang="en-GB"/>
          </a:p>
        </p:txBody>
      </p:sp>
      <p:sp>
        <p:nvSpPr>
          <p:cNvPr id="6" name="Footer Placeholder 5">
            <a:extLst>
              <a:ext uri="{FF2B5EF4-FFF2-40B4-BE49-F238E27FC236}">
                <a16:creationId xmlns:a16="http://schemas.microsoft.com/office/drawing/2014/main" id="{812FEE3D-0CE2-8BC2-4636-9E9D3BE9B0F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C2AE061-B624-CCD6-5607-8E63CFF74611}"/>
              </a:ext>
            </a:extLst>
          </p:cNvPr>
          <p:cNvSpPr>
            <a:spLocks noGrp="1"/>
          </p:cNvSpPr>
          <p:nvPr>
            <p:ph type="sldNum" sz="quarter" idx="12"/>
          </p:nvPr>
        </p:nvSpPr>
        <p:spPr/>
        <p:txBody>
          <a:bodyPr/>
          <a:lstStyle/>
          <a:p>
            <a:fld id="{ACE7FD79-0DAE-4EA6-86C8-1813D1842ABF}" type="slidenum">
              <a:rPr lang="en-GB" smtClean="0"/>
              <a:t>‹#›</a:t>
            </a:fld>
            <a:endParaRPr lang="en-GB"/>
          </a:p>
        </p:txBody>
      </p:sp>
    </p:spTree>
    <p:extLst>
      <p:ext uri="{BB962C8B-B14F-4D97-AF65-F5344CB8AC3E}">
        <p14:creationId xmlns:p14="http://schemas.microsoft.com/office/powerpoint/2010/main" val="2247570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24363-1F83-1BF6-E641-77D5FDB4B0F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1CBB7D9-5496-5B58-EA44-B7ADCBBE865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8D5DCD-78DA-23A1-5015-22571DF3CA79}"/>
              </a:ext>
            </a:extLst>
          </p:cNvPr>
          <p:cNvSpPr>
            <a:spLocks noGrp="1"/>
          </p:cNvSpPr>
          <p:nvPr>
            <p:ph type="dt" sz="half" idx="10"/>
          </p:nvPr>
        </p:nvSpPr>
        <p:spPr/>
        <p:txBody>
          <a:bodyPr/>
          <a:lstStyle/>
          <a:p>
            <a:fld id="{47D8A408-88DA-4E13-A213-6DD47BF92580}" type="datetimeFigureOut">
              <a:rPr lang="en-GB" smtClean="0"/>
              <a:t>29/11/2025</a:t>
            </a:fld>
            <a:endParaRPr lang="en-GB"/>
          </a:p>
        </p:txBody>
      </p:sp>
      <p:sp>
        <p:nvSpPr>
          <p:cNvPr id="5" name="Footer Placeholder 4">
            <a:extLst>
              <a:ext uri="{FF2B5EF4-FFF2-40B4-BE49-F238E27FC236}">
                <a16:creationId xmlns:a16="http://schemas.microsoft.com/office/drawing/2014/main" id="{8FBB949A-597B-D93D-E0CA-6C646D68A67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CF2FBD-EB45-2FF8-4FC0-B1BFBC4EACD5}"/>
              </a:ext>
            </a:extLst>
          </p:cNvPr>
          <p:cNvSpPr>
            <a:spLocks noGrp="1"/>
          </p:cNvSpPr>
          <p:nvPr>
            <p:ph type="sldNum" sz="quarter" idx="12"/>
          </p:nvPr>
        </p:nvSpPr>
        <p:spPr/>
        <p:txBody>
          <a:bodyPr/>
          <a:lstStyle/>
          <a:p>
            <a:fld id="{ACE7FD79-0DAE-4EA6-86C8-1813D1842ABF}" type="slidenum">
              <a:rPr lang="en-GB" smtClean="0"/>
              <a:t>‹#›</a:t>
            </a:fld>
            <a:endParaRPr lang="en-GB"/>
          </a:p>
        </p:txBody>
      </p:sp>
    </p:spTree>
    <p:extLst>
      <p:ext uri="{BB962C8B-B14F-4D97-AF65-F5344CB8AC3E}">
        <p14:creationId xmlns:p14="http://schemas.microsoft.com/office/powerpoint/2010/main" val="20213641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7734DC2-1EE4-4607-209D-56E5FCA4057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99BD5B1-E244-D7CE-6887-5A34900F400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328E392-7FBE-9E3A-F4FD-16C184F01DA2}"/>
              </a:ext>
            </a:extLst>
          </p:cNvPr>
          <p:cNvSpPr>
            <a:spLocks noGrp="1"/>
          </p:cNvSpPr>
          <p:nvPr>
            <p:ph type="dt" sz="half" idx="10"/>
          </p:nvPr>
        </p:nvSpPr>
        <p:spPr/>
        <p:txBody>
          <a:bodyPr/>
          <a:lstStyle/>
          <a:p>
            <a:fld id="{47D8A408-88DA-4E13-A213-6DD47BF92580}" type="datetimeFigureOut">
              <a:rPr lang="en-GB" smtClean="0"/>
              <a:t>29/11/2025</a:t>
            </a:fld>
            <a:endParaRPr lang="en-GB"/>
          </a:p>
        </p:txBody>
      </p:sp>
      <p:sp>
        <p:nvSpPr>
          <p:cNvPr id="5" name="Footer Placeholder 4">
            <a:extLst>
              <a:ext uri="{FF2B5EF4-FFF2-40B4-BE49-F238E27FC236}">
                <a16:creationId xmlns:a16="http://schemas.microsoft.com/office/drawing/2014/main" id="{60F72FC3-9B22-5B0D-99D6-284E8A01D5E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FA723D8-0CC1-5839-F2D4-FCCD44EEB21D}"/>
              </a:ext>
            </a:extLst>
          </p:cNvPr>
          <p:cNvSpPr>
            <a:spLocks noGrp="1"/>
          </p:cNvSpPr>
          <p:nvPr>
            <p:ph type="sldNum" sz="quarter" idx="12"/>
          </p:nvPr>
        </p:nvSpPr>
        <p:spPr/>
        <p:txBody>
          <a:bodyPr/>
          <a:lstStyle/>
          <a:p>
            <a:fld id="{ACE7FD79-0DAE-4EA6-86C8-1813D1842ABF}" type="slidenum">
              <a:rPr lang="en-GB" smtClean="0"/>
              <a:t>‹#›</a:t>
            </a:fld>
            <a:endParaRPr lang="en-GB"/>
          </a:p>
        </p:txBody>
      </p:sp>
    </p:spTree>
    <p:extLst>
      <p:ext uri="{BB962C8B-B14F-4D97-AF65-F5344CB8AC3E}">
        <p14:creationId xmlns:p14="http://schemas.microsoft.com/office/powerpoint/2010/main" val="25609704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49FB9D3-4858-0BC1-0C8B-096054111B2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A7464E4-A337-04A8-C16A-DDDCC2614C4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25BA3E9-B61F-C90D-A2FB-B7AB326D2A4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7D8A408-88DA-4E13-A213-6DD47BF92580}" type="datetimeFigureOut">
              <a:rPr lang="en-GB" smtClean="0"/>
              <a:t>29/11/2025</a:t>
            </a:fld>
            <a:endParaRPr lang="en-GB"/>
          </a:p>
        </p:txBody>
      </p:sp>
      <p:sp>
        <p:nvSpPr>
          <p:cNvPr id="5" name="Footer Placeholder 4">
            <a:extLst>
              <a:ext uri="{FF2B5EF4-FFF2-40B4-BE49-F238E27FC236}">
                <a16:creationId xmlns:a16="http://schemas.microsoft.com/office/drawing/2014/main" id="{739515B3-1F6B-7AF8-9B8C-448767045FD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40873192-BD2B-6208-9777-B045ABD98CC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CE7FD79-0DAE-4EA6-86C8-1813D1842ABF}" type="slidenum">
              <a:rPr lang="en-GB" smtClean="0"/>
              <a:t>‹#›</a:t>
            </a:fld>
            <a:endParaRPr lang="en-GB"/>
          </a:p>
        </p:txBody>
      </p:sp>
    </p:spTree>
    <p:extLst>
      <p:ext uri="{BB962C8B-B14F-4D97-AF65-F5344CB8AC3E}">
        <p14:creationId xmlns:p14="http://schemas.microsoft.com/office/powerpoint/2010/main" val="328731605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E30439A-8A5B-46EC-8283-9B6B031D40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7"/>
            <a:ext cx="12192001" cy="6858000"/>
          </a:xfrm>
          <a:prstGeom prst="rect">
            <a:avLst/>
          </a:prstGeom>
          <a:gradFill>
            <a:gsLst>
              <a:gs pos="0">
                <a:srgbClr val="000000"/>
              </a:gs>
              <a:gs pos="100000">
                <a:schemeClr val="accent1">
                  <a:lumMod val="75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55521" y="-1720"/>
            <a:ext cx="11750040" cy="6840685"/>
          </a:xfrm>
          <a:prstGeom prst="rect">
            <a:avLst/>
          </a:prstGeom>
          <a:gradFill>
            <a:gsLst>
              <a:gs pos="21000">
                <a:schemeClr val="accent1">
                  <a:lumMod val="50000"/>
                  <a:alpha val="61000"/>
                </a:schemeClr>
              </a:gs>
              <a:gs pos="100000">
                <a:schemeClr val="accent1">
                  <a:alpha val="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6054" y="-1291"/>
            <a:ext cx="3608179" cy="6858864"/>
          </a:xfrm>
          <a:prstGeom prst="rect">
            <a:avLst/>
          </a:prstGeom>
          <a:gradFill>
            <a:gsLst>
              <a:gs pos="0">
                <a:schemeClr val="accent1">
                  <a:lumMod val="75000"/>
                  <a:alpha val="0"/>
                </a:schemeClr>
              </a:gs>
              <a:gs pos="99000">
                <a:srgbClr val="000000">
                  <a:alpha val="41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274173">
            <a:off x="6059728" y="779270"/>
            <a:ext cx="4967533" cy="4988390"/>
          </a:xfrm>
          <a:prstGeom prst="ellipse">
            <a:avLst/>
          </a:prstGeom>
          <a:gradFill>
            <a:gsLst>
              <a:gs pos="0">
                <a:schemeClr val="accent1">
                  <a:alpha val="24000"/>
                </a:schemeClr>
              </a:gs>
              <a:gs pos="79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itle 4">
            <a:extLst>
              <a:ext uri="{FF2B5EF4-FFF2-40B4-BE49-F238E27FC236}">
                <a16:creationId xmlns:a16="http://schemas.microsoft.com/office/drawing/2014/main" id="{11E4F2CB-A9F9-3E99-3C7C-C265DBB6AA12}"/>
              </a:ext>
            </a:extLst>
          </p:cNvPr>
          <p:cNvSpPr>
            <a:spLocks noGrp="1"/>
          </p:cNvSpPr>
          <p:nvPr>
            <p:ph type="ctrTitle"/>
          </p:nvPr>
        </p:nvSpPr>
        <p:spPr>
          <a:xfrm>
            <a:off x="-15919" y="136581"/>
            <a:ext cx="8734237" cy="4343457"/>
          </a:xfrm>
        </p:spPr>
        <p:txBody>
          <a:bodyPr>
            <a:normAutofit/>
          </a:bodyPr>
          <a:lstStyle/>
          <a:p>
            <a:pPr algn="r"/>
            <a:r>
              <a:rPr lang="en-US" sz="1900" b="1" dirty="0">
                <a:solidFill>
                  <a:srgbClr val="FFFFFF"/>
                </a:solidFill>
                <a:latin typeface="Arial" panose="020B0604020202020204" pitchFamily="34" charset="0"/>
                <a:cs typeface="Arial" panose="020B0604020202020204" pitchFamily="34" charset="0"/>
              </a:rPr>
              <a:t>Flight Foods Ltd: Communication Barriers and Improvement Strategies</a:t>
            </a:r>
            <a:br>
              <a:rPr lang="en-GB" sz="1900" dirty="0">
                <a:solidFill>
                  <a:srgbClr val="FFFFFF"/>
                </a:solidFill>
                <a:latin typeface="Arial" panose="020B0604020202020204" pitchFamily="34" charset="0"/>
                <a:cs typeface="Arial" panose="020B0604020202020204" pitchFamily="34" charset="0"/>
              </a:rPr>
            </a:br>
            <a:r>
              <a:rPr lang="en-US" sz="1900" dirty="0">
                <a:solidFill>
                  <a:srgbClr val="FFFFFF"/>
                </a:solidFill>
                <a:latin typeface="Arial" panose="020B0604020202020204" pitchFamily="34" charset="0"/>
                <a:cs typeface="Arial" panose="020B0604020202020204" pitchFamily="34" charset="0"/>
              </a:rPr>
              <a:t> </a:t>
            </a:r>
            <a:br>
              <a:rPr lang="en-GB" sz="1900" dirty="0">
                <a:solidFill>
                  <a:srgbClr val="FFFFFF"/>
                </a:solidFill>
                <a:latin typeface="Arial" panose="020B0604020202020204" pitchFamily="34" charset="0"/>
                <a:cs typeface="Arial" panose="020B0604020202020204" pitchFamily="34" charset="0"/>
              </a:rPr>
            </a:br>
            <a:r>
              <a:rPr lang="en-US" sz="1900" b="1" dirty="0">
                <a:solidFill>
                  <a:srgbClr val="FFFFFF"/>
                </a:solidFill>
                <a:latin typeface="Arial" panose="020B0604020202020204" pitchFamily="34" charset="0"/>
                <a:cs typeface="Arial" panose="020B0604020202020204" pitchFamily="34" charset="0"/>
              </a:rPr>
              <a:t>Name: Marius Cristinel </a:t>
            </a:r>
            <a:r>
              <a:rPr lang="en-US" sz="1900" b="1" dirty="0" err="1">
                <a:solidFill>
                  <a:srgbClr val="FFFFFF"/>
                </a:solidFill>
                <a:latin typeface="Arial" panose="020B0604020202020204" pitchFamily="34" charset="0"/>
                <a:cs typeface="Arial" panose="020B0604020202020204" pitchFamily="34" charset="0"/>
              </a:rPr>
              <a:t>Croicu</a:t>
            </a:r>
            <a:br>
              <a:rPr lang="en-GB" sz="1900" dirty="0">
                <a:solidFill>
                  <a:srgbClr val="FFFFFF"/>
                </a:solidFill>
                <a:latin typeface="Arial" panose="020B0604020202020204" pitchFamily="34" charset="0"/>
                <a:cs typeface="Arial" panose="020B0604020202020204" pitchFamily="34" charset="0"/>
              </a:rPr>
            </a:br>
            <a:r>
              <a:rPr lang="en-US" sz="1900" b="1" dirty="0">
                <a:solidFill>
                  <a:srgbClr val="FFFFFF"/>
                </a:solidFill>
                <a:latin typeface="Arial" panose="020B0604020202020204" pitchFamily="34" charset="0"/>
                <a:cs typeface="Arial" panose="020B0604020202020204" pitchFamily="34" charset="0"/>
              </a:rPr>
              <a:t>Student ID:  2322337</a:t>
            </a:r>
            <a:br>
              <a:rPr lang="en-GB" sz="1900" dirty="0">
                <a:solidFill>
                  <a:srgbClr val="FFFFFF"/>
                </a:solidFill>
                <a:latin typeface="Arial" panose="020B0604020202020204" pitchFamily="34" charset="0"/>
                <a:cs typeface="Arial" panose="020B0604020202020204" pitchFamily="34" charset="0"/>
              </a:rPr>
            </a:br>
            <a:r>
              <a:rPr lang="en-US" sz="1900" b="1" dirty="0">
                <a:solidFill>
                  <a:srgbClr val="FFFFFF"/>
                </a:solidFill>
                <a:latin typeface="Arial" panose="020B0604020202020204" pitchFamily="34" charset="0"/>
                <a:cs typeface="Arial" panose="020B0604020202020204" pitchFamily="34" charset="0"/>
              </a:rPr>
              <a:t>Tutor: Lloyd Beharry / Fatima Hashmi</a:t>
            </a:r>
            <a:br>
              <a:rPr lang="en-GB" sz="1900" dirty="0">
                <a:solidFill>
                  <a:srgbClr val="FFFFFF"/>
                </a:solidFill>
                <a:latin typeface="Arial" panose="020B0604020202020204" pitchFamily="34" charset="0"/>
                <a:cs typeface="Arial" panose="020B0604020202020204" pitchFamily="34" charset="0"/>
              </a:rPr>
            </a:br>
            <a:r>
              <a:rPr lang="en-US" sz="1900" b="1" dirty="0">
                <a:solidFill>
                  <a:srgbClr val="FFFFFF"/>
                </a:solidFill>
                <a:latin typeface="Arial" panose="020B0604020202020204" pitchFamily="34" charset="0"/>
                <a:cs typeface="Arial" panose="020B0604020202020204" pitchFamily="34" charset="0"/>
              </a:rPr>
              <a:t>Module: LCLM4003 – Effective Teamworking and Communication</a:t>
            </a:r>
            <a:br>
              <a:rPr lang="en-GB" sz="1900" dirty="0">
                <a:solidFill>
                  <a:srgbClr val="FFFFFF"/>
                </a:solidFill>
                <a:latin typeface="Arial" panose="020B0604020202020204" pitchFamily="34" charset="0"/>
                <a:cs typeface="Arial" panose="020B0604020202020204" pitchFamily="34" charset="0"/>
              </a:rPr>
            </a:br>
            <a:r>
              <a:rPr lang="en-US" sz="1900" b="1" dirty="0" err="1">
                <a:solidFill>
                  <a:srgbClr val="FFFFFF"/>
                </a:solidFill>
                <a:latin typeface="Arial" panose="020B0604020202020204" pitchFamily="34" charset="0"/>
                <a:cs typeface="Arial" panose="020B0604020202020204" pitchFamily="34" charset="0"/>
              </a:rPr>
              <a:t>Programme</a:t>
            </a:r>
            <a:r>
              <a:rPr lang="en-US" sz="1900" b="1" dirty="0">
                <a:solidFill>
                  <a:srgbClr val="FFFFFF"/>
                </a:solidFill>
                <a:latin typeface="Arial" panose="020B0604020202020204" pitchFamily="34" charset="0"/>
                <a:cs typeface="Arial" panose="020B0604020202020204" pitchFamily="34" charset="0"/>
              </a:rPr>
              <a:t>: Cert HE Business Skills for the Workplace</a:t>
            </a:r>
            <a:br>
              <a:rPr lang="en-GB" sz="1900" dirty="0">
                <a:solidFill>
                  <a:srgbClr val="FFFFFF"/>
                </a:solidFill>
                <a:latin typeface="Arial" panose="020B0604020202020204" pitchFamily="34" charset="0"/>
                <a:cs typeface="Arial" panose="020B0604020202020204" pitchFamily="34" charset="0"/>
              </a:rPr>
            </a:br>
            <a:endParaRPr lang="en-GB" sz="1900" dirty="0">
              <a:solidFill>
                <a:srgbClr val="FFFFFF"/>
              </a:solidFill>
              <a:latin typeface="Arial" panose="020B0604020202020204" pitchFamily="34" charset="0"/>
              <a:cs typeface="Arial" panose="020B0604020202020204" pitchFamily="34" charset="0"/>
            </a:endParaRPr>
          </a:p>
        </p:txBody>
      </p:sp>
      <p:sp>
        <p:nvSpPr>
          <p:cNvPr id="20" name="Rectangle 19">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314" y="4480038"/>
            <a:ext cx="12179371" cy="2377962"/>
          </a:xfrm>
          <a:prstGeom prst="rect">
            <a:avLst/>
          </a:prstGeom>
          <a:gradFill>
            <a:gsLst>
              <a:gs pos="0">
                <a:schemeClr val="accent1">
                  <a:lumMod val="75000"/>
                  <a:alpha val="50000"/>
                </a:schemeClr>
              </a:gs>
              <a:gs pos="99000">
                <a:srgbClr val="000000">
                  <a:alpha val="34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53947E58-F088-49F1-A3D1-DEA690192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6967085" y="1632660"/>
            <a:ext cx="6857572" cy="3592258"/>
          </a:xfrm>
          <a:prstGeom prst="rect">
            <a:avLst/>
          </a:prstGeom>
          <a:gradFill>
            <a:gsLst>
              <a:gs pos="0">
                <a:schemeClr val="accent1">
                  <a:lumMod val="75000"/>
                  <a:alpha val="50000"/>
                </a:schemeClr>
              </a:gs>
              <a:gs pos="99000">
                <a:srgbClr val="000000">
                  <a:alpha val="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515056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EA7F28-B9B0-F3D6-AA8A-E86A1D4266FB}"/>
              </a:ext>
            </a:extLst>
          </p:cNvPr>
          <p:cNvSpPr>
            <a:spLocks noGrp="1"/>
          </p:cNvSpPr>
          <p:nvPr>
            <p:ph type="title"/>
          </p:nvPr>
        </p:nvSpPr>
        <p:spPr>
          <a:xfrm>
            <a:off x="635000" y="640823"/>
            <a:ext cx="3418659" cy="5583148"/>
          </a:xfrm>
        </p:spPr>
        <p:txBody>
          <a:bodyPr anchor="ctr">
            <a:normAutofit/>
          </a:bodyPr>
          <a:lstStyle/>
          <a:p>
            <a:r>
              <a:rPr lang="en-GB" sz="5400"/>
              <a:t>Contents Page </a:t>
            </a:r>
          </a:p>
        </p:txBody>
      </p:sp>
      <p:sp>
        <p:nvSpPr>
          <p:cNvPr id="18"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9" name="Content Placeholder 2">
            <a:extLst>
              <a:ext uri="{FF2B5EF4-FFF2-40B4-BE49-F238E27FC236}">
                <a16:creationId xmlns:a16="http://schemas.microsoft.com/office/drawing/2014/main" id="{C605312B-4689-4A70-D54C-6902E7855711}"/>
              </a:ext>
            </a:extLst>
          </p:cNvPr>
          <p:cNvGraphicFramePr>
            <a:graphicFrameLocks noGrp="1"/>
          </p:cNvGraphicFramePr>
          <p:nvPr>
            <p:ph idx="1"/>
            <p:extLst>
              <p:ext uri="{D42A27DB-BD31-4B8C-83A1-F6EECF244321}">
                <p14:modId xmlns:p14="http://schemas.microsoft.com/office/powerpoint/2010/main" val="4073065867"/>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956062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1627C6-0309-5EF5-3536-D93C0683DB29}"/>
              </a:ext>
            </a:extLst>
          </p:cNvPr>
          <p:cNvSpPr>
            <a:spLocks noGrp="1"/>
          </p:cNvSpPr>
          <p:nvPr>
            <p:ph type="title"/>
          </p:nvPr>
        </p:nvSpPr>
        <p:spPr>
          <a:xfrm>
            <a:off x="635000" y="640823"/>
            <a:ext cx="3418659" cy="5583148"/>
          </a:xfrm>
        </p:spPr>
        <p:txBody>
          <a:bodyPr anchor="ctr">
            <a:normAutofit/>
          </a:bodyPr>
          <a:lstStyle/>
          <a:p>
            <a:r>
              <a:rPr lang="en-GB" sz="5400">
                <a:latin typeface="Arial" panose="020B0604020202020204" pitchFamily="34" charset="0"/>
                <a:cs typeface="Arial" panose="020B0604020202020204" pitchFamily="34" charset="0"/>
              </a:rPr>
              <a:t>Case Study </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7D3A3E6-8E48-B97A-420D-CD62B4E88BDC}"/>
              </a:ext>
            </a:extLst>
          </p:cNvPr>
          <p:cNvGraphicFramePr>
            <a:graphicFrameLocks noGrp="1"/>
          </p:cNvGraphicFramePr>
          <p:nvPr>
            <p:ph idx="1"/>
            <p:extLst>
              <p:ext uri="{D42A27DB-BD31-4B8C-83A1-F6EECF244321}">
                <p14:modId xmlns:p14="http://schemas.microsoft.com/office/powerpoint/2010/main" val="2076719949"/>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927914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7EFB986B-0C02-4B2F-243A-A60B18456C3C}"/>
              </a:ext>
            </a:extLst>
          </p:cNvPr>
          <p:cNvSpPr>
            <a:spLocks noGrp="1"/>
          </p:cNvSpPr>
          <p:nvPr>
            <p:ph type="title"/>
          </p:nvPr>
        </p:nvSpPr>
        <p:spPr>
          <a:xfrm>
            <a:off x="640080" y="1243013"/>
            <a:ext cx="3855720" cy="4371974"/>
          </a:xfrm>
        </p:spPr>
        <p:txBody>
          <a:bodyPr>
            <a:normAutofit/>
          </a:bodyPr>
          <a:lstStyle/>
          <a:p>
            <a:r>
              <a:rPr lang="en-GB" sz="3600">
                <a:solidFill>
                  <a:schemeClr val="tx2"/>
                </a:solidFill>
                <a:latin typeface="Arial" panose="020B0604020202020204" pitchFamily="34" charset="0"/>
                <a:cs typeface="Arial" panose="020B0604020202020204" pitchFamily="34" charset="0"/>
              </a:rPr>
              <a:t>Case Study Background</a:t>
            </a:r>
          </a:p>
        </p:txBody>
      </p:sp>
      <p:sp>
        <p:nvSpPr>
          <p:cNvPr id="3" name="Content Placeholder 2">
            <a:extLst>
              <a:ext uri="{FF2B5EF4-FFF2-40B4-BE49-F238E27FC236}">
                <a16:creationId xmlns:a16="http://schemas.microsoft.com/office/drawing/2014/main" id="{26945CDB-4CF3-D64A-C895-26993F113923}"/>
              </a:ext>
            </a:extLst>
          </p:cNvPr>
          <p:cNvSpPr>
            <a:spLocks noGrp="1"/>
          </p:cNvSpPr>
          <p:nvPr>
            <p:ph idx="1"/>
          </p:nvPr>
        </p:nvSpPr>
        <p:spPr>
          <a:xfrm>
            <a:off x="6172200" y="804672"/>
            <a:ext cx="5221224" cy="5230368"/>
          </a:xfrm>
        </p:spPr>
        <p:txBody>
          <a:bodyPr anchor="ctr">
            <a:normAutofit/>
          </a:bodyPr>
          <a:lstStyle/>
          <a:p>
            <a:r>
              <a:rPr lang="en-US" sz="1800" b="1">
                <a:solidFill>
                  <a:schemeClr val="tx2"/>
                </a:solidFill>
                <a:latin typeface="Arial" panose="020B0604020202020204" pitchFamily="34" charset="0"/>
                <a:cs typeface="Arial" panose="020B0604020202020204" pitchFamily="34" charset="0"/>
              </a:rPr>
              <a:t>Flight Foods Ltd, a mid-sized ready meal producer for airline clients, faces ongoing complaints about food quality and packaging. The 40-person workforce is culturally and generationally diverse, complicating internal communication. Floor manager Gary has Food Hygiene credentials, but communication barriers hinder his operations, resulting in lower productivity, increased safety risks, and potential regulatory issues</a:t>
            </a:r>
            <a:endParaRPr lang="en-GB" sz="1800">
              <a:solidFill>
                <a:schemeClr val="tx2"/>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809337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1BE505-0CFD-12AB-A904-8E91D9B18FB0}"/>
              </a:ext>
            </a:extLst>
          </p:cNvPr>
          <p:cNvSpPr>
            <a:spLocks noGrp="1"/>
          </p:cNvSpPr>
          <p:nvPr>
            <p:ph type="title"/>
          </p:nvPr>
        </p:nvSpPr>
        <p:spPr>
          <a:xfrm>
            <a:off x="686834" y="1153572"/>
            <a:ext cx="3200400" cy="4461163"/>
          </a:xfrm>
        </p:spPr>
        <p:txBody>
          <a:bodyPr>
            <a:normAutofit/>
          </a:bodyPr>
          <a:lstStyle/>
          <a:p>
            <a:r>
              <a:rPr lang="en-GB" sz="3400">
                <a:solidFill>
                  <a:srgbClr val="FFFFFF"/>
                </a:solidFill>
                <a:latin typeface="Arial" panose="020B0604020202020204" pitchFamily="34" charset="0"/>
                <a:cs typeface="Arial" panose="020B0604020202020204" pitchFamily="34" charset="0"/>
              </a:rPr>
              <a:t>Key Communication Barriers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4EE47BDC-FB91-B39C-D6FB-5148E0231A10}"/>
              </a:ext>
            </a:extLst>
          </p:cNvPr>
          <p:cNvSpPr>
            <a:spLocks noGrp="1"/>
          </p:cNvSpPr>
          <p:nvPr>
            <p:ph idx="1"/>
          </p:nvPr>
        </p:nvSpPr>
        <p:spPr>
          <a:xfrm>
            <a:off x="4447308" y="591344"/>
            <a:ext cx="6906491" cy="5585619"/>
          </a:xfrm>
        </p:spPr>
        <p:txBody>
          <a:bodyPr anchor="ctr">
            <a:normAutofit/>
          </a:bodyPr>
          <a:lstStyle/>
          <a:p>
            <a:pPr marL="0" indent="0">
              <a:buNone/>
            </a:pPr>
            <a:r>
              <a:rPr lang="en-US" sz="2200" b="1" dirty="0"/>
              <a:t>• </a:t>
            </a:r>
            <a:r>
              <a:rPr lang="en-US" sz="2200" b="1" dirty="0">
                <a:latin typeface="Arial" panose="020B0604020202020204" pitchFamily="34" charset="0"/>
                <a:cs typeface="Arial" panose="020B0604020202020204" pitchFamily="34" charset="0"/>
              </a:rPr>
              <a:t>Language differences among multilingual staff</a:t>
            </a:r>
            <a:endParaRPr lang="en-GB" sz="2200" dirty="0">
              <a:latin typeface="Arial" panose="020B0604020202020204" pitchFamily="34" charset="0"/>
              <a:cs typeface="Arial" panose="020B0604020202020204" pitchFamily="34" charset="0"/>
            </a:endParaRPr>
          </a:p>
          <a:p>
            <a:r>
              <a:rPr lang="en-US" sz="2200" b="1" dirty="0">
                <a:latin typeface="Arial" panose="020B0604020202020204" pitchFamily="34" charset="0"/>
                <a:cs typeface="Arial" panose="020B0604020202020204" pitchFamily="34" charset="0"/>
              </a:rPr>
              <a:t>Cultural diversity leading to varied expectations</a:t>
            </a:r>
          </a:p>
          <a:p>
            <a:pPr marL="0" indent="0">
              <a:buNone/>
            </a:pPr>
            <a:r>
              <a:rPr lang="en-US" sz="2200" b="1" dirty="0">
                <a:latin typeface="Arial" panose="020B0604020202020204" pitchFamily="34" charset="0"/>
                <a:cs typeface="Arial" panose="020B0604020202020204" pitchFamily="34" charset="0"/>
              </a:rPr>
              <a:t>• Machinery noise interfering with verbal communication</a:t>
            </a:r>
          </a:p>
          <a:p>
            <a:pPr marL="0" indent="0">
              <a:buNone/>
            </a:pPr>
            <a:r>
              <a:rPr lang="en-US" sz="2200" b="1" dirty="0">
                <a:latin typeface="Arial" panose="020B0604020202020204" pitchFamily="34" charset="0"/>
                <a:cs typeface="Arial" panose="020B0604020202020204" pitchFamily="34" charset="0"/>
              </a:rPr>
              <a:t>• Unstructured training and unclear procedures</a:t>
            </a:r>
            <a:endParaRPr lang="en-GB" sz="2200" dirty="0">
              <a:latin typeface="Arial" panose="020B0604020202020204" pitchFamily="34" charset="0"/>
              <a:cs typeface="Arial" panose="020B0604020202020204" pitchFamily="34" charset="0"/>
            </a:endParaRPr>
          </a:p>
          <a:p>
            <a:r>
              <a:rPr lang="en-US" sz="2200" b="1" dirty="0">
                <a:latin typeface="Arial" panose="020B0604020202020204" pitchFamily="34" charset="0"/>
                <a:cs typeface="Arial" panose="020B0604020202020204" pitchFamily="34" charset="0"/>
              </a:rPr>
              <a:t>Excessive signage resulting in information overload</a:t>
            </a:r>
            <a:endParaRPr lang="en-GB" sz="2200" dirty="0">
              <a:latin typeface="Arial" panose="020B0604020202020204" pitchFamily="34" charset="0"/>
              <a:cs typeface="Arial" panose="020B0604020202020204" pitchFamily="34" charset="0"/>
            </a:endParaRPr>
          </a:p>
          <a:p>
            <a:r>
              <a:rPr lang="en-US" sz="2200" b="1" dirty="0">
                <a:latin typeface="Arial" panose="020B0604020202020204" pitchFamily="34" charset="0"/>
                <a:cs typeface="Arial" panose="020B0604020202020204" pitchFamily="34" charset="0"/>
              </a:rPr>
              <a:t>Inconsistent communication from leadership</a:t>
            </a:r>
            <a:endParaRPr lang="en-GB" sz="2200" dirty="0">
              <a:latin typeface="Arial" panose="020B0604020202020204" pitchFamily="34" charset="0"/>
              <a:cs typeface="Arial" panose="020B0604020202020204" pitchFamily="34" charset="0"/>
            </a:endParaRPr>
          </a:p>
          <a:p>
            <a:r>
              <a:rPr lang="en-US" sz="2200" b="1" dirty="0">
                <a:latin typeface="Arial" panose="020B0604020202020204" pitchFamily="34" charset="0"/>
                <a:cs typeface="Arial" panose="020B0604020202020204" pitchFamily="34" charset="0"/>
              </a:rPr>
              <a:t>Generational differences affecting interpretation</a:t>
            </a:r>
            <a:endParaRPr lang="en-GB" sz="2200" dirty="0">
              <a:latin typeface="Arial" panose="020B0604020202020204" pitchFamily="34" charset="0"/>
              <a:cs typeface="Arial" panose="020B0604020202020204" pitchFamily="34" charset="0"/>
            </a:endParaRPr>
          </a:p>
          <a:p>
            <a:r>
              <a:rPr lang="en-US" sz="2200" b="1" dirty="0">
                <a:latin typeface="Arial" panose="020B0604020202020204" pitchFamily="34" charset="0"/>
                <a:cs typeface="Arial" panose="020B0604020202020204" pitchFamily="34" charset="0"/>
              </a:rPr>
              <a:t>Misinterpretation of nonverbal cues</a:t>
            </a:r>
            <a:endParaRPr lang="en-GB" sz="2200" dirty="0">
              <a:latin typeface="Arial" panose="020B0604020202020204" pitchFamily="34" charset="0"/>
              <a:cs typeface="Arial" panose="020B0604020202020204" pitchFamily="34" charset="0"/>
            </a:endParaRPr>
          </a:p>
          <a:p>
            <a:endParaRPr lang="en-GB" sz="2200" dirty="0"/>
          </a:p>
        </p:txBody>
      </p:sp>
    </p:spTree>
    <p:extLst>
      <p:ext uri="{BB962C8B-B14F-4D97-AF65-F5344CB8AC3E}">
        <p14:creationId xmlns:p14="http://schemas.microsoft.com/office/powerpoint/2010/main" val="40791404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B1B2864-0CBC-FF34-0C70-8A194A24AB68}"/>
              </a:ext>
            </a:extLst>
          </p:cNvPr>
          <p:cNvSpPr>
            <a:spLocks noGrp="1"/>
          </p:cNvSpPr>
          <p:nvPr>
            <p:ph type="title"/>
          </p:nvPr>
        </p:nvSpPr>
        <p:spPr>
          <a:xfrm>
            <a:off x="826396" y="586855"/>
            <a:ext cx="4230100" cy="3387497"/>
          </a:xfrm>
        </p:spPr>
        <p:txBody>
          <a:bodyPr anchor="b">
            <a:normAutofit/>
          </a:bodyPr>
          <a:lstStyle/>
          <a:p>
            <a:pPr algn="r"/>
            <a:r>
              <a:rPr lang="en-US" sz="4000" b="1">
                <a:solidFill>
                  <a:srgbClr val="FFFFFF"/>
                </a:solidFill>
                <a:latin typeface="Arial" panose="020B0604020202020204" pitchFamily="34" charset="0"/>
                <a:cs typeface="Arial" panose="020B0604020202020204" pitchFamily="34" charset="0"/>
              </a:rPr>
              <a:t>Shannon and Weaver Model</a:t>
            </a:r>
            <a:endParaRPr lang="en-GB" sz="4000">
              <a:solidFill>
                <a:srgbClr val="FFFFFF"/>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691AD36-591D-3364-3676-0C6D9CEB7BBD}"/>
              </a:ext>
            </a:extLst>
          </p:cNvPr>
          <p:cNvSpPr>
            <a:spLocks noGrp="1"/>
          </p:cNvSpPr>
          <p:nvPr>
            <p:ph idx="1"/>
          </p:nvPr>
        </p:nvSpPr>
        <p:spPr>
          <a:xfrm>
            <a:off x="6503158" y="649480"/>
            <a:ext cx="4862447" cy="5546047"/>
          </a:xfrm>
        </p:spPr>
        <p:txBody>
          <a:bodyPr anchor="ctr">
            <a:normAutofit/>
          </a:bodyPr>
          <a:lstStyle/>
          <a:p>
            <a:r>
              <a:rPr lang="en-US" sz="2000" b="1">
                <a:latin typeface="Arial" panose="020B0604020202020204" pitchFamily="34" charset="0"/>
                <a:cs typeface="Arial" panose="020B0604020202020204" pitchFamily="34" charset="0"/>
              </a:rPr>
              <a:t>The Shannon and Weaver Model defines 'noise' as anything that disrupts communication, including machinery noise and language differences at Flight Foods Ltd. These factors cause misunderstandings and errors that harm efficiency and safety.</a:t>
            </a:r>
            <a:endParaRPr lang="en-GB" sz="2000">
              <a:latin typeface="Arial" panose="020B0604020202020204" pitchFamily="34" charset="0"/>
              <a:cs typeface="Arial" panose="020B0604020202020204" pitchFamily="34" charset="0"/>
            </a:endParaRPr>
          </a:p>
          <a:p>
            <a:endParaRPr lang="en-GB" sz="2000"/>
          </a:p>
        </p:txBody>
      </p:sp>
    </p:spTree>
    <p:extLst>
      <p:ext uri="{BB962C8B-B14F-4D97-AF65-F5344CB8AC3E}">
        <p14:creationId xmlns:p14="http://schemas.microsoft.com/office/powerpoint/2010/main" val="5100818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10A671E7-D5C4-0FCF-0796-569628372F7A}"/>
              </a:ext>
            </a:extLst>
          </p:cNvPr>
          <p:cNvSpPr>
            <a:spLocks noGrp="1"/>
          </p:cNvSpPr>
          <p:nvPr>
            <p:ph type="title"/>
          </p:nvPr>
        </p:nvSpPr>
        <p:spPr>
          <a:xfrm>
            <a:off x="640080" y="1243013"/>
            <a:ext cx="3855720" cy="4371974"/>
          </a:xfrm>
        </p:spPr>
        <p:txBody>
          <a:bodyPr>
            <a:normAutofit/>
          </a:bodyPr>
          <a:lstStyle/>
          <a:p>
            <a:r>
              <a:rPr lang="en-US" sz="3600" b="1">
                <a:solidFill>
                  <a:schemeClr val="tx2"/>
                </a:solidFill>
                <a:latin typeface="Arial" panose="020B0604020202020204" pitchFamily="34" charset="0"/>
                <a:cs typeface="Arial" panose="020B0604020202020204" pitchFamily="34" charset="0"/>
              </a:rPr>
              <a:t>Schramm’s Circular Model</a:t>
            </a:r>
            <a:endParaRPr lang="en-GB" sz="3600">
              <a:solidFill>
                <a:schemeClr val="tx2"/>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B7A0463-46D4-B906-B6B8-F069CDF52C91}"/>
              </a:ext>
            </a:extLst>
          </p:cNvPr>
          <p:cNvSpPr>
            <a:spLocks noGrp="1"/>
          </p:cNvSpPr>
          <p:nvPr>
            <p:ph idx="1"/>
          </p:nvPr>
        </p:nvSpPr>
        <p:spPr>
          <a:xfrm>
            <a:off x="6172200" y="804672"/>
            <a:ext cx="5221224" cy="5230368"/>
          </a:xfrm>
        </p:spPr>
        <p:txBody>
          <a:bodyPr anchor="ctr">
            <a:normAutofit/>
          </a:bodyPr>
          <a:lstStyle/>
          <a:p>
            <a:r>
              <a:rPr lang="en-US" sz="1800" b="1">
                <a:solidFill>
                  <a:schemeClr val="tx2"/>
                </a:solidFill>
                <a:latin typeface="Arial" panose="020B0604020202020204" pitchFamily="34" charset="0"/>
                <a:cs typeface="Arial" panose="020B0604020202020204" pitchFamily="34" charset="0"/>
              </a:rPr>
              <a:t>Schramm’s Circular Model (1954) emphasizes the importance of two-way communication and the development of shared meaning between sender and receiver. At Flight Foods Ltd, the lack of a shared cultural background, significant language barriers, and inadequate feedback mechanisms contribute to repeated errors and workplace confusion. This deficiency in interactive communication prevents management from identifying concerns promptly and implementing corrective actions. o’s SMCR Model</a:t>
            </a:r>
            <a:endParaRPr lang="en-GB" sz="1800">
              <a:solidFill>
                <a:schemeClr val="tx2"/>
              </a:solidFill>
              <a:latin typeface="Arial" panose="020B0604020202020204" pitchFamily="34" charset="0"/>
              <a:cs typeface="Arial" panose="020B0604020202020204" pitchFamily="34" charset="0"/>
            </a:endParaRPr>
          </a:p>
          <a:p>
            <a:r>
              <a:rPr lang="en-US" sz="1800" b="1">
                <a:solidFill>
                  <a:schemeClr val="tx2"/>
                </a:solidFill>
                <a:latin typeface="Arial" panose="020B0604020202020204" pitchFamily="34" charset="0"/>
                <a:cs typeface="Arial" panose="020B0604020202020204" pitchFamily="34" charset="0"/>
              </a:rPr>
              <a:t>Berlo’s SMCR Model states that communication relies on the source and receiver’s skills, attitudes, knowledge, and culture. At Flight Foods Ltd, language gaps, poor training, and inconsistent leadership hurt communication, raising risks.</a:t>
            </a:r>
            <a:endParaRPr lang="en-GB" sz="1800">
              <a:solidFill>
                <a:schemeClr val="tx2"/>
              </a:solidFill>
              <a:latin typeface="Arial" panose="020B0604020202020204" pitchFamily="34" charset="0"/>
              <a:cs typeface="Arial" panose="020B0604020202020204" pitchFamily="34" charset="0"/>
            </a:endParaRPr>
          </a:p>
          <a:p>
            <a:endParaRPr lang="en-GB" sz="1800">
              <a:solidFill>
                <a:schemeClr val="tx2"/>
              </a:solidFill>
            </a:endParaRPr>
          </a:p>
        </p:txBody>
      </p:sp>
    </p:spTree>
    <p:extLst>
      <p:ext uri="{BB962C8B-B14F-4D97-AF65-F5344CB8AC3E}">
        <p14:creationId xmlns:p14="http://schemas.microsoft.com/office/powerpoint/2010/main" val="31545609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24115F-7464-88E6-C00D-396C7802595D}"/>
              </a:ext>
            </a:extLst>
          </p:cNvPr>
          <p:cNvSpPr>
            <a:spLocks noGrp="1"/>
          </p:cNvSpPr>
          <p:nvPr>
            <p:ph type="title"/>
          </p:nvPr>
        </p:nvSpPr>
        <p:spPr>
          <a:xfrm>
            <a:off x="686834" y="1153572"/>
            <a:ext cx="3200400" cy="4461163"/>
          </a:xfrm>
        </p:spPr>
        <p:txBody>
          <a:bodyPr>
            <a:normAutofit/>
          </a:bodyPr>
          <a:lstStyle/>
          <a:p>
            <a:r>
              <a:rPr lang="en-US" sz="2400" b="1">
                <a:solidFill>
                  <a:srgbClr val="FFFFFF"/>
                </a:solidFill>
                <a:latin typeface="Arial" panose="020B0604020202020204" pitchFamily="34" charset="0"/>
                <a:cs typeface="Arial" panose="020B0604020202020204" pitchFamily="34" charset="0"/>
              </a:rPr>
              <a:t>Recommendations</a:t>
            </a:r>
            <a:endParaRPr lang="en-GB" sz="2400">
              <a:solidFill>
                <a:srgbClr val="FFFFFF"/>
              </a:solidFill>
              <a:latin typeface="Arial" panose="020B0604020202020204" pitchFamily="34" charset="0"/>
              <a:cs typeface="Arial" panose="020B0604020202020204" pitchFamily="34" charset="0"/>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9C831DB-9EE3-5B7C-A47E-98560965A994}"/>
              </a:ext>
            </a:extLst>
          </p:cNvPr>
          <p:cNvSpPr>
            <a:spLocks noGrp="1"/>
          </p:cNvSpPr>
          <p:nvPr>
            <p:ph idx="1"/>
          </p:nvPr>
        </p:nvSpPr>
        <p:spPr>
          <a:xfrm>
            <a:off x="4447308" y="591344"/>
            <a:ext cx="6906491" cy="5585619"/>
          </a:xfrm>
        </p:spPr>
        <p:txBody>
          <a:bodyPr anchor="ctr">
            <a:normAutofit/>
          </a:bodyPr>
          <a:lstStyle/>
          <a:p>
            <a:r>
              <a:rPr lang="en-US" sz="2400" b="1" dirty="0">
                <a:latin typeface="Arial" panose="020B0604020202020204" pitchFamily="34" charset="0"/>
                <a:cs typeface="Arial" panose="020B0604020202020204" pitchFamily="34" charset="0"/>
              </a:rPr>
              <a:t>1. Implement structured multilingual training in Food Hygiene and Safety</a:t>
            </a:r>
            <a:endParaRPr lang="en-GB" sz="2400" dirty="0">
              <a:latin typeface="Arial" panose="020B0604020202020204" pitchFamily="34" charset="0"/>
              <a:cs typeface="Arial" panose="020B0604020202020204" pitchFamily="34" charset="0"/>
            </a:endParaRPr>
          </a:p>
          <a:p>
            <a:r>
              <a:rPr lang="en-US" sz="2400" b="1" dirty="0">
                <a:latin typeface="Arial" panose="020B0604020202020204" pitchFamily="34" charset="0"/>
                <a:cs typeface="Arial" panose="020B0604020202020204" pitchFamily="34" charset="0"/>
              </a:rPr>
              <a:t>2. Apply visual communication methods such as pictograms and color coding. Deliver leadership training to Gary with a focus on cross-cultural competencies</a:t>
            </a:r>
            <a:endParaRPr lang="en-GB" sz="2400" dirty="0">
              <a:latin typeface="Arial" panose="020B0604020202020204" pitchFamily="34" charset="0"/>
              <a:cs typeface="Arial" panose="020B0604020202020204" pitchFamily="34" charset="0"/>
            </a:endParaRPr>
          </a:p>
          <a:p>
            <a:r>
              <a:rPr lang="en-US" sz="2400" b="1" dirty="0">
                <a:latin typeface="Arial" panose="020B0604020202020204" pitchFamily="34" charset="0"/>
                <a:cs typeface="Arial" panose="020B0604020202020204" pitchFamily="34" charset="0"/>
              </a:rPr>
              <a:t>4. Minimize noise through regular maintenance and designated briefing areas</a:t>
            </a:r>
            <a:endParaRPr lang="en-GB" sz="2400" dirty="0">
              <a:latin typeface="Arial" panose="020B0604020202020204" pitchFamily="34" charset="0"/>
              <a:cs typeface="Arial" panose="020B0604020202020204" pitchFamily="34" charset="0"/>
            </a:endParaRPr>
          </a:p>
          <a:p>
            <a:r>
              <a:rPr lang="en-US" sz="2400" b="1" dirty="0">
                <a:latin typeface="Arial" panose="020B0604020202020204" pitchFamily="34" charset="0"/>
                <a:cs typeface="Arial" panose="020B0604020202020204" pitchFamily="34" charset="0"/>
              </a:rPr>
              <a:t>5. Institute daily micro-briefings and feedback systems</a:t>
            </a:r>
            <a:endParaRPr lang="en-GB" sz="2400" dirty="0">
              <a:latin typeface="Arial" panose="020B0604020202020204" pitchFamily="34" charset="0"/>
              <a:cs typeface="Arial" panose="020B0604020202020204" pitchFamily="34" charset="0"/>
            </a:endParaRPr>
          </a:p>
          <a:p>
            <a:r>
              <a:rPr lang="en-US" sz="2400" b="1" dirty="0">
                <a:latin typeface="Arial" panose="020B0604020202020204" pitchFamily="34" charset="0"/>
                <a:cs typeface="Arial" panose="020B0604020202020204" pitchFamily="34" charset="0"/>
              </a:rPr>
              <a:t>6. Appoint team leaders representing each language group to facilitate communication</a:t>
            </a:r>
            <a:endParaRPr lang="en-GB" sz="2400" dirty="0">
              <a:latin typeface="Arial" panose="020B0604020202020204" pitchFamily="34" charset="0"/>
              <a:cs typeface="Arial" panose="020B0604020202020204" pitchFamily="34" charset="0"/>
            </a:endParaRPr>
          </a:p>
          <a:p>
            <a:endParaRPr lang="en-GB" sz="2400"/>
          </a:p>
        </p:txBody>
      </p:sp>
    </p:spTree>
    <p:extLst>
      <p:ext uri="{BB962C8B-B14F-4D97-AF65-F5344CB8AC3E}">
        <p14:creationId xmlns:p14="http://schemas.microsoft.com/office/powerpoint/2010/main" val="316850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9292B3-AD66-9254-53DD-F8AED379EB11}"/>
              </a:ext>
            </a:extLst>
          </p:cNvPr>
          <p:cNvSpPr>
            <a:spLocks noGrp="1"/>
          </p:cNvSpPr>
          <p:nvPr>
            <p:ph type="title"/>
          </p:nvPr>
        </p:nvSpPr>
        <p:spPr>
          <a:xfrm>
            <a:off x="686834" y="1153572"/>
            <a:ext cx="3200400" cy="4461163"/>
          </a:xfrm>
        </p:spPr>
        <p:txBody>
          <a:bodyPr>
            <a:normAutofit/>
          </a:bodyPr>
          <a:lstStyle/>
          <a:p>
            <a:r>
              <a:rPr lang="en-GB">
                <a:solidFill>
                  <a:srgbClr val="FFFFFF"/>
                </a:solidFill>
                <a:latin typeface="Arial" panose="020B0604020202020204" pitchFamily="34" charset="0"/>
                <a:cs typeface="Arial" panose="020B0604020202020204" pitchFamily="34" charset="0"/>
              </a:rPr>
              <a:t>Conclusion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FF88B7D-29A4-75AB-16BE-D09A7D47A152}"/>
              </a:ext>
            </a:extLst>
          </p:cNvPr>
          <p:cNvSpPr>
            <a:spLocks noGrp="1"/>
          </p:cNvSpPr>
          <p:nvPr>
            <p:ph idx="1"/>
          </p:nvPr>
        </p:nvSpPr>
        <p:spPr>
          <a:xfrm>
            <a:off x="4447308" y="591344"/>
            <a:ext cx="6906491" cy="5585619"/>
          </a:xfrm>
        </p:spPr>
        <p:txBody>
          <a:bodyPr anchor="ctr">
            <a:normAutofit/>
          </a:bodyPr>
          <a:lstStyle/>
          <a:p>
            <a:r>
              <a:rPr lang="en-US" sz="2600" b="1">
                <a:latin typeface="Arial" panose="020B0604020202020204" pitchFamily="34" charset="0"/>
                <a:cs typeface="Arial" panose="020B0604020202020204" pitchFamily="34" charset="0"/>
              </a:rPr>
              <a:t>In summary, communication challenges at Flight Foods Ltd stem from linguistic diversity, cultural differences, and organizational weaknesses. Implementing structured multilingual training, adopting visual and digital communication tools, and enhancing leadership through targeted development are essential measures. These strategies are anticipated to reduce operational errors, improve regulatory compliance, and enhance the company’s performance and reputation in the airline catering sector.</a:t>
            </a:r>
            <a:endParaRPr lang="en-GB" sz="2600">
              <a:latin typeface="Arial" panose="020B0604020202020204" pitchFamily="34" charset="0"/>
              <a:cs typeface="Arial" panose="020B0604020202020204" pitchFamily="34" charset="0"/>
            </a:endParaRPr>
          </a:p>
          <a:p>
            <a:endParaRPr lang="en-GB" sz="2600"/>
          </a:p>
        </p:txBody>
      </p:sp>
    </p:spTree>
    <p:extLst>
      <p:ext uri="{BB962C8B-B14F-4D97-AF65-F5344CB8AC3E}">
        <p14:creationId xmlns:p14="http://schemas.microsoft.com/office/powerpoint/2010/main" val="42144778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AEE818-22BC-9546-53A4-DDC9EE615696}"/>
              </a:ext>
            </a:extLst>
          </p:cNvPr>
          <p:cNvSpPr>
            <a:spLocks noGrp="1"/>
          </p:cNvSpPr>
          <p:nvPr>
            <p:ph type="title"/>
          </p:nvPr>
        </p:nvSpPr>
        <p:spPr>
          <a:xfrm>
            <a:off x="686834" y="1153572"/>
            <a:ext cx="3200400" cy="4461163"/>
          </a:xfrm>
        </p:spPr>
        <p:txBody>
          <a:bodyPr>
            <a:normAutofit/>
          </a:bodyPr>
          <a:lstStyle/>
          <a:p>
            <a:r>
              <a:rPr lang="en-GB">
                <a:solidFill>
                  <a:srgbClr val="FFFFFF"/>
                </a:solidFill>
                <a:latin typeface="Arial" panose="020B0604020202020204" pitchFamily="34" charset="0"/>
                <a:cs typeface="Arial" panose="020B0604020202020204" pitchFamily="34" charset="0"/>
              </a:rPr>
              <a:t>References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5F9F3E6-5122-CDDD-54BE-4F6119094D5E}"/>
              </a:ext>
            </a:extLst>
          </p:cNvPr>
          <p:cNvSpPr>
            <a:spLocks noGrp="1"/>
          </p:cNvSpPr>
          <p:nvPr>
            <p:ph idx="1"/>
          </p:nvPr>
        </p:nvSpPr>
        <p:spPr>
          <a:xfrm>
            <a:off x="4447308" y="591344"/>
            <a:ext cx="6906491" cy="5585619"/>
          </a:xfrm>
        </p:spPr>
        <p:txBody>
          <a:bodyPr anchor="ctr">
            <a:normAutofit/>
          </a:bodyPr>
          <a:lstStyle/>
          <a:p>
            <a:r>
              <a:rPr lang="en-US" sz="2400" b="1">
                <a:latin typeface="Arial" panose="020B0604020202020204" pitchFamily="34" charset="0"/>
                <a:cs typeface="Arial" panose="020B0604020202020204" pitchFamily="34" charset="0"/>
              </a:rPr>
              <a:t>Argenti, P. (2021). Corporate Communication. 8th </a:t>
            </a:r>
            <a:r>
              <a:rPr lang="en-US" sz="2400" b="1" err="1">
                <a:latin typeface="Arial" panose="020B0604020202020204" pitchFamily="34" charset="0"/>
                <a:cs typeface="Arial" panose="020B0604020202020204" pitchFamily="34" charset="0"/>
              </a:rPr>
              <a:t>edn</a:t>
            </a:r>
            <a:r>
              <a:rPr lang="en-US" sz="2400" b="1">
                <a:latin typeface="Arial" panose="020B0604020202020204" pitchFamily="34" charset="0"/>
                <a:cs typeface="Arial" panose="020B0604020202020204" pitchFamily="34" charset="0"/>
              </a:rPr>
              <a:t>. McGraw-Hill.</a:t>
            </a:r>
            <a:endParaRPr lang="en-GB" sz="2400">
              <a:latin typeface="Arial" panose="020B0604020202020204" pitchFamily="34" charset="0"/>
              <a:cs typeface="Arial" panose="020B0604020202020204" pitchFamily="34" charset="0"/>
            </a:endParaRPr>
          </a:p>
          <a:p>
            <a:r>
              <a:rPr lang="en-US" sz="2400" b="1">
                <a:latin typeface="Arial" panose="020B0604020202020204" pitchFamily="34" charset="0"/>
                <a:cs typeface="Arial" panose="020B0604020202020204" pitchFamily="34" charset="0"/>
              </a:rPr>
              <a:t>Berlo, D. (1960). The Process of Communication. Holt, Rinehart and Winston.</a:t>
            </a:r>
            <a:endParaRPr lang="en-GB" sz="2400">
              <a:latin typeface="Arial" panose="020B0604020202020204" pitchFamily="34" charset="0"/>
              <a:cs typeface="Arial" panose="020B0604020202020204" pitchFamily="34" charset="0"/>
            </a:endParaRPr>
          </a:p>
          <a:p>
            <a:r>
              <a:rPr lang="en-US" sz="2400" b="1" err="1">
                <a:latin typeface="Arial" panose="020B0604020202020204" pitchFamily="34" charset="0"/>
                <a:cs typeface="Arial" panose="020B0604020202020204" pitchFamily="34" charset="0"/>
              </a:rPr>
              <a:t>Gudykunst</a:t>
            </a:r>
            <a:r>
              <a:rPr lang="en-US" sz="2400" b="1">
                <a:latin typeface="Arial" panose="020B0604020202020204" pitchFamily="34" charset="0"/>
                <a:cs typeface="Arial" panose="020B0604020202020204" pitchFamily="34" charset="0"/>
              </a:rPr>
              <a:t>, W. (2018). Bridging Differences: Effective Intergroup Communication. 6th </a:t>
            </a:r>
            <a:r>
              <a:rPr lang="en-US" sz="2400" b="1" err="1">
                <a:latin typeface="Arial" panose="020B0604020202020204" pitchFamily="34" charset="0"/>
                <a:cs typeface="Arial" panose="020B0604020202020204" pitchFamily="34" charset="0"/>
              </a:rPr>
              <a:t>edn</a:t>
            </a:r>
            <a:r>
              <a:rPr lang="en-US" sz="2400" b="1">
                <a:latin typeface="Arial" panose="020B0604020202020204" pitchFamily="34" charset="0"/>
                <a:cs typeface="Arial" panose="020B0604020202020204" pitchFamily="34" charset="0"/>
              </a:rPr>
              <a:t>. Sage.</a:t>
            </a:r>
            <a:endParaRPr lang="en-GB" sz="2400">
              <a:latin typeface="Arial" panose="020B0604020202020204" pitchFamily="34" charset="0"/>
              <a:cs typeface="Arial" panose="020B0604020202020204" pitchFamily="34" charset="0"/>
            </a:endParaRPr>
          </a:p>
          <a:p>
            <a:r>
              <a:rPr lang="en-US" sz="2400" b="1">
                <a:latin typeface="Arial" panose="020B0604020202020204" pitchFamily="34" charset="0"/>
                <a:cs typeface="Arial" panose="020B0604020202020204" pitchFamily="34" charset="0"/>
              </a:rPr>
              <a:t>Shannon, C. and Weaver, W. (1949). The Mathematical Theory of Communication. University of Illinois Press.</a:t>
            </a:r>
            <a:endParaRPr lang="en-GB" sz="2400">
              <a:latin typeface="Arial" panose="020B0604020202020204" pitchFamily="34" charset="0"/>
              <a:cs typeface="Arial" panose="020B0604020202020204" pitchFamily="34" charset="0"/>
            </a:endParaRPr>
          </a:p>
          <a:p>
            <a:r>
              <a:rPr lang="en-US" sz="2400" b="1">
                <a:latin typeface="Arial" panose="020B0604020202020204" pitchFamily="34" charset="0"/>
                <a:cs typeface="Arial" panose="020B0604020202020204" pitchFamily="34" charset="0"/>
              </a:rPr>
              <a:t>Schramm, W. (1954). How Communication Works. University of Illinois Press.</a:t>
            </a:r>
            <a:endParaRPr lang="en-GB" sz="2400">
              <a:latin typeface="Arial" panose="020B0604020202020204" pitchFamily="34" charset="0"/>
              <a:cs typeface="Arial" panose="020B0604020202020204" pitchFamily="34" charset="0"/>
            </a:endParaRPr>
          </a:p>
          <a:p>
            <a:endParaRPr lang="en-GB" sz="2400"/>
          </a:p>
        </p:txBody>
      </p:sp>
    </p:spTree>
    <p:extLst>
      <p:ext uri="{BB962C8B-B14F-4D97-AF65-F5344CB8AC3E}">
        <p14:creationId xmlns:p14="http://schemas.microsoft.com/office/powerpoint/2010/main" val="222486627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685D9A3F19FAA42827BE103508D067E" ma:contentTypeVersion="5" ma:contentTypeDescription="Create a new document." ma:contentTypeScope="" ma:versionID="cf59bff42d455df382f9cb18d8740736">
  <xsd:schema xmlns:xsd="http://www.w3.org/2001/XMLSchema" xmlns:xs="http://www.w3.org/2001/XMLSchema" xmlns:p="http://schemas.microsoft.com/office/2006/metadata/properties" xmlns:ns3="b6c735d2-3114-479d-9f38-f4e14bc16876" targetNamespace="http://schemas.microsoft.com/office/2006/metadata/properties" ma:root="true" ma:fieldsID="d62f2ca8ef247e4cfceedaefbc82b5b8" ns3:_="">
    <xsd:import namespace="b6c735d2-3114-479d-9f38-f4e14bc16876"/>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6c735d2-3114-479d-9f38-f4e14bc1687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250347F-80B0-4D0C-A4E8-C4633AAEFAB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6c735d2-3114-479d-9f38-f4e14bc1687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60C27B6-F3A6-4EAC-AA4C-66361457774F}">
  <ds:schemaRefs>
    <ds:schemaRef ds:uri="http://schemas.microsoft.com/sharepoint/v3/contenttype/forms"/>
  </ds:schemaRefs>
</ds:datastoreItem>
</file>

<file path=customXml/itemProps3.xml><?xml version="1.0" encoding="utf-8"?>
<ds:datastoreItem xmlns:ds="http://schemas.openxmlformats.org/officeDocument/2006/customXml" ds:itemID="{56C83586-D091-4AA4-9E55-750E856DCB84}">
  <ds:schemaRefs>
    <ds:schemaRef ds:uri="http://schemas.microsoft.com/office/2006/metadata/properties"/>
    <ds:schemaRef ds:uri="http://schemas.microsoft.com/office/infopath/2007/PartnerControls"/>
    <ds:schemaRef ds:uri="http://schemas.microsoft.com/office/2006/documentManagement/types"/>
    <ds:schemaRef ds:uri="http://purl.org/dc/elements/1.1/"/>
    <ds:schemaRef ds:uri="http://purl.org/dc/dcmitype/"/>
    <ds:schemaRef ds:uri="http://schemas.openxmlformats.org/package/2006/metadata/core-properties"/>
    <ds:schemaRef ds:uri="http://www.w3.org/XML/1998/namespace"/>
    <ds:schemaRef ds:uri="http://purl.org/dc/terms/"/>
    <ds:schemaRef ds:uri="b6c735d2-3114-479d-9f38-f4e14bc16876"/>
  </ds:schemaRefs>
</ds:datastoreItem>
</file>

<file path=docProps/app.xml><?xml version="1.0" encoding="utf-8"?>
<Properties xmlns="http://schemas.openxmlformats.org/officeDocument/2006/extended-properties" xmlns:vt="http://schemas.openxmlformats.org/officeDocument/2006/docPropsVTypes">
  <TotalTime>11</TotalTime>
  <Words>608</Words>
  <Application>Microsoft Office PowerPoint</Application>
  <PresentationFormat>Widescreen</PresentationFormat>
  <Paragraphs>42</Paragraphs>
  <Slides>10</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Aptos Display</vt:lpstr>
      <vt:lpstr>Arial</vt:lpstr>
      <vt:lpstr>Aptos</vt:lpstr>
      <vt:lpstr>Office Theme</vt:lpstr>
      <vt:lpstr>Flight Foods Ltd: Communication Barriers and Improvement Strategies   Name: Marius Cristinel Croicu Student ID:  2322337 Tutor: Lloyd Beharry / Fatima Hashmi Module: LCLM4003 – Effective Teamworking and Communication Programme: Cert HE Business Skills for the Workplace </vt:lpstr>
      <vt:lpstr>Contents Page </vt:lpstr>
      <vt:lpstr>Case Study </vt:lpstr>
      <vt:lpstr>Case Study Background</vt:lpstr>
      <vt:lpstr>Key Communication Barriers </vt:lpstr>
      <vt:lpstr>Shannon and Weaver Model</vt:lpstr>
      <vt:lpstr>Schramm’s Circular Model</vt:lpstr>
      <vt:lpstr>Recommendations</vt:lpstr>
      <vt:lpstr>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Flight Foods Ltd: Communication Barriers and Improvement Strategies   Name: Marius Cristinel Croicu Student ID:  2322337 Tutor: Lloyd Beharry / Fatima Hashmi Module: LCLM4003 – Effective Teamworking and Communication Programme: Cert HE Business Skills for the Workplace</dc:title>
  <dc:creator>Taonga Kaonga Sobere-Snithers</dc:creator>
  <cp:lastModifiedBy>Marius-Cristinel Croicu (2322337)</cp:lastModifiedBy>
  <cp:revision>5</cp:revision>
  <dcterms:created xsi:type="dcterms:W3CDTF">2025-11-29T09:37:17Z</dcterms:created>
  <dcterms:modified xsi:type="dcterms:W3CDTF">2025-11-29T15:30:46Z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0x0101006685D9A3F19FAA42827BE103508D067E</vt:lpwstr>
  </property>
</Properties>
</file>