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1"/>
  </p:notesMasterIdLst>
  <p:handoutMasterIdLst>
    <p:handoutMasterId r:id="rId22"/>
  </p:handoutMasterIdLst>
  <p:sldIdLst>
    <p:sldId id="273" r:id="rId2"/>
    <p:sldId id="286" r:id="rId3"/>
    <p:sldId id="266" r:id="rId4"/>
    <p:sldId id="288" r:id="rId5"/>
    <p:sldId id="267" r:id="rId6"/>
    <p:sldId id="276" r:id="rId7"/>
    <p:sldId id="275" r:id="rId8"/>
    <p:sldId id="287" r:id="rId9"/>
    <p:sldId id="277" r:id="rId10"/>
    <p:sldId id="278" r:id="rId11"/>
    <p:sldId id="280" r:id="rId12"/>
    <p:sldId id="258" r:id="rId13"/>
    <p:sldId id="281" r:id="rId14"/>
    <p:sldId id="260" r:id="rId15"/>
    <p:sldId id="257" r:id="rId16"/>
    <p:sldId id="259" r:id="rId17"/>
    <p:sldId id="261" r:id="rId18"/>
    <p:sldId id="282" r:id="rId19"/>
    <p:sldId id="289" r:id="rId20"/>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charset="0"/>
        <a:ea typeface="+mn-ea"/>
        <a:cs typeface="+mn-cs"/>
      </a:defRPr>
    </a:lvl2pPr>
    <a:lvl3pPr marL="914400" algn="l" rtl="0" eaLnBrk="0" fontAlgn="base" hangingPunct="0">
      <a:spcBef>
        <a:spcPct val="0"/>
      </a:spcBef>
      <a:spcAft>
        <a:spcPct val="0"/>
      </a:spcAft>
      <a:defRPr kern="1200">
        <a:solidFill>
          <a:schemeClr val="tx1"/>
        </a:solidFill>
        <a:latin typeface="Arial" charset="0"/>
        <a:ea typeface="+mn-ea"/>
        <a:cs typeface="+mn-cs"/>
      </a:defRPr>
    </a:lvl3pPr>
    <a:lvl4pPr marL="1371600" algn="l" rtl="0" eaLnBrk="0" fontAlgn="base" hangingPunct="0">
      <a:spcBef>
        <a:spcPct val="0"/>
      </a:spcBef>
      <a:spcAft>
        <a:spcPct val="0"/>
      </a:spcAft>
      <a:defRPr kern="1200">
        <a:solidFill>
          <a:schemeClr val="tx1"/>
        </a:solidFill>
        <a:latin typeface="Arial" charset="0"/>
        <a:ea typeface="+mn-ea"/>
        <a:cs typeface="+mn-cs"/>
      </a:defRPr>
    </a:lvl4pPr>
    <a:lvl5pPr marL="1828800" algn="l" rtl="0" eaLnBrk="0" fontAlgn="base" hangingPunct="0">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152" autoAdjust="0"/>
    <p:restoredTop sz="94660"/>
  </p:normalViewPr>
  <p:slideViewPr>
    <p:cSldViewPr>
      <p:cViewPr varScale="1">
        <p:scale>
          <a:sx n="79" d="100"/>
          <a:sy n="79" d="100"/>
        </p:scale>
        <p:origin x="989"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70" d="100"/>
          <a:sy n="70" d="100"/>
        </p:scale>
        <p:origin x="1950"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p:cNvSpPr>
            <a:spLocks noGrp="1" noChangeArrowheads="1"/>
          </p:cNvSpPr>
          <p:nvPr>
            <p:ph type="hdr" sz="quarter"/>
          </p:nvPr>
        </p:nvSpPr>
        <p:spPr bwMode="auto">
          <a:xfrm>
            <a:off x="0" y="0"/>
            <a:ext cx="2889250" cy="487363"/>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0" hangingPunct="0">
              <a:defRPr sz="1200">
                <a:latin typeface="Arial" charset="0"/>
              </a:defRPr>
            </a:lvl1pPr>
          </a:lstStyle>
          <a:p>
            <a:pPr>
              <a:defRPr/>
            </a:pPr>
            <a:endParaRPr lang="en-GB" altLang="en-US"/>
          </a:p>
        </p:txBody>
      </p:sp>
      <p:sp>
        <p:nvSpPr>
          <p:cNvPr id="29699" name="Rectangle 3"/>
          <p:cNvSpPr>
            <a:spLocks noGrp="1" noChangeArrowheads="1"/>
          </p:cNvSpPr>
          <p:nvPr>
            <p:ph type="dt" sz="quarter" idx="1"/>
          </p:nvPr>
        </p:nvSpPr>
        <p:spPr bwMode="auto">
          <a:xfrm>
            <a:off x="3778250" y="0"/>
            <a:ext cx="2889250" cy="487363"/>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0" hangingPunct="0">
              <a:defRPr sz="1200">
                <a:latin typeface="Arial" charset="0"/>
              </a:defRPr>
            </a:lvl1pPr>
          </a:lstStyle>
          <a:p>
            <a:pPr>
              <a:defRPr/>
            </a:pPr>
            <a:fld id="{49FD0016-AFA6-4068-803F-F0DBCAB23C0C}" type="datetimeFigureOut">
              <a:rPr lang="en-GB" altLang="en-US"/>
              <a:pPr>
                <a:defRPr/>
              </a:pPr>
              <a:t>07/10/2024</a:t>
            </a:fld>
            <a:endParaRPr lang="en-GB" altLang="en-US"/>
          </a:p>
        </p:txBody>
      </p:sp>
      <p:sp>
        <p:nvSpPr>
          <p:cNvPr id="29700" name="Rectangle 4"/>
          <p:cNvSpPr>
            <a:spLocks noGrp="1" noChangeArrowheads="1"/>
          </p:cNvSpPr>
          <p:nvPr>
            <p:ph type="ftr" sz="quarter" idx="2"/>
          </p:nvPr>
        </p:nvSpPr>
        <p:spPr bwMode="auto">
          <a:xfrm>
            <a:off x="0" y="9264650"/>
            <a:ext cx="2889250" cy="487363"/>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0" hangingPunct="0">
              <a:defRPr sz="1200">
                <a:latin typeface="Arial" charset="0"/>
              </a:defRPr>
            </a:lvl1pPr>
          </a:lstStyle>
          <a:p>
            <a:pPr>
              <a:defRPr/>
            </a:pPr>
            <a:endParaRPr lang="en-GB" altLang="en-US"/>
          </a:p>
        </p:txBody>
      </p:sp>
      <p:sp>
        <p:nvSpPr>
          <p:cNvPr id="29701" name="Rectangle 5"/>
          <p:cNvSpPr>
            <a:spLocks noGrp="1" noChangeArrowheads="1"/>
          </p:cNvSpPr>
          <p:nvPr>
            <p:ph type="sldNum" sz="quarter" idx="3"/>
          </p:nvPr>
        </p:nvSpPr>
        <p:spPr bwMode="auto">
          <a:xfrm>
            <a:off x="3778250" y="9264650"/>
            <a:ext cx="2889250" cy="487363"/>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682D2119-731A-48C8-B752-8DDBD75FF7E7}" type="slidenum">
              <a:rPr lang="en-GB" altLang="en-US"/>
              <a:pPr>
                <a:defRPr/>
              </a:pPr>
              <a:t>‹#›</a:t>
            </a:fld>
            <a:endParaRPr lang="en-GB" altLang="en-US"/>
          </a:p>
        </p:txBody>
      </p:sp>
    </p:spTree>
    <p:extLst>
      <p:ext uri="{BB962C8B-B14F-4D97-AF65-F5344CB8AC3E}">
        <p14:creationId xmlns:p14="http://schemas.microsoft.com/office/powerpoint/2010/main" val="9118205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eaLnBrk="1" hangingPunct="1">
              <a:defRPr sz="1200">
                <a:latin typeface="Arial" panose="020B0604020202020204" pitchFamily="34" charset="0"/>
              </a:defRPr>
            </a:lvl1pPr>
          </a:lstStyle>
          <a:p>
            <a:pPr>
              <a:defRPr/>
            </a:pPr>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eaLnBrk="1" hangingPunct="1">
              <a:defRPr sz="1200">
                <a:latin typeface="Arial" panose="020B0604020202020204" pitchFamily="34" charset="0"/>
              </a:defRPr>
            </a:lvl1pPr>
          </a:lstStyle>
          <a:p>
            <a:pPr>
              <a:defRPr/>
            </a:pPr>
            <a:fld id="{0926C5F4-B8E5-4394-82E5-8492D6A0C961}" type="datetimeFigureOut">
              <a:rPr lang="en-GB"/>
              <a:pPr>
                <a:defRPr/>
              </a:pPr>
              <a:t>07/10/2024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eaLnBrk="1" hangingPunct="1">
              <a:defRPr sz="1200">
                <a:latin typeface="Arial" panose="020B0604020202020204" pitchFamily="34" charset="0"/>
              </a:defRPr>
            </a:lvl1pPr>
          </a:lstStyle>
          <a:p>
            <a:pPr>
              <a:defRPr/>
            </a:pPr>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DCD69A22-F1DD-4039-A447-D3FBE3604B31}" type="slidenum">
              <a:rPr lang="en-GB"/>
              <a:pPr>
                <a:defRPr/>
              </a:pPr>
              <a:t>‹#›</a:t>
            </a:fld>
            <a:endParaRPr lang="en-GB"/>
          </a:p>
        </p:txBody>
      </p:sp>
    </p:spTree>
    <p:extLst>
      <p:ext uri="{BB962C8B-B14F-4D97-AF65-F5344CB8AC3E}">
        <p14:creationId xmlns:p14="http://schemas.microsoft.com/office/powerpoint/2010/main" val="36807513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
        <p:nvSpPr>
          <p:cNvPr id="49156" name="Slide Number Placeholder 3"/>
          <p:cNvSpPr>
            <a:spLocks noGrp="1"/>
          </p:cNvSpPr>
          <p:nvPr>
            <p:ph type="sldNum" sz="quarter" idx="5"/>
          </p:nvPr>
        </p:nvSpPr>
        <p:spPr bwMode="auto">
          <a:noFill/>
          <a:ln>
            <a:miter lim="800000"/>
            <a:headEnd/>
            <a:tailEnd/>
          </a:ln>
        </p:spPr>
        <p:txBody>
          <a:bodyPr/>
          <a:lstStyle/>
          <a:p>
            <a:fld id="{1C3B35F2-DB2F-4001-AA14-ADD93464020B}" type="slidenum">
              <a:rPr lang="en-GB"/>
              <a:pPr/>
              <a:t>1</a:t>
            </a:fld>
            <a:endParaRPr lang="en-GB" dirty="0"/>
          </a:p>
        </p:txBody>
      </p:sp>
    </p:spTree>
    <p:extLst>
      <p:ext uri="{BB962C8B-B14F-4D97-AF65-F5344CB8AC3E}">
        <p14:creationId xmlns:p14="http://schemas.microsoft.com/office/powerpoint/2010/main" val="16613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CD69A22-F1DD-4039-A447-D3FBE3604B31}" type="slidenum">
              <a:rPr lang="en-GB" smtClean="0"/>
              <a:pPr>
                <a:defRPr/>
              </a:pPr>
              <a:t>2</a:t>
            </a:fld>
            <a:endParaRPr lang="en-GB"/>
          </a:p>
        </p:txBody>
      </p:sp>
    </p:spTree>
    <p:extLst>
      <p:ext uri="{BB962C8B-B14F-4D97-AF65-F5344CB8AC3E}">
        <p14:creationId xmlns:p14="http://schemas.microsoft.com/office/powerpoint/2010/main" val="2361324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50180" name="Slide Number Placeholder 3"/>
          <p:cNvSpPr>
            <a:spLocks noGrp="1"/>
          </p:cNvSpPr>
          <p:nvPr>
            <p:ph type="sldNum" sz="quarter" idx="5"/>
          </p:nvPr>
        </p:nvSpPr>
        <p:spPr bwMode="auto">
          <a:noFill/>
          <a:ln>
            <a:miter lim="800000"/>
            <a:headEnd/>
            <a:tailEnd/>
          </a:ln>
        </p:spPr>
        <p:txBody>
          <a:bodyPr/>
          <a:lstStyle/>
          <a:p>
            <a:fld id="{8CA1DE47-4907-437F-AD22-E8F6757C82FE}" type="slidenum">
              <a:rPr lang="en-GB"/>
              <a:pPr/>
              <a:t>3</a:t>
            </a:fld>
            <a:endParaRPr lang="en-GB"/>
          </a:p>
        </p:txBody>
      </p:sp>
    </p:spTree>
    <p:extLst>
      <p:ext uri="{BB962C8B-B14F-4D97-AF65-F5344CB8AC3E}">
        <p14:creationId xmlns:p14="http://schemas.microsoft.com/office/powerpoint/2010/main" val="1005412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50180" name="Slide Number Placeholder 3"/>
          <p:cNvSpPr>
            <a:spLocks noGrp="1"/>
          </p:cNvSpPr>
          <p:nvPr>
            <p:ph type="sldNum" sz="quarter" idx="5"/>
          </p:nvPr>
        </p:nvSpPr>
        <p:spPr bwMode="auto">
          <a:noFill/>
          <a:ln>
            <a:miter lim="800000"/>
            <a:headEnd/>
            <a:tailEnd/>
          </a:ln>
        </p:spPr>
        <p:txBody>
          <a:bodyPr/>
          <a:lstStyle/>
          <a:p>
            <a:fld id="{8CA1DE47-4907-437F-AD22-E8F6757C82FE}" type="slidenum">
              <a:rPr lang="en-GB"/>
              <a:pPr/>
              <a:t>4</a:t>
            </a:fld>
            <a:endParaRPr lang="en-GB"/>
          </a:p>
        </p:txBody>
      </p:sp>
    </p:spTree>
    <p:extLst>
      <p:ext uri="{BB962C8B-B14F-4D97-AF65-F5344CB8AC3E}">
        <p14:creationId xmlns:p14="http://schemas.microsoft.com/office/powerpoint/2010/main" val="15460329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51204" name="Slide Number Placeholder 3"/>
          <p:cNvSpPr>
            <a:spLocks noGrp="1"/>
          </p:cNvSpPr>
          <p:nvPr>
            <p:ph type="sldNum" sz="quarter" idx="5"/>
          </p:nvPr>
        </p:nvSpPr>
        <p:spPr bwMode="auto">
          <a:noFill/>
          <a:ln>
            <a:miter lim="800000"/>
            <a:headEnd/>
            <a:tailEnd/>
          </a:ln>
        </p:spPr>
        <p:txBody>
          <a:bodyPr/>
          <a:lstStyle/>
          <a:p>
            <a:fld id="{AB1BD916-3346-4167-928A-66F461164A7B}" type="slidenum">
              <a:rPr lang="en-GB"/>
              <a:pPr/>
              <a:t>5</a:t>
            </a:fld>
            <a:endParaRPr lang="en-GB"/>
          </a:p>
        </p:txBody>
      </p:sp>
    </p:spTree>
    <p:extLst>
      <p:ext uri="{BB962C8B-B14F-4D97-AF65-F5344CB8AC3E}">
        <p14:creationId xmlns:p14="http://schemas.microsoft.com/office/powerpoint/2010/main" val="2410331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52228" name="Slide Number Placeholder 3"/>
          <p:cNvSpPr>
            <a:spLocks noGrp="1"/>
          </p:cNvSpPr>
          <p:nvPr>
            <p:ph type="sldNum" sz="quarter" idx="5"/>
          </p:nvPr>
        </p:nvSpPr>
        <p:spPr bwMode="auto">
          <a:noFill/>
          <a:ln>
            <a:miter lim="800000"/>
            <a:headEnd/>
            <a:tailEnd/>
          </a:ln>
        </p:spPr>
        <p:txBody>
          <a:bodyPr/>
          <a:lstStyle/>
          <a:p>
            <a:fld id="{D1965789-3618-467B-AD1E-E460E28AE55A}" type="slidenum">
              <a:rPr lang="en-GB"/>
              <a:pPr/>
              <a:t>6</a:t>
            </a:fld>
            <a:endParaRPr lang="en-GB"/>
          </a:p>
        </p:txBody>
      </p:sp>
    </p:spTree>
    <p:extLst>
      <p:ext uri="{BB962C8B-B14F-4D97-AF65-F5344CB8AC3E}">
        <p14:creationId xmlns:p14="http://schemas.microsoft.com/office/powerpoint/2010/main" val="30525170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p:spPr>
      </p:sp>
      <p:sp>
        <p:nvSpPr>
          <p:cNvPr id="5325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53252" name="Slide Number Placeholder 3"/>
          <p:cNvSpPr>
            <a:spLocks noGrp="1"/>
          </p:cNvSpPr>
          <p:nvPr>
            <p:ph type="sldNum" sz="quarter" idx="5"/>
          </p:nvPr>
        </p:nvSpPr>
        <p:spPr bwMode="auto">
          <a:noFill/>
          <a:ln>
            <a:miter lim="800000"/>
            <a:headEnd/>
            <a:tailEnd/>
          </a:ln>
        </p:spPr>
        <p:txBody>
          <a:bodyPr/>
          <a:lstStyle/>
          <a:p>
            <a:fld id="{FD1F44A8-81CF-4B82-8FB3-F3D7F1343881}" type="slidenum">
              <a:rPr lang="en-GB"/>
              <a:pPr/>
              <a:t>7</a:t>
            </a:fld>
            <a:endParaRPr lang="en-GB"/>
          </a:p>
        </p:txBody>
      </p:sp>
    </p:spTree>
    <p:extLst>
      <p:ext uri="{BB962C8B-B14F-4D97-AF65-F5344CB8AC3E}">
        <p14:creationId xmlns:p14="http://schemas.microsoft.com/office/powerpoint/2010/main" val="36723398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CD69A22-F1DD-4039-A447-D3FBE3604B31}" type="slidenum">
              <a:rPr lang="en-GB" smtClean="0"/>
              <a:pPr>
                <a:defRPr/>
              </a:pPr>
              <a:t>8</a:t>
            </a:fld>
            <a:endParaRPr lang="en-GB"/>
          </a:p>
        </p:txBody>
      </p:sp>
    </p:spTree>
    <p:extLst>
      <p:ext uri="{BB962C8B-B14F-4D97-AF65-F5344CB8AC3E}">
        <p14:creationId xmlns:p14="http://schemas.microsoft.com/office/powerpoint/2010/main" val="9442454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p:spPr>
      </p:sp>
      <p:sp>
        <p:nvSpPr>
          <p:cNvPr id="5427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
        <p:nvSpPr>
          <p:cNvPr id="54276" name="Slide Number Placeholder 3"/>
          <p:cNvSpPr>
            <a:spLocks noGrp="1"/>
          </p:cNvSpPr>
          <p:nvPr>
            <p:ph type="sldNum" sz="quarter" idx="5"/>
          </p:nvPr>
        </p:nvSpPr>
        <p:spPr bwMode="auto">
          <a:noFill/>
          <a:ln>
            <a:miter lim="800000"/>
            <a:headEnd/>
            <a:tailEnd/>
          </a:ln>
        </p:spPr>
        <p:txBody>
          <a:bodyPr/>
          <a:lstStyle/>
          <a:p>
            <a:fld id="{EA760922-046C-4F91-B9E7-28DD9CC7BF03}" type="slidenum">
              <a:rPr lang="en-GB"/>
              <a:pPr/>
              <a:t>9</a:t>
            </a:fld>
            <a:endParaRPr lang="en-GB" dirty="0"/>
          </a:p>
        </p:txBody>
      </p:sp>
    </p:spTree>
    <p:extLst>
      <p:ext uri="{BB962C8B-B14F-4D97-AF65-F5344CB8AC3E}">
        <p14:creationId xmlns:p14="http://schemas.microsoft.com/office/powerpoint/2010/main" val="42607757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p:spPr>
      </p:sp>
      <p:sp>
        <p:nvSpPr>
          <p:cNvPr id="5632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
        <p:nvSpPr>
          <p:cNvPr id="56324" name="Slide Number Placeholder 3"/>
          <p:cNvSpPr>
            <a:spLocks noGrp="1"/>
          </p:cNvSpPr>
          <p:nvPr>
            <p:ph type="sldNum" sz="quarter" idx="5"/>
          </p:nvPr>
        </p:nvSpPr>
        <p:spPr bwMode="auto">
          <a:noFill/>
          <a:ln>
            <a:miter lim="800000"/>
            <a:headEnd/>
            <a:tailEnd/>
          </a:ln>
        </p:spPr>
        <p:txBody>
          <a:bodyPr/>
          <a:lstStyle/>
          <a:p>
            <a:fld id="{2C472084-7A7F-4047-84BD-21BFA9D21ED9}" type="slidenum">
              <a:rPr lang="en-GB"/>
              <a:pPr/>
              <a:t>10</a:t>
            </a:fld>
            <a:endParaRPr lang="en-GB" dirty="0"/>
          </a:p>
        </p:txBody>
      </p:sp>
    </p:spTree>
    <p:extLst>
      <p:ext uri="{BB962C8B-B14F-4D97-AF65-F5344CB8AC3E}">
        <p14:creationId xmlns:p14="http://schemas.microsoft.com/office/powerpoint/2010/main" val="26622316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
        <p:nvSpPr>
          <p:cNvPr id="57348" name="Slide Number Placeholder 3"/>
          <p:cNvSpPr>
            <a:spLocks noGrp="1"/>
          </p:cNvSpPr>
          <p:nvPr>
            <p:ph type="sldNum" sz="quarter" idx="5"/>
          </p:nvPr>
        </p:nvSpPr>
        <p:spPr bwMode="auto">
          <a:noFill/>
          <a:ln>
            <a:miter lim="800000"/>
            <a:headEnd/>
            <a:tailEnd/>
          </a:ln>
        </p:spPr>
        <p:txBody>
          <a:bodyPr/>
          <a:lstStyle/>
          <a:p>
            <a:fld id="{8486EFA7-980A-4701-885F-23FE0EE91A25}" type="slidenum">
              <a:rPr lang="en-GB"/>
              <a:pPr/>
              <a:t>11</a:t>
            </a:fld>
            <a:endParaRPr lang="en-GB" dirty="0"/>
          </a:p>
        </p:txBody>
      </p:sp>
    </p:spTree>
    <p:extLst>
      <p:ext uri="{BB962C8B-B14F-4D97-AF65-F5344CB8AC3E}">
        <p14:creationId xmlns:p14="http://schemas.microsoft.com/office/powerpoint/2010/main" val="25857186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p:spPr>
      </p:sp>
      <p:sp>
        <p:nvSpPr>
          <p:cNvPr id="6144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
        <p:nvSpPr>
          <p:cNvPr id="61444" name="Slide Number Placeholder 3"/>
          <p:cNvSpPr>
            <a:spLocks noGrp="1"/>
          </p:cNvSpPr>
          <p:nvPr>
            <p:ph type="sldNum" sz="quarter" idx="5"/>
          </p:nvPr>
        </p:nvSpPr>
        <p:spPr bwMode="auto">
          <a:noFill/>
          <a:ln>
            <a:miter lim="800000"/>
            <a:headEnd/>
            <a:tailEnd/>
          </a:ln>
        </p:spPr>
        <p:txBody>
          <a:bodyPr/>
          <a:lstStyle/>
          <a:p>
            <a:fld id="{3DDE0F8C-AA20-4E40-8473-E040A09A56DF}" type="slidenum">
              <a:rPr lang="en-GB"/>
              <a:pPr/>
              <a:t>12</a:t>
            </a:fld>
            <a:endParaRPr lang="en-GB" dirty="0"/>
          </a:p>
        </p:txBody>
      </p:sp>
    </p:spTree>
    <p:extLst>
      <p:ext uri="{BB962C8B-B14F-4D97-AF65-F5344CB8AC3E}">
        <p14:creationId xmlns:p14="http://schemas.microsoft.com/office/powerpoint/2010/main" val="13486109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p:spPr>
      </p:sp>
      <p:sp>
        <p:nvSpPr>
          <p:cNvPr id="583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
        <p:nvSpPr>
          <p:cNvPr id="58372" name="Slide Number Placeholder 3"/>
          <p:cNvSpPr>
            <a:spLocks noGrp="1"/>
          </p:cNvSpPr>
          <p:nvPr>
            <p:ph type="sldNum" sz="quarter" idx="5"/>
          </p:nvPr>
        </p:nvSpPr>
        <p:spPr bwMode="auto">
          <a:noFill/>
          <a:ln>
            <a:miter lim="800000"/>
            <a:headEnd/>
            <a:tailEnd/>
          </a:ln>
        </p:spPr>
        <p:txBody>
          <a:bodyPr/>
          <a:lstStyle/>
          <a:p>
            <a:fld id="{E84CC8F8-DDCD-4946-A025-B1A715694C17}" type="slidenum">
              <a:rPr lang="en-GB"/>
              <a:pPr/>
              <a:t>13</a:t>
            </a:fld>
            <a:endParaRPr lang="en-GB" dirty="0"/>
          </a:p>
        </p:txBody>
      </p:sp>
    </p:spTree>
    <p:extLst>
      <p:ext uri="{BB962C8B-B14F-4D97-AF65-F5344CB8AC3E}">
        <p14:creationId xmlns:p14="http://schemas.microsoft.com/office/powerpoint/2010/main" val="1408136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p:spPr>
      </p:sp>
      <p:sp>
        <p:nvSpPr>
          <p:cNvPr id="6041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
        <p:nvSpPr>
          <p:cNvPr id="60420" name="Slide Number Placeholder 3"/>
          <p:cNvSpPr>
            <a:spLocks noGrp="1"/>
          </p:cNvSpPr>
          <p:nvPr>
            <p:ph type="sldNum" sz="quarter" idx="5"/>
          </p:nvPr>
        </p:nvSpPr>
        <p:spPr bwMode="auto">
          <a:noFill/>
          <a:ln>
            <a:miter lim="800000"/>
            <a:headEnd/>
            <a:tailEnd/>
          </a:ln>
        </p:spPr>
        <p:txBody>
          <a:bodyPr/>
          <a:lstStyle/>
          <a:p>
            <a:fld id="{6780F581-808E-40EE-AE53-DA2B9809D37C}" type="slidenum">
              <a:rPr lang="en-GB"/>
              <a:pPr/>
              <a:t>14</a:t>
            </a:fld>
            <a:endParaRPr lang="en-GB" dirty="0"/>
          </a:p>
        </p:txBody>
      </p:sp>
    </p:spTree>
    <p:extLst>
      <p:ext uri="{BB962C8B-B14F-4D97-AF65-F5344CB8AC3E}">
        <p14:creationId xmlns:p14="http://schemas.microsoft.com/office/powerpoint/2010/main" val="8053948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p:spPr>
      </p:sp>
      <p:sp>
        <p:nvSpPr>
          <p:cNvPr id="6246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62468" name="Slide Number Placeholder 3"/>
          <p:cNvSpPr>
            <a:spLocks noGrp="1"/>
          </p:cNvSpPr>
          <p:nvPr>
            <p:ph type="sldNum" sz="quarter" idx="5"/>
          </p:nvPr>
        </p:nvSpPr>
        <p:spPr bwMode="auto">
          <a:noFill/>
          <a:ln>
            <a:miter lim="800000"/>
            <a:headEnd/>
            <a:tailEnd/>
          </a:ln>
        </p:spPr>
        <p:txBody>
          <a:bodyPr/>
          <a:lstStyle/>
          <a:p>
            <a:fld id="{57A58C5C-D433-496A-9E81-D767F659EFFE}" type="slidenum">
              <a:rPr lang="en-GB"/>
              <a:pPr/>
              <a:t>15</a:t>
            </a:fld>
            <a:endParaRPr lang="en-GB"/>
          </a:p>
        </p:txBody>
      </p:sp>
    </p:spTree>
    <p:extLst>
      <p:ext uri="{BB962C8B-B14F-4D97-AF65-F5344CB8AC3E}">
        <p14:creationId xmlns:p14="http://schemas.microsoft.com/office/powerpoint/2010/main" val="1083857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p:spPr>
      </p:sp>
      <p:sp>
        <p:nvSpPr>
          <p:cNvPr id="593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dirty="0"/>
          </a:p>
        </p:txBody>
      </p:sp>
      <p:sp>
        <p:nvSpPr>
          <p:cNvPr id="59396" name="Slide Number Placeholder 3"/>
          <p:cNvSpPr>
            <a:spLocks noGrp="1"/>
          </p:cNvSpPr>
          <p:nvPr>
            <p:ph type="sldNum" sz="quarter" idx="5"/>
          </p:nvPr>
        </p:nvSpPr>
        <p:spPr bwMode="auto">
          <a:noFill/>
          <a:ln>
            <a:miter lim="800000"/>
            <a:headEnd/>
            <a:tailEnd/>
          </a:ln>
        </p:spPr>
        <p:txBody>
          <a:bodyPr/>
          <a:lstStyle/>
          <a:p>
            <a:fld id="{7A65A539-00D7-490C-BC81-24B71BB71830}" type="slidenum">
              <a:rPr lang="en-GB"/>
              <a:pPr/>
              <a:t>16</a:t>
            </a:fld>
            <a:endParaRPr lang="en-GB" dirty="0"/>
          </a:p>
        </p:txBody>
      </p:sp>
    </p:spTree>
    <p:extLst>
      <p:ext uri="{BB962C8B-B14F-4D97-AF65-F5344CB8AC3E}">
        <p14:creationId xmlns:p14="http://schemas.microsoft.com/office/powerpoint/2010/main" val="26361848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p:spPr>
      </p:sp>
      <p:sp>
        <p:nvSpPr>
          <p:cNvPr id="645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64516" name="Slide Number Placeholder 3"/>
          <p:cNvSpPr>
            <a:spLocks noGrp="1"/>
          </p:cNvSpPr>
          <p:nvPr>
            <p:ph type="sldNum" sz="quarter" idx="5"/>
          </p:nvPr>
        </p:nvSpPr>
        <p:spPr bwMode="auto">
          <a:noFill/>
          <a:ln>
            <a:miter lim="800000"/>
            <a:headEnd/>
            <a:tailEnd/>
          </a:ln>
        </p:spPr>
        <p:txBody>
          <a:bodyPr/>
          <a:lstStyle/>
          <a:p>
            <a:fld id="{15D967C7-44BE-48CF-8CB7-161B50CBBAA3}" type="slidenum">
              <a:rPr lang="en-GB"/>
              <a:pPr/>
              <a:t>17</a:t>
            </a:fld>
            <a:endParaRPr lang="en-GB"/>
          </a:p>
        </p:txBody>
      </p:sp>
    </p:spTree>
    <p:extLst>
      <p:ext uri="{BB962C8B-B14F-4D97-AF65-F5344CB8AC3E}">
        <p14:creationId xmlns:p14="http://schemas.microsoft.com/office/powerpoint/2010/main" val="10511549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p:spPr>
      </p:sp>
      <p:pic>
        <p:nvPicPr>
          <p:cNvPr id="65539" name="Picture 4"/>
          <p:cNvPicPr>
            <a:picLocks noChangeAspect="1"/>
          </p:cNvPicPr>
          <p:nvPr/>
        </p:nvPicPr>
        <p:blipFill>
          <a:blip r:embed="rId3"/>
          <a:srcRect/>
          <a:stretch>
            <a:fillRect/>
          </a:stretch>
        </p:blipFill>
        <p:spPr bwMode="auto">
          <a:xfrm>
            <a:off x="19050" y="5597525"/>
            <a:ext cx="6669088" cy="2346325"/>
          </a:xfrm>
          <a:prstGeom prst="rect">
            <a:avLst/>
          </a:prstGeom>
          <a:noFill/>
          <a:ln w="9525">
            <a:noFill/>
            <a:miter lim="800000"/>
            <a:headEnd/>
            <a:tailEnd/>
          </a:ln>
        </p:spPr>
      </p:pic>
      <p:sp>
        <p:nvSpPr>
          <p:cNvPr id="6554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
        <p:nvSpPr>
          <p:cNvPr id="65541" name="Slide Number Placeholder 3"/>
          <p:cNvSpPr>
            <a:spLocks noGrp="1"/>
          </p:cNvSpPr>
          <p:nvPr>
            <p:ph type="sldNum" sz="quarter" idx="5"/>
          </p:nvPr>
        </p:nvSpPr>
        <p:spPr bwMode="auto">
          <a:noFill/>
          <a:ln>
            <a:miter lim="800000"/>
            <a:headEnd/>
            <a:tailEnd/>
          </a:ln>
        </p:spPr>
        <p:txBody>
          <a:bodyPr/>
          <a:lstStyle/>
          <a:p>
            <a:fld id="{887DF220-D87D-43F4-AE18-040D07E098A7}" type="slidenum">
              <a:rPr lang="en-GB"/>
              <a:pPr/>
              <a:t>18</a:t>
            </a:fld>
            <a:endParaRPr lang="en-GB"/>
          </a:p>
        </p:txBody>
      </p:sp>
    </p:spTree>
    <p:extLst>
      <p:ext uri="{BB962C8B-B14F-4D97-AF65-F5344CB8AC3E}">
        <p14:creationId xmlns:p14="http://schemas.microsoft.com/office/powerpoint/2010/main" val="1089846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41B6B3BF-95CA-4454-8EA6-2BAF78CA199A}" type="datetimeFigureOut">
              <a:rPr lang="en-GB"/>
              <a:pPr>
                <a:defRPr/>
              </a:pPr>
              <a:t>07/10/2024</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18F93043-6003-4719-B851-FF87EB1340B9}"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5322E470-5F17-4CF3-A957-28ED5299EEDB}" type="datetimeFigureOut">
              <a:rPr lang="en-GB"/>
              <a:pPr>
                <a:defRPr/>
              </a:pPr>
              <a:t>07/10/2024</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B39F2D2A-5FCD-4CDE-B21D-E9795A6BEA8F}"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6154708D-E001-4071-9296-24228A074D40}" type="datetimeFigureOut">
              <a:rPr lang="en-GB"/>
              <a:pPr>
                <a:defRPr/>
              </a:pPr>
              <a:t>07/10/2024</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AC7E05EB-CC71-435C-B625-D909667D69BB}"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D6DFFBD8-87B1-4017-8DE3-C0DDA30F1C18}" type="datetimeFigureOut">
              <a:rPr lang="en-GB"/>
              <a:pPr>
                <a:defRPr/>
              </a:pPr>
              <a:t>07/10/2024</a:t>
            </a:fld>
            <a:endParaRPr lang="en-GB"/>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7" name="Slide Number Placeholder 6"/>
          <p:cNvSpPr>
            <a:spLocks noGrp="1"/>
          </p:cNvSpPr>
          <p:nvPr>
            <p:ph type="sldNum" sz="quarter" idx="12"/>
          </p:nvPr>
        </p:nvSpPr>
        <p:spPr/>
        <p:txBody>
          <a:bodyPr/>
          <a:lstStyle>
            <a:lvl1pPr>
              <a:defRPr smtClean="0">
                <a:latin typeface="Arial" charset="0"/>
              </a:defRPr>
            </a:lvl1pPr>
          </a:lstStyle>
          <a:p>
            <a:pPr>
              <a:defRPr/>
            </a:pPr>
            <a:fld id="{7E4B7E1D-6C91-4551-AD85-ADC3F8D3DEF6}"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2900EFFE-1455-4379-BA36-61C8F54D0070}" type="datetimeFigureOut">
              <a:rPr lang="en-GB"/>
              <a:pPr>
                <a:defRPr/>
              </a:pPr>
              <a:t>07/10/2024</a:t>
            </a:fld>
            <a:endParaRPr lang="en-GB"/>
          </a:p>
        </p:txBody>
      </p:sp>
      <p:sp>
        <p:nvSpPr>
          <p:cNvPr id="8" name="Footer Placeholder 7"/>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9" name="Slide Number Placeholder 8"/>
          <p:cNvSpPr>
            <a:spLocks noGrp="1"/>
          </p:cNvSpPr>
          <p:nvPr>
            <p:ph type="sldNum" sz="quarter" idx="12"/>
          </p:nvPr>
        </p:nvSpPr>
        <p:spPr/>
        <p:txBody>
          <a:bodyPr/>
          <a:lstStyle>
            <a:lvl1pPr>
              <a:defRPr smtClean="0">
                <a:latin typeface="Arial" charset="0"/>
              </a:defRPr>
            </a:lvl1pPr>
          </a:lstStyle>
          <a:p>
            <a:pPr>
              <a:defRPr/>
            </a:pPr>
            <a:fld id="{60267288-F029-4138-9142-3238FD76D83C}"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65E53304-97B4-467E-8DAC-B027EE9BF47D}" type="datetimeFigureOut">
              <a:rPr lang="en-GB"/>
              <a:pPr>
                <a:defRPr/>
              </a:pPr>
              <a:t>07/10/2024</a:t>
            </a:fld>
            <a:endParaRPr lang="en-GB"/>
          </a:p>
        </p:txBody>
      </p:sp>
      <p:sp>
        <p:nvSpPr>
          <p:cNvPr id="4" name="Footer Placeholder 3"/>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latin typeface="Arial" charset="0"/>
              </a:defRPr>
            </a:lvl1pPr>
          </a:lstStyle>
          <a:p>
            <a:pPr>
              <a:defRPr/>
            </a:pPr>
            <a:fld id="{2CEDFD7F-7B3C-43CC-B78E-9A69EAE3A27B}"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BB216DCC-CBFF-4BE3-A47A-1E6CC34F1B26}" type="datetimeFigureOut">
              <a:rPr lang="en-GB"/>
              <a:pPr>
                <a:defRPr/>
              </a:pPr>
              <a:t>07/10/2024</a:t>
            </a:fld>
            <a:endParaRPr lang="en-GB"/>
          </a:p>
        </p:txBody>
      </p:sp>
      <p:sp>
        <p:nvSpPr>
          <p:cNvPr id="3" name="Footer Placeholder 2"/>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4" name="Slide Number Placeholder 3"/>
          <p:cNvSpPr>
            <a:spLocks noGrp="1"/>
          </p:cNvSpPr>
          <p:nvPr>
            <p:ph type="sldNum" sz="quarter" idx="12"/>
          </p:nvPr>
        </p:nvSpPr>
        <p:spPr/>
        <p:txBody>
          <a:bodyPr/>
          <a:lstStyle>
            <a:lvl1pPr>
              <a:defRPr smtClean="0">
                <a:latin typeface="Arial" charset="0"/>
              </a:defRPr>
            </a:lvl1pPr>
          </a:lstStyle>
          <a:p>
            <a:pPr>
              <a:defRPr/>
            </a:pPr>
            <a:fld id="{DE70221D-FFEE-45D6-A245-CBCB2F2E5B2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1228BFBE-15A5-444E-B072-EDCC9C8C7703}" type="datetimeFigureOut">
              <a:rPr lang="en-GB"/>
              <a:pPr>
                <a:defRPr/>
              </a:pPr>
              <a:t>07/10/2024</a:t>
            </a:fld>
            <a:endParaRPr lang="en-GB"/>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7" name="Slide Number Placeholder 6"/>
          <p:cNvSpPr>
            <a:spLocks noGrp="1"/>
          </p:cNvSpPr>
          <p:nvPr>
            <p:ph type="sldNum" sz="quarter" idx="12"/>
          </p:nvPr>
        </p:nvSpPr>
        <p:spPr/>
        <p:txBody>
          <a:bodyPr/>
          <a:lstStyle>
            <a:lvl1pPr>
              <a:defRPr smtClean="0">
                <a:latin typeface="Arial" charset="0"/>
              </a:defRPr>
            </a:lvl1pPr>
          </a:lstStyle>
          <a:p>
            <a:pPr>
              <a:defRPr/>
            </a:pPr>
            <a:fld id="{61EAAF7A-3923-4F69-B1A8-C79C1DDFF72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018F5509-7E00-45FD-8E12-B3B68E3AE59F}" type="datetimeFigureOut">
              <a:rPr lang="en-GB"/>
              <a:pPr>
                <a:defRPr/>
              </a:pPr>
              <a:t>07/10/2024</a:t>
            </a:fld>
            <a:endParaRPr lang="en-GB"/>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7" name="Slide Number Placeholder 6"/>
          <p:cNvSpPr>
            <a:spLocks noGrp="1"/>
          </p:cNvSpPr>
          <p:nvPr>
            <p:ph type="sldNum" sz="quarter" idx="12"/>
          </p:nvPr>
        </p:nvSpPr>
        <p:spPr/>
        <p:txBody>
          <a:bodyPr/>
          <a:lstStyle>
            <a:lvl1pPr>
              <a:defRPr smtClean="0">
                <a:latin typeface="Arial" charset="0"/>
              </a:defRPr>
            </a:lvl1pPr>
          </a:lstStyle>
          <a:p>
            <a:pPr>
              <a:defRPr/>
            </a:pPr>
            <a:fld id="{C2507E2C-E76B-4426-9361-396F35AA31B3}"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16ACE07E-D5D2-4D3A-8900-F6ED8E05FC06}" type="datetimeFigureOut">
              <a:rPr lang="en-GB"/>
              <a:pPr>
                <a:defRPr/>
              </a:pPr>
              <a:t>07/10/2024</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39809688-8C45-4F2C-BE51-E4EA70F9373B}"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2D50808F-8F59-4E4C-9E5C-CA61C75B300E}" type="datetimeFigureOut">
              <a:rPr lang="en-GB"/>
              <a:pPr>
                <a:defRPr/>
              </a:pPr>
              <a:t>07/10/2024</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BD0DB064-1DEA-43A9-A5DB-0579CA123BAF}"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28650" y="365125"/>
            <a:ext cx="7886700" cy="1325563"/>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075" name="Text Placeholder 2"/>
          <p:cNvSpPr>
            <a:spLocks noGrp="1"/>
          </p:cNvSpPr>
          <p:nvPr>
            <p:ph type="body" idx="1"/>
          </p:nvPr>
        </p:nvSpPr>
        <p:spPr bwMode="auto">
          <a:xfrm>
            <a:off x="628650" y="1825625"/>
            <a:ext cx="7886700" cy="435133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prstClr val="white">
                    <a:tint val="75000"/>
                  </a:prstClr>
                </a:solidFill>
                <a:latin typeface="Calibri" panose="020F0502020204030204"/>
              </a:defRPr>
            </a:lvl1pPr>
          </a:lstStyle>
          <a:p>
            <a:pPr>
              <a:defRPr/>
            </a:pPr>
            <a:fld id="{F989165C-1532-43DB-8C42-17D585DECB16}" type="datetimeFigureOut">
              <a:rPr lang="en-GB"/>
              <a:pPr>
                <a:defRPr/>
              </a:pPr>
              <a:t>07/10/2024</a:t>
            </a:fld>
            <a:endParaRPr lang="en-GB"/>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prstClr val="white">
                    <a:tint val="75000"/>
                  </a:prstClr>
                </a:solidFill>
                <a:latin typeface="Calibri" panose="020F0502020204030204"/>
              </a:defRPr>
            </a:lvl1pPr>
          </a:lstStyle>
          <a:p>
            <a:pPr>
              <a:defRPr/>
            </a:pPr>
            <a:endParaRPr lang="en-GB"/>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FFFFFF"/>
                </a:solidFill>
                <a:latin typeface="Calibri" pitchFamily="34" charset="0"/>
              </a:defRPr>
            </a:lvl1pPr>
          </a:lstStyle>
          <a:p>
            <a:pPr>
              <a:defRPr/>
            </a:pPr>
            <a:fld id="{5F201E76-E463-4EDF-AC73-B59BF31249A2}"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Calibri Light" pitchFamily="34" charset="0"/>
        </a:defRPr>
      </a:lvl2pPr>
      <a:lvl3pPr algn="l" defTabSz="685800" rtl="0" eaLnBrk="0" fontAlgn="base" hangingPunct="0">
        <a:lnSpc>
          <a:spcPct val="90000"/>
        </a:lnSpc>
        <a:spcBef>
          <a:spcPct val="0"/>
        </a:spcBef>
        <a:spcAft>
          <a:spcPct val="0"/>
        </a:spcAft>
        <a:defRPr sz="3300">
          <a:solidFill>
            <a:schemeClr val="tx1"/>
          </a:solidFill>
          <a:latin typeface="Calibri Light" pitchFamily="34" charset="0"/>
        </a:defRPr>
      </a:lvl3pPr>
      <a:lvl4pPr algn="l" defTabSz="685800" rtl="0" eaLnBrk="0" fontAlgn="base" hangingPunct="0">
        <a:lnSpc>
          <a:spcPct val="90000"/>
        </a:lnSpc>
        <a:spcBef>
          <a:spcPct val="0"/>
        </a:spcBef>
        <a:spcAft>
          <a:spcPct val="0"/>
        </a:spcAft>
        <a:defRPr sz="3300">
          <a:solidFill>
            <a:schemeClr val="tx1"/>
          </a:solidFill>
          <a:latin typeface="Calibri Light" pitchFamily="34" charset="0"/>
        </a:defRPr>
      </a:lvl4pPr>
      <a:lvl5pPr algn="l" defTabSz="685800" rtl="0" eaLnBrk="0" fontAlgn="base" hangingPunct="0">
        <a:lnSpc>
          <a:spcPct val="90000"/>
        </a:lnSpc>
        <a:spcBef>
          <a:spcPct val="0"/>
        </a:spcBef>
        <a:spcAft>
          <a:spcPct val="0"/>
        </a:spcAft>
        <a:defRPr sz="3300">
          <a:solidFill>
            <a:schemeClr val="tx1"/>
          </a:solidFill>
          <a:latin typeface="Calibri Light" pitchFamily="34" charset="0"/>
        </a:defRPr>
      </a:lvl5pPr>
      <a:lvl6pPr marL="457200" algn="l" defTabSz="685800" rtl="0" fontAlgn="base">
        <a:lnSpc>
          <a:spcPct val="90000"/>
        </a:lnSpc>
        <a:spcBef>
          <a:spcPct val="0"/>
        </a:spcBef>
        <a:spcAft>
          <a:spcPct val="0"/>
        </a:spcAft>
        <a:defRPr sz="3300">
          <a:solidFill>
            <a:schemeClr val="tx1"/>
          </a:solidFill>
          <a:latin typeface="Calibri Light" pitchFamily="34" charset="0"/>
        </a:defRPr>
      </a:lvl6pPr>
      <a:lvl7pPr marL="914400" algn="l" defTabSz="685800" rtl="0" fontAlgn="base">
        <a:lnSpc>
          <a:spcPct val="90000"/>
        </a:lnSpc>
        <a:spcBef>
          <a:spcPct val="0"/>
        </a:spcBef>
        <a:spcAft>
          <a:spcPct val="0"/>
        </a:spcAft>
        <a:defRPr sz="3300">
          <a:solidFill>
            <a:schemeClr val="tx1"/>
          </a:solidFill>
          <a:latin typeface="Calibri Light" pitchFamily="34" charset="0"/>
        </a:defRPr>
      </a:lvl7pPr>
      <a:lvl8pPr marL="1371600" algn="l" defTabSz="685800" rtl="0" fontAlgn="base">
        <a:lnSpc>
          <a:spcPct val="90000"/>
        </a:lnSpc>
        <a:spcBef>
          <a:spcPct val="0"/>
        </a:spcBef>
        <a:spcAft>
          <a:spcPct val="0"/>
        </a:spcAft>
        <a:defRPr sz="3300">
          <a:solidFill>
            <a:schemeClr val="tx1"/>
          </a:solidFill>
          <a:latin typeface="Calibri Light" pitchFamily="34" charset="0"/>
        </a:defRPr>
      </a:lvl8pPr>
      <a:lvl9pPr marL="1828800" algn="l" defTabSz="685800" rtl="0" fontAlgn="base">
        <a:lnSpc>
          <a:spcPct val="90000"/>
        </a:lnSpc>
        <a:spcBef>
          <a:spcPct val="0"/>
        </a:spcBef>
        <a:spcAft>
          <a:spcPct val="0"/>
        </a:spcAft>
        <a:defRPr sz="3300">
          <a:solidFill>
            <a:schemeClr val="tx1"/>
          </a:solidFill>
          <a:latin typeface="Calibri Light" pitchFamily="34" charset="0"/>
        </a:defRPr>
      </a:lvl9pPr>
    </p:titleStyle>
    <p:bodyStyle>
      <a:lvl1pPr marL="171450" indent="-171450" algn="l" defTabSz="685800" rtl="0" eaLnBrk="0" fontAlgn="base" hangingPunct="0">
        <a:lnSpc>
          <a:spcPct val="90000"/>
        </a:lnSpc>
        <a:spcBef>
          <a:spcPts val="750"/>
        </a:spcBef>
        <a:spcAft>
          <a:spcPct val="0"/>
        </a:spcAft>
        <a:buFont typeface="Arial"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hyperlink" Target="http://www.google.co.uk/url?sa=i&amp;rct=j&amp;q=scientific+realism&amp;source=images&amp;cd=&amp;cad=rja&amp;docid=B47Wf2OsDJO_zM&amp;tbnid=blp9rFxiBCVKsM:&amp;ved=&amp;url=http://www.projectbraintrust.com/ptvg/PTVGchapter2resources.html&amp;ei=cWoQUYzzD8aN0AXqzoGQBQ&amp;psig=AFQjCNHOimgKqurpwo7gKwC4H435OhOrmA&amp;ust=1360116721720786"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E1E20"/>
        </a:solidFill>
        <a:effectLst/>
      </p:bgPr>
    </p:bg>
    <p:spTree>
      <p:nvGrpSpPr>
        <p:cNvPr id="1" name=""/>
        <p:cNvGrpSpPr/>
        <p:nvPr/>
      </p:nvGrpSpPr>
      <p:grpSpPr>
        <a:xfrm>
          <a:off x="0" y="0"/>
          <a:ext cx="0" cy="0"/>
          <a:chOff x="0" y="0"/>
          <a:chExt cx="0" cy="0"/>
        </a:xfrm>
      </p:grpSpPr>
      <p:pic>
        <p:nvPicPr>
          <p:cNvPr id="27650" name="Picture 4" descr="Humanities_1"/>
          <p:cNvPicPr>
            <a:picLocks noChangeAspect="1" noChangeArrowheads="1"/>
          </p:cNvPicPr>
          <p:nvPr/>
        </p:nvPicPr>
        <p:blipFill>
          <a:blip r:embed="rId3" cstate="print">
            <a:lum bright="-22000" contrast="6000"/>
          </a:blip>
          <a:srcRect/>
          <a:stretch>
            <a:fillRect/>
          </a:stretch>
        </p:blipFill>
        <p:spPr bwMode="auto">
          <a:xfrm>
            <a:off x="4786313" y="0"/>
            <a:ext cx="4357687" cy="6858000"/>
          </a:xfrm>
          <a:prstGeom prst="rect">
            <a:avLst/>
          </a:prstGeom>
          <a:noFill/>
          <a:ln w="9525">
            <a:noFill/>
            <a:miter lim="800000"/>
            <a:headEnd/>
            <a:tailEnd/>
          </a:ln>
        </p:spPr>
      </p:pic>
      <p:sp>
        <p:nvSpPr>
          <p:cNvPr id="27651" name="TextBox 2"/>
          <p:cNvSpPr txBox="1">
            <a:spLocks noChangeArrowheads="1"/>
          </p:cNvSpPr>
          <p:nvPr/>
        </p:nvSpPr>
        <p:spPr bwMode="auto">
          <a:xfrm>
            <a:off x="285750" y="428625"/>
            <a:ext cx="4000500" cy="4708525"/>
          </a:xfrm>
          <a:prstGeom prst="rect">
            <a:avLst/>
          </a:prstGeom>
          <a:noFill/>
          <a:ln w="9525">
            <a:noFill/>
            <a:miter lim="800000"/>
            <a:headEnd/>
            <a:tailEnd/>
          </a:ln>
        </p:spPr>
        <p:txBody>
          <a:bodyPr>
            <a:spAutoFit/>
          </a:bodyPr>
          <a:lstStyle/>
          <a:p>
            <a:pPr eaLnBrk="1" hangingPunct="1"/>
            <a:r>
              <a:rPr lang="en-GB" altLang="en-US" sz="3600" dirty="0"/>
              <a:t>Introduction to the Humanities</a:t>
            </a:r>
          </a:p>
          <a:p>
            <a:pPr eaLnBrk="1" hangingPunct="1"/>
            <a:endParaRPr lang="en-GB" altLang="en-US" sz="3600" dirty="0"/>
          </a:p>
          <a:p>
            <a:pPr eaLnBrk="1" hangingPunct="1"/>
            <a:endParaRPr lang="en-GB" altLang="en-US" sz="3600" dirty="0"/>
          </a:p>
          <a:p>
            <a:pPr eaLnBrk="1" hangingPunct="1"/>
            <a:endParaRPr lang="en-GB" altLang="en-US" sz="3600" dirty="0"/>
          </a:p>
          <a:p>
            <a:pPr eaLnBrk="1" hangingPunct="1">
              <a:buFont typeface="Arial" charset="0"/>
              <a:buChar char="•"/>
            </a:pPr>
            <a:r>
              <a:rPr lang="en-GB" altLang="en-US" sz="2400" dirty="0"/>
              <a:t>What are the humanities?</a:t>
            </a:r>
          </a:p>
          <a:p>
            <a:pPr eaLnBrk="1" hangingPunct="1"/>
            <a:endParaRPr lang="en-GB" altLang="en-US" sz="2400" dirty="0"/>
          </a:p>
          <a:p>
            <a:pPr eaLnBrk="1" hangingPunct="1">
              <a:buFont typeface="Arial" charset="0"/>
              <a:buChar char="•"/>
            </a:pPr>
            <a:r>
              <a:rPr lang="en-GB" altLang="en-US" sz="2400" dirty="0"/>
              <a:t>What is science?</a:t>
            </a:r>
          </a:p>
          <a:p>
            <a:pPr eaLnBrk="1" hangingPunct="1"/>
            <a:endParaRPr lang="en-GB" altLang="en-US" sz="2400" dirty="0"/>
          </a:p>
          <a:p>
            <a:pPr eaLnBrk="1" hangingPunct="1">
              <a:buFont typeface="Arial" charset="0"/>
              <a:buChar char="•"/>
            </a:pPr>
            <a:r>
              <a:rPr lang="en-GB" altLang="en-US" sz="2400" dirty="0"/>
              <a:t>What is social science?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676" name="Picture 28675">
            <a:extLst>
              <a:ext uri="{FF2B5EF4-FFF2-40B4-BE49-F238E27FC236}">
                <a16:creationId xmlns:a16="http://schemas.microsoft.com/office/drawing/2014/main" id="{BAB5C740-D9FE-4669-82A5-E41939EEE711}"/>
              </a:ext>
            </a:extLst>
          </p:cNvPr>
          <p:cNvPicPr>
            <a:picLocks noChangeAspect="1"/>
          </p:cNvPicPr>
          <p:nvPr/>
        </p:nvPicPr>
        <p:blipFill rotWithShape="1">
          <a:blip r:embed="rId3"/>
          <a:srcRect l="28744" r="33235"/>
          <a:stretch/>
        </p:blipFill>
        <p:spPr>
          <a:xfrm>
            <a:off x="107505" y="32979"/>
            <a:ext cx="3312368" cy="6857990"/>
          </a:xfrm>
          <a:prstGeom prst="rect">
            <a:avLst/>
          </a:prstGeom>
          <a:effectLst/>
        </p:spPr>
      </p:pic>
      <p:sp>
        <p:nvSpPr>
          <p:cNvPr id="28674" name="Title 1"/>
          <p:cNvSpPr>
            <a:spLocks noGrp="1"/>
          </p:cNvSpPr>
          <p:nvPr>
            <p:ph type="title"/>
          </p:nvPr>
        </p:nvSpPr>
        <p:spPr>
          <a:xfrm>
            <a:off x="3724072" y="629268"/>
            <a:ext cx="4939868" cy="1286160"/>
          </a:xfrm>
        </p:spPr>
        <p:txBody>
          <a:bodyPr anchor="b">
            <a:normAutofit/>
          </a:bodyPr>
          <a:lstStyle/>
          <a:p>
            <a:pPr eaLnBrk="1" hangingPunct="1"/>
            <a:r>
              <a:rPr lang="en-GB" dirty="0"/>
              <a:t>The session today</a:t>
            </a:r>
          </a:p>
        </p:txBody>
      </p:sp>
      <p:sp>
        <p:nvSpPr>
          <p:cNvPr id="3" name="Content Placeholder 2"/>
          <p:cNvSpPr>
            <a:spLocks noGrp="1"/>
          </p:cNvSpPr>
          <p:nvPr>
            <p:ph idx="1"/>
          </p:nvPr>
        </p:nvSpPr>
        <p:spPr>
          <a:xfrm>
            <a:off x="3724073" y="2438400"/>
            <a:ext cx="5168407" cy="3785419"/>
          </a:xfrm>
        </p:spPr>
        <p:txBody>
          <a:bodyPr>
            <a:normAutofit/>
          </a:bodyPr>
          <a:lstStyle/>
          <a:p>
            <a:pPr eaLnBrk="1" hangingPunct="1">
              <a:buFont typeface="Arial" panose="020B0604020202020204" pitchFamily="34" charset="0"/>
              <a:buChar char="•"/>
              <a:defRPr/>
            </a:pPr>
            <a:r>
              <a:rPr lang="en-GB" sz="1700" dirty="0"/>
              <a:t>History of knowledge and thereby the….</a:t>
            </a:r>
          </a:p>
          <a:p>
            <a:pPr eaLnBrk="1" hangingPunct="1">
              <a:buFont typeface="Arial" panose="020B0604020202020204" pitchFamily="34" charset="0"/>
              <a:buChar char="•"/>
              <a:defRPr/>
            </a:pPr>
            <a:r>
              <a:rPr lang="en-GB" sz="1700" dirty="0"/>
              <a:t>History of disciplines</a:t>
            </a:r>
          </a:p>
          <a:p>
            <a:pPr lvl="1" eaLnBrk="1" hangingPunct="1">
              <a:buFont typeface="Arial" panose="020B0604020202020204" pitchFamily="34" charset="0"/>
              <a:buChar char="•"/>
              <a:defRPr/>
            </a:pPr>
            <a:r>
              <a:rPr lang="en-GB" sz="1400" dirty="0"/>
              <a:t>Sciences/natural sciences</a:t>
            </a:r>
          </a:p>
          <a:p>
            <a:pPr lvl="1" eaLnBrk="1" hangingPunct="1">
              <a:buFont typeface="Arial" panose="020B0604020202020204" pitchFamily="34" charset="0"/>
              <a:buChar char="•"/>
              <a:defRPr/>
            </a:pPr>
            <a:r>
              <a:rPr lang="en-GB" sz="1400" dirty="0"/>
              <a:t>social sciences</a:t>
            </a:r>
          </a:p>
          <a:p>
            <a:pPr lvl="1" eaLnBrk="1" hangingPunct="1">
              <a:buFont typeface="Arial" panose="020B0604020202020204" pitchFamily="34" charset="0"/>
              <a:buChar char="•"/>
              <a:defRPr/>
            </a:pPr>
            <a:r>
              <a:rPr lang="en-GB" sz="1400" dirty="0"/>
              <a:t>humanities</a:t>
            </a:r>
            <a:endParaRPr lang="en-GB" sz="1700" dirty="0"/>
          </a:p>
          <a:p>
            <a:pPr eaLnBrk="1" hangingPunct="1">
              <a:buFont typeface="Arial" panose="020B0604020202020204" pitchFamily="34" charset="0"/>
              <a:buChar char="•"/>
              <a:defRPr/>
            </a:pPr>
            <a:r>
              <a:rPr lang="en-GB" sz="1700" dirty="0"/>
              <a:t>Division of this ‘knowledge’ into disciplines</a:t>
            </a:r>
          </a:p>
          <a:p>
            <a:pPr eaLnBrk="1" hangingPunct="1">
              <a:buFont typeface="Arial" panose="020B0604020202020204" pitchFamily="34" charset="0"/>
              <a:buChar char="•"/>
              <a:defRPr/>
            </a:pPr>
            <a:r>
              <a:rPr lang="en-GB" sz="1700" dirty="0"/>
              <a:t>Key concepts and classification of our ‘data’</a:t>
            </a:r>
          </a:p>
          <a:p>
            <a:pPr marL="0" indent="0" eaLnBrk="1" hangingPunct="1">
              <a:buFont typeface="Arial" panose="020B0604020202020204" pitchFamily="34" charset="0"/>
              <a:buNone/>
              <a:defRPr/>
            </a:pPr>
            <a:endParaRPr lang="en-GB" sz="1700" dirty="0"/>
          </a:p>
          <a:p>
            <a:pPr marL="0" indent="0" eaLnBrk="1" hangingPunct="1">
              <a:buFont typeface="Arial" panose="020B0604020202020204" pitchFamily="34" charset="0"/>
              <a:buNone/>
              <a:defRPr/>
            </a:pPr>
            <a:r>
              <a:rPr lang="en-GB" sz="1700" dirty="0"/>
              <a:t>Where we end up? Answer is anything goes…it’s about humans…</a:t>
            </a:r>
          </a:p>
          <a:p>
            <a:pPr eaLnBrk="1" hangingPunct="1">
              <a:buFont typeface="Arial" panose="020B0604020202020204" pitchFamily="34" charset="0"/>
              <a:buChar char="•"/>
              <a:defRPr/>
            </a:pPr>
            <a:endParaRPr lang="en-GB" sz="1700" dirty="0"/>
          </a:p>
        </p:txBody>
      </p:sp>
      <p:cxnSp>
        <p:nvCxnSpPr>
          <p:cNvPr id="72" name="Straight Connector 71">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5FAC0-4999-4759-984F-B9C5B4BD00D7}"/>
              </a:ext>
            </a:extLst>
          </p:cNvPr>
          <p:cNvSpPr>
            <a:spLocks noGrp="1"/>
          </p:cNvSpPr>
          <p:nvPr>
            <p:ph type="title"/>
          </p:nvPr>
        </p:nvSpPr>
        <p:spPr>
          <a:xfrm>
            <a:off x="3724072" y="629268"/>
            <a:ext cx="4939868" cy="1286160"/>
          </a:xfrm>
        </p:spPr>
        <p:txBody>
          <a:bodyPr vert="horz" lIns="91440" tIns="45720" rIns="91440" bIns="45720" rtlCol="0" anchor="b">
            <a:normAutofit/>
          </a:bodyPr>
          <a:lstStyle/>
          <a:p>
            <a:pPr algn="l" eaLnBrk="1" hangingPunct="1">
              <a:lnSpc>
                <a:spcPct val="90000"/>
              </a:lnSpc>
            </a:pPr>
            <a:r>
              <a:rPr lang="en-US" altLang="en-US" b="1" dirty="0"/>
              <a:t>The word Science</a:t>
            </a:r>
            <a:r>
              <a:rPr lang="en-US" altLang="en-US" dirty="0"/>
              <a:t> </a:t>
            </a:r>
            <a:endParaRPr lang="en-US" dirty="0"/>
          </a:p>
        </p:txBody>
      </p:sp>
      <p:sp>
        <p:nvSpPr>
          <p:cNvPr id="29699" name="TextBox 2"/>
          <p:cNvSpPr txBox="1">
            <a:spLocks noChangeArrowheads="1"/>
          </p:cNvSpPr>
          <p:nvPr/>
        </p:nvSpPr>
        <p:spPr bwMode="auto">
          <a:xfrm>
            <a:off x="3724073" y="2438400"/>
            <a:ext cx="4939867" cy="4374976"/>
          </a:xfrm>
          <a:prstGeom prst="rect">
            <a:avLst/>
          </a:prstGeom>
        </p:spPr>
        <p:txBody>
          <a:bodyPr vert="horz" lIns="91440" tIns="45720" rIns="91440" bIns="45720" rtlCol="0">
            <a:normAutofit lnSpcReduction="10000"/>
          </a:bodyPr>
          <a:lstStyle/>
          <a:p>
            <a:pPr indent="-228600" eaLnBrk="1" hangingPunct="1">
              <a:lnSpc>
                <a:spcPct val="90000"/>
              </a:lnSpc>
              <a:spcAft>
                <a:spcPts val="600"/>
              </a:spcAft>
              <a:buFont typeface="Arial" panose="020B0604020202020204" pitchFamily="34" charset="0"/>
              <a:buChar char="•"/>
            </a:pPr>
            <a:r>
              <a:rPr lang="en-US" altLang="en-US" sz="1600" dirty="0">
                <a:latin typeface="+mn-lt"/>
              </a:rPr>
              <a:t>From Latin </a:t>
            </a:r>
            <a:r>
              <a:rPr lang="en-US" altLang="en-US" sz="1600" i="1" dirty="0" err="1">
                <a:latin typeface="+mn-lt"/>
              </a:rPr>
              <a:t>scientia</a:t>
            </a:r>
            <a:r>
              <a:rPr lang="en-US" altLang="en-US" sz="1600" dirty="0">
                <a:latin typeface="+mn-lt"/>
              </a:rPr>
              <a:t>, meaning "knowledge" is a systematic study that builds and organizes knowledge in the form of testable explanations and predictions about the universe </a:t>
            </a:r>
          </a:p>
          <a:p>
            <a:pPr indent="-228600" eaLnBrk="1" hangingPunct="1">
              <a:lnSpc>
                <a:spcPct val="90000"/>
              </a:lnSpc>
              <a:spcAft>
                <a:spcPts val="600"/>
              </a:spcAft>
              <a:buFont typeface="Arial" panose="020B0604020202020204" pitchFamily="34" charset="0"/>
              <a:buChar char="•"/>
            </a:pPr>
            <a:endParaRPr lang="en-US" altLang="en-US" sz="1600" dirty="0">
              <a:latin typeface="+mn-lt"/>
            </a:endParaRPr>
          </a:p>
          <a:p>
            <a:pPr indent="-228600" eaLnBrk="1" hangingPunct="1">
              <a:lnSpc>
                <a:spcPct val="90000"/>
              </a:lnSpc>
              <a:spcAft>
                <a:spcPts val="600"/>
              </a:spcAft>
              <a:buFont typeface="Arial" panose="020B0604020202020204" pitchFamily="34" charset="0"/>
              <a:buChar char="•"/>
            </a:pPr>
            <a:r>
              <a:rPr lang="en-US" altLang="en-US" sz="1600" dirty="0">
                <a:latin typeface="+mn-lt"/>
              </a:rPr>
              <a:t>Classical use of the term "science" refers to the body of reliable knowledge itself, of the type that can be logically and rationally explained</a:t>
            </a:r>
          </a:p>
          <a:p>
            <a:pPr indent="-228600" eaLnBrk="1" hangingPunct="1">
              <a:lnSpc>
                <a:spcPct val="90000"/>
              </a:lnSpc>
              <a:spcAft>
                <a:spcPts val="600"/>
              </a:spcAft>
              <a:buFont typeface="Arial" panose="020B0604020202020204" pitchFamily="34" charset="0"/>
              <a:buChar char="•"/>
            </a:pPr>
            <a:endParaRPr lang="en-US" altLang="en-US" sz="1600" dirty="0">
              <a:latin typeface="+mn-lt"/>
            </a:endParaRPr>
          </a:p>
          <a:p>
            <a:pPr indent="-228600" eaLnBrk="1" hangingPunct="1">
              <a:lnSpc>
                <a:spcPct val="90000"/>
              </a:lnSpc>
              <a:spcAft>
                <a:spcPts val="600"/>
              </a:spcAft>
              <a:buFont typeface="Arial" panose="020B0604020202020204" pitchFamily="34" charset="0"/>
              <a:buChar char="•"/>
            </a:pPr>
            <a:r>
              <a:rPr lang="en-US" altLang="en-US" sz="1600" dirty="0">
                <a:latin typeface="+mn-lt"/>
              </a:rPr>
              <a:t>Since classical antiquity science as a type of knowledge was closely linked to philosophy – such as Aristotle, Pythagoras but built on the Egyptian model from c 685 B.C. by Thales of Miletus – without resource to supernatural explanation</a:t>
            </a:r>
          </a:p>
          <a:p>
            <a:pPr indent="-228600" eaLnBrk="1" hangingPunct="1">
              <a:lnSpc>
                <a:spcPct val="90000"/>
              </a:lnSpc>
              <a:spcAft>
                <a:spcPts val="600"/>
              </a:spcAft>
              <a:buFont typeface="Arial" panose="020B0604020202020204" pitchFamily="34" charset="0"/>
              <a:buChar char="•"/>
            </a:pPr>
            <a:endParaRPr lang="en-US" altLang="en-US" sz="1600" dirty="0">
              <a:latin typeface="+mn-lt"/>
            </a:endParaRPr>
          </a:p>
          <a:p>
            <a:pPr indent="-228600" eaLnBrk="1" hangingPunct="1">
              <a:lnSpc>
                <a:spcPct val="90000"/>
              </a:lnSpc>
              <a:spcAft>
                <a:spcPts val="600"/>
              </a:spcAft>
              <a:buFont typeface="Arial" panose="020B0604020202020204" pitchFamily="34" charset="0"/>
              <a:buChar char="•"/>
            </a:pPr>
            <a:r>
              <a:rPr lang="en-US" altLang="en-US" sz="1600" dirty="0">
                <a:latin typeface="+mn-lt"/>
              </a:rPr>
              <a:t>In the early modern era the words "science" and "philosophy" were sometimes used interchangeably in the English language.</a:t>
            </a:r>
            <a:r>
              <a:rPr lang="en-US" altLang="en-US" sz="1600" baseline="30000" dirty="0">
                <a:latin typeface="+mn-lt"/>
              </a:rPr>
              <a:t> </a:t>
            </a:r>
          </a:p>
          <a:p>
            <a:pPr indent="-228600" eaLnBrk="1" hangingPunct="1">
              <a:lnSpc>
                <a:spcPct val="90000"/>
              </a:lnSpc>
              <a:spcAft>
                <a:spcPts val="600"/>
              </a:spcAft>
              <a:buFont typeface="Arial" panose="020B0604020202020204" pitchFamily="34" charset="0"/>
              <a:buChar char="•"/>
            </a:pPr>
            <a:endParaRPr lang="en-US" altLang="en-US" sz="1600" baseline="30000" dirty="0">
              <a:latin typeface="+mn-lt"/>
            </a:endParaRPr>
          </a:p>
          <a:p>
            <a:pPr indent="-228600" eaLnBrk="1" hangingPunct="1">
              <a:lnSpc>
                <a:spcPct val="90000"/>
              </a:lnSpc>
              <a:spcAft>
                <a:spcPts val="600"/>
              </a:spcAft>
              <a:buFont typeface="Arial" panose="020B0604020202020204" pitchFamily="34" charset="0"/>
              <a:buChar char="•"/>
            </a:pPr>
            <a:endParaRPr lang="en-US" altLang="en-US" sz="1600" baseline="30000" dirty="0">
              <a:latin typeface="+mn-lt"/>
            </a:endParaRPr>
          </a:p>
          <a:p>
            <a:pPr indent="-228600" eaLnBrk="1" hangingPunct="1">
              <a:lnSpc>
                <a:spcPct val="90000"/>
              </a:lnSpc>
              <a:spcAft>
                <a:spcPts val="600"/>
              </a:spcAft>
              <a:buFont typeface="Arial" panose="020B0604020202020204" pitchFamily="34" charset="0"/>
              <a:buChar char="•"/>
            </a:pPr>
            <a:endParaRPr lang="en-US" altLang="en-US" sz="1600" baseline="30000" dirty="0">
              <a:latin typeface="+mn-lt"/>
            </a:endParaRPr>
          </a:p>
          <a:p>
            <a:pPr indent="-228600" eaLnBrk="1" hangingPunct="1">
              <a:lnSpc>
                <a:spcPct val="90000"/>
              </a:lnSpc>
              <a:spcAft>
                <a:spcPts val="600"/>
              </a:spcAft>
              <a:buFont typeface="Arial" panose="020B0604020202020204" pitchFamily="34" charset="0"/>
              <a:buChar char="•"/>
            </a:pPr>
            <a:endParaRPr lang="en-US" altLang="en-US" sz="1600" baseline="30000" dirty="0">
              <a:latin typeface="+mn-lt"/>
            </a:endParaRPr>
          </a:p>
        </p:txBody>
      </p:sp>
      <p:pic>
        <p:nvPicPr>
          <p:cNvPr id="29698" name="Picture 2" descr="http://tusenpekpinnar.files.wordpress.com/2011/04/synapses-mindre.jpg"/>
          <p:cNvPicPr>
            <a:picLocks noChangeAspect="1" noChangeArrowheads="1"/>
          </p:cNvPicPr>
          <p:nvPr/>
        </p:nvPicPr>
        <p:blipFill rotWithShape="1">
          <a:blip r:embed="rId3" cstate="print"/>
          <a:srcRect l="26235" r="35744"/>
          <a:stretch/>
        </p:blipFill>
        <p:spPr bwMode="auto">
          <a:xfrm>
            <a:off x="20" y="10"/>
            <a:ext cx="3476673" cy="6857990"/>
          </a:xfrm>
          <a:prstGeom prst="rect">
            <a:avLst/>
          </a:prstGeom>
          <a:noFill/>
          <a:effectLst/>
        </p:spPr>
      </p:pic>
      <p:cxnSp>
        <p:nvCxnSpPr>
          <p:cNvPr id="72" name="Straight Connector 71">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FFC275"/>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5FAC0-4999-4759-984F-B9C5B4BD00D7}"/>
              </a:ext>
            </a:extLst>
          </p:cNvPr>
          <p:cNvSpPr>
            <a:spLocks noGrp="1"/>
          </p:cNvSpPr>
          <p:nvPr>
            <p:ph type="title"/>
          </p:nvPr>
        </p:nvSpPr>
        <p:spPr>
          <a:xfrm>
            <a:off x="3724072" y="629268"/>
            <a:ext cx="4939868" cy="1286160"/>
          </a:xfrm>
        </p:spPr>
        <p:txBody>
          <a:bodyPr vert="horz" lIns="91440" tIns="45720" rIns="91440" bIns="45720" rtlCol="0" anchor="b">
            <a:normAutofit/>
          </a:bodyPr>
          <a:lstStyle/>
          <a:p>
            <a:pPr algn="l" eaLnBrk="1" hangingPunct="1">
              <a:lnSpc>
                <a:spcPct val="90000"/>
              </a:lnSpc>
            </a:pPr>
            <a:r>
              <a:rPr lang="en-US" altLang="en-US" b="1" dirty="0"/>
              <a:t>Why is this important?</a:t>
            </a:r>
            <a:endParaRPr lang="en-US" dirty="0"/>
          </a:p>
        </p:txBody>
      </p:sp>
      <p:sp>
        <p:nvSpPr>
          <p:cNvPr id="29699" name="TextBox 2"/>
          <p:cNvSpPr txBox="1">
            <a:spLocks noChangeArrowheads="1"/>
          </p:cNvSpPr>
          <p:nvPr/>
        </p:nvSpPr>
        <p:spPr bwMode="auto">
          <a:xfrm>
            <a:off x="3710045" y="2060848"/>
            <a:ext cx="4939867" cy="4374976"/>
          </a:xfrm>
          <a:prstGeom prst="rect">
            <a:avLst/>
          </a:prstGeom>
        </p:spPr>
        <p:txBody>
          <a:bodyPr vert="horz" lIns="91440" tIns="45720" rIns="91440" bIns="45720" rtlCol="0">
            <a:normAutofit/>
          </a:bodyPr>
          <a:lstStyle/>
          <a:p>
            <a:pPr eaLnBrk="1" hangingPunct="1">
              <a:lnSpc>
                <a:spcPct val="90000"/>
              </a:lnSpc>
              <a:spcAft>
                <a:spcPts val="600"/>
              </a:spcAft>
            </a:pPr>
            <a:r>
              <a:rPr lang="en-US" altLang="en-US" sz="1600" dirty="0">
                <a:latin typeface="+mn-lt"/>
              </a:rPr>
              <a:t>To repeat two points</a:t>
            </a:r>
          </a:p>
          <a:p>
            <a:pPr eaLnBrk="1" hangingPunct="1">
              <a:lnSpc>
                <a:spcPct val="90000"/>
              </a:lnSpc>
              <a:spcAft>
                <a:spcPts val="600"/>
              </a:spcAft>
            </a:pPr>
            <a:endParaRPr lang="en-US" altLang="en-US" sz="1600" dirty="0">
              <a:latin typeface="+mn-lt"/>
            </a:endParaRPr>
          </a:p>
          <a:p>
            <a:pPr indent="-228600" eaLnBrk="1" hangingPunct="1">
              <a:lnSpc>
                <a:spcPct val="90000"/>
              </a:lnSpc>
              <a:spcAft>
                <a:spcPts val="600"/>
              </a:spcAft>
              <a:buFont typeface="Arial" panose="020B0604020202020204" pitchFamily="34" charset="0"/>
              <a:buChar char="•"/>
            </a:pPr>
            <a:r>
              <a:rPr lang="en-US" altLang="en-US" sz="1600" dirty="0">
                <a:latin typeface="+mn-lt"/>
              </a:rPr>
              <a:t>Classical use of the term "science" refers to the body of reliable knowledge itself, of the type that can be </a:t>
            </a:r>
            <a:r>
              <a:rPr lang="en-US" altLang="en-US" sz="1600" dirty="0">
                <a:solidFill>
                  <a:srgbClr val="FFC000"/>
                </a:solidFill>
                <a:latin typeface="+mn-lt"/>
              </a:rPr>
              <a:t>logically and rationally explained</a:t>
            </a:r>
          </a:p>
          <a:p>
            <a:pPr indent="-228600" eaLnBrk="1" hangingPunct="1">
              <a:lnSpc>
                <a:spcPct val="90000"/>
              </a:lnSpc>
              <a:spcAft>
                <a:spcPts val="600"/>
              </a:spcAft>
              <a:buFont typeface="Arial" panose="020B0604020202020204" pitchFamily="34" charset="0"/>
              <a:buChar char="•"/>
            </a:pPr>
            <a:endParaRPr lang="en-US" altLang="en-US" sz="1600" dirty="0">
              <a:latin typeface="+mn-lt"/>
            </a:endParaRPr>
          </a:p>
          <a:p>
            <a:pPr indent="-228600" eaLnBrk="1" hangingPunct="1">
              <a:lnSpc>
                <a:spcPct val="90000"/>
              </a:lnSpc>
              <a:spcAft>
                <a:spcPts val="600"/>
              </a:spcAft>
              <a:buFont typeface="Arial" panose="020B0604020202020204" pitchFamily="34" charset="0"/>
              <a:buChar char="•"/>
            </a:pPr>
            <a:r>
              <a:rPr lang="en-US" altLang="en-US" sz="1600" dirty="0">
                <a:latin typeface="+mn-lt"/>
              </a:rPr>
              <a:t>Since classical antiquity science as a type of knowledge was closely linked to philosophy – such as Aristotle, Pythagoras, Thales of Miletus – </a:t>
            </a:r>
            <a:r>
              <a:rPr lang="en-US" altLang="en-US" sz="1600" dirty="0">
                <a:solidFill>
                  <a:srgbClr val="FFC000"/>
                </a:solidFill>
                <a:latin typeface="+mn-lt"/>
              </a:rPr>
              <a:t>without resource to supernatural explanation</a:t>
            </a:r>
          </a:p>
          <a:p>
            <a:pPr indent="-228600" eaLnBrk="1" hangingPunct="1">
              <a:lnSpc>
                <a:spcPct val="90000"/>
              </a:lnSpc>
              <a:spcAft>
                <a:spcPts val="600"/>
              </a:spcAft>
              <a:buFont typeface="Arial" panose="020B0604020202020204" pitchFamily="34" charset="0"/>
              <a:buChar char="•"/>
            </a:pPr>
            <a:endParaRPr lang="en-US" altLang="en-US" sz="1600" dirty="0">
              <a:latin typeface="+mn-lt"/>
            </a:endParaRPr>
          </a:p>
          <a:p>
            <a:pPr eaLnBrk="1" hangingPunct="1">
              <a:lnSpc>
                <a:spcPct val="90000"/>
              </a:lnSpc>
              <a:spcAft>
                <a:spcPts val="600"/>
              </a:spcAft>
            </a:pPr>
            <a:r>
              <a:rPr lang="en-US" altLang="en-US" sz="1600" dirty="0">
                <a:latin typeface="+mn-lt"/>
              </a:rPr>
              <a:t>A methodology of establishing knowledge, defending a thesis (a theory, a proposition, a hypothesis or an opinion) . </a:t>
            </a:r>
          </a:p>
          <a:p>
            <a:pPr eaLnBrk="1" hangingPunct="1">
              <a:lnSpc>
                <a:spcPct val="90000"/>
              </a:lnSpc>
              <a:spcAft>
                <a:spcPts val="600"/>
              </a:spcAft>
            </a:pPr>
            <a:endParaRPr lang="en-US" altLang="en-US" sz="1600" baseline="30000" dirty="0">
              <a:latin typeface="+mn-lt"/>
            </a:endParaRPr>
          </a:p>
          <a:p>
            <a:pPr indent="-228600" eaLnBrk="1" hangingPunct="1">
              <a:lnSpc>
                <a:spcPct val="90000"/>
              </a:lnSpc>
              <a:spcAft>
                <a:spcPts val="600"/>
              </a:spcAft>
              <a:buFont typeface="Arial" panose="020B0604020202020204" pitchFamily="34" charset="0"/>
              <a:buChar char="•"/>
            </a:pPr>
            <a:endParaRPr lang="en-US" altLang="en-US" sz="1600" baseline="30000" dirty="0">
              <a:latin typeface="+mn-lt"/>
            </a:endParaRPr>
          </a:p>
          <a:p>
            <a:pPr indent="-228600" eaLnBrk="1" hangingPunct="1">
              <a:lnSpc>
                <a:spcPct val="90000"/>
              </a:lnSpc>
              <a:spcAft>
                <a:spcPts val="600"/>
              </a:spcAft>
              <a:buFont typeface="Arial" panose="020B0604020202020204" pitchFamily="34" charset="0"/>
              <a:buChar char="•"/>
            </a:pPr>
            <a:endParaRPr lang="en-US" altLang="en-US" sz="1600" baseline="30000" dirty="0">
              <a:latin typeface="+mn-lt"/>
            </a:endParaRPr>
          </a:p>
          <a:p>
            <a:pPr indent="-228600" eaLnBrk="1" hangingPunct="1">
              <a:lnSpc>
                <a:spcPct val="90000"/>
              </a:lnSpc>
              <a:spcAft>
                <a:spcPts val="600"/>
              </a:spcAft>
              <a:buFont typeface="Arial" panose="020B0604020202020204" pitchFamily="34" charset="0"/>
              <a:buChar char="•"/>
            </a:pPr>
            <a:endParaRPr lang="en-US" altLang="en-US" sz="1600" baseline="30000" dirty="0">
              <a:latin typeface="+mn-lt"/>
            </a:endParaRPr>
          </a:p>
        </p:txBody>
      </p:sp>
      <p:pic>
        <p:nvPicPr>
          <p:cNvPr id="29698" name="Picture 2" descr="http://tusenpekpinnar.files.wordpress.com/2011/04/synapses-mindre.jpg"/>
          <p:cNvPicPr>
            <a:picLocks noChangeAspect="1" noChangeArrowheads="1"/>
          </p:cNvPicPr>
          <p:nvPr/>
        </p:nvPicPr>
        <p:blipFill rotWithShape="1">
          <a:blip r:embed="rId3" cstate="print"/>
          <a:srcRect l="26235" r="35744"/>
          <a:stretch/>
        </p:blipFill>
        <p:spPr bwMode="auto">
          <a:xfrm>
            <a:off x="20" y="10"/>
            <a:ext cx="3476673" cy="6857990"/>
          </a:xfrm>
          <a:prstGeom prst="rect">
            <a:avLst/>
          </a:prstGeom>
          <a:noFill/>
          <a:effectLst/>
        </p:spPr>
      </p:pic>
    </p:spTree>
    <p:extLst>
      <p:ext uri="{BB962C8B-B14F-4D97-AF65-F5344CB8AC3E}">
        <p14:creationId xmlns:p14="http://schemas.microsoft.com/office/powerpoint/2010/main" val="1602049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9012A-21F9-4BF2-AAD5-2B4CBC660B20}"/>
              </a:ext>
            </a:extLst>
          </p:cNvPr>
          <p:cNvSpPr>
            <a:spLocks noGrp="1"/>
          </p:cNvSpPr>
          <p:nvPr>
            <p:ph type="title"/>
          </p:nvPr>
        </p:nvSpPr>
        <p:spPr>
          <a:xfrm>
            <a:off x="3609058" y="0"/>
            <a:ext cx="5211414" cy="1960157"/>
          </a:xfrm>
        </p:spPr>
        <p:txBody>
          <a:bodyPr vert="horz" lIns="91440" tIns="45720" rIns="91440" bIns="45720" rtlCol="0" anchor="ctr">
            <a:normAutofit/>
          </a:bodyPr>
          <a:lstStyle/>
          <a:p>
            <a:pPr algn="l" eaLnBrk="1" hangingPunct="1">
              <a:lnSpc>
                <a:spcPct val="90000"/>
              </a:lnSpc>
            </a:pPr>
            <a:r>
              <a:rPr lang="en-US" altLang="en-US" sz="3500"/>
              <a:t>Science in modern use</a:t>
            </a:r>
            <a:endParaRPr lang="en-US" sz="3500" dirty="0"/>
          </a:p>
        </p:txBody>
      </p:sp>
      <p:pic>
        <p:nvPicPr>
          <p:cNvPr id="30722" name="Picture 7" descr="galaxy.png"/>
          <p:cNvPicPr>
            <a:picLocks noChangeAspect="1"/>
          </p:cNvPicPr>
          <p:nvPr/>
        </p:nvPicPr>
        <p:blipFill rotWithShape="1">
          <a:blip r:embed="rId3" cstate="print"/>
          <a:srcRect l="8898" r="11494" b="-2"/>
          <a:stretch/>
        </p:blipFill>
        <p:spPr bwMode="auto">
          <a:xfrm>
            <a:off x="-2412776" y="136535"/>
            <a:ext cx="5807941" cy="6857990"/>
          </a:xfrm>
          <a:custGeom>
            <a:avLst/>
            <a:gdLst/>
            <a:ahLst/>
            <a:cxnLst/>
            <a:rect l="l" t="t" r="r" b="b"/>
            <a:pathLst>
              <a:path w="7743949" h="6858000">
                <a:moveTo>
                  <a:pt x="956085" y="2071857"/>
                </a:moveTo>
                <a:cubicBezTo>
                  <a:pt x="956085" y="2071857"/>
                  <a:pt x="956085" y="2071857"/>
                  <a:pt x="4999548" y="2071857"/>
                </a:cubicBezTo>
                <a:cubicBezTo>
                  <a:pt x="5252811" y="2071857"/>
                  <a:pt x="5497339" y="2211072"/>
                  <a:pt x="5619604" y="2437296"/>
                </a:cubicBezTo>
                <a:cubicBezTo>
                  <a:pt x="5619604" y="2437296"/>
                  <a:pt x="5619604" y="2437296"/>
                  <a:pt x="7645701" y="5926372"/>
                </a:cubicBezTo>
                <a:cubicBezTo>
                  <a:pt x="7776699" y="6143896"/>
                  <a:pt x="7776699" y="6422327"/>
                  <a:pt x="7645701" y="6639850"/>
                </a:cubicBezTo>
                <a:cubicBezTo>
                  <a:pt x="7645701" y="6639850"/>
                  <a:pt x="7645701" y="6639850"/>
                  <a:pt x="7538856" y="6823844"/>
                </a:cubicBezTo>
                <a:lnTo>
                  <a:pt x="7519022" y="6858000"/>
                </a:lnTo>
                <a:lnTo>
                  <a:pt x="0" y="6858000"/>
                </a:lnTo>
                <a:lnTo>
                  <a:pt x="0" y="3003362"/>
                </a:lnTo>
                <a:lnTo>
                  <a:pt x="144017" y="2754282"/>
                </a:lnTo>
                <a:cubicBezTo>
                  <a:pt x="203181" y="2651956"/>
                  <a:pt x="264254" y="2546330"/>
                  <a:pt x="327296" y="2437296"/>
                </a:cubicBezTo>
                <a:cubicBezTo>
                  <a:pt x="458294" y="2211072"/>
                  <a:pt x="694090" y="2071857"/>
                  <a:pt x="956085" y="2071857"/>
                </a:cubicBezTo>
                <a:close/>
                <a:moveTo>
                  <a:pt x="6281397" y="1163923"/>
                </a:moveTo>
                <a:cubicBezTo>
                  <a:pt x="6281397" y="1163923"/>
                  <a:pt x="6281397" y="1163923"/>
                  <a:pt x="7148441" y="1163923"/>
                </a:cubicBezTo>
                <a:cubicBezTo>
                  <a:pt x="7202749" y="1163923"/>
                  <a:pt x="7255183" y="1193775"/>
                  <a:pt x="7281401" y="1242285"/>
                </a:cubicBezTo>
                <a:cubicBezTo>
                  <a:pt x="7281401" y="1242285"/>
                  <a:pt x="7281401" y="1242285"/>
                  <a:pt x="7715859" y="1990451"/>
                </a:cubicBezTo>
                <a:cubicBezTo>
                  <a:pt x="7743949" y="2037095"/>
                  <a:pt x="7743949" y="2096799"/>
                  <a:pt x="7715859" y="2143443"/>
                </a:cubicBezTo>
                <a:cubicBezTo>
                  <a:pt x="7715859" y="2143443"/>
                  <a:pt x="7715859" y="2143443"/>
                  <a:pt x="7281401" y="2891610"/>
                </a:cubicBezTo>
                <a:cubicBezTo>
                  <a:pt x="7255183" y="2940119"/>
                  <a:pt x="7202749" y="2969971"/>
                  <a:pt x="7148441" y="2969971"/>
                </a:cubicBezTo>
                <a:cubicBezTo>
                  <a:pt x="7148441" y="2969971"/>
                  <a:pt x="7148441" y="2969971"/>
                  <a:pt x="6281397" y="2969971"/>
                </a:cubicBezTo>
                <a:cubicBezTo>
                  <a:pt x="6225217" y="2969971"/>
                  <a:pt x="6174655" y="2940119"/>
                  <a:pt x="6146565" y="2891610"/>
                </a:cubicBezTo>
                <a:cubicBezTo>
                  <a:pt x="6146565" y="2891610"/>
                  <a:pt x="6146565" y="2891610"/>
                  <a:pt x="5713979" y="2143443"/>
                </a:cubicBezTo>
                <a:cubicBezTo>
                  <a:pt x="5685889" y="2096799"/>
                  <a:pt x="5685889" y="2037095"/>
                  <a:pt x="5713979" y="1990451"/>
                </a:cubicBezTo>
                <a:cubicBezTo>
                  <a:pt x="5713979" y="1990451"/>
                  <a:pt x="5713979" y="1990451"/>
                  <a:pt x="6146565" y="1242285"/>
                </a:cubicBezTo>
                <a:cubicBezTo>
                  <a:pt x="6174655" y="1193775"/>
                  <a:pt x="6225217" y="1163923"/>
                  <a:pt x="6281397" y="1163923"/>
                </a:cubicBezTo>
                <a:close/>
                <a:moveTo>
                  <a:pt x="0" y="0"/>
                </a:moveTo>
                <a:lnTo>
                  <a:pt x="6600525" y="0"/>
                </a:lnTo>
                <a:lnTo>
                  <a:pt x="6486618" y="196155"/>
                </a:lnTo>
                <a:cubicBezTo>
                  <a:pt x="6261242" y="584267"/>
                  <a:pt x="5994130" y="1044253"/>
                  <a:pt x="5677553" y="1589421"/>
                </a:cubicBezTo>
                <a:cubicBezTo>
                  <a:pt x="5555288" y="1815646"/>
                  <a:pt x="5310759" y="1954861"/>
                  <a:pt x="5057496" y="1954861"/>
                </a:cubicBezTo>
                <a:cubicBezTo>
                  <a:pt x="5057496" y="1954861"/>
                  <a:pt x="5057496" y="1954861"/>
                  <a:pt x="1014033" y="1954861"/>
                </a:cubicBezTo>
                <a:cubicBezTo>
                  <a:pt x="752038" y="1954861"/>
                  <a:pt x="516243" y="1815646"/>
                  <a:pt x="385244" y="1589421"/>
                </a:cubicBezTo>
                <a:cubicBezTo>
                  <a:pt x="385244" y="1589421"/>
                  <a:pt x="385244" y="1589421"/>
                  <a:pt x="69234" y="1042874"/>
                </a:cubicBezTo>
                <a:lnTo>
                  <a:pt x="0" y="923133"/>
                </a:lnTo>
                <a:close/>
              </a:path>
            </a:pathLst>
          </a:custGeom>
          <a:noFill/>
        </p:spPr>
      </p:pic>
      <p:sp>
        <p:nvSpPr>
          <p:cNvPr id="30723" name="TextBox 1"/>
          <p:cNvSpPr txBox="1">
            <a:spLocks noChangeArrowheads="1"/>
          </p:cNvSpPr>
          <p:nvPr/>
        </p:nvSpPr>
        <p:spPr bwMode="auto">
          <a:xfrm>
            <a:off x="3609640" y="1628800"/>
            <a:ext cx="5372596" cy="2195515"/>
          </a:xfrm>
          <a:prstGeom prst="rect">
            <a:avLst/>
          </a:prstGeom>
        </p:spPr>
        <p:txBody>
          <a:bodyPr vert="horz" lIns="91440" tIns="45720" rIns="91440" bIns="45720" rtlCol="0">
            <a:noAutofit/>
          </a:bodyPr>
          <a:lstStyle/>
          <a:p>
            <a:pPr indent="-228600" eaLnBrk="1" hangingPunct="1">
              <a:lnSpc>
                <a:spcPct val="90000"/>
              </a:lnSpc>
              <a:spcAft>
                <a:spcPts val="600"/>
              </a:spcAft>
              <a:buFont typeface="Arial" panose="020B0604020202020204" pitchFamily="34" charset="0"/>
              <a:buChar char="•"/>
            </a:pPr>
            <a:r>
              <a:rPr lang="en-US" altLang="en-US">
                <a:latin typeface="+mn-lt"/>
              </a:rPr>
              <a:t>more often refers to a way of pursuing knowledge, not only the knowledge itself i.e. the </a:t>
            </a:r>
            <a:r>
              <a:rPr lang="en-US" altLang="en-US">
                <a:solidFill>
                  <a:srgbClr val="FFC000"/>
                </a:solidFill>
                <a:latin typeface="+mn-lt"/>
              </a:rPr>
              <a:t>scientific method</a:t>
            </a:r>
          </a:p>
          <a:p>
            <a:pPr indent="-228600" eaLnBrk="1" hangingPunct="1">
              <a:lnSpc>
                <a:spcPct val="90000"/>
              </a:lnSpc>
              <a:spcAft>
                <a:spcPts val="600"/>
              </a:spcAft>
              <a:buFont typeface="Arial" panose="020B0604020202020204" pitchFamily="34" charset="0"/>
              <a:buChar char="•"/>
            </a:pPr>
            <a:endParaRPr lang="en-US" altLang="en-US">
              <a:latin typeface="+mn-lt"/>
            </a:endParaRPr>
          </a:p>
          <a:p>
            <a:pPr indent="-228600" eaLnBrk="1" hangingPunct="1">
              <a:lnSpc>
                <a:spcPct val="90000"/>
              </a:lnSpc>
              <a:spcAft>
                <a:spcPts val="600"/>
              </a:spcAft>
              <a:buFont typeface="Arial" panose="020B0604020202020204" pitchFamily="34" charset="0"/>
              <a:buChar char="•"/>
            </a:pPr>
            <a:r>
              <a:rPr lang="en-US" altLang="en-US">
                <a:latin typeface="+mn-lt"/>
              </a:rPr>
              <a:t>often treated as synonymous with 'natural and physical science', and thus restricted to those branches of study that relate to the phenomena of the material universe and their laws</a:t>
            </a:r>
          </a:p>
          <a:p>
            <a:pPr indent="-228600" eaLnBrk="1" hangingPunct="1">
              <a:lnSpc>
                <a:spcPct val="90000"/>
              </a:lnSpc>
              <a:spcAft>
                <a:spcPts val="600"/>
              </a:spcAft>
              <a:buFont typeface="Arial" panose="020B0604020202020204" pitchFamily="34" charset="0"/>
              <a:buChar char="•"/>
            </a:pPr>
            <a:r>
              <a:rPr lang="en-US" altLang="en-US">
                <a:latin typeface="+mn-lt"/>
              </a:rPr>
              <a:t>This is now the dominant sense in ordinary use.</a:t>
            </a:r>
          </a:p>
          <a:p>
            <a:pPr eaLnBrk="1" hangingPunct="1">
              <a:lnSpc>
                <a:spcPct val="90000"/>
              </a:lnSpc>
              <a:spcAft>
                <a:spcPts val="600"/>
              </a:spcAft>
            </a:pPr>
            <a:endParaRPr lang="en-US" altLang="en-US">
              <a:latin typeface="+mn-lt"/>
            </a:endParaRPr>
          </a:p>
          <a:p>
            <a:pPr indent="-228600" eaLnBrk="1" hangingPunct="1">
              <a:lnSpc>
                <a:spcPct val="90000"/>
              </a:lnSpc>
              <a:spcAft>
                <a:spcPts val="600"/>
              </a:spcAft>
              <a:buFont typeface="Arial" panose="020B0604020202020204" pitchFamily="34" charset="0"/>
              <a:buChar char="•"/>
            </a:pPr>
            <a:r>
              <a:rPr lang="en-US" altLang="en-US">
                <a:latin typeface="+mn-lt"/>
              </a:rPr>
              <a:t>This narrower sense of "science" developed as scientists such as Kepler, Galileo and Isaac Newton began formulating </a:t>
            </a:r>
            <a:r>
              <a:rPr lang="en-US" altLang="en-US" i="1">
                <a:latin typeface="+mn-lt"/>
              </a:rPr>
              <a:t>laws of nature</a:t>
            </a:r>
            <a:r>
              <a:rPr lang="en-US" altLang="en-US">
                <a:latin typeface="+mn-lt"/>
              </a:rPr>
              <a:t> such as Newton's laws of motion</a:t>
            </a:r>
          </a:p>
          <a:p>
            <a:pPr indent="-228600" eaLnBrk="1" hangingPunct="1">
              <a:lnSpc>
                <a:spcPct val="90000"/>
              </a:lnSpc>
              <a:spcAft>
                <a:spcPts val="600"/>
              </a:spcAft>
              <a:buFont typeface="Arial" panose="020B0604020202020204" pitchFamily="34" charset="0"/>
              <a:buChar char="•"/>
            </a:pPr>
            <a:endParaRPr lang="en-US" altLang="en-US">
              <a:latin typeface="+mn-lt"/>
            </a:endParaRPr>
          </a:p>
          <a:p>
            <a:pPr indent="-228600" eaLnBrk="1" hangingPunct="1">
              <a:lnSpc>
                <a:spcPct val="90000"/>
              </a:lnSpc>
              <a:spcAft>
                <a:spcPts val="600"/>
              </a:spcAft>
              <a:buFont typeface="Arial" panose="020B0604020202020204" pitchFamily="34" charset="0"/>
              <a:buChar char="•"/>
            </a:pPr>
            <a:r>
              <a:rPr lang="en-US" altLang="en-US">
                <a:latin typeface="+mn-lt"/>
              </a:rPr>
              <a:t>In this period it became more common to refer to  as "natural science"</a:t>
            </a:r>
            <a:endParaRPr lang="en-US" altLang="en-US" dirty="0">
              <a:latin typeface="+mn-lt"/>
            </a:endParaRPr>
          </a:p>
        </p:txBody>
      </p:sp>
      <p:sp>
        <p:nvSpPr>
          <p:cNvPr id="30724" name="AutoShape 4" descr="http://www.google.co.uk/url?sa=i&amp;source=images&amp;cd=&amp;docid=aTn6Epc0yQzMEM&amp;tbnid=qU4bJk0NI7Td0M:&amp;ved=0CAUQjBwwADh8&amp;url=http%3A%2F%2Fgallery.hd.org%2F_exhibits%2Fnatural-science%2F_more2001%2F_more10%2Fgalaxy-spiral-NGC628-Messier74-in-Pisces-taken-by-GMOS-telescope-in-Hawaii-ANON.jpg&amp;ei=P2kQUeCLA6SW0QXOtYHADQ&amp;psig=AFQjCNEeYyfKJiRGzSAXL9VAaV-ThhF_gA&amp;ust=1360116415076992"/>
          <p:cNvSpPr>
            <a:spLocks noChangeAspect="1" noChangeArrowheads="1"/>
          </p:cNvSpPr>
          <p:nvPr/>
        </p:nvSpPr>
        <p:spPr bwMode="auto">
          <a:xfrm>
            <a:off x="63500" y="-136525"/>
            <a:ext cx="7362825" cy="6924675"/>
          </a:xfrm>
          <a:prstGeom prst="rect">
            <a:avLst/>
          </a:prstGeom>
          <a:noFill/>
          <a:ln w="9525">
            <a:noFill/>
            <a:miter lim="800000"/>
            <a:headEnd/>
            <a:tailEnd/>
          </a:ln>
        </p:spPr>
        <p:txBody>
          <a:bodyPr/>
          <a:lstStyle/>
          <a:p>
            <a:pPr eaLnBrk="1" hangingPunct="1"/>
            <a:endParaRPr lang="en-US" altLang="en-US"/>
          </a:p>
        </p:txBody>
      </p:sp>
      <p:sp>
        <p:nvSpPr>
          <p:cNvPr id="30725" name="AutoShape 6" descr="http://www.google.co.uk/url?sa=i&amp;source=images&amp;cd=&amp;docid=aTn6Epc0yQzMEM&amp;tbnid=qU4bJk0NI7Td0M:&amp;ved=0CAUQjBwwADh8&amp;url=http%3A%2F%2Fgallery.hd.org%2F_exhibits%2Fnatural-science%2F_more2001%2F_more10%2Fgalaxy-spiral-NGC628-Messier74-in-Pisces-taken-by-GMOS-telescope-in-Hawaii-ANON.jpg&amp;ei=P2kQUeCLA6SW0QXOtYHADQ&amp;psig=AFQjCNEeYyfKJiRGzSAXL9VAaV-ThhF_gA&amp;ust=1360116415076992"/>
          <p:cNvSpPr>
            <a:spLocks noChangeAspect="1" noChangeArrowheads="1"/>
          </p:cNvSpPr>
          <p:nvPr/>
        </p:nvSpPr>
        <p:spPr bwMode="auto">
          <a:xfrm>
            <a:off x="63500" y="-136525"/>
            <a:ext cx="7362825" cy="6924675"/>
          </a:xfrm>
          <a:prstGeom prst="rect">
            <a:avLst/>
          </a:prstGeom>
          <a:noFill/>
          <a:ln w="9525">
            <a:noFill/>
            <a:miter lim="800000"/>
            <a:headEnd/>
            <a:tailEnd/>
          </a:ln>
        </p:spPr>
        <p:txBody>
          <a:bodyPr/>
          <a:lstStyle/>
          <a:p>
            <a:pPr eaLnBrk="1" hangingPunct="1"/>
            <a:endParaRPr lang="en-US" altLang="en-US"/>
          </a:p>
        </p:txBody>
      </p:sp>
      <p:sp>
        <p:nvSpPr>
          <p:cNvPr id="30726" name="AutoShape 8" descr="http://www.google.co.uk/url?sa=i&amp;source=images&amp;cd=&amp;docid=aTn6Epc0yQzMEM&amp;tbnid=qU4bJk0NI7Td0M:&amp;ved=0CAUQjBwwADh8&amp;url=http%3A%2F%2Fgallery.hd.org%2F_exhibits%2Fnatural-science%2F_more2001%2F_more10%2Fgalaxy-spiral-NGC628-Messier74-in-Pisces-taken-by-GMOS-telescope-in-Hawaii-ANON.jpg&amp;ei=P2kQUeCLA6SW0QXOtYHADQ&amp;psig=AFQjCNEeYyfKJiRGzSAXL9VAaV-ThhF_gA&amp;ust=1360116415076992"/>
          <p:cNvSpPr>
            <a:spLocks noChangeAspect="1" noChangeArrowheads="1"/>
          </p:cNvSpPr>
          <p:nvPr/>
        </p:nvSpPr>
        <p:spPr bwMode="auto">
          <a:xfrm>
            <a:off x="63500" y="-136525"/>
            <a:ext cx="14287500" cy="13439775"/>
          </a:xfrm>
          <a:prstGeom prst="rect">
            <a:avLst/>
          </a:prstGeom>
          <a:noFill/>
          <a:ln w="9525">
            <a:noFill/>
            <a:miter lim="800000"/>
            <a:headEnd/>
            <a:tailEnd/>
          </a:ln>
        </p:spPr>
        <p:txBody>
          <a:bodyPr/>
          <a:lstStyle/>
          <a:p>
            <a:pPr eaLnBrk="1" hangingPunct="1"/>
            <a:endParaRPr lang="en-US"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3" name="Rectangle 3175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D817E5-5640-4E13-B98F-0317A12200DE}"/>
              </a:ext>
            </a:extLst>
          </p:cNvPr>
          <p:cNvSpPr>
            <a:spLocks noGrp="1"/>
          </p:cNvSpPr>
          <p:nvPr>
            <p:ph type="title"/>
          </p:nvPr>
        </p:nvSpPr>
        <p:spPr>
          <a:xfrm>
            <a:off x="480060" y="325369"/>
            <a:ext cx="3276451" cy="1956841"/>
          </a:xfrm>
        </p:spPr>
        <p:txBody>
          <a:bodyPr vert="horz" lIns="91440" tIns="45720" rIns="91440" bIns="45720" rtlCol="0" anchor="b">
            <a:normAutofit/>
          </a:bodyPr>
          <a:lstStyle/>
          <a:p>
            <a:pPr defTabSz="914400" eaLnBrk="1" hangingPunct="1"/>
            <a:r>
              <a:rPr lang="en-US" sz="4000"/>
              <a:t>Development: </a:t>
            </a:r>
            <a:r>
              <a:rPr lang="en-US" altLang="en-US" sz="4000"/>
              <a:t>19th century</a:t>
            </a:r>
            <a:endParaRPr lang="en-US" sz="4000"/>
          </a:p>
        </p:txBody>
      </p:sp>
      <p:sp>
        <p:nvSpPr>
          <p:cNvPr id="3175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8" name="TextBox 1"/>
          <p:cNvSpPr txBox="1">
            <a:spLocks noChangeArrowheads="1"/>
          </p:cNvSpPr>
          <p:nvPr/>
        </p:nvSpPr>
        <p:spPr bwMode="auto">
          <a:xfrm>
            <a:off x="480060" y="2872899"/>
            <a:ext cx="3443868" cy="3659732"/>
          </a:xfrm>
          <a:prstGeom prst="rect">
            <a:avLst/>
          </a:prstGeom>
        </p:spPr>
        <p:txBody>
          <a:bodyPr vert="horz" lIns="91440" tIns="45720" rIns="91440" bIns="45720" rtlCol="0">
            <a:normAutofit/>
          </a:bodyPr>
          <a:lstStyle/>
          <a:p>
            <a:pPr indent="-228600" eaLnBrk="1" hangingPunct="1">
              <a:lnSpc>
                <a:spcPct val="90000"/>
              </a:lnSpc>
              <a:spcAft>
                <a:spcPts val="600"/>
              </a:spcAft>
              <a:buFont typeface="Arial" panose="020B0604020202020204" pitchFamily="34" charset="0"/>
              <a:buChar char="•"/>
            </a:pPr>
            <a:r>
              <a:rPr lang="en-US" altLang="en-US" sz="1300" dirty="0">
                <a:latin typeface="+mn-lt"/>
              </a:rPr>
              <a:t>the word "science" became increasingly associated with </a:t>
            </a:r>
            <a:r>
              <a:rPr lang="en-US" altLang="en-US" sz="1300" b="1" dirty="0">
                <a:latin typeface="+mn-lt"/>
              </a:rPr>
              <a:t>the scientific method</a:t>
            </a:r>
            <a:r>
              <a:rPr lang="en-US" altLang="en-US" sz="1300" dirty="0">
                <a:latin typeface="+mn-lt"/>
              </a:rPr>
              <a:t>, a disciplined way to study the natural world, including physics, chemistry, geology and biology</a:t>
            </a:r>
          </a:p>
          <a:p>
            <a:pPr indent="-228600" eaLnBrk="1" hangingPunct="1">
              <a:lnSpc>
                <a:spcPct val="90000"/>
              </a:lnSpc>
              <a:spcAft>
                <a:spcPts val="600"/>
              </a:spcAft>
              <a:buFont typeface="Arial" panose="020B0604020202020204" pitchFamily="34" charset="0"/>
              <a:buChar char="•"/>
            </a:pPr>
            <a:endParaRPr lang="en-US" altLang="en-US" sz="1300" dirty="0">
              <a:latin typeface="+mn-lt"/>
            </a:endParaRPr>
          </a:p>
          <a:p>
            <a:pPr indent="-228600" eaLnBrk="1" hangingPunct="1">
              <a:lnSpc>
                <a:spcPct val="90000"/>
              </a:lnSpc>
              <a:spcAft>
                <a:spcPts val="600"/>
              </a:spcAft>
              <a:buFont typeface="Arial" panose="020B0604020202020204" pitchFamily="34" charset="0"/>
              <a:buChar char="•"/>
            </a:pPr>
            <a:r>
              <a:rPr lang="en-US" altLang="en-US" sz="1300" dirty="0">
                <a:latin typeface="+mn-lt"/>
              </a:rPr>
              <a:t>the term </a:t>
            </a:r>
            <a:r>
              <a:rPr lang="en-US" altLang="en-US" sz="1300" i="1" dirty="0">
                <a:latin typeface="+mn-lt"/>
              </a:rPr>
              <a:t>scientist</a:t>
            </a:r>
            <a:r>
              <a:rPr lang="en-US" altLang="en-US" sz="1300" dirty="0">
                <a:latin typeface="+mn-lt"/>
              </a:rPr>
              <a:t> was created by the naturalist-theologian William Whewell to distinguish those who sought knowledge on nature from those who sought knowledge on other disciplines (…divinity)</a:t>
            </a:r>
          </a:p>
          <a:p>
            <a:pPr indent="-228600" eaLnBrk="1" hangingPunct="1">
              <a:lnSpc>
                <a:spcPct val="90000"/>
              </a:lnSpc>
              <a:spcAft>
                <a:spcPts val="600"/>
              </a:spcAft>
              <a:buFont typeface="Arial" panose="020B0604020202020204" pitchFamily="34" charset="0"/>
              <a:buChar char="•"/>
            </a:pPr>
            <a:endParaRPr lang="en-US" altLang="en-US" sz="1300" dirty="0">
              <a:latin typeface="+mn-lt"/>
            </a:endParaRPr>
          </a:p>
          <a:p>
            <a:pPr indent="-228600" eaLnBrk="1" hangingPunct="1">
              <a:lnSpc>
                <a:spcPct val="90000"/>
              </a:lnSpc>
              <a:spcAft>
                <a:spcPts val="600"/>
              </a:spcAft>
              <a:buFont typeface="Arial" panose="020B0604020202020204" pitchFamily="34" charset="0"/>
              <a:buChar char="•"/>
            </a:pPr>
            <a:r>
              <a:rPr lang="en-US" altLang="en-US" sz="1300" dirty="0">
                <a:latin typeface="+mn-lt"/>
              </a:rPr>
              <a:t>This sometimes left the study of human thought and society in a linguistic limbo, which was resolved by classifying these areas of academic study as </a:t>
            </a:r>
            <a:r>
              <a:rPr lang="en-US" altLang="en-US" sz="1300" b="1" dirty="0">
                <a:latin typeface="+mn-lt"/>
              </a:rPr>
              <a:t>social science</a:t>
            </a:r>
          </a:p>
        </p:txBody>
      </p:sp>
      <p:pic>
        <p:nvPicPr>
          <p:cNvPr id="31747" name="Picture 4" descr="http://www.iainclaridge.co.uk/studio/wp-content/uploads/2011/05/scientific_illustration1.jpg"/>
          <p:cNvPicPr>
            <a:picLocks noChangeAspect="1" noChangeArrowheads="1"/>
          </p:cNvPicPr>
          <p:nvPr/>
        </p:nvPicPr>
        <p:blipFill rotWithShape="1">
          <a:blip r:embed="rId3" cstate="print"/>
          <a:srcRect r="1" b="4956"/>
          <a:stretch/>
        </p:blipFill>
        <p:spPr bwMode="auto">
          <a:xfrm>
            <a:off x="4236571" y="10"/>
            <a:ext cx="4906286"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CF000BE-4480-4C51-932A-3D24E73D3195}"/>
              </a:ext>
            </a:extLst>
          </p:cNvPr>
          <p:cNvSpPr>
            <a:spLocks noGrp="1"/>
          </p:cNvSpPr>
          <p:nvPr>
            <p:ph type="title"/>
          </p:nvPr>
        </p:nvSpPr>
        <p:spPr>
          <a:xfrm>
            <a:off x="486696" y="629266"/>
            <a:ext cx="2629122" cy="1622321"/>
          </a:xfrm>
        </p:spPr>
        <p:txBody>
          <a:bodyPr vert="horz" lIns="91440" tIns="45720" rIns="91440" bIns="45720" rtlCol="0" anchor="ctr">
            <a:normAutofit/>
          </a:bodyPr>
          <a:lstStyle/>
          <a:p>
            <a:pPr defTabSz="914400" eaLnBrk="1" hangingPunct="1"/>
            <a:r>
              <a:rPr lang="en-US" sz="3700" kern="1200">
                <a:solidFill>
                  <a:schemeClr val="tx1"/>
                </a:solidFill>
                <a:latin typeface="+mj-lt"/>
                <a:ea typeface="+mj-ea"/>
                <a:cs typeface="+mj-cs"/>
              </a:rPr>
              <a:t>the scientific method</a:t>
            </a:r>
          </a:p>
        </p:txBody>
      </p:sp>
      <p:sp>
        <p:nvSpPr>
          <p:cNvPr id="2" name="TextBox 1"/>
          <p:cNvSpPr txBox="1"/>
          <p:nvPr/>
        </p:nvSpPr>
        <p:spPr>
          <a:xfrm>
            <a:off x="486698" y="2438400"/>
            <a:ext cx="2629120" cy="3785419"/>
          </a:xfrm>
          <a:prstGeom prst="rect">
            <a:avLst/>
          </a:prstGeom>
        </p:spPr>
        <p:txBody>
          <a:bodyPr vert="horz" lIns="91440" tIns="45720" rIns="91440" bIns="45720" rtlCol="0">
            <a:normAutofit/>
          </a:bodyPr>
          <a:lstStyle/>
          <a:p>
            <a:pPr indent="-228600" eaLnBrk="1" hangingPunct="1">
              <a:lnSpc>
                <a:spcPct val="90000"/>
              </a:lnSpc>
              <a:spcAft>
                <a:spcPts val="600"/>
              </a:spcAft>
              <a:buFont typeface="Arial" panose="020B0604020202020204" pitchFamily="34" charset="0"/>
              <a:buChar char="•"/>
              <a:defRPr/>
            </a:pPr>
            <a:endParaRPr lang="en-US" sz="1700">
              <a:latin typeface="+mn-lt"/>
            </a:endParaRPr>
          </a:p>
          <a:p>
            <a:pPr marL="342900" indent="-228600" eaLnBrk="1" hangingPunct="1">
              <a:lnSpc>
                <a:spcPct val="90000"/>
              </a:lnSpc>
              <a:spcAft>
                <a:spcPts val="600"/>
              </a:spcAft>
              <a:buFont typeface="Arial" panose="020B0604020202020204" pitchFamily="34" charset="0"/>
              <a:buChar char="•"/>
              <a:defRPr/>
            </a:pPr>
            <a:r>
              <a:rPr lang="en-US" sz="1700">
                <a:latin typeface="+mn-lt"/>
              </a:rPr>
              <a:t>(1) that there is an objective reality shared by all rational observers; </a:t>
            </a:r>
          </a:p>
          <a:p>
            <a:pPr marL="342900" indent="-228600" eaLnBrk="1" hangingPunct="1">
              <a:lnSpc>
                <a:spcPct val="90000"/>
              </a:lnSpc>
              <a:spcAft>
                <a:spcPts val="600"/>
              </a:spcAft>
              <a:buFont typeface="Arial" panose="020B0604020202020204" pitchFamily="34" charset="0"/>
              <a:buChar char="•"/>
              <a:defRPr/>
            </a:pPr>
            <a:r>
              <a:rPr lang="en-US" sz="1700">
                <a:latin typeface="+mn-lt"/>
              </a:rPr>
              <a:t>(2) that this objective reality is governed by natural laws; </a:t>
            </a:r>
          </a:p>
          <a:p>
            <a:pPr marL="342900" indent="-228600" eaLnBrk="1" hangingPunct="1">
              <a:lnSpc>
                <a:spcPct val="90000"/>
              </a:lnSpc>
              <a:spcAft>
                <a:spcPts val="600"/>
              </a:spcAft>
              <a:buFont typeface="Arial" panose="020B0604020202020204" pitchFamily="34" charset="0"/>
              <a:buChar char="•"/>
              <a:defRPr/>
            </a:pPr>
            <a:r>
              <a:rPr lang="en-US" sz="1700">
                <a:latin typeface="+mn-lt"/>
              </a:rPr>
              <a:t>(3) that these laws can be discovered by means of systematic observation and experimentation. </a:t>
            </a:r>
          </a:p>
          <a:p>
            <a:pPr marL="342900" indent="-228600" eaLnBrk="1" hangingPunct="1">
              <a:lnSpc>
                <a:spcPct val="90000"/>
              </a:lnSpc>
              <a:spcAft>
                <a:spcPts val="600"/>
              </a:spcAft>
              <a:buFont typeface="Arial" panose="020B0604020202020204" pitchFamily="34" charset="0"/>
              <a:buChar char="•"/>
              <a:defRPr/>
            </a:pPr>
            <a:endParaRPr lang="en-US" sz="1700">
              <a:latin typeface="+mn-lt"/>
            </a:endParaRPr>
          </a:p>
        </p:txBody>
      </p:sp>
      <p:sp>
        <p:nvSpPr>
          <p:cNvPr id="32776" name="Rectangle 32775">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8"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1" name="Picture 2" descr="http://www.tomatosphere.org/teacher-resources/teachers-guide/images/scientific-method.jpg"/>
          <p:cNvPicPr>
            <a:picLocks noChangeAspect="1" noChangeArrowheads="1"/>
          </p:cNvPicPr>
          <p:nvPr/>
        </p:nvPicPr>
        <p:blipFill>
          <a:blip r:embed="rId3" cstate="print"/>
          <a:stretch>
            <a:fillRect/>
          </a:stretch>
        </p:blipFill>
        <p:spPr bwMode="auto">
          <a:xfrm>
            <a:off x="4054396" y="2033526"/>
            <a:ext cx="4514498" cy="2787702"/>
          </a:xfrm>
          <a:prstGeom prst="rect">
            <a:avLst/>
          </a:prstGeom>
          <a:noFill/>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2B0813-625B-49A8-9FD1-F4D177E2A9F0}"/>
              </a:ext>
            </a:extLst>
          </p:cNvPr>
          <p:cNvSpPr>
            <a:spLocks noGrp="1"/>
          </p:cNvSpPr>
          <p:nvPr>
            <p:ph type="title"/>
          </p:nvPr>
        </p:nvSpPr>
        <p:spPr>
          <a:xfrm>
            <a:off x="630936" y="548640"/>
            <a:ext cx="2700645" cy="5431536"/>
          </a:xfrm>
        </p:spPr>
        <p:txBody>
          <a:bodyPr vert="horz" lIns="91440" tIns="45720" rIns="91440" bIns="45720" rtlCol="0">
            <a:normAutofit/>
          </a:bodyPr>
          <a:lstStyle/>
          <a:p>
            <a:pPr eaLnBrk="1" hangingPunct="1"/>
            <a:r>
              <a:rPr lang="en-US" sz="4700" kern="1200" dirty="0">
                <a:latin typeface="+mj-lt"/>
                <a:ea typeface="+mj-ea"/>
                <a:cs typeface="+mj-cs"/>
              </a:rPr>
              <a:t>All well and good but….</a:t>
            </a:r>
          </a:p>
        </p:txBody>
      </p:sp>
      <p:sp>
        <p:nvSpPr>
          <p:cNvPr id="3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 name="connsiteX0" fmla="*/ 0 w 4480560"/>
              <a:gd name="connsiteY0" fmla="*/ 0 h 13716"/>
              <a:gd name="connsiteX1" fmla="*/ 595274 w 4480560"/>
              <a:gd name="connsiteY1" fmla="*/ 0 h 13716"/>
              <a:gd name="connsiteX2" fmla="*/ 1100938 w 4480560"/>
              <a:gd name="connsiteY2" fmla="*/ 0 h 13716"/>
              <a:gd name="connsiteX3" fmla="*/ 1830629 w 4480560"/>
              <a:gd name="connsiteY3" fmla="*/ 0 h 13716"/>
              <a:gd name="connsiteX4" fmla="*/ 2425903 w 4480560"/>
              <a:gd name="connsiteY4" fmla="*/ 0 h 13716"/>
              <a:gd name="connsiteX5" fmla="*/ 3021178 w 4480560"/>
              <a:gd name="connsiteY5" fmla="*/ 0 h 13716"/>
              <a:gd name="connsiteX6" fmla="*/ 3750869 w 4480560"/>
              <a:gd name="connsiteY6" fmla="*/ 0 h 13716"/>
              <a:gd name="connsiteX7" fmla="*/ 4480560 w 4480560"/>
              <a:gd name="connsiteY7" fmla="*/ 0 h 13716"/>
              <a:gd name="connsiteX8" fmla="*/ 4480560 w 4480560"/>
              <a:gd name="connsiteY8" fmla="*/ 13716 h 13716"/>
              <a:gd name="connsiteX9" fmla="*/ 3930091 w 4480560"/>
              <a:gd name="connsiteY9" fmla="*/ 13716 h 13716"/>
              <a:gd name="connsiteX10" fmla="*/ 3290011 w 4480560"/>
              <a:gd name="connsiteY10" fmla="*/ 13716 h 13716"/>
              <a:gd name="connsiteX11" fmla="*/ 2649931 w 4480560"/>
              <a:gd name="connsiteY11" fmla="*/ 13716 h 13716"/>
              <a:gd name="connsiteX12" fmla="*/ 2054657 w 4480560"/>
              <a:gd name="connsiteY12" fmla="*/ 13716 h 13716"/>
              <a:gd name="connsiteX13" fmla="*/ 1324966 w 4480560"/>
              <a:gd name="connsiteY13" fmla="*/ 13716 h 13716"/>
              <a:gd name="connsiteX14" fmla="*/ 595274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574" y="14606"/>
                  <a:pt x="338605" y="-40"/>
                  <a:pt x="595274" y="0"/>
                </a:cubicBezTo>
                <a:cubicBezTo>
                  <a:pt x="856171" y="-2198"/>
                  <a:pt x="863435" y="-13333"/>
                  <a:pt x="1100938" y="0"/>
                </a:cubicBezTo>
                <a:cubicBezTo>
                  <a:pt x="1340270" y="17713"/>
                  <a:pt x="1418448" y="-18893"/>
                  <a:pt x="1651406" y="0"/>
                </a:cubicBezTo>
                <a:cubicBezTo>
                  <a:pt x="1875387" y="1627"/>
                  <a:pt x="2153037" y="22688"/>
                  <a:pt x="2336292" y="0"/>
                </a:cubicBezTo>
                <a:cubicBezTo>
                  <a:pt x="2522206" y="-4211"/>
                  <a:pt x="2718333" y="34959"/>
                  <a:pt x="2931566" y="0"/>
                </a:cubicBezTo>
                <a:cubicBezTo>
                  <a:pt x="3137043" y="-17106"/>
                  <a:pt x="3304331" y="1415"/>
                  <a:pt x="3482035" y="0"/>
                </a:cubicBezTo>
                <a:cubicBezTo>
                  <a:pt x="3649837" y="-24078"/>
                  <a:pt x="4010577" y="-51921"/>
                  <a:pt x="4480560" y="0"/>
                </a:cubicBezTo>
                <a:cubicBezTo>
                  <a:pt x="4480642" y="3611"/>
                  <a:pt x="4480510" y="9346"/>
                  <a:pt x="4480560" y="13716"/>
                </a:cubicBezTo>
                <a:cubicBezTo>
                  <a:pt x="4305601" y="36948"/>
                  <a:pt x="4025154" y="21890"/>
                  <a:pt x="3840480" y="13716"/>
                </a:cubicBezTo>
                <a:cubicBezTo>
                  <a:pt x="3668919" y="-16903"/>
                  <a:pt x="3556555" y="-17246"/>
                  <a:pt x="3290011" y="13716"/>
                </a:cubicBezTo>
                <a:cubicBezTo>
                  <a:pt x="2991827" y="13600"/>
                  <a:pt x="2862038" y="-27094"/>
                  <a:pt x="2560320" y="13716"/>
                </a:cubicBezTo>
                <a:cubicBezTo>
                  <a:pt x="2273396" y="32804"/>
                  <a:pt x="2159701" y="35426"/>
                  <a:pt x="1965046" y="13716"/>
                </a:cubicBezTo>
                <a:cubicBezTo>
                  <a:pt x="1785994" y="24616"/>
                  <a:pt x="1686680" y="47748"/>
                  <a:pt x="1459382" y="13716"/>
                </a:cubicBezTo>
                <a:cubicBezTo>
                  <a:pt x="1260610" y="398"/>
                  <a:pt x="913962" y="26960"/>
                  <a:pt x="774497" y="13716"/>
                </a:cubicBezTo>
                <a:cubicBezTo>
                  <a:pt x="689426" y="-2719"/>
                  <a:pt x="378264" y="1751"/>
                  <a:pt x="0" y="13716"/>
                </a:cubicBezTo>
                <a:cubicBezTo>
                  <a:pt x="-173" y="8371"/>
                  <a:pt x="-387" y="6213"/>
                  <a:pt x="0" y="0"/>
                </a:cubicBezTo>
                <a:close/>
              </a:path>
              <a:path w="4480560" h="13716" stroke="0" extrusionOk="0">
                <a:moveTo>
                  <a:pt x="0" y="0"/>
                </a:moveTo>
                <a:cubicBezTo>
                  <a:pt x="290844" y="5546"/>
                  <a:pt x="318443" y="10543"/>
                  <a:pt x="595274" y="0"/>
                </a:cubicBezTo>
                <a:cubicBezTo>
                  <a:pt x="862223" y="-10630"/>
                  <a:pt x="1008164" y="-6970"/>
                  <a:pt x="1100938" y="0"/>
                </a:cubicBezTo>
                <a:cubicBezTo>
                  <a:pt x="1231751" y="-9052"/>
                  <a:pt x="1563421" y="-55931"/>
                  <a:pt x="1830629" y="0"/>
                </a:cubicBezTo>
                <a:cubicBezTo>
                  <a:pt x="2081843" y="38764"/>
                  <a:pt x="2181743" y="16966"/>
                  <a:pt x="2425903" y="0"/>
                </a:cubicBezTo>
                <a:cubicBezTo>
                  <a:pt x="2657412" y="-20059"/>
                  <a:pt x="2795431" y="8423"/>
                  <a:pt x="3021178" y="0"/>
                </a:cubicBezTo>
                <a:cubicBezTo>
                  <a:pt x="3275119" y="-4749"/>
                  <a:pt x="3480943" y="2522"/>
                  <a:pt x="3750869" y="0"/>
                </a:cubicBezTo>
                <a:cubicBezTo>
                  <a:pt x="4005211" y="16055"/>
                  <a:pt x="4302144" y="-2969"/>
                  <a:pt x="4480560" y="0"/>
                </a:cubicBezTo>
                <a:cubicBezTo>
                  <a:pt x="4480397" y="3458"/>
                  <a:pt x="4481383" y="8632"/>
                  <a:pt x="4480560" y="13716"/>
                </a:cubicBezTo>
                <a:cubicBezTo>
                  <a:pt x="4261480" y="-10003"/>
                  <a:pt x="4206199" y="28529"/>
                  <a:pt x="3930091" y="13716"/>
                </a:cubicBezTo>
                <a:cubicBezTo>
                  <a:pt x="3666932" y="-15474"/>
                  <a:pt x="3493645" y="14804"/>
                  <a:pt x="3290011" y="13716"/>
                </a:cubicBezTo>
                <a:cubicBezTo>
                  <a:pt x="3137078" y="-41032"/>
                  <a:pt x="2894690" y="-17948"/>
                  <a:pt x="2649931" y="13716"/>
                </a:cubicBezTo>
                <a:cubicBezTo>
                  <a:pt x="2413020" y="21294"/>
                  <a:pt x="2225991" y="-10559"/>
                  <a:pt x="2054657" y="13716"/>
                </a:cubicBezTo>
                <a:cubicBezTo>
                  <a:pt x="1886877" y="37541"/>
                  <a:pt x="1548763" y="45390"/>
                  <a:pt x="1324966" y="13716"/>
                </a:cubicBezTo>
                <a:cubicBezTo>
                  <a:pt x="1040995" y="1897"/>
                  <a:pt x="786929" y="-17655"/>
                  <a:pt x="595274" y="13716"/>
                </a:cubicBezTo>
                <a:cubicBezTo>
                  <a:pt x="371401" y="32831"/>
                  <a:pt x="168483" y="23167"/>
                  <a:pt x="0" y="13716"/>
                </a:cubicBezTo>
                <a:cubicBezTo>
                  <a:pt x="-740" y="8467"/>
                  <a:pt x="-279" y="4434"/>
                  <a:pt x="0" y="0"/>
                </a:cubicBezTo>
                <a:close/>
              </a:path>
              <a:path w="4480560" h="13716" fill="none" stroke="0" extrusionOk="0">
                <a:moveTo>
                  <a:pt x="0" y="0"/>
                </a:moveTo>
                <a:cubicBezTo>
                  <a:pt x="254633" y="596"/>
                  <a:pt x="318854" y="8353"/>
                  <a:pt x="595274" y="0"/>
                </a:cubicBezTo>
                <a:cubicBezTo>
                  <a:pt x="857042" y="-2503"/>
                  <a:pt x="863005" y="-13327"/>
                  <a:pt x="1100938" y="0"/>
                </a:cubicBezTo>
                <a:cubicBezTo>
                  <a:pt x="1322315" y="28736"/>
                  <a:pt x="1429801" y="-15572"/>
                  <a:pt x="1651406" y="0"/>
                </a:cubicBezTo>
                <a:cubicBezTo>
                  <a:pt x="1861310" y="20479"/>
                  <a:pt x="2199002" y="36173"/>
                  <a:pt x="2336292" y="0"/>
                </a:cubicBezTo>
                <a:cubicBezTo>
                  <a:pt x="2504451" y="-23230"/>
                  <a:pt x="2735943" y="-3451"/>
                  <a:pt x="2931566" y="0"/>
                </a:cubicBezTo>
                <a:cubicBezTo>
                  <a:pt x="3109081" y="-33272"/>
                  <a:pt x="3310374" y="39503"/>
                  <a:pt x="3482035" y="0"/>
                </a:cubicBezTo>
                <a:cubicBezTo>
                  <a:pt x="3630968" y="-117346"/>
                  <a:pt x="3975789" y="30358"/>
                  <a:pt x="4480560" y="0"/>
                </a:cubicBezTo>
                <a:cubicBezTo>
                  <a:pt x="4480546" y="3532"/>
                  <a:pt x="4481771" y="9530"/>
                  <a:pt x="4480560" y="13716"/>
                </a:cubicBezTo>
                <a:cubicBezTo>
                  <a:pt x="4299745" y="8025"/>
                  <a:pt x="4055484" y="54224"/>
                  <a:pt x="3840480" y="13716"/>
                </a:cubicBezTo>
                <a:cubicBezTo>
                  <a:pt x="3665362" y="14404"/>
                  <a:pt x="3548412" y="6532"/>
                  <a:pt x="3290011" y="13716"/>
                </a:cubicBezTo>
                <a:cubicBezTo>
                  <a:pt x="3037450" y="36923"/>
                  <a:pt x="2862123" y="43167"/>
                  <a:pt x="2560320" y="13716"/>
                </a:cubicBezTo>
                <a:cubicBezTo>
                  <a:pt x="2308793" y="7156"/>
                  <a:pt x="2153402" y="-25971"/>
                  <a:pt x="1965046" y="13716"/>
                </a:cubicBezTo>
                <a:cubicBezTo>
                  <a:pt x="1778601" y="25944"/>
                  <a:pt x="1672011" y="23840"/>
                  <a:pt x="1459382" y="13716"/>
                </a:cubicBezTo>
                <a:cubicBezTo>
                  <a:pt x="1212351" y="-9856"/>
                  <a:pt x="906131" y="12859"/>
                  <a:pt x="774497" y="13716"/>
                </a:cubicBezTo>
                <a:cubicBezTo>
                  <a:pt x="636671" y="-47283"/>
                  <a:pt x="331670" y="1705"/>
                  <a:pt x="0" y="13716"/>
                </a:cubicBezTo>
                <a:cubicBezTo>
                  <a:pt x="-561" y="8546"/>
                  <a:pt x="-377" y="61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B599F3-9A38-4B69-9B7A-94FC7015A50A}"/>
              </a:ext>
            </a:extLst>
          </p:cNvPr>
          <p:cNvSpPr>
            <a:spLocks noGrp="1"/>
          </p:cNvSpPr>
          <p:nvPr>
            <p:ph idx="1"/>
          </p:nvPr>
        </p:nvSpPr>
        <p:spPr>
          <a:xfrm>
            <a:off x="3844813" y="552091"/>
            <a:ext cx="4668251" cy="5431536"/>
          </a:xfrm>
        </p:spPr>
        <p:txBody>
          <a:bodyPr vert="horz" lIns="91440" tIns="45720" rIns="91440" bIns="45720" rtlCol="0" anchor="ctr">
            <a:normAutofit/>
          </a:bodyPr>
          <a:lstStyle/>
          <a:p>
            <a:pPr marL="0" indent="0" eaLnBrk="1" hangingPunct="1">
              <a:spcBef>
                <a:spcPts val="1000"/>
              </a:spcBef>
              <a:buNone/>
            </a:pPr>
            <a:r>
              <a:rPr lang="en-US" sz="2400" kern="1200" dirty="0">
                <a:latin typeface="+mn-lt"/>
                <a:ea typeface="+mn-ea"/>
                <a:cs typeface="+mn-cs"/>
              </a:rPr>
              <a:t>But it caused a schism – a void into which many subjects or ways of understanding knowledge fell.</a:t>
            </a:r>
          </a:p>
        </p:txBody>
      </p:sp>
    </p:spTree>
    <p:extLst>
      <p:ext uri="{BB962C8B-B14F-4D97-AF65-F5344CB8AC3E}">
        <p14:creationId xmlns:p14="http://schemas.microsoft.com/office/powerpoint/2010/main" val="1707900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05E4F47-B148-49E0-B472-BBF149315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7479" y="0"/>
            <a:ext cx="4816290"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73">
            <a:extLst>
              <a:ext uri="{FF2B5EF4-FFF2-40B4-BE49-F238E27FC236}">
                <a16:creationId xmlns:a16="http://schemas.microsoft.com/office/drawing/2014/main" id="{7A2CE8EB-F719-4F84-9E91-F538438CAC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9144000" cy="6858000"/>
          </a:xfrm>
          <a:prstGeom prst="rect">
            <a:avLst/>
          </a:prstGeom>
        </p:spPr>
      </p:pic>
      <p:sp>
        <p:nvSpPr>
          <p:cNvPr id="2" name="Title 1">
            <a:extLst>
              <a:ext uri="{FF2B5EF4-FFF2-40B4-BE49-F238E27FC236}">
                <a16:creationId xmlns:a16="http://schemas.microsoft.com/office/drawing/2014/main" id="{BE19A6FF-B2A9-40C7-ABF0-D840B5999432}"/>
              </a:ext>
            </a:extLst>
          </p:cNvPr>
          <p:cNvSpPr>
            <a:spLocks noGrp="1"/>
          </p:cNvSpPr>
          <p:nvPr>
            <p:ph type="title"/>
          </p:nvPr>
        </p:nvSpPr>
        <p:spPr>
          <a:xfrm>
            <a:off x="516062" y="260648"/>
            <a:ext cx="3574747" cy="1454051"/>
          </a:xfrm>
        </p:spPr>
        <p:txBody>
          <a:bodyPr vert="horz" lIns="91440" tIns="45720" rIns="91440" bIns="45720" rtlCol="0" anchor="ctr">
            <a:normAutofit/>
          </a:bodyPr>
          <a:lstStyle/>
          <a:p>
            <a:pPr algn="l" eaLnBrk="1" hangingPunct="1">
              <a:lnSpc>
                <a:spcPct val="90000"/>
              </a:lnSpc>
            </a:pPr>
            <a:r>
              <a:rPr lang="en-US" sz="3100" kern="1200" dirty="0">
                <a:solidFill>
                  <a:srgbClr val="000000"/>
                </a:solidFill>
                <a:latin typeface="+mj-lt"/>
                <a:ea typeface="+mj-ea"/>
                <a:cs typeface="+mj-cs"/>
              </a:rPr>
              <a:t>What about mind?</a:t>
            </a:r>
            <a:br>
              <a:rPr lang="en-US" sz="3100" kern="1200" dirty="0">
                <a:solidFill>
                  <a:srgbClr val="000000"/>
                </a:solidFill>
                <a:latin typeface="+mj-lt"/>
                <a:ea typeface="+mj-ea"/>
                <a:cs typeface="+mj-cs"/>
              </a:rPr>
            </a:br>
            <a:r>
              <a:rPr lang="en-US" sz="3100" dirty="0">
                <a:solidFill>
                  <a:srgbClr val="000000"/>
                </a:solidFill>
              </a:rPr>
              <a:t>Lived Experience?</a:t>
            </a:r>
            <a:endParaRPr lang="en-US" sz="3100" kern="1200" dirty="0">
              <a:solidFill>
                <a:srgbClr val="000000"/>
              </a:solidFill>
              <a:latin typeface="+mj-lt"/>
              <a:ea typeface="+mj-ea"/>
              <a:cs typeface="+mj-cs"/>
            </a:endParaRPr>
          </a:p>
        </p:txBody>
      </p:sp>
      <p:sp>
        <p:nvSpPr>
          <p:cNvPr id="33795" name="TextBox 1"/>
          <p:cNvSpPr txBox="1">
            <a:spLocks noChangeArrowheads="1"/>
          </p:cNvSpPr>
          <p:nvPr/>
        </p:nvSpPr>
        <p:spPr bwMode="auto">
          <a:xfrm>
            <a:off x="81141" y="1484784"/>
            <a:ext cx="4490627" cy="4060460"/>
          </a:xfrm>
          <a:prstGeom prst="rect">
            <a:avLst/>
          </a:prstGeom>
        </p:spPr>
        <p:txBody>
          <a:bodyPr vert="horz" lIns="91440" tIns="45720" rIns="91440" bIns="45720" rtlCol="0" anchor="t">
            <a:noAutofit/>
          </a:bodyPr>
          <a:lstStyle/>
          <a:p>
            <a:pPr marL="342900" indent="-228600" eaLnBrk="1" hangingPunct="1">
              <a:lnSpc>
                <a:spcPct val="90000"/>
              </a:lnSpc>
              <a:spcAft>
                <a:spcPts val="600"/>
              </a:spcAft>
              <a:buFont typeface="Arial" panose="020B0604020202020204" pitchFamily="34" charset="0"/>
              <a:buChar char="•"/>
            </a:pPr>
            <a:r>
              <a:rPr lang="en-US" altLang="en-US" sz="1600" dirty="0">
                <a:solidFill>
                  <a:srgbClr val="000000"/>
                </a:solidFill>
                <a:latin typeface="+mn-lt"/>
              </a:rPr>
              <a:t>Philosophy of science seeks a deep understanding of what these underlying assumptions mean and whether they are valid.</a:t>
            </a:r>
          </a:p>
          <a:p>
            <a:pPr marL="342900" indent="-228600" eaLnBrk="1" hangingPunct="1">
              <a:lnSpc>
                <a:spcPct val="90000"/>
              </a:lnSpc>
              <a:spcAft>
                <a:spcPts val="600"/>
              </a:spcAft>
              <a:buFont typeface="Arial" panose="020B0604020202020204" pitchFamily="34" charset="0"/>
              <a:buChar char="•"/>
            </a:pPr>
            <a:endParaRPr lang="en-US" altLang="en-US" sz="1600" dirty="0">
              <a:solidFill>
                <a:srgbClr val="000000"/>
              </a:solidFill>
              <a:latin typeface="+mn-lt"/>
            </a:endParaRPr>
          </a:p>
          <a:p>
            <a:pPr marL="342900" indent="-228600" eaLnBrk="1" hangingPunct="1">
              <a:lnSpc>
                <a:spcPct val="90000"/>
              </a:lnSpc>
              <a:spcAft>
                <a:spcPts val="600"/>
              </a:spcAft>
              <a:buFont typeface="Arial" panose="020B0604020202020204" pitchFamily="34" charset="0"/>
              <a:buChar char="•"/>
            </a:pPr>
            <a:r>
              <a:rPr lang="en-US" altLang="en-US" sz="1600" dirty="0">
                <a:solidFill>
                  <a:srgbClr val="000000"/>
                </a:solidFill>
                <a:latin typeface="+mn-lt"/>
              </a:rPr>
              <a:t>The belief that all observers share a common reality is known as realism</a:t>
            </a:r>
          </a:p>
          <a:p>
            <a:pPr marL="342900" indent="-228600" eaLnBrk="1" hangingPunct="1">
              <a:lnSpc>
                <a:spcPct val="90000"/>
              </a:lnSpc>
              <a:spcAft>
                <a:spcPts val="600"/>
              </a:spcAft>
              <a:buFont typeface="Arial" panose="020B0604020202020204" pitchFamily="34" charset="0"/>
              <a:buChar char="•"/>
            </a:pPr>
            <a:endParaRPr lang="en-US" altLang="en-US" sz="1600" dirty="0">
              <a:solidFill>
                <a:srgbClr val="000000"/>
              </a:solidFill>
              <a:latin typeface="+mn-lt"/>
            </a:endParaRPr>
          </a:p>
          <a:p>
            <a:pPr marL="342900" indent="-228600" eaLnBrk="1" hangingPunct="1">
              <a:lnSpc>
                <a:spcPct val="90000"/>
              </a:lnSpc>
              <a:spcAft>
                <a:spcPts val="600"/>
              </a:spcAft>
              <a:buFont typeface="Arial" panose="020B0604020202020204" pitchFamily="34" charset="0"/>
              <a:buChar char="•"/>
            </a:pPr>
            <a:r>
              <a:rPr lang="en-US" altLang="en-US" sz="1600" dirty="0">
                <a:solidFill>
                  <a:srgbClr val="000000"/>
                </a:solidFill>
                <a:latin typeface="+mn-lt"/>
              </a:rPr>
              <a:t>that things that are true for one observer are true for all observers (objectivity)</a:t>
            </a:r>
          </a:p>
          <a:p>
            <a:pPr marL="342900" indent="-228600" eaLnBrk="1" hangingPunct="1">
              <a:lnSpc>
                <a:spcPct val="90000"/>
              </a:lnSpc>
              <a:spcAft>
                <a:spcPts val="600"/>
              </a:spcAft>
              <a:buFont typeface="Arial" panose="020B0604020202020204" pitchFamily="34" charset="0"/>
              <a:buChar char="•"/>
            </a:pPr>
            <a:endParaRPr lang="en-US" altLang="en-US" sz="1600" dirty="0">
              <a:solidFill>
                <a:srgbClr val="000000"/>
              </a:solidFill>
              <a:latin typeface="+mn-lt"/>
            </a:endParaRPr>
          </a:p>
          <a:p>
            <a:pPr marL="342900" indent="-228600" eaLnBrk="1" hangingPunct="1">
              <a:lnSpc>
                <a:spcPct val="90000"/>
              </a:lnSpc>
              <a:spcAft>
                <a:spcPts val="600"/>
              </a:spcAft>
              <a:buFont typeface="Arial" panose="020B0604020202020204" pitchFamily="34" charset="0"/>
              <a:buChar char="•"/>
            </a:pPr>
            <a:r>
              <a:rPr lang="en-US" altLang="en-US" sz="1600" dirty="0">
                <a:solidFill>
                  <a:srgbClr val="000000"/>
                </a:solidFill>
                <a:latin typeface="+mn-lt"/>
              </a:rPr>
              <a:t>In contrast, idealism, anti-realism, </a:t>
            </a:r>
            <a:r>
              <a:rPr lang="en-US" altLang="en-US" sz="1600" dirty="0" err="1">
                <a:solidFill>
                  <a:srgbClr val="000000"/>
                </a:solidFill>
                <a:latin typeface="+mn-lt"/>
              </a:rPr>
              <a:t>irrealsim</a:t>
            </a:r>
            <a:r>
              <a:rPr lang="en-US" altLang="en-US" sz="1600" dirty="0">
                <a:solidFill>
                  <a:srgbClr val="000000"/>
                </a:solidFill>
                <a:latin typeface="+mn-lt"/>
              </a:rPr>
              <a:t>, etc.</a:t>
            </a:r>
          </a:p>
          <a:p>
            <a:pPr marL="114300" eaLnBrk="1" hangingPunct="1">
              <a:lnSpc>
                <a:spcPct val="90000"/>
              </a:lnSpc>
              <a:spcAft>
                <a:spcPts val="600"/>
              </a:spcAft>
            </a:pPr>
            <a:r>
              <a:rPr lang="en-US" altLang="en-US" sz="1600" dirty="0">
                <a:solidFill>
                  <a:srgbClr val="000000"/>
                </a:solidFill>
                <a:latin typeface="+mn-lt"/>
              </a:rPr>
              <a:t> the beliefs that the mind or spirit is the most basic essence, that spiritual principle is the basis of the world, or, that each mind generates its own reality, </a:t>
            </a:r>
          </a:p>
          <a:p>
            <a:pPr marL="342900" indent="-228600" eaLnBrk="1" hangingPunct="1">
              <a:lnSpc>
                <a:spcPct val="90000"/>
              </a:lnSpc>
              <a:spcAft>
                <a:spcPts val="600"/>
              </a:spcAft>
              <a:buFont typeface="Arial" panose="020B0604020202020204" pitchFamily="34" charset="0"/>
              <a:buChar char="•"/>
            </a:pPr>
            <a:endParaRPr lang="en-US" altLang="en-US" sz="1600" dirty="0">
              <a:solidFill>
                <a:srgbClr val="000000"/>
              </a:solidFill>
              <a:latin typeface="+mn-lt"/>
            </a:endParaRPr>
          </a:p>
          <a:p>
            <a:pPr marL="114300" eaLnBrk="1" hangingPunct="1">
              <a:lnSpc>
                <a:spcPct val="90000"/>
              </a:lnSpc>
              <a:spcAft>
                <a:spcPts val="600"/>
              </a:spcAft>
            </a:pPr>
            <a:r>
              <a:rPr lang="en-US" altLang="en-US" sz="1600" dirty="0">
                <a:solidFill>
                  <a:srgbClr val="000000"/>
                </a:solidFill>
                <a:latin typeface="+mn-lt"/>
              </a:rPr>
              <a:t>In an idealistic world-view, </a:t>
            </a:r>
          </a:p>
          <a:p>
            <a:pPr marL="114300" eaLnBrk="1" hangingPunct="1">
              <a:lnSpc>
                <a:spcPct val="90000"/>
              </a:lnSpc>
              <a:spcAft>
                <a:spcPts val="600"/>
              </a:spcAft>
            </a:pPr>
            <a:r>
              <a:rPr lang="en-US" altLang="en-US" sz="1600" dirty="0">
                <a:solidFill>
                  <a:srgbClr val="000000"/>
                </a:solidFill>
                <a:latin typeface="+mn-lt"/>
              </a:rPr>
              <a:t>	what is true for one mind </a:t>
            </a:r>
          </a:p>
          <a:p>
            <a:pPr marL="114300" eaLnBrk="1" hangingPunct="1">
              <a:lnSpc>
                <a:spcPct val="90000"/>
              </a:lnSpc>
              <a:spcAft>
                <a:spcPts val="600"/>
              </a:spcAft>
            </a:pPr>
            <a:r>
              <a:rPr lang="en-US" altLang="en-US" sz="1600" dirty="0">
                <a:solidFill>
                  <a:srgbClr val="000000"/>
                </a:solidFill>
                <a:latin typeface="+mn-lt"/>
              </a:rPr>
              <a:t>	need not be true for other minds</a:t>
            </a:r>
          </a:p>
        </p:txBody>
      </p:sp>
      <p:sp>
        <p:nvSpPr>
          <p:cNvPr id="76" name="Freeform 50">
            <a:extLst>
              <a:ext uri="{FF2B5EF4-FFF2-40B4-BE49-F238E27FC236}">
                <a16:creationId xmlns:a16="http://schemas.microsoft.com/office/drawing/2014/main" id="{684BF3E1-C321-4F38-85CF-FEBBEEC15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5340" y="581159"/>
            <a:ext cx="4098660"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3794" name="Picture 2" descr="http://www.projectbraintrust.com/ptvg/Fig1x7.GIF">
            <a:hlinkClick r:id="rId4"/>
          </p:cNvPr>
          <p:cNvPicPr>
            <a:picLocks noChangeAspect="1" noChangeArrowheads="1"/>
          </p:cNvPicPr>
          <p:nvPr/>
        </p:nvPicPr>
        <p:blipFill>
          <a:blip r:embed="rId5" cstate="print"/>
          <a:stretch>
            <a:fillRect/>
          </a:stretch>
        </p:blipFill>
        <p:spPr bwMode="auto">
          <a:xfrm>
            <a:off x="4572000" y="1930635"/>
            <a:ext cx="4444587" cy="2996729"/>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8" name="Rectangle 35847">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B575D2-AAE9-4A54-B16D-DE1D65A6EC8F}"/>
              </a:ext>
            </a:extLst>
          </p:cNvPr>
          <p:cNvSpPr>
            <a:spLocks noGrp="1"/>
          </p:cNvSpPr>
          <p:nvPr>
            <p:ph type="title"/>
          </p:nvPr>
        </p:nvSpPr>
        <p:spPr>
          <a:xfrm>
            <a:off x="473202" y="640823"/>
            <a:ext cx="2564892" cy="5583148"/>
          </a:xfrm>
        </p:spPr>
        <p:txBody>
          <a:bodyPr vert="horz" lIns="91440" tIns="45720" rIns="91440" bIns="45720" rtlCol="0" anchor="ctr">
            <a:normAutofit/>
          </a:bodyPr>
          <a:lstStyle/>
          <a:p>
            <a:pPr defTabSz="914400" eaLnBrk="1" hangingPunct="1"/>
            <a:r>
              <a:rPr lang="en-US" altLang="en-US" sz="4300" kern="1200" dirty="0">
                <a:solidFill>
                  <a:schemeClr val="tx1"/>
                </a:solidFill>
                <a:latin typeface="+mj-lt"/>
                <a:ea typeface="+mj-ea"/>
                <a:cs typeface="+mj-cs"/>
              </a:rPr>
              <a:t>Scientific fields are commonly divided </a:t>
            </a:r>
            <a:endParaRPr lang="en-US" sz="4300" kern="1200" dirty="0">
              <a:solidFill>
                <a:schemeClr val="tx1"/>
              </a:solidFill>
              <a:latin typeface="+mj-lt"/>
              <a:ea typeface="+mj-ea"/>
              <a:cs typeface="+mj-cs"/>
            </a:endParaRPr>
          </a:p>
        </p:txBody>
      </p:sp>
      <p:sp>
        <p:nvSpPr>
          <p:cNvPr id="35850"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00400" y="630936"/>
            <a:ext cx="13716" cy="5590381"/>
          </a:xfrm>
          <a:custGeom>
            <a:avLst/>
            <a:gdLst>
              <a:gd name="connsiteX0" fmla="*/ 0 w 13716"/>
              <a:gd name="connsiteY0" fmla="*/ 0 h 5590381"/>
              <a:gd name="connsiteX1" fmla="*/ 13716 w 13716"/>
              <a:gd name="connsiteY1" fmla="*/ 0 h 5590381"/>
              <a:gd name="connsiteX2" fmla="*/ 13716 w 13716"/>
              <a:gd name="connsiteY2" fmla="*/ 754701 h 5590381"/>
              <a:gd name="connsiteX3" fmla="*/ 13716 w 13716"/>
              <a:gd name="connsiteY3" fmla="*/ 1565307 h 5590381"/>
              <a:gd name="connsiteX4" fmla="*/ 13716 w 13716"/>
              <a:gd name="connsiteY4" fmla="*/ 2152297 h 5590381"/>
              <a:gd name="connsiteX5" fmla="*/ 13716 w 13716"/>
              <a:gd name="connsiteY5" fmla="*/ 2906998 h 5590381"/>
              <a:gd name="connsiteX6" fmla="*/ 13716 w 13716"/>
              <a:gd name="connsiteY6" fmla="*/ 3549892 h 5590381"/>
              <a:gd name="connsiteX7" fmla="*/ 13716 w 13716"/>
              <a:gd name="connsiteY7" fmla="*/ 4080978 h 5590381"/>
              <a:gd name="connsiteX8" fmla="*/ 13716 w 13716"/>
              <a:gd name="connsiteY8" fmla="*/ 4835680 h 5590381"/>
              <a:gd name="connsiteX9" fmla="*/ 13716 w 13716"/>
              <a:gd name="connsiteY9" fmla="*/ 5590381 h 5590381"/>
              <a:gd name="connsiteX10" fmla="*/ 0 w 13716"/>
              <a:gd name="connsiteY10" fmla="*/ 5590381 h 5590381"/>
              <a:gd name="connsiteX11" fmla="*/ 0 w 13716"/>
              <a:gd name="connsiteY11" fmla="*/ 4835680 h 5590381"/>
              <a:gd name="connsiteX12" fmla="*/ 0 w 13716"/>
              <a:gd name="connsiteY12" fmla="*/ 4304593 h 5590381"/>
              <a:gd name="connsiteX13" fmla="*/ 0 w 13716"/>
              <a:gd name="connsiteY13" fmla="*/ 3773507 h 5590381"/>
              <a:gd name="connsiteX14" fmla="*/ 0 w 13716"/>
              <a:gd name="connsiteY14" fmla="*/ 3186517 h 5590381"/>
              <a:gd name="connsiteX15" fmla="*/ 0 w 13716"/>
              <a:gd name="connsiteY15" fmla="*/ 2487720 h 5590381"/>
              <a:gd name="connsiteX16" fmla="*/ 0 w 13716"/>
              <a:gd name="connsiteY16" fmla="*/ 1956633 h 5590381"/>
              <a:gd name="connsiteX17" fmla="*/ 0 w 13716"/>
              <a:gd name="connsiteY17" fmla="*/ 1425547 h 5590381"/>
              <a:gd name="connsiteX18" fmla="*/ 0 w 13716"/>
              <a:gd name="connsiteY18" fmla="*/ 614942 h 5590381"/>
              <a:gd name="connsiteX19" fmla="*/ 0 w 13716"/>
              <a:gd name="connsiteY19" fmla="*/ 0 h 5590381"/>
              <a:gd name="connsiteX0" fmla="*/ 0 w 13716"/>
              <a:gd name="connsiteY0" fmla="*/ 0 h 5590381"/>
              <a:gd name="connsiteX1" fmla="*/ 13716 w 13716"/>
              <a:gd name="connsiteY1" fmla="*/ 0 h 5590381"/>
              <a:gd name="connsiteX2" fmla="*/ 13716 w 13716"/>
              <a:gd name="connsiteY2" fmla="*/ 698798 h 5590381"/>
              <a:gd name="connsiteX3" fmla="*/ 13716 w 13716"/>
              <a:gd name="connsiteY3" fmla="*/ 1397595 h 5590381"/>
              <a:gd name="connsiteX4" fmla="*/ 13716 w 13716"/>
              <a:gd name="connsiteY4" fmla="*/ 2152297 h 5590381"/>
              <a:gd name="connsiteX5" fmla="*/ 13716 w 13716"/>
              <a:gd name="connsiteY5" fmla="*/ 2739287 h 5590381"/>
              <a:gd name="connsiteX6" fmla="*/ 13716 w 13716"/>
              <a:gd name="connsiteY6" fmla="*/ 3493988 h 5590381"/>
              <a:gd name="connsiteX7" fmla="*/ 13716 w 13716"/>
              <a:gd name="connsiteY7" fmla="*/ 4304593 h 5590381"/>
              <a:gd name="connsiteX8" fmla="*/ 13716 w 13716"/>
              <a:gd name="connsiteY8" fmla="*/ 5590381 h 5590381"/>
              <a:gd name="connsiteX9" fmla="*/ 0 w 13716"/>
              <a:gd name="connsiteY9" fmla="*/ 5590381 h 5590381"/>
              <a:gd name="connsiteX10" fmla="*/ 0 w 13716"/>
              <a:gd name="connsiteY10" fmla="*/ 4835680 h 5590381"/>
              <a:gd name="connsiteX11" fmla="*/ 0 w 13716"/>
              <a:gd name="connsiteY11" fmla="*/ 4136882 h 5590381"/>
              <a:gd name="connsiteX12" fmla="*/ 0 w 13716"/>
              <a:gd name="connsiteY12" fmla="*/ 3549892 h 5590381"/>
              <a:gd name="connsiteX13" fmla="*/ 0 w 13716"/>
              <a:gd name="connsiteY13" fmla="*/ 2851094 h 5590381"/>
              <a:gd name="connsiteX14" fmla="*/ 0 w 13716"/>
              <a:gd name="connsiteY14" fmla="*/ 2264104 h 5590381"/>
              <a:gd name="connsiteX15" fmla="*/ 0 w 13716"/>
              <a:gd name="connsiteY15" fmla="*/ 1733018 h 5590381"/>
              <a:gd name="connsiteX16" fmla="*/ 0 w 13716"/>
              <a:gd name="connsiteY16" fmla="*/ 1090124 h 5590381"/>
              <a:gd name="connsiteX17" fmla="*/ 0 w 13716"/>
              <a:gd name="connsiteY17"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16" h="5590381" fill="none" extrusionOk="0">
                <a:moveTo>
                  <a:pt x="0" y="0"/>
                </a:moveTo>
                <a:cubicBezTo>
                  <a:pt x="6858" y="-583"/>
                  <a:pt x="7851" y="431"/>
                  <a:pt x="13716" y="0"/>
                </a:cubicBezTo>
                <a:cubicBezTo>
                  <a:pt x="34933" y="215318"/>
                  <a:pt x="27251" y="565582"/>
                  <a:pt x="13716" y="754701"/>
                </a:cubicBezTo>
                <a:cubicBezTo>
                  <a:pt x="-46127" y="1001571"/>
                  <a:pt x="16502" y="1226848"/>
                  <a:pt x="13716" y="1565307"/>
                </a:cubicBezTo>
                <a:cubicBezTo>
                  <a:pt x="518" y="1889109"/>
                  <a:pt x="-16367" y="2000548"/>
                  <a:pt x="13716" y="2152297"/>
                </a:cubicBezTo>
                <a:cubicBezTo>
                  <a:pt x="-27751" y="2293511"/>
                  <a:pt x="26467" y="2577637"/>
                  <a:pt x="13716" y="2906998"/>
                </a:cubicBezTo>
                <a:cubicBezTo>
                  <a:pt x="10317" y="3210592"/>
                  <a:pt x="23894" y="3347388"/>
                  <a:pt x="13716" y="3549892"/>
                </a:cubicBezTo>
                <a:cubicBezTo>
                  <a:pt x="-2084" y="3774164"/>
                  <a:pt x="29811" y="3846282"/>
                  <a:pt x="13716" y="4080978"/>
                </a:cubicBezTo>
                <a:cubicBezTo>
                  <a:pt x="-34083" y="4316157"/>
                  <a:pt x="-21714" y="4469094"/>
                  <a:pt x="13716" y="4835680"/>
                </a:cubicBezTo>
                <a:cubicBezTo>
                  <a:pt x="54813" y="5147918"/>
                  <a:pt x="-17924" y="5390556"/>
                  <a:pt x="13716" y="5590381"/>
                </a:cubicBezTo>
                <a:cubicBezTo>
                  <a:pt x="8175" y="5590136"/>
                  <a:pt x="6849" y="5590599"/>
                  <a:pt x="0" y="5590381"/>
                </a:cubicBezTo>
                <a:cubicBezTo>
                  <a:pt x="25138" y="5250698"/>
                  <a:pt x="-4619" y="5075445"/>
                  <a:pt x="0" y="4835680"/>
                </a:cubicBezTo>
                <a:cubicBezTo>
                  <a:pt x="36581" y="4590550"/>
                  <a:pt x="3022" y="4474529"/>
                  <a:pt x="0" y="4304593"/>
                </a:cubicBezTo>
                <a:cubicBezTo>
                  <a:pt x="-12701" y="4111845"/>
                  <a:pt x="27688" y="3905584"/>
                  <a:pt x="0" y="3773507"/>
                </a:cubicBezTo>
                <a:cubicBezTo>
                  <a:pt x="-26601" y="3606595"/>
                  <a:pt x="-5508" y="3333425"/>
                  <a:pt x="0" y="3186517"/>
                </a:cubicBezTo>
                <a:cubicBezTo>
                  <a:pt x="27803" y="3020623"/>
                  <a:pt x="39608" y="2648539"/>
                  <a:pt x="0" y="2487720"/>
                </a:cubicBezTo>
                <a:cubicBezTo>
                  <a:pt x="-30668" y="2356394"/>
                  <a:pt x="-10848" y="2125581"/>
                  <a:pt x="0" y="1956633"/>
                </a:cubicBezTo>
                <a:cubicBezTo>
                  <a:pt x="21350" y="1832604"/>
                  <a:pt x="13098" y="1675326"/>
                  <a:pt x="0" y="1425547"/>
                </a:cubicBezTo>
                <a:cubicBezTo>
                  <a:pt x="51943" y="1231575"/>
                  <a:pt x="-49685" y="947153"/>
                  <a:pt x="0" y="614942"/>
                </a:cubicBezTo>
                <a:cubicBezTo>
                  <a:pt x="23685" y="274445"/>
                  <a:pt x="15608" y="143232"/>
                  <a:pt x="0" y="0"/>
                </a:cubicBezTo>
                <a:close/>
              </a:path>
              <a:path w="13716" h="5590381" stroke="0" extrusionOk="0">
                <a:moveTo>
                  <a:pt x="0" y="0"/>
                </a:moveTo>
                <a:cubicBezTo>
                  <a:pt x="4519" y="745"/>
                  <a:pt x="7608" y="27"/>
                  <a:pt x="13716" y="0"/>
                </a:cubicBezTo>
                <a:cubicBezTo>
                  <a:pt x="44022" y="114427"/>
                  <a:pt x="8229" y="453118"/>
                  <a:pt x="13716" y="698798"/>
                </a:cubicBezTo>
                <a:cubicBezTo>
                  <a:pt x="34424" y="963774"/>
                  <a:pt x="36600" y="1212364"/>
                  <a:pt x="13716" y="1397595"/>
                </a:cubicBezTo>
                <a:cubicBezTo>
                  <a:pt x="48283" y="1542354"/>
                  <a:pt x="25375" y="1802464"/>
                  <a:pt x="13716" y="2152297"/>
                </a:cubicBezTo>
                <a:cubicBezTo>
                  <a:pt x="3835" y="2525678"/>
                  <a:pt x="21814" y="2592868"/>
                  <a:pt x="13716" y="2739287"/>
                </a:cubicBezTo>
                <a:cubicBezTo>
                  <a:pt x="1084" y="2874965"/>
                  <a:pt x="-36448" y="3144013"/>
                  <a:pt x="13716" y="3493988"/>
                </a:cubicBezTo>
                <a:cubicBezTo>
                  <a:pt x="-17205" y="3852647"/>
                  <a:pt x="66492" y="4038484"/>
                  <a:pt x="13716" y="4304593"/>
                </a:cubicBezTo>
                <a:cubicBezTo>
                  <a:pt x="-83354" y="4564310"/>
                  <a:pt x="113944" y="5225828"/>
                  <a:pt x="13716" y="5590381"/>
                </a:cubicBezTo>
                <a:cubicBezTo>
                  <a:pt x="9333" y="5590250"/>
                  <a:pt x="5993" y="5589792"/>
                  <a:pt x="0" y="5590381"/>
                </a:cubicBezTo>
                <a:cubicBezTo>
                  <a:pt x="35863" y="5257220"/>
                  <a:pt x="-32757" y="5135372"/>
                  <a:pt x="0" y="4835680"/>
                </a:cubicBezTo>
                <a:cubicBezTo>
                  <a:pt x="7921" y="4562721"/>
                  <a:pt x="-29047" y="4351594"/>
                  <a:pt x="0" y="4136882"/>
                </a:cubicBezTo>
                <a:cubicBezTo>
                  <a:pt x="1393" y="3929098"/>
                  <a:pt x="-4372" y="3755796"/>
                  <a:pt x="0" y="3549892"/>
                </a:cubicBezTo>
                <a:cubicBezTo>
                  <a:pt x="-14123" y="3323552"/>
                  <a:pt x="21701" y="3076195"/>
                  <a:pt x="0" y="2851094"/>
                </a:cubicBezTo>
                <a:cubicBezTo>
                  <a:pt x="-51577" y="2661940"/>
                  <a:pt x="-7702" y="2448681"/>
                  <a:pt x="0" y="2264104"/>
                </a:cubicBezTo>
                <a:cubicBezTo>
                  <a:pt x="-8180" y="2080123"/>
                  <a:pt x="16108" y="1991682"/>
                  <a:pt x="0" y="1733018"/>
                </a:cubicBezTo>
                <a:cubicBezTo>
                  <a:pt x="-21280" y="1472795"/>
                  <a:pt x="8343" y="1385598"/>
                  <a:pt x="0" y="1090124"/>
                </a:cubicBezTo>
                <a:cubicBezTo>
                  <a:pt x="41559" y="815693"/>
                  <a:pt x="-53513" y="485395"/>
                  <a:pt x="0" y="0"/>
                </a:cubicBezTo>
                <a:close/>
              </a:path>
              <a:path w="13716" h="5590381" fill="none" stroke="0" extrusionOk="0">
                <a:moveTo>
                  <a:pt x="0" y="0"/>
                </a:moveTo>
                <a:cubicBezTo>
                  <a:pt x="6692" y="-634"/>
                  <a:pt x="7933" y="727"/>
                  <a:pt x="13716" y="0"/>
                </a:cubicBezTo>
                <a:cubicBezTo>
                  <a:pt x="-11397" y="210553"/>
                  <a:pt x="41795" y="570219"/>
                  <a:pt x="13716" y="754701"/>
                </a:cubicBezTo>
                <a:cubicBezTo>
                  <a:pt x="-16345" y="939055"/>
                  <a:pt x="5480" y="1271330"/>
                  <a:pt x="13716" y="1565307"/>
                </a:cubicBezTo>
                <a:cubicBezTo>
                  <a:pt x="214" y="1888228"/>
                  <a:pt x="-22439" y="2000817"/>
                  <a:pt x="13716" y="2152297"/>
                </a:cubicBezTo>
                <a:cubicBezTo>
                  <a:pt x="36483" y="2302199"/>
                  <a:pt x="43294" y="2645200"/>
                  <a:pt x="13716" y="2906998"/>
                </a:cubicBezTo>
                <a:cubicBezTo>
                  <a:pt x="10400" y="3203875"/>
                  <a:pt x="27719" y="3309255"/>
                  <a:pt x="13716" y="3549892"/>
                </a:cubicBezTo>
                <a:cubicBezTo>
                  <a:pt x="-8323" y="3767364"/>
                  <a:pt x="36239" y="3859248"/>
                  <a:pt x="13716" y="4080978"/>
                </a:cubicBezTo>
                <a:cubicBezTo>
                  <a:pt x="-28362" y="4308528"/>
                  <a:pt x="-17360" y="4464817"/>
                  <a:pt x="13716" y="4835680"/>
                </a:cubicBezTo>
                <a:cubicBezTo>
                  <a:pt x="37186" y="5120324"/>
                  <a:pt x="-5183" y="5409792"/>
                  <a:pt x="13716" y="5590381"/>
                </a:cubicBezTo>
                <a:cubicBezTo>
                  <a:pt x="8151" y="5590111"/>
                  <a:pt x="6756" y="5590651"/>
                  <a:pt x="0" y="5590381"/>
                </a:cubicBezTo>
                <a:cubicBezTo>
                  <a:pt x="366" y="5289836"/>
                  <a:pt x="-51421" y="5037027"/>
                  <a:pt x="0" y="4835680"/>
                </a:cubicBezTo>
                <a:cubicBezTo>
                  <a:pt x="30695" y="4638845"/>
                  <a:pt x="15954" y="4503929"/>
                  <a:pt x="0" y="4304593"/>
                </a:cubicBezTo>
                <a:cubicBezTo>
                  <a:pt x="14622" y="4089881"/>
                  <a:pt x="18900" y="3917008"/>
                  <a:pt x="0" y="3773507"/>
                </a:cubicBezTo>
                <a:cubicBezTo>
                  <a:pt x="-3147" y="3613850"/>
                  <a:pt x="-23547" y="3335869"/>
                  <a:pt x="0" y="3186517"/>
                </a:cubicBezTo>
                <a:cubicBezTo>
                  <a:pt x="5486" y="3055843"/>
                  <a:pt x="41826" y="2645889"/>
                  <a:pt x="0" y="2487720"/>
                </a:cubicBezTo>
                <a:cubicBezTo>
                  <a:pt x="-23992" y="2347034"/>
                  <a:pt x="14189" y="2145771"/>
                  <a:pt x="0" y="1956633"/>
                </a:cubicBezTo>
                <a:cubicBezTo>
                  <a:pt x="14669" y="1780910"/>
                  <a:pt x="-4302" y="1660669"/>
                  <a:pt x="0" y="1425547"/>
                </a:cubicBezTo>
                <a:cubicBezTo>
                  <a:pt x="70611" y="1196115"/>
                  <a:pt x="14725" y="924393"/>
                  <a:pt x="0" y="614942"/>
                </a:cubicBezTo>
                <a:cubicBezTo>
                  <a:pt x="-2330" y="269013"/>
                  <a:pt x="15133" y="13266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custGeom>
                    <a:avLst/>
                    <a:gdLst>
                      <a:gd name="connsiteX0" fmla="*/ 0 w 13716"/>
                      <a:gd name="connsiteY0" fmla="*/ 0 h 5590381"/>
                      <a:gd name="connsiteX1" fmla="*/ 13716 w 13716"/>
                      <a:gd name="connsiteY1" fmla="*/ 0 h 5590381"/>
                      <a:gd name="connsiteX2" fmla="*/ 13716 w 13716"/>
                      <a:gd name="connsiteY2" fmla="*/ 754701 h 5590381"/>
                      <a:gd name="connsiteX3" fmla="*/ 13716 w 13716"/>
                      <a:gd name="connsiteY3" fmla="*/ 1565307 h 5590381"/>
                      <a:gd name="connsiteX4" fmla="*/ 13716 w 13716"/>
                      <a:gd name="connsiteY4" fmla="*/ 2152297 h 5590381"/>
                      <a:gd name="connsiteX5" fmla="*/ 13716 w 13716"/>
                      <a:gd name="connsiteY5" fmla="*/ 2906998 h 5590381"/>
                      <a:gd name="connsiteX6" fmla="*/ 13716 w 13716"/>
                      <a:gd name="connsiteY6" fmla="*/ 3549892 h 5590381"/>
                      <a:gd name="connsiteX7" fmla="*/ 13716 w 13716"/>
                      <a:gd name="connsiteY7" fmla="*/ 4080978 h 5590381"/>
                      <a:gd name="connsiteX8" fmla="*/ 13716 w 13716"/>
                      <a:gd name="connsiteY8" fmla="*/ 4835680 h 5590381"/>
                      <a:gd name="connsiteX9" fmla="*/ 13716 w 13716"/>
                      <a:gd name="connsiteY9" fmla="*/ 5590381 h 5590381"/>
                      <a:gd name="connsiteX10" fmla="*/ 0 w 13716"/>
                      <a:gd name="connsiteY10" fmla="*/ 5590381 h 5590381"/>
                      <a:gd name="connsiteX11" fmla="*/ 0 w 13716"/>
                      <a:gd name="connsiteY11" fmla="*/ 4835680 h 5590381"/>
                      <a:gd name="connsiteX12" fmla="*/ 0 w 13716"/>
                      <a:gd name="connsiteY12" fmla="*/ 4304593 h 5590381"/>
                      <a:gd name="connsiteX13" fmla="*/ 0 w 13716"/>
                      <a:gd name="connsiteY13" fmla="*/ 3773507 h 5590381"/>
                      <a:gd name="connsiteX14" fmla="*/ 0 w 13716"/>
                      <a:gd name="connsiteY14" fmla="*/ 3186517 h 5590381"/>
                      <a:gd name="connsiteX15" fmla="*/ 0 w 13716"/>
                      <a:gd name="connsiteY15" fmla="*/ 2487720 h 5590381"/>
                      <a:gd name="connsiteX16" fmla="*/ 0 w 13716"/>
                      <a:gd name="connsiteY16" fmla="*/ 1956633 h 5590381"/>
                      <a:gd name="connsiteX17" fmla="*/ 0 w 13716"/>
                      <a:gd name="connsiteY17" fmla="*/ 1425547 h 5590381"/>
                      <a:gd name="connsiteX18" fmla="*/ 0 w 13716"/>
                      <a:gd name="connsiteY18" fmla="*/ 614942 h 5590381"/>
                      <a:gd name="connsiteX19" fmla="*/ 0 w 13716"/>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716" h="5590381" fill="none" extrusionOk="0">
                        <a:moveTo>
                          <a:pt x="0" y="0"/>
                        </a:moveTo>
                        <a:cubicBezTo>
                          <a:pt x="6519" y="-664"/>
                          <a:pt x="8288" y="665"/>
                          <a:pt x="13716" y="0"/>
                        </a:cubicBezTo>
                        <a:cubicBezTo>
                          <a:pt x="-9798" y="225076"/>
                          <a:pt x="41703" y="562283"/>
                          <a:pt x="13716" y="754701"/>
                        </a:cubicBezTo>
                        <a:cubicBezTo>
                          <a:pt x="-14271" y="947119"/>
                          <a:pt x="25509" y="1239251"/>
                          <a:pt x="13716" y="1565307"/>
                        </a:cubicBezTo>
                        <a:cubicBezTo>
                          <a:pt x="1923" y="1891363"/>
                          <a:pt x="2588" y="1999140"/>
                          <a:pt x="13716" y="2152297"/>
                        </a:cubicBezTo>
                        <a:cubicBezTo>
                          <a:pt x="24845" y="2305454"/>
                          <a:pt x="24133" y="2598333"/>
                          <a:pt x="13716" y="2906998"/>
                        </a:cubicBezTo>
                        <a:cubicBezTo>
                          <a:pt x="3299" y="3215663"/>
                          <a:pt x="30691" y="3327412"/>
                          <a:pt x="13716" y="3549892"/>
                        </a:cubicBezTo>
                        <a:cubicBezTo>
                          <a:pt x="-3259" y="3772372"/>
                          <a:pt x="33989" y="3843836"/>
                          <a:pt x="13716" y="4080978"/>
                        </a:cubicBezTo>
                        <a:cubicBezTo>
                          <a:pt x="-6557" y="4318120"/>
                          <a:pt x="-8378" y="4511166"/>
                          <a:pt x="13716" y="4835680"/>
                        </a:cubicBezTo>
                        <a:cubicBezTo>
                          <a:pt x="35810" y="5160194"/>
                          <a:pt x="-17642" y="5401748"/>
                          <a:pt x="13716" y="5590381"/>
                        </a:cubicBezTo>
                        <a:cubicBezTo>
                          <a:pt x="8599" y="5590092"/>
                          <a:pt x="6708" y="5590668"/>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3716" h="5590381" stroke="0" extrusionOk="0">
                        <a:moveTo>
                          <a:pt x="0" y="0"/>
                        </a:moveTo>
                        <a:cubicBezTo>
                          <a:pt x="4626" y="620"/>
                          <a:pt x="7856" y="-428"/>
                          <a:pt x="13716" y="0"/>
                        </a:cubicBezTo>
                        <a:cubicBezTo>
                          <a:pt x="36569" y="165299"/>
                          <a:pt x="-959" y="427555"/>
                          <a:pt x="13716" y="698798"/>
                        </a:cubicBezTo>
                        <a:cubicBezTo>
                          <a:pt x="28391" y="970041"/>
                          <a:pt x="15108" y="1226199"/>
                          <a:pt x="13716" y="1397595"/>
                        </a:cubicBezTo>
                        <a:cubicBezTo>
                          <a:pt x="12324" y="1568991"/>
                          <a:pt x="34226" y="1794517"/>
                          <a:pt x="13716" y="2152297"/>
                        </a:cubicBezTo>
                        <a:cubicBezTo>
                          <a:pt x="-6794" y="2510077"/>
                          <a:pt x="36274" y="2594424"/>
                          <a:pt x="13716" y="2739287"/>
                        </a:cubicBezTo>
                        <a:cubicBezTo>
                          <a:pt x="-8842" y="2884150"/>
                          <a:pt x="22545" y="3129706"/>
                          <a:pt x="13716" y="3493988"/>
                        </a:cubicBezTo>
                        <a:cubicBezTo>
                          <a:pt x="4887" y="3858270"/>
                          <a:pt x="49629" y="4041447"/>
                          <a:pt x="13716" y="4304593"/>
                        </a:cubicBezTo>
                        <a:cubicBezTo>
                          <a:pt x="-22197" y="4567740"/>
                          <a:pt x="45055" y="5149125"/>
                          <a:pt x="13716" y="5590381"/>
                        </a:cubicBezTo>
                        <a:cubicBezTo>
                          <a:pt x="9649" y="5590058"/>
                          <a:pt x="6483" y="5589928"/>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2" name="Picture 4" descr="Creativity-(Arts)-Header"/>
          <p:cNvPicPr>
            <a:picLocks noChangeAspect="1" noChangeArrowheads="1"/>
          </p:cNvPicPr>
          <p:nvPr/>
        </p:nvPicPr>
        <p:blipFill>
          <a:blip r:embed="rId3" cstate="print"/>
          <a:stretch>
            <a:fillRect/>
          </a:stretch>
        </p:blipFill>
        <p:spPr bwMode="auto">
          <a:xfrm>
            <a:off x="3511296" y="476672"/>
            <a:ext cx="5170932" cy="2624247"/>
          </a:xfrm>
          <a:prstGeom prst="rect">
            <a:avLst/>
          </a:prstGeom>
          <a:noFill/>
        </p:spPr>
      </p:pic>
      <p:sp>
        <p:nvSpPr>
          <p:cNvPr id="35843" name="TextBox 1"/>
          <p:cNvSpPr txBox="1">
            <a:spLocks noChangeArrowheads="1"/>
          </p:cNvSpPr>
          <p:nvPr/>
        </p:nvSpPr>
        <p:spPr bwMode="auto">
          <a:xfrm>
            <a:off x="3417570" y="3439111"/>
            <a:ext cx="5170932" cy="1428487"/>
          </a:xfrm>
          <a:prstGeom prst="rect">
            <a:avLst/>
          </a:prstGeom>
        </p:spPr>
        <p:txBody>
          <a:bodyPr vert="horz" lIns="91440" tIns="45720" rIns="91440" bIns="45720" rtlCol="0" anchor="t">
            <a:normAutofit fontScale="25000" lnSpcReduction="20000"/>
          </a:bodyPr>
          <a:lstStyle/>
          <a:p>
            <a:pPr indent="-228600" eaLnBrk="1" hangingPunct="1">
              <a:lnSpc>
                <a:spcPct val="90000"/>
              </a:lnSpc>
              <a:spcAft>
                <a:spcPts val="600"/>
              </a:spcAft>
              <a:buFont typeface="Arial" panose="020B0604020202020204" pitchFamily="34" charset="0"/>
              <a:buChar char="•"/>
            </a:pPr>
            <a:endParaRPr lang="en-US" altLang="en-US" sz="2400" dirty="0">
              <a:latin typeface="+mn-lt"/>
            </a:endParaRPr>
          </a:p>
          <a:p>
            <a:pPr indent="-228600" eaLnBrk="1" hangingPunct="1">
              <a:lnSpc>
                <a:spcPct val="90000"/>
              </a:lnSpc>
              <a:spcAft>
                <a:spcPts val="600"/>
              </a:spcAft>
              <a:buFont typeface="Arial" panose="020B0604020202020204" pitchFamily="34" charset="0"/>
              <a:buChar char="•"/>
            </a:pPr>
            <a:endParaRPr lang="en-US" altLang="en-US" sz="2400" dirty="0">
              <a:latin typeface="+mn-lt"/>
            </a:endParaRPr>
          </a:p>
          <a:p>
            <a:pPr indent="-228600" eaLnBrk="1" hangingPunct="1">
              <a:lnSpc>
                <a:spcPct val="90000"/>
              </a:lnSpc>
              <a:spcAft>
                <a:spcPts val="600"/>
              </a:spcAft>
              <a:buFont typeface="Arial" panose="020B0604020202020204" pitchFamily="34" charset="0"/>
              <a:buChar char="•"/>
            </a:pPr>
            <a:r>
              <a:rPr lang="en-US" altLang="en-US" sz="7200" i="1" dirty="0">
                <a:latin typeface="+mn-lt"/>
              </a:rPr>
              <a:t>   </a:t>
            </a:r>
            <a:r>
              <a:rPr lang="en-US" altLang="en-US" sz="7200" b="1" i="1" dirty="0">
                <a:latin typeface="+mn-lt"/>
              </a:rPr>
              <a:t>natural sciences </a:t>
            </a:r>
            <a:r>
              <a:rPr lang="en-US" altLang="en-US" sz="7200" dirty="0">
                <a:latin typeface="+mn-lt"/>
              </a:rPr>
              <a:t>- which study natural phenomena (including biological life)</a:t>
            </a:r>
          </a:p>
          <a:p>
            <a:pPr indent="-228600" eaLnBrk="1" hangingPunct="1">
              <a:lnSpc>
                <a:spcPct val="90000"/>
              </a:lnSpc>
              <a:spcAft>
                <a:spcPts val="600"/>
              </a:spcAft>
              <a:buFont typeface="Arial" panose="020B0604020202020204" pitchFamily="34" charset="0"/>
              <a:buChar char="•"/>
            </a:pPr>
            <a:endParaRPr lang="en-US" altLang="en-US" sz="7200" dirty="0">
              <a:latin typeface="+mn-lt"/>
            </a:endParaRPr>
          </a:p>
          <a:p>
            <a:pPr indent="-228600" eaLnBrk="1" hangingPunct="1">
              <a:lnSpc>
                <a:spcPct val="90000"/>
              </a:lnSpc>
              <a:spcAft>
                <a:spcPts val="600"/>
              </a:spcAft>
              <a:buFont typeface="Arial" panose="020B0604020202020204" pitchFamily="34" charset="0"/>
              <a:buChar char="•"/>
            </a:pPr>
            <a:r>
              <a:rPr lang="en-US" altLang="en-US" sz="7200" dirty="0">
                <a:latin typeface="+mn-lt"/>
              </a:rPr>
              <a:t>   </a:t>
            </a:r>
            <a:r>
              <a:rPr lang="en-US" altLang="en-US" sz="7200" b="1" i="1" dirty="0">
                <a:latin typeface="+mn-lt"/>
              </a:rPr>
              <a:t>social sciences </a:t>
            </a:r>
            <a:r>
              <a:rPr lang="en-US" altLang="en-US" sz="7200" dirty="0">
                <a:latin typeface="+mn-lt"/>
              </a:rPr>
              <a:t>- which study human </a:t>
            </a:r>
            <a:r>
              <a:rPr lang="en-US" altLang="en-US" sz="7200" dirty="0" err="1">
                <a:latin typeface="+mn-lt"/>
              </a:rPr>
              <a:t>behaviour</a:t>
            </a:r>
            <a:r>
              <a:rPr lang="en-US" altLang="en-US" sz="7200" dirty="0">
                <a:latin typeface="+mn-lt"/>
              </a:rPr>
              <a:t> and societies</a:t>
            </a:r>
          </a:p>
          <a:p>
            <a:pPr indent="-228600" eaLnBrk="1" hangingPunct="1">
              <a:lnSpc>
                <a:spcPct val="90000"/>
              </a:lnSpc>
              <a:spcAft>
                <a:spcPts val="600"/>
              </a:spcAft>
              <a:buFont typeface="Arial" panose="020B0604020202020204" pitchFamily="34" charset="0"/>
              <a:buChar char="•"/>
            </a:pPr>
            <a:endParaRPr lang="en-US" altLang="en-US" sz="7200" dirty="0">
              <a:latin typeface="+mn-lt"/>
            </a:endParaRPr>
          </a:p>
          <a:p>
            <a:pPr eaLnBrk="1" hangingPunct="1">
              <a:lnSpc>
                <a:spcPct val="90000"/>
              </a:lnSpc>
              <a:spcAft>
                <a:spcPts val="600"/>
              </a:spcAft>
            </a:pPr>
            <a:r>
              <a:rPr lang="en-US" altLang="en-US" sz="7200" dirty="0">
                <a:latin typeface="+mn-lt"/>
              </a:rPr>
              <a:t>These groupings are empirical sciences, which means the knowledge must be based on observable phenomena and capable of being tested for its validity by other researchers working under the same conditions</a:t>
            </a:r>
            <a:r>
              <a:rPr lang="en-US" altLang="en-US" sz="7200" baseline="30000" dirty="0">
                <a:latin typeface="+mn-lt"/>
              </a:rPr>
              <a:t> </a:t>
            </a:r>
          </a:p>
          <a:p>
            <a:pPr indent="-228600" eaLnBrk="1" hangingPunct="1">
              <a:lnSpc>
                <a:spcPct val="90000"/>
              </a:lnSpc>
              <a:spcAft>
                <a:spcPts val="600"/>
              </a:spcAft>
              <a:buFont typeface="Arial" panose="020B0604020202020204" pitchFamily="34" charset="0"/>
              <a:buChar char="•"/>
            </a:pPr>
            <a:endParaRPr lang="en-US" altLang="en-US" sz="800" baseline="30000" dirty="0">
              <a:latin typeface="+mn-l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72" name="Rectangle 3687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6" name="Title 1"/>
          <p:cNvSpPr>
            <a:spLocks noGrp="1"/>
          </p:cNvSpPr>
          <p:nvPr>
            <p:ph type="title"/>
          </p:nvPr>
        </p:nvSpPr>
        <p:spPr>
          <a:xfrm>
            <a:off x="429369" y="238539"/>
            <a:ext cx="8263890" cy="1434415"/>
          </a:xfrm>
        </p:spPr>
        <p:txBody>
          <a:bodyPr anchor="b">
            <a:normAutofit/>
          </a:bodyPr>
          <a:lstStyle/>
          <a:p>
            <a:pPr eaLnBrk="1" hangingPunct="1"/>
            <a:r>
              <a:rPr lang="en-GB" sz="4700"/>
              <a:t>Social Sciences</a:t>
            </a:r>
          </a:p>
        </p:txBody>
      </p:sp>
      <p:sp>
        <p:nvSpPr>
          <p:cNvPr id="3687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429369" y="2071316"/>
            <a:ext cx="5035164" cy="4119172"/>
          </a:xfrm>
        </p:spPr>
        <p:txBody>
          <a:bodyPr anchor="t">
            <a:normAutofit/>
          </a:bodyPr>
          <a:lstStyle/>
          <a:p>
            <a:pPr eaLnBrk="1" hangingPunct="1">
              <a:buFont typeface="Arial" panose="020B0604020202020204" pitchFamily="34" charset="0"/>
              <a:buChar char="•"/>
              <a:defRPr/>
            </a:pPr>
            <a:r>
              <a:rPr lang="en-GB" sz="1900" dirty="0"/>
              <a:t>Deals with the ‘human’</a:t>
            </a:r>
          </a:p>
          <a:p>
            <a:pPr eaLnBrk="1" hangingPunct="1">
              <a:buFont typeface="Arial" panose="020B0604020202020204" pitchFamily="34" charset="0"/>
              <a:buChar char="•"/>
              <a:defRPr/>
            </a:pPr>
            <a:r>
              <a:rPr lang="en-GB" sz="1900" dirty="0"/>
              <a:t>Social setting or context</a:t>
            </a:r>
          </a:p>
          <a:p>
            <a:pPr lvl="1" eaLnBrk="1" hangingPunct="1">
              <a:buFont typeface="Arial" panose="020B0604020202020204" pitchFamily="34" charset="0"/>
              <a:buChar char="–"/>
              <a:defRPr/>
            </a:pPr>
            <a:r>
              <a:rPr lang="en-GB" sz="1900" dirty="0"/>
              <a:t>Behaviour</a:t>
            </a:r>
          </a:p>
          <a:p>
            <a:pPr lvl="1" eaLnBrk="1" hangingPunct="1">
              <a:buFont typeface="Arial" panose="020B0604020202020204" pitchFamily="34" charset="0"/>
              <a:buChar char="–"/>
              <a:defRPr/>
            </a:pPr>
            <a:r>
              <a:rPr lang="en-GB" sz="1900" dirty="0"/>
              <a:t>Learning</a:t>
            </a:r>
          </a:p>
          <a:p>
            <a:pPr lvl="1" eaLnBrk="1" hangingPunct="1">
              <a:buFont typeface="Arial" panose="020B0604020202020204" pitchFamily="34" charset="0"/>
              <a:buChar char="–"/>
              <a:defRPr/>
            </a:pPr>
            <a:r>
              <a:rPr lang="en-GB" sz="1900" dirty="0"/>
              <a:t>Mind &amp; behaviour</a:t>
            </a:r>
          </a:p>
          <a:p>
            <a:pPr lvl="1" eaLnBrk="1" hangingPunct="1">
              <a:buFont typeface="Arial" panose="020B0604020202020204" pitchFamily="34" charset="0"/>
              <a:buChar char="–"/>
              <a:defRPr/>
            </a:pPr>
            <a:r>
              <a:rPr lang="en-GB" sz="1900" dirty="0"/>
              <a:t>Relationships </a:t>
            </a:r>
          </a:p>
          <a:p>
            <a:pPr marL="457200" lvl="1" indent="0" eaLnBrk="1" hangingPunct="1">
              <a:buFont typeface="Arial" panose="020B0604020202020204" pitchFamily="34" charset="0"/>
              <a:buNone/>
              <a:defRPr/>
            </a:pPr>
            <a:endParaRPr lang="en-GB" sz="1900" dirty="0"/>
          </a:p>
          <a:p>
            <a:pPr marL="457200" lvl="1" indent="0" eaLnBrk="1" hangingPunct="1">
              <a:buFont typeface="Arial" panose="020B0604020202020204" pitchFamily="34" charset="0"/>
              <a:buNone/>
              <a:defRPr/>
            </a:pPr>
            <a:r>
              <a:rPr lang="en-GB" sz="1900" dirty="0"/>
              <a:t>A relatively late development</a:t>
            </a:r>
          </a:p>
          <a:p>
            <a:pPr marL="457200" lvl="1" indent="0" eaLnBrk="1" hangingPunct="1">
              <a:buFont typeface="Arial" panose="020B0604020202020204" pitchFamily="34" charset="0"/>
              <a:buNone/>
              <a:defRPr/>
            </a:pPr>
            <a:r>
              <a:rPr lang="en-GB" sz="1900" dirty="0"/>
              <a:t>But again, has roots going way back!</a:t>
            </a:r>
          </a:p>
        </p:txBody>
      </p:sp>
      <p:pic>
        <p:nvPicPr>
          <p:cNvPr id="36867" name="Picture 2"/>
          <p:cNvPicPr>
            <a:picLocks noChangeAspect="1"/>
          </p:cNvPicPr>
          <p:nvPr/>
        </p:nvPicPr>
        <p:blipFill rotWithShape="1">
          <a:blip r:embed="rId3" cstate="print"/>
          <a:srcRect t="7002" r="1" b="15041"/>
          <a:stretch/>
        </p:blipFill>
        <p:spPr bwMode="auto">
          <a:xfrm>
            <a:off x="5756743" y="2093976"/>
            <a:ext cx="2955798" cy="4096512"/>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6" descr="http://senioreagles.wikispaces.com/file/view/smallmill.gif/259062156/smallmill.gif"/>
          <p:cNvPicPr>
            <a:picLocks noChangeAspect="1" noChangeArrowheads="1"/>
          </p:cNvPicPr>
          <p:nvPr/>
        </p:nvPicPr>
        <p:blipFill>
          <a:blip r:embed="rId3" cstate="print">
            <a:lum bright="-38000" contrast="-34000"/>
          </a:blip>
          <a:srcRect/>
          <a:stretch>
            <a:fillRect/>
          </a:stretch>
        </p:blipFill>
        <p:spPr bwMode="auto">
          <a:xfrm>
            <a:off x="6506" y="-171400"/>
            <a:ext cx="9144000" cy="6858000"/>
          </a:xfrm>
          <a:prstGeom prst="rect">
            <a:avLst/>
          </a:prstGeom>
          <a:noFill/>
          <a:ln w="9525">
            <a:noFill/>
            <a:miter lim="800000"/>
            <a:headEnd/>
            <a:tailEnd/>
          </a:ln>
        </p:spPr>
      </p:pic>
      <p:sp>
        <p:nvSpPr>
          <p:cNvPr id="40963" name="Text Box 2"/>
          <p:cNvSpPr txBox="1">
            <a:spLocks noChangeArrowheads="1"/>
          </p:cNvSpPr>
          <p:nvPr/>
        </p:nvSpPr>
        <p:spPr bwMode="auto">
          <a:xfrm>
            <a:off x="2843808" y="500063"/>
            <a:ext cx="6063655" cy="4493538"/>
          </a:xfrm>
          <a:prstGeom prst="rect">
            <a:avLst/>
          </a:prstGeom>
          <a:noFill/>
          <a:ln w="9525">
            <a:noFill/>
            <a:miter lim="800000"/>
            <a:headEnd/>
            <a:tailEnd/>
          </a:ln>
        </p:spPr>
        <p:txBody>
          <a:bodyPr wrap="square">
            <a:spAutoFit/>
          </a:bodyPr>
          <a:lstStyle/>
          <a:p>
            <a:pPr algn="r" eaLnBrk="1" hangingPunct="1"/>
            <a:r>
              <a:rPr lang="en-GB" altLang="en-US" sz="2200" dirty="0"/>
              <a:t>The modern history of the social sciences begins in the Age of Enlightenment after 1650</a:t>
            </a:r>
          </a:p>
          <a:p>
            <a:pPr algn="r" eaLnBrk="1" hangingPunct="1"/>
            <a:endParaRPr lang="en-GB" altLang="en-US" sz="2200" dirty="0"/>
          </a:p>
          <a:p>
            <a:pPr algn="r" eaLnBrk="1" hangingPunct="1"/>
            <a:endParaRPr lang="en-GB" altLang="en-US" sz="2200" dirty="0"/>
          </a:p>
          <a:p>
            <a:pPr algn="r" eaLnBrk="1" hangingPunct="1"/>
            <a:r>
              <a:rPr lang="en-GB" altLang="en-US" sz="2200" dirty="0"/>
              <a:t>Social sciences developed from the moral philosophy of the time and was influenced by the Age of Revolutions, </a:t>
            </a:r>
          </a:p>
          <a:p>
            <a:pPr algn="r" eaLnBrk="1" hangingPunct="1"/>
            <a:endParaRPr lang="en-GB" altLang="en-US" sz="2200" dirty="0"/>
          </a:p>
          <a:p>
            <a:pPr algn="r" eaLnBrk="1" hangingPunct="1"/>
            <a:r>
              <a:rPr lang="en-GB" altLang="en-US" sz="2200" dirty="0"/>
              <a:t>....such as the Industrial Revolution and the French Revolution </a:t>
            </a:r>
          </a:p>
          <a:p>
            <a:pPr algn="r" eaLnBrk="1" hangingPunct="1"/>
            <a:endParaRPr lang="en-GB" altLang="en-US" sz="2200" dirty="0"/>
          </a:p>
          <a:p>
            <a:pPr algn="r" eaLnBrk="1" hangingPunct="1"/>
            <a:r>
              <a:rPr lang="en-GB" altLang="en-US" sz="2200" dirty="0"/>
              <a:t>The </a:t>
            </a:r>
            <a:r>
              <a:rPr lang="en-GB" altLang="en-US" sz="2200" i="1" dirty="0"/>
              <a:t>social sciences</a:t>
            </a:r>
            <a:r>
              <a:rPr lang="en-GB" altLang="en-US" sz="2200" dirty="0"/>
              <a:t> developed from the sciences relating to social improvement</a:t>
            </a:r>
            <a:r>
              <a:rPr lang="en-GB" altLang="en-US" sz="2200" dirty="0">
                <a:solidFill>
                  <a:schemeClr val="bg1"/>
                </a:solidFill>
              </a:rPr>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B05E4F47-B148-49E0-B472-BBF149315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16290"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7A2CE8EB-F719-4F84-9E91-F538438CAC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7890" name="Title 1"/>
          <p:cNvSpPr>
            <a:spLocks noGrp="1"/>
          </p:cNvSpPr>
          <p:nvPr>
            <p:ph type="title"/>
          </p:nvPr>
        </p:nvSpPr>
        <p:spPr>
          <a:xfrm>
            <a:off x="4355976" y="355815"/>
            <a:ext cx="3966052" cy="1454051"/>
          </a:xfrm>
        </p:spPr>
        <p:txBody>
          <a:bodyPr>
            <a:normAutofit/>
          </a:bodyPr>
          <a:lstStyle/>
          <a:p>
            <a:pPr eaLnBrk="1" hangingPunct="1"/>
            <a:r>
              <a:rPr lang="en-GB" sz="3100" dirty="0">
                <a:solidFill>
                  <a:srgbClr val="000000"/>
                </a:solidFill>
              </a:rPr>
              <a:t>What exactly are they?</a:t>
            </a:r>
          </a:p>
        </p:txBody>
      </p:sp>
      <p:sp>
        <p:nvSpPr>
          <p:cNvPr id="37891" name="Content Placeholder 2"/>
          <p:cNvSpPr>
            <a:spLocks noGrp="1"/>
          </p:cNvSpPr>
          <p:nvPr>
            <p:ph idx="1"/>
          </p:nvPr>
        </p:nvSpPr>
        <p:spPr>
          <a:xfrm>
            <a:off x="4644008" y="1700808"/>
            <a:ext cx="4287848" cy="4968552"/>
          </a:xfrm>
        </p:spPr>
        <p:txBody>
          <a:bodyPr anchor="t">
            <a:normAutofit lnSpcReduction="10000"/>
          </a:bodyPr>
          <a:lstStyle/>
          <a:p>
            <a:pPr marL="0" indent="0" eaLnBrk="1" hangingPunct="1">
              <a:buFont typeface="Arial" charset="0"/>
              <a:buNone/>
            </a:pPr>
            <a:r>
              <a:rPr lang="en-GB" sz="2300" dirty="0">
                <a:solidFill>
                  <a:srgbClr val="000000"/>
                </a:solidFill>
              </a:rPr>
              <a:t>the social sciences are those subjects which examine and explain human beings</a:t>
            </a:r>
          </a:p>
          <a:p>
            <a:pPr marL="457200" lvl="1" indent="0" eaLnBrk="1" hangingPunct="1">
              <a:buFont typeface="Arial" charset="0"/>
              <a:buNone/>
            </a:pPr>
            <a:r>
              <a:rPr lang="en-GB" sz="2300" dirty="0">
                <a:solidFill>
                  <a:srgbClr val="000000"/>
                </a:solidFill>
              </a:rPr>
              <a:t>Definition by the European Science Foundation</a:t>
            </a:r>
          </a:p>
          <a:p>
            <a:pPr marL="457200" lvl="1" indent="0" eaLnBrk="1" hangingPunct="1">
              <a:buFont typeface="Arial" charset="0"/>
              <a:buNone/>
            </a:pPr>
            <a:r>
              <a:rPr lang="en-GB" sz="2300" dirty="0">
                <a:solidFill>
                  <a:srgbClr val="000000"/>
                </a:solidFill>
              </a:rPr>
              <a:t>From how minds work through to whole societies and the relationship of all</a:t>
            </a:r>
          </a:p>
          <a:p>
            <a:pPr marL="457200" lvl="1" indent="0" eaLnBrk="1" hangingPunct="1">
              <a:buFont typeface="Arial" charset="0"/>
              <a:buNone/>
            </a:pPr>
            <a:r>
              <a:rPr lang="en-GB" sz="2300" dirty="0">
                <a:solidFill>
                  <a:srgbClr val="000000"/>
                </a:solidFill>
              </a:rPr>
              <a:t>Anthropology, Sociology, </a:t>
            </a:r>
          </a:p>
          <a:p>
            <a:pPr marL="457200" lvl="1" indent="0" eaLnBrk="1" hangingPunct="1">
              <a:buFont typeface="Arial" charset="0"/>
              <a:buNone/>
            </a:pPr>
            <a:r>
              <a:rPr lang="en-GB" sz="2300" dirty="0">
                <a:solidFill>
                  <a:srgbClr val="000000"/>
                </a:solidFill>
              </a:rPr>
              <a:t>Archaeology, Psychology, </a:t>
            </a:r>
          </a:p>
          <a:p>
            <a:pPr marL="457200" lvl="1" indent="0" eaLnBrk="1" hangingPunct="1">
              <a:buFont typeface="Arial" charset="0"/>
              <a:buNone/>
            </a:pPr>
            <a:r>
              <a:rPr lang="en-GB" sz="2300" dirty="0">
                <a:solidFill>
                  <a:srgbClr val="000000"/>
                </a:solidFill>
              </a:rPr>
              <a:t>Developmental &amp; International </a:t>
            </a:r>
          </a:p>
          <a:p>
            <a:pPr marL="457200" lvl="1" indent="0" eaLnBrk="1" hangingPunct="1">
              <a:buFont typeface="Arial" charset="0"/>
              <a:buNone/>
            </a:pPr>
            <a:r>
              <a:rPr lang="en-GB" sz="2300" dirty="0">
                <a:solidFill>
                  <a:srgbClr val="000000"/>
                </a:solidFill>
              </a:rPr>
              <a:t>Studies, Human Geography etc…</a:t>
            </a:r>
          </a:p>
          <a:p>
            <a:pPr marL="457200" lvl="1" indent="0" eaLnBrk="1" hangingPunct="1">
              <a:buFont typeface="Arial" charset="0"/>
              <a:buNone/>
            </a:pPr>
            <a:r>
              <a:rPr lang="en-GB" sz="2300" dirty="0">
                <a:solidFill>
                  <a:srgbClr val="000000"/>
                </a:solidFill>
              </a:rPr>
              <a:t>and as such they deal with HUMANS…and their humanity</a:t>
            </a:r>
          </a:p>
          <a:p>
            <a:pPr marL="457200" lvl="1" indent="0" eaLnBrk="1" hangingPunct="1">
              <a:buFont typeface="Arial" charset="0"/>
              <a:buNone/>
            </a:pPr>
            <a:endParaRPr lang="en-GB" sz="1500" dirty="0">
              <a:solidFill>
                <a:srgbClr val="000000"/>
              </a:solidFill>
            </a:endParaRPr>
          </a:p>
        </p:txBody>
      </p:sp>
      <p:sp>
        <p:nvSpPr>
          <p:cNvPr id="77" name="Freeform 50">
            <a:extLst>
              <a:ext uri="{FF2B5EF4-FFF2-40B4-BE49-F238E27FC236}">
                <a16:creationId xmlns:a16="http://schemas.microsoft.com/office/drawing/2014/main" id="{684BF3E1-C321-4F38-85CF-FEBBEEC15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409865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2"/>
                </a:gs>
                <a:gs pos="23000">
                  <a:schemeClr val="accent2"/>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dirty="0"/>
              <a:t>H</a:t>
            </a:r>
          </a:p>
        </p:txBody>
      </p:sp>
      <p:pic>
        <p:nvPicPr>
          <p:cNvPr id="37892" name="Picture 3"/>
          <p:cNvPicPr>
            <a:picLocks noChangeAspect="1"/>
          </p:cNvPicPr>
          <p:nvPr/>
        </p:nvPicPr>
        <p:blipFill>
          <a:blip r:embed="rId4" cstate="print"/>
          <a:stretch>
            <a:fillRect/>
          </a:stretch>
        </p:blipFill>
        <p:spPr bwMode="auto">
          <a:xfrm>
            <a:off x="253746" y="2725769"/>
            <a:ext cx="3106674" cy="2330005"/>
          </a:xfrm>
          <a:prstGeom prst="rect">
            <a:avLst/>
          </a:prstGeom>
          <a:noFill/>
        </p:spPr>
      </p:pic>
      <p:sp>
        <p:nvSpPr>
          <p:cNvPr id="2" name="TextBox 1"/>
          <p:cNvSpPr txBox="1"/>
          <p:nvPr/>
        </p:nvSpPr>
        <p:spPr>
          <a:xfrm>
            <a:off x="316298" y="5229200"/>
            <a:ext cx="2854347" cy="646331"/>
          </a:xfrm>
          <a:prstGeom prst="rect">
            <a:avLst/>
          </a:prstGeom>
          <a:noFill/>
        </p:spPr>
        <p:txBody>
          <a:bodyPr wrap="square" rtlCol="0">
            <a:spAutoFit/>
          </a:bodyPr>
          <a:lstStyle/>
          <a:p>
            <a:pPr algn="ctr"/>
            <a:r>
              <a:rPr lang="en-GB" dirty="0">
                <a:solidFill>
                  <a:srgbClr val="002060"/>
                </a:solidFill>
              </a:rPr>
              <a:t>Humans and how they relate to their world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4" descr="leonardo"/>
          <p:cNvPicPr>
            <a:picLocks noChangeAspect="1" noChangeArrowheads="1"/>
          </p:cNvPicPr>
          <p:nvPr/>
        </p:nvPicPr>
        <p:blipFill>
          <a:blip r:embed="rId3" cstate="print">
            <a:lum bright="-52000" contrast="-66000"/>
          </a:blip>
          <a:srcRect/>
          <a:stretch>
            <a:fillRect/>
          </a:stretch>
        </p:blipFill>
        <p:spPr bwMode="auto">
          <a:xfrm>
            <a:off x="0" y="-19050"/>
            <a:ext cx="9144000" cy="6877050"/>
          </a:xfrm>
          <a:prstGeom prst="rect">
            <a:avLst/>
          </a:prstGeom>
          <a:noFill/>
          <a:ln w="9525">
            <a:noFill/>
            <a:miter lim="800000"/>
            <a:headEnd/>
            <a:tailEnd/>
          </a:ln>
        </p:spPr>
      </p:pic>
      <p:sp>
        <p:nvSpPr>
          <p:cNvPr id="39939" name="Text Box 2"/>
          <p:cNvSpPr txBox="1">
            <a:spLocks noChangeArrowheads="1"/>
          </p:cNvSpPr>
          <p:nvPr/>
        </p:nvSpPr>
        <p:spPr bwMode="auto">
          <a:xfrm>
            <a:off x="3429000" y="260350"/>
            <a:ext cx="5483225" cy="6832600"/>
          </a:xfrm>
          <a:prstGeom prst="rect">
            <a:avLst/>
          </a:prstGeom>
          <a:noFill/>
          <a:ln w="9525">
            <a:noFill/>
            <a:miter lim="800000"/>
            <a:headEnd/>
            <a:tailEnd/>
          </a:ln>
        </p:spPr>
        <p:txBody>
          <a:bodyPr>
            <a:spAutoFit/>
          </a:bodyPr>
          <a:lstStyle/>
          <a:p>
            <a:pPr algn="r" eaLnBrk="1" hangingPunct="1"/>
            <a:r>
              <a:rPr lang="en-GB" altLang="en-US" sz="2000" dirty="0"/>
              <a:t>The </a:t>
            </a:r>
            <a:r>
              <a:rPr lang="en-GB" altLang="en-US" sz="2400" b="1" i="1" dirty="0"/>
              <a:t>humanities</a:t>
            </a:r>
            <a:r>
              <a:rPr lang="en-GB" altLang="en-US" sz="2000" dirty="0"/>
              <a:t> are academic disciplines (subjects) that study the human condition </a:t>
            </a:r>
          </a:p>
          <a:p>
            <a:pPr algn="r" eaLnBrk="1" hangingPunct="1"/>
            <a:endParaRPr lang="en-GB" altLang="en-US" sz="2000" dirty="0"/>
          </a:p>
          <a:p>
            <a:pPr algn="r" eaLnBrk="1" hangingPunct="1"/>
            <a:r>
              <a:rPr lang="en-GB" altLang="en-US" sz="2000" dirty="0"/>
              <a:t>using methods and approaches that are primarily </a:t>
            </a:r>
            <a:r>
              <a:rPr lang="en-GB" altLang="en-US" sz="2400" b="1" dirty="0"/>
              <a:t>analytical</a:t>
            </a:r>
            <a:r>
              <a:rPr lang="en-GB" altLang="en-US" sz="2400" dirty="0"/>
              <a:t>, </a:t>
            </a:r>
            <a:r>
              <a:rPr lang="en-GB" altLang="en-US" sz="2400" b="1" dirty="0"/>
              <a:t>critical</a:t>
            </a:r>
            <a:r>
              <a:rPr lang="en-GB" altLang="en-US" sz="2400" dirty="0"/>
              <a:t>, or </a:t>
            </a:r>
            <a:r>
              <a:rPr lang="en-GB" altLang="en-US" sz="2400" b="1" dirty="0"/>
              <a:t>speculative</a:t>
            </a:r>
          </a:p>
          <a:p>
            <a:pPr algn="r" eaLnBrk="1" hangingPunct="1"/>
            <a:endParaRPr lang="en-GB" altLang="en-US" dirty="0"/>
          </a:p>
          <a:p>
            <a:pPr algn="r" eaLnBrk="1" hangingPunct="1"/>
            <a:endParaRPr lang="en-GB" altLang="en-US" dirty="0"/>
          </a:p>
          <a:p>
            <a:pPr algn="r" eaLnBrk="1" hangingPunct="1"/>
            <a:r>
              <a:rPr lang="en-GB" altLang="en-US" dirty="0"/>
              <a:t>		</a:t>
            </a:r>
          </a:p>
          <a:p>
            <a:pPr algn="r" eaLnBrk="1" hangingPunct="1"/>
            <a:r>
              <a:rPr lang="en-GB" altLang="en-US" dirty="0"/>
              <a:t>……….as distinguished from the (mainly) empirical approaches of the natural sciences</a:t>
            </a:r>
          </a:p>
          <a:p>
            <a:pPr algn="r" eaLnBrk="1" hangingPunct="1"/>
            <a:endParaRPr lang="en-GB" altLang="en-US" dirty="0"/>
          </a:p>
          <a:p>
            <a:pPr algn="r" eaLnBrk="1" hangingPunct="1"/>
            <a:endParaRPr lang="en-GB" altLang="en-US" dirty="0"/>
          </a:p>
          <a:p>
            <a:pPr algn="r" eaLnBrk="1" hangingPunct="1"/>
            <a:endParaRPr lang="en-GB" altLang="en-US" dirty="0"/>
          </a:p>
          <a:p>
            <a:pPr algn="r" eaLnBrk="1" hangingPunct="1"/>
            <a:r>
              <a:rPr lang="en-GB" altLang="en-US" dirty="0"/>
              <a:t>The </a:t>
            </a:r>
            <a:r>
              <a:rPr lang="en-GB" altLang="en-US" i="1" dirty="0"/>
              <a:t>humanities</a:t>
            </a:r>
            <a:r>
              <a:rPr lang="en-GB" altLang="en-US" dirty="0"/>
              <a:t> include: </a:t>
            </a:r>
          </a:p>
          <a:p>
            <a:pPr algn="r" eaLnBrk="1" hangingPunct="1"/>
            <a:r>
              <a:rPr lang="en-GB" altLang="en-US" dirty="0"/>
              <a:t>ancient and modern languages </a:t>
            </a:r>
          </a:p>
          <a:p>
            <a:pPr algn="r" eaLnBrk="1" hangingPunct="1"/>
            <a:r>
              <a:rPr lang="en-GB" altLang="en-US" dirty="0"/>
              <a:t>literature </a:t>
            </a:r>
          </a:p>
          <a:p>
            <a:pPr algn="r" eaLnBrk="1" hangingPunct="1"/>
            <a:r>
              <a:rPr lang="en-GB" altLang="en-US" dirty="0"/>
              <a:t>history </a:t>
            </a:r>
          </a:p>
          <a:p>
            <a:pPr algn="r" eaLnBrk="1" hangingPunct="1"/>
            <a:r>
              <a:rPr lang="en-GB" altLang="en-US" dirty="0"/>
              <a:t>philosophy </a:t>
            </a:r>
          </a:p>
          <a:p>
            <a:pPr algn="r" eaLnBrk="1" hangingPunct="1"/>
            <a:r>
              <a:rPr lang="en-GB" altLang="en-US" dirty="0"/>
              <a:t>religion </a:t>
            </a:r>
          </a:p>
          <a:p>
            <a:pPr algn="r" eaLnBrk="1" hangingPunct="1"/>
            <a:r>
              <a:rPr lang="en-GB" altLang="en-US" dirty="0"/>
              <a:t>visual and performing arts </a:t>
            </a:r>
          </a:p>
          <a:p>
            <a:pPr algn="r" eaLnBrk="1" hangingPunct="1"/>
            <a:r>
              <a:rPr lang="en-GB" altLang="en-US" dirty="0"/>
              <a:t>(music and theatre) </a:t>
            </a:r>
          </a:p>
          <a:p>
            <a:pPr algn="r" eaLnBrk="1" hangingPunct="1"/>
            <a:endParaRPr lang="en-GB" altLang="en-US" dirty="0">
              <a:solidFill>
                <a:schemeClr val="bg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560019_300"/>
          <p:cNvPicPr>
            <a:picLocks noChangeAspect="1" noChangeArrowheads="1"/>
          </p:cNvPicPr>
          <p:nvPr/>
        </p:nvPicPr>
        <p:blipFill>
          <a:blip r:embed="rId3" cstate="print">
            <a:lum bright="-36000" contrast="-62000"/>
          </a:blip>
          <a:srcRect/>
          <a:stretch>
            <a:fillRect/>
          </a:stretch>
        </p:blipFill>
        <p:spPr bwMode="auto">
          <a:xfrm>
            <a:off x="35704" y="34526"/>
            <a:ext cx="9108295" cy="6831221"/>
          </a:xfrm>
          <a:prstGeom prst="rect">
            <a:avLst/>
          </a:prstGeom>
          <a:noFill/>
          <a:ln w="9525">
            <a:noFill/>
            <a:miter lim="800000"/>
            <a:headEnd/>
            <a:tailEnd/>
          </a:ln>
        </p:spPr>
      </p:pic>
      <p:sp>
        <p:nvSpPr>
          <p:cNvPr id="41987" name="Text Box 2"/>
          <p:cNvSpPr txBox="1">
            <a:spLocks noChangeArrowheads="1"/>
          </p:cNvSpPr>
          <p:nvPr/>
        </p:nvSpPr>
        <p:spPr bwMode="auto">
          <a:xfrm>
            <a:off x="55651" y="764704"/>
            <a:ext cx="4789165" cy="5909310"/>
          </a:xfrm>
          <a:prstGeom prst="rect">
            <a:avLst/>
          </a:prstGeom>
          <a:noFill/>
          <a:ln w="9525">
            <a:noFill/>
            <a:miter lim="800000"/>
            <a:headEnd/>
            <a:tailEnd/>
          </a:ln>
        </p:spPr>
        <p:txBody>
          <a:bodyPr wrap="square">
            <a:spAutoFit/>
          </a:bodyPr>
          <a:lstStyle/>
          <a:p>
            <a:pPr eaLnBrk="1" hangingPunct="1"/>
            <a:r>
              <a:rPr lang="en-GB" altLang="en-US" sz="2000" i="1" dirty="0"/>
              <a:t>humanities</a:t>
            </a:r>
            <a:r>
              <a:rPr lang="en-GB" altLang="en-US" sz="2000" dirty="0"/>
              <a:t> is derived from the Renaissance Latin expression:</a:t>
            </a:r>
          </a:p>
          <a:p>
            <a:pPr eaLnBrk="1" hangingPunct="1"/>
            <a:r>
              <a:rPr lang="en-GB" altLang="en-US" sz="2000" i="1" dirty="0" err="1"/>
              <a:t>studia</a:t>
            </a:r>
            <a:r>
              <a:rPr lang="en-GB" altLang="en-US" sz="2000" i="1" dirty="0"/>
              <a:t> </a:t>
            </a:r>
            <a:r>
              <a:rPr lang="en-GB" altLang="en-US" sz="2000" i="1" dirty="0" err="1"/>
              <a:t>humanitatis</a:t>
            </a:r>
            <a:r>
              <a:rPr lang="en-GB" altLang="en-US" sz="2000" dirty="0"/>
              <a:t>, </a:t>
            </a:r>
          </a:p>
          <a:p>
            <a:pPr eaLnBrk="1" hangingPunct="1"/>
            <a:r>
              <a:rPr lang="en-GB" altLang="en-US" sz="2000" dirty="0"/>
              <a:t>or "study of </a:t>
            </a:r>
            <a:r>
              <a:rPr lang="en-GB" altLang="en-US" sz="2000" i="1" dirty="0" err="1"/>
              <a:t>humanitas</a:t>
            </a:r>
            <a:r>
              <a:rPr lang="en-GB" altLang="en-US" sz="2000" i="1" dirty="0"/>
              <a:t> </a:t>
            </a:r>
            <a:r>
              <a:rPr lang="en-GB" altLang="en-US" sz="2000" dirty="0"/>
              <a:t>" </a:t>
            </a:r>
          </a:p>
          <a:p>
            <a:pPr eaLnBrk="1" hangingPunct="1"/>
            <a:r>
              <a:rPr lang="en-GB" altLang="en-US" sz="2000" dirty="0"/>
              <a:t>(a classical Latin word meaning—in addition to "humanity" -- "culture, refinement, education" and, specifically, an "education befitting a cultivated man")</a:t>
            </a:r>
          </a:p>
          <a:p>
            <a:pPr eaLnBrk="1" hangingPunct="1"/>
            <a:endParaRPr lang="en-GB" altLang="en-US" sz="2000" dirty="0"/>
          </a:p>
          <a:p>
            <a:pPr eaLnBrk="1" hangingPunct="1"/>
            <a:endParaRPr lang="en-GB" altLang="en-US" sz="2000" dirty="0"/>
          </a:p>
          <a:p>
            <a:pPr eaLnBrk="1" hangingPunct="1"/>
            <a:r>
              <a:rPr lang="en-GB" altLang="en-US" sz="2000" dirty="0"/>
              <a:t>In its usage in the early 15th century, the </a:t>
            </a:r>
            <a:r>
              <a:rPr lang="en-GB" altLang="en-US" sz="2000" i="1" dirty="0" err="1"/>
              <a:t>studia</a:t>
            </a:r>
            <a:r>
              <a:rPr lang="en-GB" altLang="en-US" sz="2000" i="1" dirty="0"/>
              <a:t> </a:t>
            </a:r>
            <a:r>
              <a:rPr lang="en-GB" altLang="en-US" sz="2000" i="1" dirty="0" err="1"/>
              <a:t>humanitatis</a:t>
            </a:r>
            <a:r>
              <a:rPr lang="en-GB" altLang="en-US" sz="2000" dirty="0"/>
              <a:t> was a course of studies that consisted of :</a:t>
            </a:r>
          </a:p>
          <a:p>
            <a:pPr eaLnBrk="1" hangingPunct="1"/>
            <a:r>
              <a:rPr lang="en-GB" altLang="en-US" sz="2000" dirty="0"/>
              <a:t>grammar, poetry, rhetoric, history, and moral philosophy </a:t>
            </a:r>
          </a:p>
          <a:p>
            <a:pPr eaLnBrk="1" hangingPunct="1"/>
            <a:endParaRPr lang="en-GB" altLang="en-US" sz="2000" dirty="0"/>
          </a:p>
          <a:p>
            <a:pPr eaLnBrk="1" hangingPunct="1"/>
            <a:r>
              <a:rPr lang="en-GB" altLang="en-US" sz="2000" dirty="0"/>
              <a:t>.....primarily derived from the study of Latin and Greek classics  </a:t>
            </a:r>
          </a:p>
          <a:p>
            <a:pPr eaLnBrk="1" hangingPunct="1"/>
            <a:endParaRPr lang="en-GB"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9" name="Rectangle 38918">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9160" y="417576"/>
            <a:ext cx="8182230" cy="1249394"/>
          </a:xfrm>
        </p:spPr>
        <p:txBody>
          <a:bodyPr vert="horz" lIns="91440" tIns="45720" rIns="91440" bIns="45720" rtlCol="0" anchor="ctr">
            <a:normAutofit/>
          </a:bodyPr>
          <a:lstStyle/>
          <a:p>
            <a:pPr algn="ctr" defTabSz="914400" eaLnBrk="1" hangingPunct="1"/>
            <a:r>
              <a:rPr lang="en-US" sz="4000" kern="1200">
                <a:solidFill>
                  <a:schemeClr val="tx1"/>
                </a:solidFill>
                <a:latin typeface="+mj-lt"/>
                <a:ea typeface="+mj-ea"/>
                <a:cs typeface="+mj-cs"/>
              </a:rPr>
              <a:t>But disciplines take widely different approaches</a:t>
            </a:r>
          </a:p>
        </p:txBody>
      </p:sp>
      <p:sp>
        <p:nvSpPr>
          <p:cNvPr id="38921"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55776" y="1733454"/>
            <a:ext cx="3429000" cy="18288"/>
          </a:xfrm>
          <a:custGeom>
            <a:avLst/>
            <a:gdLst>
              <a:gd name="connsiteX0" fmla="*/ 0 w 3429000"/>
              <a:gd name="connsiteY0" fmla="*/ 0 h 18288"/>
              <a:gd name="connsiteX1" fmla="*/ 685800 w 3429000"/>
              <a:gd name="connsiteY1" fmla="*/ 0 h 18288"/>
              <a:gd name="connsiteX2" fmla="*/ 1371600 w 3429000"/>
              <a:gd name="connsiteY2" fmla="*/ 0 h 18288"/>
              <a:gd name="connsiteX3" fmla="*/ 2057400 w 3429000"/>
              <a:gd name="connsiteY3" fmla="*/ 0 h 18288"/>
              <a:gd name="connsiteX4" fmla="*/ 2674620 w 3429000"/>
              <a:gd name="connsiteY4" fmla="*/ 0 h 18288"/>
              <a:gd name="connsiteX5" fmla="*/ 3429000 w 3429000"/>
              <a:gd name="connsiteY5" fmla="*/ 0 h 18288"/>
              <a:gd name="connsiteX6" fmla="*/ 3429000 w 3429000"/>
              <a:gd name="connsiteY6" fmla="*/ 18288 h 18288"/>
              <a:gd name="connsiteX7" fmla="*/ 2811780 w 3429000"/>
              <a:gd name="connsiteY7" fmla="*/ 18288 h 18288"/>
              <a:gd name="connsiteX8" fmla="*/ 2228850 w 3429000"/>
              <a:gd name="connsiteY8" fmla="*/ 18288 h 18288"/>
              <a:gd name="connsiteX9" fmla="*/ 1543050 w 3429000"/>
              <a:gd name="connsiteY9" fmla="*/ 18288 h 18288"/>
              <a:gd name="connsiteX10" fmla="*/ 925830 w 3429000"/>
              <a:gd name="connsiteY10" fmla="*/ 18288 h 18288"/>
              <a:gd name="connsiteX11" fmla="*/ 0 w 3429000"/>
              <a:gd name="connsiteY11" fmla="*/ 18288 h 18288"/>
              <a:gd name="connsiteX12" fmla="*/ 0 w 3429000"/>
              <a:gd name="connsiteY12" fmla="*/ 0 h 18288"/>
              <a:gd name="connsiteX0" fmla="*/ 0 w 3429000"/>
              <a:gd name="connsiteY0" fmla="*/ 0 h 18288"/>
              <a:gd name="connsiteX1" fmla="*/ 617220 w 3429000"/>
              <a:gd name="connsiteY1" fmla="*/ 0 h 18288"/>
              <a:gd name="connsiteX2" fmla="*/ 1200150 w 3429000"/>
              <a:gd name="connsiteY2" fmla="*/ 0 h 18288"/>
              <a:gd name="connsiteX3" fmla="*/ 1817370 w 3429000"/>
              <a:gd name="connsiteY3" fmla="*/ 0 h 18288"/>
              <a:gd name="connsiteX4" fmla="*/ 2503170 w 3429000"/>
              <a:gd name="connsiteY4" fmla="*/ 0 h 18288"/>
              <a:gd name="connsiteX5" fmla="*/ 3429000 w 3429000"/>
              <a:gd name="connsiteY5" fmla="*/ 0 h 18288"/>
              <a:gd name="connsiteX6" fmla="*/ 3429000 w 3429000"/>
              <a:gd name="connsiteY6" fmla="*/ 18288 h 18288"/>
              <a:gd name="connsiteX7" fmla="*/ 2743200 w 3429000"/>
              <a:gd name="connsiteY7" fmla="*/ 18288 h 18288"/>
              <a:gd name="connsiteX8" fmla="*/ 1988820 w 3429000"/>
              <a:gd name="connsiteY8" fmla="*/ 18288 h 18288"/>
              <a:gd name="connsiteX9" fmla="*/ 1405890 w 3429000"/>
              <a:gd name="connsiteY9" fmla="*/ 18288 h 18288"/>
              <a:gd name="connsiteX10" fmla="*/ 651510 w 3429000"/>
              <a:gd name="connsiteY10" fmla="*/ 18288 h 18288"/>
              <a:gd name="connsiteX11" fmla="*/ 0 w 3429000"/>
              <a:gd name="connsiteY11" fmla="*/ 18288 h 18288"/>
              <a:gd name="connsiteX12" fmla="*/ 0 w 342900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29000" h="18288" fill="none" extrusionOk="0">
                <a:moveTo>
                  <a:pt x="0" y="0"/>
                </a:moveTo>
                <a:cubicBezTo>
                  <a:pt x="207705" y="23860"/>
                  <a:pt x="509323" y="68036"/>
                  <a:pt x="685800" y="0"/>
                </a:cubicBezTo>
                <a:cubicBezTo>
                  <a:pt x="881422" y="-43910"/>
                  <a:pt x="1129204" y="-58858"/>
                  <a:pt x="1371600" y="0"/>
                </a:cubicBezTo>
                <a:cubicBezTo>
                  <a:pt x="1611115" y="-12848"/>
                  <a:pt x="1887211" y="-6418"/>
                  <a:pt x="2057400" y="0"/>
                </a:cubicBezTo>
                <a:cubicBezTo>
                  <a:pt x="2233905" y="-53439"/>
                  <a:pt x="2400311" y="-9735"/>
                  <a:pt x="2674620" y="0"/>
                </a:cubicBezTo>
                <a:cubicBezTo>
                  <a:pt x="2899369" y="50175"/>
                  <a:pt x="3197952" y="-27603"/>
                  <a:pt x="3429000" y="0"/>
                </a:cubicBezTo>
                <a:cubicBezTo>
                  <a:pt x="3428966" y="4844"/>
                  <a:pt x="3428590" y="11009"/>
                  <a:pt x="3429000" y="18288"/>
                </a:cubicBezTo>
                <a:cubicBezTo>
                  <a:pt x="3212354" y="28872"/>
                  <a:pt x="3083619" y="-836"/>
                  <a:pt x="2811780" y="18288"/>
                </a:cubicBezTo>
                <a:cubicBezTo>
                  <a:pt x="2533576" y="25058"/>
                  <a:pt x="2477440" y="20531"/>
                  <a:pt x="2228850" y="18288"/>
                </a:cubicBezTo>
                <a:cubicBezTo>
                  <a:pt x="2003657" y="-1843"/>
                  <a:pt x="1810789" y="18294"/>
                  <a:pt x="1543050" y="18288"/>
                </a:cubicBezTo>
                <a:cubicBezTo>
                  <a:pt x="1286635" y="-21162"/>
                  <a:pt x="1189418" y="22290"/>
                  <a:pt x="925830" y="18288"/>
                </a:cubicBezTo>
                <a:cubicBezTo>
                  <a:pt x="678389" y="-2387"/>
                  <a:pt x="367033" y="43234"/>
                  <a:pt x="0" y="18288"/>
                </a:cubicBezTo>
                <a:cubicBezTo>
                  <a:pt x="-649" y="11698"/>
                  <a:pt x="663" y="5413"/>
                  <a:pt x="0" y="0"/>
                </a:cubicBezTo>
                <a:close/>
              </a:path>
              <a:path w="3429000" h="18288" stroke="0" extrusionOk="0">
                <a:moveTo>
                  <a:pt x="0" y="0"/>
                </a:moveTo>
                <a:cubicBezTo>
                  <a:pt x="169914" y="-16656"/>
                  <a:pt x="469790" y="-24030"/>
                  <a:pt x="617220" y="0"/>
                </a:cubicBezTo>
                <a:cubicBezTo>
                  <a:pt x="786601" y="24467"/>
                  <a:pt x="1085311" y="15192"/>
                  <a:pt x="1200150" y="0"/>
                </a:cubicBezTo>
                <a:cubicBezTo>
                  <a:pt x="1340195" y="-5060"/>
                  <a:pt x="1552999" y="41254"/>
                  <a:pt x="1817370" y="0"/>
                </a:cubicBezTo>
                <a:cubicBezTo>
                  <a:pt x="2086739" y="-377"/>
                  <a:pt x="2228603" y="31972"/>
                  <a:pt x="2503170" y="0"/>
                </a:cubicBezTo>
                <a:cubicBezTo>
                  <a:pt x="2794334" y="-14173"/>
                  <a:pt x="3002837" y="-13310"/>
                  <a:pt x="3429000" y="0"/>
                </a:cubicBezTo>
                <a:cubicBezTo>
                  <a:pt x="3428475" y="5049"/>
                  <a:pt x="3429193" y="12044"/>
                  <a:pt x="3429000" y="18288"/>
                </a:cubicBezTo>
                <a:cubicBezTo>
                  <a:pt x="3101445" y="-3440"/>
                  <a:pt x="2879434" y="34023"/>
                  <a:pt x="2743200" y="18288"/>
                </a:cubicBezTo>
                <a:cubicBezTo>
                  <a:pt x="2609544" y="13915"/>
                  <a:pt x="2334178" y="48649"/>
                  <a:pt x="1988820" y="18288"/>
                </a:cubicBezTo>
                <a:cubicBezTo>
                  <a:pt x="1620184" y="18423"/>
                  <a:pt x="1586822" y="-1871"/>
                  <a:pt x="1405890" y="18288"/>
                </a:cubicBezTo>
                <a:cubicBezTo>
                  <a:pt x="1266239" y="28547"/>
                  <a:pt x="867500" y="15208"/>
                  <a:pt x="651510" y="18288"/>
                </a:cubicBezTo>
                <a:cubicBezTo>
                  <a:pt x="445459" y="40105"/>
                  <a:pt x="119818" y="-23744"/>
                  <a:pt x="0" y="18288"/>
                </a:cubicBezTo>
                <a:cubicBezTo>
                  <a:pt x="-39" y="12511"/>
                  <a:pt x="-381" y="8039"/>
                  <a:pt x="0" y="0"/>
                </a:cubicBezTo>
                <a:close/>
              </a:path>
              <a:path w="3429000" h="18288" fill="none" stroke="0" extrusionOk="0">
                <a:moveTo>
                  <a:pt x="0" y="0"/>
                </a:moveTo>
                <a:cubicBezTo>
                  <a:pt x="199661" y="29771"/>
                  <a:pt x="488726" y="20925"/>
                  <a:pt x="685800" y="0"/>
                </a:cubicBezTo>
                <a:cubicBezTo>
                  <a:pt x="835372" y="-29710"/>
                  <a:pt x="1088413" y="6369"/>
                  <a:pt x="1371600" y="0"/>
                </a:cubicBezTo>
                <a:cubicBezTo>
                  <a:pt x="1631865" y="6637"/>
                  <a:pt x="1839907" y="52251"/>
                  <a:pt x="2057400" y="0"/>
                </a:cubicBezTo>
                <a:cubicBezTo>
                  <a:pt x="2266442" y="-8132"/>
                  <a:pt x="2461070" y="-4034"/>
                  <a:pt x="2674620" y="0"/>
                </a:cubicBezTo>
                <a:cubicBezTo>
                  <a:pt x="2940120" y="30498"/>
                  <a:pt x="3202681" y="-54357"/>
                  <a:pt x="3429000" y="0"/>
                </a:cubicBezTo>
                <a:cubicBezTo>
                  <a:pt x="3429314" y="4158"/>
                  <a:pt x="3428021" y="12539"/>
                  <a:pt x="3429000" y="18288"/>
                </a:cubicBezTo>
                <a:cubicBezTo>
                  <a:pt x="3250522" y="56023"/>
                  <a:pt x="3056248" y="-1557"/>
                  <a:pt x="2811780" y="18288"/>
                </a:cubicBezTo>
                <a:cubicBezTo>
                  <a:pt x="2534418" y="26558"/>
                  <a:pt x="2483107" y="19890"/>
                  <a:pt x="2228850" y="18288"/>
                </a:cubicBezTo>
                <a:cubicBezTo>
                  <a:pt x="1996093" y="-20362"/>
                  <a:pt x="1790611" y="35096"/>
                  <a:pt x="1543050" y="18288"/>
                </a:cubicBezTo>
                <a:cubicBezTo>
                  <a:pt x="1276188" y="-29727"/>
                  <a:pt x="1196665" y="1050"/>
                  <a:pt x="925830" y="18288"/>
                </a:cubicBezTo>
                <a:cubicBezTo>
                  <a:pt x="718623" y="61416"/>
                  <a:pt x="374628" y="25039"/>
                  <a:pt x="0" y="18288"/>
                </a:cubicBezTo>
                <a:cubicBezTo>
                  <a:pt x="20" y="11469"/>
                  <a:pt x="-29" y="515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custGeom>
                    <a:avLst/>
                    <a:gdLst>
                      <a:gd name="connsiteX0" fmla="*/ 0 w 3429000"/>
                      <a:gd name="connsiteY0" fmla="*/ 0 h 18288"/>
                      <a:gd name="connsiteX1" fmla="*/ 685800 w 3429000"/>
                      <a:gd name="connsiteY1" fmla="*/ 0 h 18288"/>
                      <a:gd name="connsiteX2" fmla="*/ 1371600 w 3429000"/>
                      <a:gd name="connsiteY2" fmla="*/ 0 h 18288"/>
                      <a:gd name="connsiteX3" fmla="*/ 2057400 w 3429000"/>
                      <a:gd name="connsiteY3" fmla="*/ 0 h 18288"/>
                      <a:gd name="connsiteX4" fmla="*/ 2674620 w 3429000"/>
                      <a:gd name="connsiteY4" fmla="*/ 0 h 18288"/>
                      <a:gd name="connsiteX5" fmla="*/ 3429000 w 3429000"/>
                      <a:gd name="connsiteY5" fmla="*/ 0 h 18288"/>
                      <a:gd name="connsiteX6" fmla="*/ 3429000 w 3429000"/>
                      <a:gd name="connsiteY6" fmla="*/ 18288 h 18288"/>
                      <a:gd name="connsiteX7" fmla="*/ 2811780 w 3429000"/>
                      <a:gd name="connsiteY7" fmla="*/ 18288 h 18288"/>
                      <a:gd name="connsiteX8" fmla="*/ 2228850 w 3429000"/>
                      <a:gd name="connsiteY8" fmla="*/ 18288 h 18288"/>
                      <a:gd name="connsiteX9" fmla="*/ 1543050 w 3429000"/>
                      <a:gd name="connsiteY9" fmla="*/ 18288 h 18288"/>
                      <a:gd name="connsiteX10" fmla="*/ 925830 w 3429000"/>
                      <a:gd name="connsiteY10" fmla="*/ 18288 h 18288"/>
                      <a:gd name="connsiteX11" fmla="*/ 0 w 3429000"/>
                      <a:gd name="connsiteY11" fmla="*/ 18288 h 18288"/>
                      <a:gd name="connsiteX12" fmla="*/ 0 w 342900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29000" h="18288" fill="none" extrusionOk="0">
                        <a:moveTo>
                          <a:pt x="0" y="0"/>
                        </a:moveTo>
                        <a:cubicBezTo>
                          <a:pt x="219865" y="20479"/>
                          <a:pt x="493281" y="26186"/>
                          <a:pt x="685800" y="0"/>
                        </a:cubicBezTo>
                        <a:cubicBezTo>
                          <a:pt x="878319" y="-26186"/>
                          <a:pt x="1121382" y="-11869"/>
                          <a:pt x="1371600" y="0"/>
                        </a:cubicBezTo>
                        <a:cubicBezTo>
                          <a:pt x="1621818" y="11869"/>
                          <a:pt x="1878793" y="32281"/>
                          <a:pt x="2057400" y="0"/>
                        </a:cubicBezTo>
                        <a:cubicBezTo>
                          <a:pt x="2236007" y="-32281"/>
                          <a:pt x="2433797" y="-18251"/>
                          <a:pt x="2674620" y="0"/>
                        </a:cubicBezTo>
                        <a:cubicBezTo>
                          <a:pt x="2915443" y="18251"/>
                          <a:pt x="3205923" y="-1443"/>
                          <a:pt x="3429000" y="0"/>
                        </a:cubicBezTo>
                        <a:cubicBezTo>
                          <a:pt x="3429442" y="4516"/>
                          <a:pt x="3428173" y="12266"/>
                          <a:pt x="3429000" y="18288"/>
                        </a:cubicBezTo>
                        <a:cubicBezTo>
                          <a:pt x="3221081" y="48608"/>
                          <a:pt x="3088001" y="8066"/>
                          <a:pt x="2811780" y="18288"/>
                        </a:cubicBezTo>
                        <a:cubicBezTo>
                          <a:pt x="2535559" y="28510"/>
                          <a:pt x="2481355" y="24898"/>
                          <a:pt x="2228850" y="18288"/>
                        </a:cubicBezTo>
                        <a:cubicBezTo>
                          <a:pt x="1976345" y="11679"/>
                          <a:pt x="1807520" y="48356"/>
                          <a:pt x="1543050" y="18288"/>
                        </a:cubicBezTo>
                        <a:cubicBezTo>
                          <a:pt x="1278580" y="-11780"/>
                          <a:pt x="1181944" y="5123"/>
                          <a:pt x="925830" y="18288"/>
                        </a:cubicBezTo>
                        <a:cubicBezTo>
                          <a:pt x="669716" y="31453"/>
                          <a:pt x="410304" y="34815"/>
                          <a:pt x="0" y="18288"/>
                        </a:cubicBezTo>
                        <a:cubicBezTo>
                          <a:pt x="-306" y="11477"/>
                          <a:pt x="485" y="4355"/>
                          <a:pt x="0" y="0"/>
                        </a:cubicBezTo>
                        <a:close/>
                      </a:path>
                      <a:path w="3429000" h="18288" stroke="0" extrusionOk="0">
                        <a:moveTo>
                          <a:pt x="0" y="0"/>
                        </a:moveTo>
                        <a:cubicBezTo>
                          <a:pt x="174095" y="-12874"/>
                          <a:pt x="443087" y="-14090"/>
                          <a:pt x="617220" y="0"/>
                        </a:cubicBezTo>
                        <a:cubicBezTo>
                          <a:pt x="791353" y="14090"/>
                          <a:pt x="1072677" y="8451"/>
                          <a:pt x="1200150" y="0"/>
                        </a:cubicBezTo>
                        <a:cubicBezTo>
                          <a:pt x="1327623" y="-8451"/>
                          <a:pt x="1526638" y="19866"/>
                          <a:pt x="1817370" y="0"/>
                        </a:cubicBezTo>
                        <a:cubicBezTo>
                          <a:pt x="2108102" y="-19866"/>
                          <a:pt x="2221289" y="26161"/>
                          <a:pt x="2503170" y="0"/>
                        </a:cubicBezTo>
                        <a:cubicBezTo>
                          <a:pt x="2785051" y="-26161"/>
                          <a:pt x="3022134" y="39178"/>
                          <a:pt x="3429000" y="0"/>
                        </a:cubicBezTo>
                        <a:cubicBezTo>
                          <a:pt x="3429577" y="4624"/>
                          <a:pt x="3429819" y="11191"/>
                          <a:pt x="3429000" y="18288"/>
                        </a:cubicBezTo>
                        <a:cubicBezTo>
                          <a:pt x="3103464" y="593"/>
                          <a:pt x="2887909" y="22940"/>
                          <a:pt x="2743200" y="18288"/>
                        </a:cubicBezTo>
                        <a:cubicBezTo>
                          <a:pt x="2598491" y="13636"/>
                          <a:pt x="2362615" y="10656"/>
                          <a:pt x="1988820" y="18288"/>
                        </a:cubicBezTo>
                        <a:cubicBezTo>
                          <a:pt x="1615025" y="25920"/>
                          <a:pt x="1580494" y="3693"/>
                          <a:pt x="1405890" y="18288"/>
                        </a:cubicBezTo>
                        <a:cubicBezTo>
                          <a:pt x="1231286" y="32884"/>
                          <a:pt x="885259" y="-16285"/>
                          <a:pt x="651510" y="18288"/>
                        </a:cubicBezTo>
                        <a:cubicBezTo>
                          <a:pt x="417761" y="52861"/>
                          <a:pt x="138362" y="-13856"/>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914" name="Picture 4" descr="8222554241_ec7bb96f6d_o"/>
          <p:cNvPicPr>
            <a:picLocks noChangeAspect="1" noChangeArrowheads="1"/>
          </p:cNvPicPr>
          <p:nvPr/>
        </p:nvPicPr>
        <p:blipFill>
          <a:blip r:embed="rId3" cstate="print"/>
          <a:stretch>
            <a:fillRect/>
          </a:stretch>
        </p:blipFill>
        <p:spPr bwMode="auto">
          <a:xfrm>
            <a:off x="2307591" y="2348880"/>
            <a:ext cx="4525367" cy="3586353"/>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4" descr="sibyl"/>
          <p:cNvPicPr>
            <a:picLocks noChangeAspect="1" noChangeArrowheads="1"/>
          </p:cNvPicPr>
          <p:nvPr/>
        </p:nvPicPr>
        <p:blipFill>
          <a:blip r:embed="rId3" cstate="print">
            <a:lum bright="50000" contrast="-60000"/>
          </a:blip>
          <a:srcRect/>
          <a:stretch>
            <a:fillRect/>
          </a:stretch>
        </p:blipFill>
        <p:spPr bwMode="auto">
          <a:xfrm>
            <a:off x="0" y="-11151"/>
            <a:ext cx="9144000" cy="6858000"/>
          </a:xfrm>
          <a:prstGeom prst="rect">
            <a:avLst/>
          </a:prstGeom>
          <a:noFill/>
          <a:ln w="9525">
            <a:noFill/>
            <a:miter lim="800000"/>
            <a:headEnd/>
            <a:tailEnd/>
          </a:ln>
        </p:spPr>
      </p:pic>
      <p:sp>
        <p:nvSpPr>
          <p:cNvPr id="44035" name="Title 1"/>
          <p:cNvSpPr>
            <a:spLocks noGrp="1"/>
          </p:cNvSpPr>
          <p:nvPr>
            <p:ph type="title"/>
          </p:nvPr>
        </p:nvSpPr>
        <p:spPr/>
        <p:txBody>
          <a:bodyPr/>
          <a:lstStyle/>
          <a:p>
            <a:pPr algn="r" eaLnBrk="1" hangingPunct="1"/>
            <a:r>
              <a:rPr lang="en-GB" dirty="0">
                <a:solidFill>
                  <a:schemeClr val="bg1"/>
                </a:solidFill>
              </a:rPr>
              <a:t>‘Data’ as source</a:t>
            </a:r>
          </a:p>
        </p:txBody>
      </p:sp>
      <p:pic>
        <p:nvPicPr>
          <p:cNvPr id="44036" name="Picture 4"/>
          <p:cNvPicPr>
            <a:picLocks noChangeAspect="1"/>
          </p:cNvPicPr>
          <p:nvPr/>
        </p:nvPicPr>
        <p:blipFill rotWithShape="1">
          <a:blip r:embed="rId4" cstate="print"/>
          <a:srcRect l="1260" t="1903" r="1670" b="2957"/>
          <a:stretch/>
        </p:blipFill>
        <p:spPr bwMode="auto">
          <a:xfrm>
            <a:off x="3275856" y="2924944"/>
            <a:ext cx="5544616" cy="3600400"/>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r>
              <a:rPr lang="en-GB">
                <a:solidFill>
                  <a:schemeClr val="bg1"/>
                </a:solidFill>
              </a:rPr>
              <a:t>Put simply</a:t>
            </a:r>
          </a:p>
        </p:txBody>
      </p:sp>
      <p:pic>
        <p:nvPicPr>
          <p:cNvPr id="45059" name="Picture 3"/>
          <p:cNvPicPr>
            <a:picLocks noChangeAspect="1"/>
          </p:cNvPicPr>
          <p:nvPr/>
        </p:nvPicPr>
        <p:blipFill>
          <a:blip r:embed="rId3" cstate="print"/>
          <a:srcRect t="93" b="-4266"/>
          <a:stretch>
            <a:fillRect/>
          </a:stretch>
        </p:blipFill>
        <p:spPr bwMode="auto">
          <a:xfrm>
            <a:off x="1258888" y="1417638"/>
            <a:ext cx="6913562" cy="5395912"/>
          </a:xfrm>
          <a:prstGeom prst="rect">
            <a:avLst/>
          </a:prstGeom>
          <a:noFill/>
          <a:ln w="9525">
            <a:noFill/>
            <a:miter lim="800000"/>
            <a:headEnd/>
            <a:tailEnd/>
          </a:ln>
        </p:spPr>
      </p:pic>
      <p:sp>
        <p:nvSpPr>
          <p:cNvPr id="45060" name="TextBox 4"/>
          <p:cNvSpPr txBox="1">
            <a:spLocks noChangeArrowheads="1"/>
          </p:cNvSpPr>
          <p:nvPr/>
        </p:nvSpPr>
        <p:spPr bwMode="auto">
          <a:xfrm>
            <a:off x="4140200" y="6237288"/>
            <a:ext cx="4319588" cy="369887"/>
          </a:xfrm>
          <a:prstGeom prst="rect">
            <a:avLst/>
          </a:prstGeom>
          <a:noFill/>
          <a:ln w="9525">
            <a:noFill/>
            <a:miter lim="800000"/>
            <a:headEnd/>
            <a:tailEnd/>
          </a:ln>
        </p:spPr>
        <p:txBody>
          <a:bodyPr>
            <a:spAutoFit/>
          </a:bodyPr>
          <a:lstStyle/>
          <a:p>
            <a:pPr eaLnBrk="1" hangingPunct="1"/>
            <a:r>
              <a:rPr lang="en-GB" dirty="0">
                <a:solidFill>
                  <a:schemeClr val="bg1"/>
                </a:solidFill>
              </a:rPr>
              <a:t>and they all sing nicely or make a din! </a:t>
            </a:r>
          </a:p>
        </p:txBody>
      </p:sp>
      <p:sp>
        <p:nvSpPr>
          <p:cNvPr id="45061" name="TextBox 5"/>
          <p:cNvSpPr txBox="1">
            <a:spLocks noChangeArrowheads="1"/>
          </p:cNvSpPr>
          <p:nvPr/>
        </p:nvSpPr>
        <p:spPr bwMode="auto">
          <a:xfrm>
            <a:off x="1547664" y="6237288"/>
            <a:ext cx="2736850" cy="369887"/>
          </a:xfrm>
          <a:prstGeom prst="rect">
            <a:avLst/>
          </a:prstGeom>
          <a:noFill/>
          <a:ln w="9525">
            <a:noFill/>
            <a:miter lim="800000"/>
            <a:headEnd/>
            <a:tailEnd/>
          </a:ln>
        </p:spPr>
        <p:txBody>
          <a:bodyPr>
            <a:spAutoFit/>
          </a:bodyPr>
          <a:lstStyle/>
          <a:p>
            <a:pPr eaLnBrk="1" hangingPunct="1"/>
            <a:r>
              <a:rPr lang="en-GB" dirty="0">
                <a:solidFill>
                  <a:schemeClr val="bg1"/>
                </a:solidFill>
              </a:rPr>
              <a:t>all the same species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072AE8-F2E0-D267-22C1-D39686BA8D5D}"/>
              </a:ext>
            </a:extLst>
          </p:cNvPr>
          <p:cNvSpPr>
            <a:spLocks noGrp="1"/>
          </p:cNvSpPr>
          <p:nvPr>
            <p:ph type="title"/>
          </p:nvPr>
        </p:nvSpPr>
        <p:spPr>
          <a:xfrm>
            <a:off x="3973321" y="329184"/>
            <a:ext cx="4688333" cy="1783080"/>
          </a:xfrm>
        </p:spPr>
        <p:txBody>
          <a:bodyPr anchor="b">
            <a:normAutofit/>
          </a:bodyPr>
          <a:lstStyle/>
          <a:p>
            <a:r>
              <a:rPr lang="en-GB" sz="4700" dirty="0"/>
              <a:t>…and now? What for you?</a:t>
            </a:r>
          </a:p>
        </p:txBody>
      </p:sp>
      <p:pic>
        <p:nvPicPr>
          <p:cNvPr id="12" name="Picture 11" descr="Wood human figure">
            <a:extLst>
              <a:ext uri="{FF2B5EF4-FFF2-40B4-BE49-F238E27FC236}">
                <a16:creationId xmlns:a16="http://schemas.microsoft.com/office/drawing/2014/main" id="{5D953A94-21EB-CDE3-0073-95200C416D12}"/>
              </a:ext>
            </a:extLst>
          </p:cNvPr>
          <p:cNvPicPr>
            <a:picLocks noChangeAspect="1"/>
          </p:cNvPicPr>
          <p:nvPr/>
        </p:nvPicPr>
        <p:blipFill rotWithShape="1">
          <a:blip r:embed="rId2"/>
          <a:srcRect l="7714" r="58287" b="-1"/>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 name="connsiteX0" fmla="*/ 0 w 3182692"/>
              <a:gd name="connsiteY0" fmla="*/ 0 h 18288"/>
              <a:gd name="connsiteX1" fmla="*/ 572885 w 3182692"/>
              <a:gd name="connsiteY1" fmla="*/ 0 h 18288"/>
              <a:gd name="connsiteX2" fmla="*/ 1113942 w 3182692"/>
              <a:gd name="connsiteY2" fmla="*/ 0 h 18288"/>
              <a:gd name="connsiteX3" fmla="*/ 1686827 w 3182692"/>
              <a:gd name="connsiteY3" fmla="*/ 0 h 18288"/>
              <a:gd name="connsiteX4" fmla="*/ 2323365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04711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25870" y="33585"/>
                  <a:pt x="418138" y="17639"/>
                  <a:pt x="636538" y="0"/>
                </a:cubicBezTo>
                <a:cubicBezTo>
                  <a:pt x="865372" y="-3887"/>
                  <a:pt x="1010746" y="-18166"/>
                  <a:pt x="1273077" y="0"/>
                </a:cubicBezTo>
                <a:cubicBezTo>
                  <a:pt x="1527846" y="-24408"/>
                  <a:pt x="1703704" y="-36055"/>
                  <a:pt x="1909615" y="0"/>
                </a:cubicBezTo>
                <a:cubicBezTo>
                  <a:pt x="2119487" y="1667"/>
                  <a:pt x="2200543" y="-19343"/>
                  <a:pt x="2482500" y="0"/>
                </a:cubicBezTo>
                <a:cubicBezTo>
                  <a:pt x="2736775" y="57438"/>
                  <a:pt x="2997998" y="-48885"/>
                  <a:pt x="3182692" y="0"/>
                </a:cubicBezTo>
                <a:cubicBezTo>
                  <a:pt x="3182658" y="4844"/>
                  <a:pt x="3182282" y="11009"/>
                  <a:pt x="3182692" y="18288"/>
                </a:cubicBezTo>
                <a:cubicBezTo>
                  <a:pt x="2944477" y="15825"/>
                  <a:pt x="2868931" y="12370"/>
                  <a:pt x="2609807" y="18288"/>
                </a:cubicBezTo>
                <a:cubicBezTo>
                  <a:pt x="2341556" y="6193"/>
                  <a:pt x="2324113" y="22706"/>
                  <a:pt x="2068750" y="18288"/>
                </a:cubicBezTo>
                <a:cubicBezTo>
                  <a:pt x="1817163" y="7852"/>
                  <a:pt x="1716254" y="25979"/>
                  <a:pt x="1432211" y="18288"/>
                </a:cubicBezTo>
                <a:cubicBezTo>
                  <a:pt x="1164747" y="-28137"/>
                  <a:pt x="993140" y="27575"/>
                  <a:pt x="859327" y="18288"/>
                </a:cubicBezTo>
                <a:cubicBezTo>
                  <a:pt x="750703" y="-24974"/>
                  <a:pt x="236193" y="38731"/>
                  <a:pt x="0" y="18288"/>
                </a:cubicBezTo>
                <a:cubicBezTo>
                  <a:pt x="-649" y="11698"/>
                  <a:pt x="663" y="5413"/>
                  <a:pt x="0" y="0"/>
                </a:cubicBezTo>
                <a:close/>
              </a:path>
              <a:path w="3182692" h="18288" stroke="0" extrusionOk="0">
                <a:moveTo>
                  <a:pt x="0" y="0"/>
                </a:moveTo>
                <a:cubicBezTo>
                  <a:pt x="224421" y="-39331"/>
                  <a:pt x="418777" y="11439"/>
                  <a:pt x="572885" y="0"/>
                </a:cubicBezTo>
                <a:cubicBezTo>
                  <a:pt x="750333" y="-6388"/>
                  <a:pt x="940592" y="15806"/>
                  <a:pt x="1113942" y="0"/>
                </a:cubicBezTo>
                <a:cubicBezTo>
                  <a:pt x="1322785" y="-1777"/>
                  <a:pt x="1505363" y="28230"/>
                  <a:pt x="1686827" y="0"/>
                </a:cubicBezTo>
                <a:cubicBezTo>
                  <a:pt x="1853304" y="1595"/>
                  <a:pt x="2194652" y="-1232"/>
                  <a:pt x="2323365" y="0"/>
                </a:cubicBezTo>
                <a:cubicBezTo>
                  <a:pt x="2488732" y="36406"/>
                  <a:pt x="2902093" y="-40336"/>
                  <a:pt x="3182692" y="0"/>
                </a:cubicBezTo>
                <a:cubicBezTo>
                  <a:pt x="3182167" y="5049"/>
                  <a:pt x="3182885" y="12044"/>
                  <a:pt x="3182692" y="18288"/>
                </a:cubicBezTo>
                <a:cubicBezTo>
                  <a:pt x="3012563" y="-37820"/>
                  <a:pt x="2765409" y="35618"/>
                  <a:pt x="2546154" y="18288"/>
                </a:cubicBezTo>
                <a:cubicBezTo>
                  <a:pt x="2333381" y="13914"/>
                  <a:pt x="2154438" y="9838"/>
                  <a:pt x="1845961" y="18288"/>
                </a:cubicBezTo>
                <a:cubicBezTo>
                  <a:pt x="1531509" y="33812"/>
                  <a:pt x="1456631" y="-6606"/>
                  <a:pt x="1304904" y="18288"/>
                </a:cubicBezTo>
                <a:cubicBezTo>
                  <a:pt x="1168344" y="36351"/>
                  <a:pt x="928499" y="15047"/>
                  <a:pt x="604711" y="18288"/>
                </a:cubicBezTo>
                <a:cubicBezTo>
                  <a:pt x="285438" y="38007"/>
                  <a:pt x="116029" y="-22204"/>
                  <a:pt x="0" y="18288"/>
                </a:cubicBezTo>
                <a:cubicBezTo>
                  <a:pt x="-39" y="12511"/>
                  <a:pt x="-381" y="8039"/>
                  <a:pt x="0" y="0"/>
                </a:cubicBezTo>
                <a:close/>
              </a:path>
              <a:path w="3182692" h="18288" fill="none" stroke="0" extrusionOk="0">
                <a:moveTo>
                  <a:pt x="0" y="0"/>
                </a:moveTo>
                <a:cubicBezTo>
                  <a:pt x="245832" y="29445"/>
                  <a:pt x="388924" y="-28919"/>
                  <a:pt x="636538" y="0"/>
                </a:cubicBezTo>
                <a:cubicBezTo>
                  <a:pt x="854919" y="4634"/>
                  <a:pt x="991654" y="8864"/>
                  <a:pt x="1273077" y="0"/>
                </a:cubicBezTo>
                <a:cubicBezTo>
                  <a:pt x="1566644" y="-14667"/>
                  <a:pt x="1666526" y="3717"/>
                  <a:pt x="1909615" y="0"/>
                </a:cubicBezTo>
                <a:cubicBezTo>
                  <a:pt x="2138795" y="27220"/>
                  <a:pt x="2225506" y="-13892"/>
                  <a:pt x="2482500" y="0"/>
                </a:cubicBezTo>
                <a:cubicBezTo>
                  <a:pt x="2775583" y="32183"/>
                  <a:pt x="3003218" y="-43687"/>
                  <a:pt x="3182692" y="0"/>
                </a:cubicBezTo>
                <a:cubicBezTo>
                  <a:pt x="3183006" y="4158"/>
                  <a:pt x="3181713" y="12539"/>
                  <a:pt x="3182692" y="18288"/>
                </a:cubicBezTo>
                <a:cubicBezTo>
                  <a:pt x="2959845" y="25574"/>
                  <a:pt x="2868929" y="24980"/>
                  <a:pt x="2609807" y="18288"/>
                </a:cubicBezTo>
                <a:cubicBezTo>
                  <a:pt x="2341405" y="5992"/>
                  <a:pt x="2328488" y="20436"/>
                  <a:pt x="2068750" y="18288"/>
                </a:cubicBezTo>
                <a:cubicBezTo>
                  <a:pt x="1816113" y="2395"/>
                  <a:pt x="1699345" y="36855"/>
                  <a:pt x="1432211" y="18288"/>
                </a:cubicBezTo>
                <a:cubicBezTo>
                  <a:pt x="1148381" y="-28184"/>
                  <a:pt x="987622" y="2403"/>
                  <a:pt x="859327" y="18288"/>
                </a:cubicBezTo>
                <a:cubicBezTo>
                  <a:pt x="743387" y="37422"/>
                  <a:pt x="194182" y="18789"/>
                  <a:pt x="0" y="18288"/>
                </a:cubicBezTo>
                <a:cubicBezTo>
                  <a:pt x="20" y="11469"/>
                  <a:pt x="-29" y="515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A6AF31-81CE-DCF5-2A36-E12F58A573FB}"/>
              </a:ext>
            </a:extLst>
          </p:cNvPr>
          <p:cNvSpPr>
            <a:spLocks noGrp="1"/>
          </p:cNvSpPr>
          <p:nvPr>
            <p:ph idx="1"/>
          </p:nvPr>
        </p:nvSpPr>
        <p:spPr>
          <a:xfrm>
            <a:off x="3973321" y="2706624"/>
            <a:ext cx="4688333" cy="3483864"/>
          </a:xfrm>
        </p:spPr>
        <p:txBody>
          <a:bodyPr>
            <a:normAutofit/>
          </a:bodyPr>
          <a:lstStyle/>
          <a:p>
            <a:r>
              <a:rPr lang="en-GB" sz="1900" dirty="0"/>
              <a:t>You will engage in the discipline of choice</a:t>
            </a:r>
          </a:p>
          <a:p>
            <a:r>
              <a:rPr lang="en-GB" sz="1900" dirty="0"/>
              <a:t>Many will encompass a range of methodologies, ways of dealing with and thinking about generating and understanding knowledge</a:t>
            </a:r>
          </a:p>
          <a:p>
            <a:endParaRPr lang="en-GB" sz="1900" dirty="0"/>
          </a:p>
          <a:p>
            <a:r>
              <a:rPr lang="en-GB" sz="1900" dirty="0"/>
              <a:t>By YOU writing your essays, you become generators of knowledge.</a:t>
            </a:r>
          </a:p>
        </p:txBody>
      </p:sp>
    </p:spTree>
    <p:extLst>
      <p:ext uri="{BB962C8B-B14F-4D97-AF65-F5344CB8AC3E}">
        <p14:creationId xmlns:p14="http://schemas.microsoft.com/office/powerpoint/2010/main" val="1748340410"/>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1146</Words>
  <Application>Microsoft Office PowerPoint</Application>
  <PresentationFormat>On-screen Show (4:3)</PresentationFormat>
  <Paragraphs>167</Paragraphs>
  <Slides>19</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1_Office Theme</vt:lpstr>
      <vt:lpstr>PowerPoint Presentation</vt:lpstr>
      <vt:lpstr>The session today</vt:lpstr>
      <vt:lpstr>The word Science </vt:lpstr>
      <vt:lpstr>Why is this important?</vt:lpstr>
      <vt:lpstr>Science in modern use</vt:lpstr>
      <vt:lpstr>Development: 19th century</vt:lpstr>
      <vt:lpstr>the scientific method</vt:lpstr>
      <vt:lpstr>All well and good but….</vt:lpstr>
      <vt:lpstr>What about mind? Lived Experience?</vt:lpstr>
      <vt:lpstr>Scientific fields are commonly divided </vt:lpstr>
      <vt:lpstr>Social Sciences</vt:lpstr>
      <vt:lpstr>PowerPoint Presentation</vt:lpstr>
      <vt:lpstr>What exactly are they?</vt:lpstr>
      <vt:lpstr>PowerPoint Presentation</vt:lpstr>
      <vt:lpstr>PowerPoint Presentation</vt:lpstr>
      <vt:lpstr>But disciplines take widely different approaches</vt:lpstr>
      <vt:lpstr>‘Data’ as source</vt:lpstr>
      <vt:lpstr>Put simply</vt:lpstr>
      <vt:lpstr>…and now? What for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 Coard</dc:creator>
  <cp:lastModifiedBy>Quentin Drew</cp:lastModifiedBy>
  <cp:revision>11</cp:revision>
  <cp:lastPrinted>2021-10-19T09:01:22Z</cp:lastPrinted>
  <dcterms:created xsi:type="dcterms:W3CDTF">2020-10-19T11:27:49Z</dcterms:created>
  <dcterms:modified xsi:type="dcterms:W3CDTF">2024-10-07T11:00:42Z</dcterms:modified>
</cp:coreProperties>
</file>