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60" r:id="rId4"/>
    <p:sldId id="261" r:id="rId5"/>
    <p:sldId id="262" r:id="rId6"/>
    <p:sldId id="259"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1F98EC-7973-E777-5769-516ABA5C1105}" v="6095" dt="2024-10-21T13:59:39.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10/21/2024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28018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10/21/2024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5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10/21/2024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86752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10/21/2024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14077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10/21/2024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4593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10/21/2024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62299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10/21/2024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474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10/21/2024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04220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10/21/2024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1979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10/21/2024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09595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10/21/2024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8937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10/21/2024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33232216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4.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 Id="rId9" Type="http://schemas.openxmlformats.org/officeDocument/2006/relationships/image" Target="../media/image24.jpeg"/></Relationships>
</file>

<file path=ppt/slides/_rels/slide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Pink Background Grain · Free photo on Pixabay">
            <a:extLst>
              <a:ext uri="{FF2B5EF4-FFF2-40B4-BE49-F238E27FC236}">
                <a16:creationId xmlns:a16="http://schemas.microsoft.com/office/drawing/2014/main" id="{FA6EE88D-9F3D-D0C0-E849-721BBACA12A5}"/>
              </a:ext>
            </a:extLst>
          </p:cNvPr>
          <p:cNvPicPr>
            <a:picLocks noChangeAspect="1"/>
          </p:cNvPicPr>
          <p:nvPr/>
        </p:nvPicPr>
        <p:blipFill>
          <a:blip r:embed="rId2">
            <a:alphaModFix/>
          </a:blip>
          <a:srcRect t="4317" b="11414"/>
          <a:stretch/>
        </p:blipFill>
        <p:spPr>
          <a:xfrm>
            <a:off x="20" y="10"/>
            <a:ext cx="12191980" cy="6856614"/>
          </a:xfrm>
          <a:prstGeom prst="rect">
            <a:avLst/>
          </a:prstGeom>
        </p:spPr>
      </p:pic>
      <p:sp>
        <p:nvSpPr>
          <p:cNvPr id="35" name="Rectangle 34">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05654" y="565846"/>
            <a:ext cx="4958128" cy="3755144"/>
          </a:xfrm>
        </p:spPr>
        <p:txBody>
          <a:bodyPr anchor="b">
            <a:normAutofit/>
          </a:bodyPr>
          <a:lstStyle/>
          <a:p>
            <a:pPr algn="l"/>
            <a:r>
              <a:rPr lang="en-US">
                <a:solidFill>
                  <a:srgbClr val="FFFFFF"/>
                </a:solidFill>
                <a:cs typeface="Sabon Next LT"/>
              </a:rPr>
              <a:t>Advanced Character Animation</a:t>
            </a:r>
            <a:endParaRPr lang="en-US">
              <a:solidFill>
                <a:srgbClr val="FFFFFF"/>
              </a:solidFill>
            </a:endParaRPr>
          </a:p>
        </p:txBody>
      </p:sp>
      <p:sp>
        <p:nvSpPr>
          <p:cNvPr id="3" name="Subtitle 2"/>
          <p:cNvSpPr>
            <a:spLocks noGrp="1"/>
          </p:cNvSpPr>
          <p:nvPr>
            <p:ph type="subTitle" idx="1"/>
          </p:nvPr>
        </p:nvSpPr>
        <p:spPr>
          <a:xfrm>
            <a:off x="1005654" y="4456143"/>
            <a:ext cx="4958128" cy="1765055"/>
          </a:xfrm>
        </p:spPr>
        <p:txBody>
          <a:bodyPr anchor="t">
            <a:normAutofit/>
          </a:bodyPr>
          <a:lstStyle/>
          <a:p>
            <a:pPr algn="l"/>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3DC54-D198-B8A4-BFEC-0C9AE206F843}"/>
              </a:ext>
            </a:extLst>
          </p:cNvPr>
          <p:cNvSpPr>
            <a:spLocks noGrp="1"/>
          </p:cNvSpPr>
          <p:nvPr>
            <p:ph type="title"/>
          </p:nvPr>
        </p:nvSpPr>
        <p:spPr>
          <a:xfrm>
            <a:off x="381529" y="-97227"/>
            <a:ext cx="10895106" cy="1325563"/>
          </a:xfrm>
        </p:spPr>
        <p:txBody>
          <a:bodyPr>
            <a:normAutofit/>
          </a:bodyPr>
          <a:lstStyle/>
          <a:p>
            <a:r>
              <a:rPr lang="en-US" dirty="0">
                <a:ea typeface="+mj-lt"/>
                <a:cs typeface="+mj-lt"/>
              </a:rPr>
              <a:t>Inspiration for Animation</a:t>
            </a:r>
            <a:endParaRPr lang="en-US" dirty="0"/>
          </a:p>
        </p:txBody>
      </p:sp>
      <p:sp>
        <p:nvSpPr>
          <p:cNvPr id="4" name="TextBox 3">
            <a:extLst>
              <a:ext uri="{FF2B5EF4-FFF2-40B4-BE49-F238E27FC236}">
                <a16:creationId xmlns:a16="http://schemas.microsoft.com/office/drawing/2014/main" id="{1F57978D-FC2B-53DD-6046-4A6DEDC17F4E}"/>
              </a:ext>
            </a:extLst>
          </p:cNvPr>
          <p:cNvSpPr txBox="1"/>
          <p:nvPr/>
        </p:nvSpPr>
        <p:spPr>
          <a:xfrm>
            <a:off x="385822" y="1360025"/>
            <a:ext cx="115939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The main inspiration I am going for is a fight scene during the tower of heaven arc in </a:t>
            </a:r>
            <a:r>
              <a:rPr lang="en-US" sz="1200" dirty="0" err="1"/>
              <a:t>Fairytail</a:t>
            </a:r>
            <a:r>
              <a:rPr lang="en-US" sz="1200" dirty="0"/>
              <a:t>, in this scene it takes place where the tower was destroyed and the true appearance of the Lacrima was shown that has been built for 9 years. In the scene Natsu is fighting Jellal who has been possessed by another wizard. </a:t>
            </a:r>
          </a:p>
          <a:p>
            <a:r>
              <a:rPr lang="en-US" sz="1200" dirty="0"/>
              <a:t>The reason why I want to create this scene is because the author/artist inspired me to draw and animate this specifically because I really like this style of the show which this 2D animation also has a theme of magic and wizards, dragons etc. which I took interest on.</a:t>
            </a:r>
          </a:p>
          <a:p>
            <a:endParaRPr lang="en-US" sz="1200" dirty="0"/>
          </a:p>
          <a:p>
            <a:r>
              <a:rPr lang="en-US" sz="1200" dirty="0"/>
              <a:t>(These will be the scenes I will be animating for my project but my own version.)</a:t>
            </a:r>
          </a:p>
        </p:txBody>
      </p:sp>
      <p:pic>
        <p:nvPicPr>
          <p:cNvPr id="6" name="Picture 5" descr="A cartoon of a person with blue hair and a tattoo on his face&#10;&#10;Description automatically generated">
            <a:extLst>
              <a:ext uri="{FF2B5EF4-FFF2-40B4-BE49-F238E27FC236}">
                <a16:creationId xmlns:a16="http://schemas.microsoft.com/office/drawing/2014/main" id="{343B4B4E-F317-DC51-7AC3-E72C083C0F8B}"/>
              </a:ext>
            </a:extLst>
          </p:cNvPr>
          <p:cNvPicPr>
            <a:picLocks noChangeAspect="1"/>
          </p:cNvPicPr>
          <p:nvPr/>
        </p:nvPicPr>
        <p:blipFill>
          <a:blip r:embed="rId2"/>
          <a:stretch>
            <a:fillRect/>
          </a:stretch>
        </p:blipFill>
        <p:spPr>
          <a:xfrm>
            <a:off x="4243442" y="3060093"/>
            <a:ext cx="2283083" cy="1345232"/>
          </a:xfrm>
          <a:prstGeom prst="rect">
            <a:avLst/>
          </a:prstGeom>
        </p:spPr>
      </p:pic>
      <p:pic>
        <p:nvPicPr>
          <p:cNvPr id="7" name="Picture 6" descr="A cartoon of a person with blue hair&#10;&#10;Description automatically generated">
            <a:extLst>
              <a:ext uri="{FF2B5EF4-FFF2-40B4-BE49-F238E27FC236}">
                <a16:creationId xmlns:a16="http://schemas.microsoft.com/office/drawing/2014/main" id="{C9B06139-C084-6464-9DC6-0C1D3FC9E53F}"/>
              </a:ext>
            </a:extLst>
          </p:cNvPr>
          <p:cNvPicPr>
            <a:picLocks noChangeAspect="1"/>
          </p:cNvPicPr>
          <p:nvPr/>
        </p:nvPicPr>
        <p:blipFill>
          <a:blip r:embed="rId3"/>
          <a:stretch>
            <a:fillRect/>
          </a:stretch>
        </p:blipFill>
        <p:spPr>
          <a:xfrm>
            <a:off x="6776025" y="3138899"/>
            <a:ext cx="2395960" cy="1177724"/>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31DA97B0-8213-16D3-8142-5137B400228D}"/>
              </a:ext>
            </a:extLst>
          </p:cNvPr>
          <p:cNvPicPr>
            <a:picLocks noChangeAspect="1"/>
          </p:cNvPicPr>
          <p:nvPr/>
        </p:nvPicPr>
        <p:blipFill>
          <a:blip r:embed="rId4"/>
          <a:stretch>
            <a:fillRect/>
          </a:stretch>
        </p:blipFill>
        <p:spPr>
          <a:xfrm>
            <a:off x="9267859" y="3138546"/>
            <a:ext cx="2715228" cy="1188576"/>
          </a:xfrm>
          <a:prstGeom prst="rect">
            <a:avLst/>
          </a:prstGeom>
        </p:spPr>
      </p:pic>
      <p:pic>
        <p:nvPicPr>
          <p:cNvPr id="10" name="Picture 9" descr="A cartoon of a person with fire coming out of his mouth&#10;&#10;Description automatically generated">
            <a:extLst>
              <a:ext uri="{FF2B5EF4-FFF2-40B4-BE49-F238E27FC236}">
                <a16:creationId xmlns:a16="http://schemas.microsoft.com/office/drawing/2014/main" id="{6939E0EF-8CDB-8C28-43A8-8D5984E6229B}"/>
              </a:ext>
            </a:extLst>
          </p:cNvPr>
          <p:cNvPicPr>
            <a:picLocks noChangeAspect="1"/>
          </p:cNvPicPr>
          <p:nvPr/>
        </p:nvPicPr>
        <p:blipFill>
          <a:blip r:embed="rId5"/>
          <a:stretch>
            <a:fillRect/>
          </a:stretch>
        </p:blipFill>
        <p:spPr>
          <a:xfrm>
            <a:off x="744445" y="4703300"/>
            <a:ext cx="2848609" cy="1457067"/>
          </a:xfrm>
          <a:prstGeom prst="rect">
            <a:avLst/>
          </a:prstGeom>
        </p:spPr>
      </p:pic>
      <p:pic>
        <p:nvPicPr>
          <p:cNvPr id="11" name="Picture 10" descr="A cartoon of a person in a video game&#10;&#10;Description automatically generated">
            <a:extLst>
              <a:ext uri="{FF2B5EF4-FFF2-40B4-BE49-F238E27FC236}">
                <a16:creationId xmlns:a16="http://schemas.microsoft.com/office/drawing/2014/main" id="{4F26D7AC-32CE-4C27-202F-54CB15DFEFB7}"/>
              </a:ext>
            </a:extLst>
          </p:cNvPr>
          <p:cNvPicPr>
            <a:picLocks noChangeAspect="1"/>
          </p:cNvPicPr>
          <p:nvPr/>
        </p:nvPicPr>
        <p:blipFill>
          <a:blip r:embed="rId6"/>
          <a:stretch>
            <a:fillRect/>
          </a:stretch>
        </p:blipFill>
        <p:spPr>
          <a:xfrm>
            <a:off x="3927875" y="4814391"/>
            <a:ext cx="2602674" cy="1472390"/>
          </a:xfrm>
          <a:prstGeom prst="rect">
            <a:avLst/>
          </a:prstGeom>
        </p:spPr>
      </p:pic>
      <p:pic>
        <p:nvPicPr>
          <p:cNvPr id="12" name="Picture 11" descr="A person running in front of a fire explosion&#10;&#10;Description automatically generated">
            <a:extLst>
              <a:ext uri="{FF2B5EF4-FFF2-40B4-BE49-F238E27FC236}">
                <a16:creationId xmlns:a16="http://schemas.microsoft.com/office/drawing/2014/main" id="{87E8D45C-F047-6325-A97C-B4EA186ECC9A}"/>
              </a:ext>
            </a:extLst>
          </p:cNvPr>
          <p:cNvPicPr>
            <a:picLocks noChangeAspect="1"/>
          </p:cNvPicPr>
          <p:nvPr/>
        </p:nvPicPr>
        <p:blipFill>
          <a:blip r:embed="rId7"/>
          <a:stretch>
            <a:fillRect/>
          </a:stretch>
        </p:blipFill>
        <p:spPr>
          <a:xfrm>
            <a:off x="6875412" y="4822070"/>
            <a:ext cx="2399869" cy="1457284"/>
          </a:xfrm>
          <a:prstGeom prst="rect">
            <a:avLst/>
          </a:prstGeom>
        </p:spPr>
      </p:pic>
      <p:pic>
        <p:nvPicPr>
          <p:cNvPr id="14" name="Picture 13" descr="A cartoon of a person with pink hair&#10;&#10;Description automatically generated">
            <a:extLst>
              <a:ext uri="{FF2B5EF4-FFF2-40B4-BE49-F238E27FC236}">
                <a16:creationId xmlns:a16="http://schemas.microsoft.com/office/drawing/2014/main" id="{64A4BF07-DF71-C54B-125C-B327EC419560}"/>
              </a:ext>
            </a:extLst>
          </p:cNvPr>
          <p:cNvPicPr>
            <a:picLocks noChangeAspect="1"/>
          </p:cNvPicPr>
          <p:nvPr/>
        </p:nvPicPr>
        <p:blipFill>
          <a:blip r:embed="rId8"/>
          <a:stretch>
            <a:fillRect/>
          </a:stretch>
        </p:blipFill>
        <p:spPr>
          <a:xfrm>
            <a:off x="643246" y="3134504"/>
            <a:ext cx="3433949" cy="1459850"/>
          </a:xfrm>
          <a:prstGeom prst="rect">
            <a:avLst/>
          </a:prstGeom>
        </p:spPr>
      </p:pic>
      <p:pic>
        <p:nvPicPr>
          <p:cNvPr id="15" name="Picture 14" descr="A cartoon of a person with pink hair&#10;&#10;Description automatically generated">
            <a:extLst>
              <a:ext uri="{FF2B5EF4-FFF2-40B4-BE49-F238E27FC236}">
                <a16:creationId xmlns:a16="http://schemas.microsoft.com/office/drawing/2014/main" id="{DEEBCA20-7A1B-D59C-2143-F0161A2DC11C}"/>
              </a:ext>
            </a:extLst>
          </p:cNvPr>
          <p:cNvPicPr>
            <a:picLocks noChangeAspect="1"/>
          </p:cNvPicPr>
          <p:nvPr/>
        </p:nvPicPr>
        <p:blipFill>
          <a:blip r:embed="rId9"/>
          <a:stretch>
            <a:fillRect/>
          </a:stretch>
        </p:blipFill>
        <p:spPr>
          <a:xfrm>
            <a:off x="9390425" y="4829299"/>
            <a:ext cx="2594734" cy="1454728"/>
          </a:xfrm>
          <a:prstGeom prst="rect">
            <a:avLst/>
          </a:prstGeom>
        </p:spPr>
      </p:pic>
    </p:spTree>
    <p:extLst>
      <p:ext uri="{BB962C8B-B14F-4D97-AF65-F5344CB8AC3E}">
        <p14:creationId xmlns:p14="http://schemas.microsoft.com/office/powerpoint/2010/main" val="2851057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D7BC3-9E41-1BE2-0A3B-601ACF5004FF}"/>
              </a:ext>
            </a:extLst>
          </p:cNvPr>
          <p:cNvSpPr>
            <a:spLocks noGrp="1"/>
          </p:cNvSpPr>
          <p:nvPr>
            <p:ph type="title"/>
          </p:nvPr>
        </p:nvSpPr>
        <p:spPr>
          <a:xfrm>
            <a:off x="185338" y="85867"/>
            <a:ext cx="3809496" cy="376659"/>
          </a:xfrm>
        </p:spPr>
        <p:txBody>
          <a:bodyPr>
            <a:normAutofit/>
          </a:bodyPr>
          <a:lstStyle/>
          <a:p>
            <a:r>
              <a:rPr lang="en-US" sz="1800" b="1" dirty="0">
                <a:cs typeface="Sabon Next LT"/>
              </a:rPr>
              <a:t>Research</a:t>
            </a:r>
          </a:p>
        </p:txBody>
      </p:sp>
      <p:sp>
        <p:nvSpPr>
          <p:cNvPr id="8" name="TextBox 7">
            <a:extLst>
              <a:ext uri="{FF2B5EF4-FFF2-40B4-BE49-F238E27FC236}">
                <a16:creationId xmlns:a16="http://schemas.microsoft.com/office/drawing/2014/main" id="{64B0270F-CAB1-C74F-48CE-8372117E7460}"/>
              </a:ext>
            </a:extLst>
          </p:cNvPr>
          <p:cNvSpPr txBox="1"/>
          <p:nvPr/>
        </p:nvSpPr>
        <p:spPr>
          <a:xfrm>
            <a:off x="1718" y="466267"/>
            <a:ext cx="12003469"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When I was doing my case study, I was looking at characters from the show and how they move, their expressions, how they act to add onto my original character and how they flow in the scene. One of the reasons why I wanted to do a case study on this show is because it's been my favorite, and I feel like I relate most to the characters that have been franchised and established in the show. The best parts about this show is, the fight scenes in the anime and how they are inspired by one another, but they have a strong  bond connection towards their friends and family which this cause gives them strength for not giving up and in the end of it, the win the battle.</a:t>
            </a:r>
          </a:p>
          <a:p>
            <a:endParaRPr lang="en-US" sz="1200" dirty="0"/>
          </a:p>
          <a:p>
            <a:r>
              <a:rPr lang="en-US" sz="1200" dirty="0"/>
              <a:t>One of the reasons why I wanted to look at this is, the fighting style of each different characters in the show, in the show they all have different strategic elements, abilities, backgrounds, strengths and weaknesses, personalities, including their ranks as wizards/mages. I find this interesting because, with different abilities you can see each character on how they portray themselves, but you can also see that there are character developments which this helps emphasize friendships which this heavily resonates towards people/viewers. The battles combine with powerful spells and characters facing enemies which this creates tension and a sense of thrill and excitement. </a:t>
            </a:r>
          </a:p>
          <a:p>
            <a:endParaRPr lang="en-US" sz="1200" dirty="0"/>
          </a:p>
          <a:p>
            <a:r>
              <a:rPr lang="en-US" sz="1200" dirty="0"/>
              <a:t>One of the best parts about this is the lore, in the lore it is filled with magical key elements, guilds and various races such as demons, exceeds, dragon slayers, god slayer, dragon, </a:t>
            </a:r>
            <a:r>
              <a:rPr lang="en-US" sz="1200" dirty="0" err="1"/>
              <a:t>etherious</a:t>
            </a:r>
            <a:r>
              <a:rPr lang="en-US" sz="1200" dirty="0"/>
              <a:t>, celestial spirit and god seed. This balances the depth of the story such as the lore and history of the different regions which this makes the show/animation unique and that makes it appealing to viewers. </a:t>
            </a:r>
            <a:endParaRPr lang="en-US" dirty="0"/>
          </a:p>
          <a:p>
            <a:endParaRPr lang="en-US" sz="1200" dirty="0"/>
          </a:p>
          <a:p>
            <a:endParaRPr lang="en-US" sz="1200" dirty="0"/>
          </a:p>
          <a:p>
            <a:endParaRPr lang="en-US" sz="1200" dirty="0"/>
          </a:p>
          <a:p>
            <a:endParaRPr lang="en-US" sz="1200" dirty="0"/>
          </a:p>
        </p:txBody>
      </p:sp>
      <p:pic>
        <p:nvPicPr>
          <p:cNvPr id="12" name="Picture 11" descr="Fairy Tail 2019 II The battle between Gray and Rufus begins best movies">
            <a:extLst>
              <a:ext uri="{FF2B5EF4-FFF2-40B4-BE49-F238E27FC236}">
                <a16:creationId xmlns:a16="http://schemas.microsoft.com/office/drawing/2014/main" id="{95969648-235B-9A44-157D-EAADDD8AAEE0}"/>
              </a:ext>
            </a:extLst>
          </p:cNvPr>
          <p:cNvPicPr>
            <a:picLocks noChangeAspect="1"/>
          </p:cNvPicPr>
          <p:nvPr/>
        </p:nvPicPr>
        <p:blipFill>
          <a:blip r:embed="rId2"/>
          <a:stretch>
            <a:fillRect/>
          </a:stretch>
        </p:blipFill>
        <p:spPr>
          <a:xfrm>
            <a:off x="1431986" y="3245763"/>
            <a:ext cx="2958858" cy="1471662"/>
          </a:xfrm>
          <a:prstGeom prst="rect">
            <a:avLst/>
          </a:prstGeom>
        </p:spPr>
      </p:pic>
      <p:pic>
        <p:nvPicPr>
          <p:cNvPr id="13" name="Picture 12" descr="Episode 185 | Fairy Tail Wiki | Fandom">
            <a:extLst>
              <a:ext uri="{FF2B5EF4-FFF2-40B4-BE49-F238E27FC236}">
                <a16:creationId xmlns:a16="http://schemas.microsoft.com/office/drawing/2014/main" id="{CC1C88D0-4F13-2EA8-4B82-B40C1EE571C6}"/>
              </a:ext>
            </a:extLst>
          </p:cNvPr>
          <p:cNvPicPr>
            <a:picLocks noChangeAspect="1"/>
          </p:cNvPicPr>
          <p:nvPr/>
        </p:nvPicPr>
        <p:blipFill>
          <a:blip r:embed="rId3"/>
          <a:stretch>
            <a:fillRect/>
          </a:stretch>
        </p:blipFill>
        <p:spPr>
          <a:xfrm>
            <a:off x="5007652" y="3235795"/>
            <a:ext cx="2944482" cy="1471996"/>
          </a:xfrm>
          <a:prstGeom prst="rect">
            <a:avLst/>
          </a:prstGeom>
        </p:spPr>
      </p:pic>
      <p:pic>
        <p:nvPicPr>
          <p:cNvPr id="14" name="Picture 13" descr="Timeline | Fairy Tail Wiki | Fandom">
            <a:extLst>
              <a:ext uri="{FF2B5EF4-FFF2-40B4-BE49-F238E27FC236}">
                <a16:creationId xmlns:a16="http://schemas.microsoft.com/office/drawing/2014/main" id="{99580577-AFDD-7AEE-BB17-2E8A32702E4C}"/>
              </a:ext>
            </a:extLst>
          </p:cNvPr>
          <p:cNvPicPr>
            <a:picLocks noChangeAspect="1"/>
          </p:cNvPicPr>
          <p:nvPr/>
        </p:nvPicPr>
        <p:blipFill>
          <a:blip r:embed="rId4"/>
          <a:stretch>
            <a:fillRect/>
          </a:stretch>
        </p:blipFill>
        <p:spPr>
          <a:xfrm>
            <a:off x="5011947" y="4950846"/>
            <a:ext cx="2858218" cy="1467814"/>
          </a:xfrm>
          <a:prstGeom prst="rect">
            <a:avLst/>
          </a:prstGeom>
        </p:spPr>
      </p:pic>
      <p:pic>
        <p:nvPicPr>
          <p:cNvPr id="15" name="Picture 14" descr="Top 5 Best Fairy Tail Fights (OG Series) [discussion] : r/fairytail">
            <a:extLst>
              <a:ext uri="{FF2B5EF4-FFF2-40B4-BE49-F238E27FC236}">
                <a16:creationId xmlns:a16="http://schemas.microsoft.com/office/drawing/2014/main" id="{C3B28EED-B8C8-B6DC-ADC5-0C7766C00902}"/>
              </a:ext>
            </a:extLst>
          </p:cNvPr>
          <p:cNvPicPr>
            <a:picLocks noChangeAspect="1"/>
          </p:cNvPicPr>
          <p:nvPr/>
        </p:nvPicPr>
        <p:blipFill>
          <a:blip r:embed="rId5"/>
          <a:stretch>
            <a:fillRect/>
          </a:stretch>
        </p:blipFill>
        <p:spPr>
          <a:xfrm>
            <a:off x="1413313" y="4953006"/>
            <a:ext cx="2958860" cy="1465359"/>
          </a:xfrm>
          <a:prstGeom prst="rect">
            <a:avLst/>
          </a:prstGeom>
        </p:spPr>
      </p:pic>
      <p:pic>
        <p:nvPicPr>
          <p:cNvPr id="18" name="Picture 17" descr="Fairy Tail 2019 - Battle Between Gray Fullbuster and Natsu Dragneel Best  Fight Scenes - YouTube">
            <a:extLst>
              <a:ext uri="{FF2B5EF4-FFF2-40B4-BE49-F238E27FC236}">
                <a16:creationId xmlns:a16="http://schemas.microsoft.com/office/drawing/2014/main" id="{F9BF2E4A-DC13-F8FF-9EBF-5E17A2A0EB69}"/>
              </a:ext>
            </a:extLst>
          </p:cNvPr>
          <p:cNvPicPr>
            <a:picLocks noChangeAspect="1"/>
          </p:cNvPicPr>
          <p:nvPr/>
        </p:nvPicPr>
        <p:blipFill>
          <a:blip r:embed="rId6"/>
          <a:stretch>
            <a:fillRect/>
          </a:stretch>
        </p:blipFill>
        <p:spPr>
          <a:xfrm>
            <a:off x="8405004" y="3246947"/>
            <a:ext cx="2743200" cy="1543050"/>
          </a:xfrm>
          <a:prstGeom prst="rect">
            <a:avLst/>
          </a:prstGeom>
        </p:spPr>
      </p:pic>
      <p:pic>
        <p:nvPicPr>
          <p:cNvPr id="19" name="Picture 18" descr="Episode 150 | Fairy Tail Wiki | Fandom">
            <a:extLst>
              <a:ext uri="{FF2B5EF4-FFF2-40B4-BE49-F238E27FC236}">
                <a16:creationId xmlns:a16="http://schemas.microsoft.com/office/drawing/2014/main" id="{FD8FE4BA-CA54-FAC8-44BE-1B85D84047B3}"/>
              </a:ext>
            </a:extLst>
          </p:cNvPr>
          <p:cNvPicPr>
            <a:picLocks noChangeAspect="1"/>
          </p:cNvPicPr>
          <p:nvPr/>
        </p:nvPicPr>
        <p:blipFill>
          <a:blip r:embed="rId7"/>
          <a:stretch>
            <a:fillRect/>
          </a:stretch>
        </p:blipFill>
        <p:spPr>
          <a:xfrm>
            <a:off x="8405004" y="4953813"/>
            <a:ext cx="2743199" cy="1551128"/>
          </a:xfrm>
          <a:prstGeom prst="rect">
            <a:avLst/>
          </a:prstGeom>
        </p:spPr>
      </p:pic>
    </p:spTree>
    <p:extLst>
      <p:ext uri="{BB962C8B-B14F-4D97-AF65-F5344CB8AC3E}">
        <p14:creationId xmlns:p14="http://schemas.microsoft.com/office/powerpoint/2010/main" val="411908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86B5E8-93A6-37F8-F251-3573B6AA28C0}"/>
              </a:ext>
            </a:extLst>
          </p:cNvPr>
          <p:cNvSpPr>
            <a:spLocks noGrp="1"/>
          </p:cNvSpPr>
          <p:nvPr>
            <p:ph idx="1"/>
          </p:nvPr>
        </p:nvSpPr>
        <p:spPr>
          <a:xfrm>
            <a:off x="116771" y="215943"/>
            <a:ext cx="4719458" cy="4297809"/>
          </a:xfrm>
        </p:spPr>
        <p:txBody>
          <a:bodyPr vert="horz" lIns="91440" tIns="45720" rIns="91440" bIns="45720" rtlCol="0" anchor="t">
            <a:normAutofit/>
          </a:bodyPr>
          <a:lstStyle/>
          <a:p>
            <a:pPr marL="0" indent="0">
              <a:buNone/>
            </a:pPr>
            <a:r>
              <a:rPr lang="en-US" sz="1200" dirty="0"/>
              <a:t>When I was doing more research, I was looking at expressions on what characters would use when expressing within themselves, expressions are one of the key factors to a good animation and in the storyline, expression are a huge impact which people will be to understand the scene and how the characters are feeling and how they are portraying their personalities depending on the scene itself. </a:t>
            </a:r>
            <a:endParaRPr lang="en-US" dirty="0"/>
          </a:p>
          <a:p>
            <a:pPr marL="0" indent="0">
              <a:buNone/>
            </a:pPr>
            <a:r>
              <a:rPr lang="en-US" sz="1200" dirty="0"/>
              <a:t>I took this expression spread sheet as an example, it shows different emotions the character is making and the faces they are making, the expressive faces that are made, make it relatable for the viewers and engaging which shows the intention and understanding and the complexity of the storyline/plot. Which I think these expression sheets would help develop my animation by using different emotions that will captivate viewers and how I'm going to deliver, my characters emotions and accurate expressions within the process.</a:t>
            </a:r>
          </a:p>
          <a:p>
            <a:pPr marL="0" indent="0">
              <a:buNone/>
            </a:pPr>
            <a:endParaRPr lang="en-US" sz="1200" dirty="0"/>
          </a:p>
          <a:p>
            <a:pPr marL="0" indent="0">
              <a:buNone/>
            </a:pPr>
            <a:endParaRPr lang="en-US" sz="1200" dirty="0"/>
          </a:p>
        </p:txBody>
      </p:sp>
      <p:pic>
        <p:nvPicPr>
          <p:cNvPr id="5" name="Picture 4" descr="Reference emotions">
            <a:extLst>
              <a:ext uri="{FF2B5EF4-FFF2-40B4-BE49-F238E27FC236}">
                <a16:creationId xmlns:a16="http://schemas.microsoft.com/office/drawing/2014/main" id="{820C3342-82F3-1077-3559-1D46AB942750}"/>
              </a:ext>
            </a:extLst>
          </p:cNvPr>
          <p:cNvPicPr>
            <a:picLocks noChangeAspect="1"/>
          </p:cNvPicPr>
          <p:nvPr/>
        </p:nvPicPr>
        <p:blipFill>
          <a:blip r:embed="rId2"/>
          <a:stretch>
            <a:fillRect/>
          </a:stretch>
        </p:blipFill>
        <p:spPr>
          <a:xfrm>
            <a:off x="220784" y="3795641"/>
            <a:ext cx="1814771" cy="284649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descr="This may contain: an anime character's face with different facial expressions and head shapes, including the eyes">
            <a:extLst>
              <a:ext uri="{FF2B5EF4-FFF2-40B4-BE49-F238E27FC236}">
                <a16:creationId xmlns:a16="http://schemas.microsoft.com/office/drawing/2014/main" id="{E2665D08-5DCA-26D3-43BE-4B84C73090CD}"/>
              </a:ext>
            </a:extLst>
          </p:cNvPr>
          <p:cNvPicPr>
            <a:picLocks noChangeAspect="1"/>
          </p:cNvPicPr>
          <p:nvPr/>
        </p:nvPicPr>
        <p:blipFill>
          <a:blip r:embed="rId3"/>
          <a:stretch>
            <a:fillRect/>
          </a:stretch>
        </p:blipFill>
        <p:spPr>
          <a:xfrm>
            <a:off x="2477476" y="3793831"/>
            <a:ext cx="2020511" cy="28409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TextBox 11">
            <a:extLst>
              <a:ext uri="{FF2B5EF4-FFF2-40B4-BE49-F238E27FC236}">
                <a16:creationId xmlns:a16="http://schemas.microsoft.com/office/drawing/2014/main" id="{1C171D9B-7374-63B0-A3E9-33274CC9FC94}"/>
              </a:ext>
            </a:extLst>
          </p:cNvPr>
          <p:cNvSpPr txBox="1"/>
          <p:nvPr/>
        </p:nvSpPr>
        <p:spPr>
          <a:xfrm>
            <a:off x="6199105" y="134504"/>
            <a:ext cx="5991039"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In this section, I was looking at the animation principles which I think that will be good for my animation process. </a:t>
            </a:r>
            <a:endParaRPr lang="en-US"/>
          </a:p>
          <a:p>
            <a:endParaRPr lang="en-US" sz="1200" dirty="0"/>
          </a:p>
          <a:p>
            <a:r>
              <a:rPr lang="en-US" sz="1200" dirty="0"/>
              <a:t>One of the examples I was thinking of using is breathing out flames which I think would look good for me to animate in my project. I think this is a good example to add in and I like the structure of how the element is being used in different ways. </a:t>
            </a:r>
          </a:p>
          <a:p>
            <a:r>
              <a:rPr lang="en-US" sz="1200" dirty="0"/>
              <a:t>In order more me to have this animation successful, I'm going to plan this out first by drawing a storyboard on how it's going to start, then I'm going to draw out a clean sketch and the inking process, afterwards I'll be adding animation frames to have cleaner view of the animation and the overall drawing and animating process of the fight scene between the main character and the enemy.</a:t>
            </a:r>
          </a:p>
          <a:p>
            <a:endParaRPr lang="en-US" sz="1200" dirty="0"/>
          </a:p>
          <a:p>
            <a:endParaRPr lang="en-US" sz="1200" dirty="0"/>
          </a:p>
        </p:txBody>
      </p:sp>
      <p:pic>
        <p:nvPicPr>
          <p:cNvPr id="13" name="Picture 12" descr="fight scene references">
            <a:extLst>
              <a:ext uri="{FF2B5EF4-FFF2-40B4-BE49-F238E27FC236}">
                <a16:creationId xmlns:a16="http://schemas.microsoft.com/office/drawing/2014/main" id="{BBAF29D9-D924-7A4F-5733-46660D3D95E9}"/>
              </a:ext>
            </a:extLst>
          </p:cNvPr>
          <p:cNvPicPr>
            <a:picLocks noChangeAspect="1"/>
          </p:cNvPicPr>
          <p:nvPr/>
        </p:nvPicPr>
        <p:blipFill>
          <a:blip r:embed="rId4"/>
          <a:stretch>
            <a:fillRect/>
          </a:stretch>
        </p:blipFill>
        <p:spPr>
          <a:xfrm>
            <a:off x="10574336" y="4630507"/>
            <a:ext cx="1621134" cy="1927864"/>
          </a:xfrm>
          <a:prstGeom prst="rect">
            <a:avLst/>
          </a:prstGeom>
        </p:spPr>
      </p:pic>
      <p:pic>
        <p:nvPicPr>
          <p:cNvPr id="14" name="Picture 13" descr="fight scenes">
            <a:extLst>
              <a:ext uri="{FF2B5EF4-FFF2-40B4-BE49-F238E27FC236}">
                <a16:creationId xmlns:a16="http://schemas.microsoft.com/office/drawing/2014/main" id="{078E4D3B-9C97-8261-F676-E78BEEAA4388}"/>
              </a:ext>
            </a:extLst>
          </p:cNvPr>
          <p:cNvPicPr>
            <a:picLocks noChangeAspect="1"/>
          </p:cNvPicPr>
          <p:nvPr/>
        </p:nvPicPr>
        <p:blipFill>
          <a:blip r:embed="rId5"/>
          <a:stretch>
            <a:fillRect/>
          </a:stretch>
        </p:blipFill>
        <p:spPr>
          <a:xfrm>
            <a:off x="6200653" y="4782606"/>
            <a:ext cx="1628252" cy="1939646"/>
          </a:xfrm>
          <a:prstGeom prst="rect">
            <a:avLst/>
          </a:prstGeom>
        </p:spPr>
      </p:pic>
      <p:pic>
        <p:nvPicPr>
          <p:cNvPr id="15" name="Picture 14" descr="Pin page">
            <a:extLst>
              <a:ext uri="{FF2B5EF4-FFF2-40B4-BE49-F238E27FC236}">
                <a16:creationId xmlns:a16="http://schemas.microsoft.com/office/drawing/2014/main" id="{72DBF40A-989C-327D-C2BE-0FD1D589D9A8}"/>
              </a:ext>
            </a:extLst>
          </p:cNvPr>
          <p:cNvPicPr>
            <a:picLocks noChangeAspect="1"/>
          </p:cNvPicPr>
          <p:nvPr/>
        </p:nvPicPr>
        <p:blipFill>
          <a:blip r:embed="rId6"/>
          <a:stretch>
            <a:fillRect/>
          </a:stretch>
        </p:blipFill>
        <p:spPr>
          <a:xfrm>
            <a:off x="8037491" y="4859553"/>
            <a:ext cx="2513763" cy="1779396"/>
          </a:xfrm>
          <a:prstGeom prst="rect">
            <a:avLst/>
          </a:prstGeom>
        </p:spPr>
      </p:pic>
      <p:pic>
        <p:nvPicPr>
          <p:cNvPr id="16" name="Picture 15" descr="Story Pin image">
            <a:extLst>
              <a:ext uri="{FF2B5EF4-FFF2-40B4-BE49-F238E27FC236}">
                <a16:creationId xmlns:a16="http://schemas.microsoft.com/office/drawing/2014/main" id="{929AC8D4-6EE7-3CFF-3C01-D6B742208CF0}"/>
              </a:ext>
            </a:extLst>
          </p:cNvPr>
          <p:cNvPicPr>
            <a:picLocks noChangeAspect="1"/>
          </p:cNvPicPr>
          <p:nvPr/>
        </p:nvPicPr>
        <p:blipFill>
          <a:blip r:embed="rId7"/>
          <a:stretch>
            <a:fillRect/>
          </a:stretch>
        </p:blipFill>
        <p:spPr>
          <a:xfrm>
            <a:off x="6233711" y="2648982"/>
            <a:ext cx="1597446" cy="1991530"/>
          </a:xfrm>
          <a:prstGeom prst="rect">
            <a:avLst/>
          </a:prstGeom>
        </p:spPr>
      </p:pic>
      <p:pic>
        <p:nvPicPr>
          <p:cNvPr id="17" name="Picture 16" descr="This may contain: an image of different types of fire and flames on a white background with words written below it">
            <a:extLst>
              <a:ext uri="{FF2B5EF4-FFF2-40B4-BE49-F238E27FC236}">
                <a16:creationId xmlns:a16="http://schemas.microsoft.com/office/drawing/2014/main" id="{F6C730EB-2C74-0DF0-3F62-710223B16469}"/>
              </a:ext>
            </a:extLst>
          </p:cNvPr>
          <p:cNvPicPr>
            <a:picLocks noChangeAspect="1"/>
          </p:cNvPicPr>
          <p:nvPr/>
        </p:nvPicPr>
        <p:blipFill>
          <a:blip r:embed="rId8"/>
          <a:stretch>
            <a:fillRect/>
          </a:stretch>
        </p:blipFill>
        <p:spPr>
          <a:xfrm>
            <a:off x="8203894" y="2626503"/>
            <a:ext cx="1733321" cy="2229283"/>
          </a:xfrm>
          <a:prstGeom prst="rect">
            <a:avLst/>
          </a:prstGeom>
        </p:spPr>
      </p:pic>
      <p:pic>
        <p:nvPicPr>
          <p:cNvPr id="18" name="Picture 17" descr="Story Pin image">
            <a:extLst>
              <a:ext uri="{FF2B5EF4-FFF2-40B4-BE49-F238E27FC236}">
                <a16:creationId xmlns:a16="http://schemas.microsoft.com/office/drawing/2014/main" id="{245EAC57-AB97-B5B1-61AE-B09002231DCB}"/>
              </a:ext>
            </a:extLst>
          </p:cNvPr>
          <p:cNvPicPr>
            <a:picLocks noChangeAspect="1"/>
          </p:cNvPicPr>
          <p:nvPr/>
        </p:nvPicPr>
        <p:blipFill>
          <a:blip r:embed="rId9"/>
          <a:stretch>
            <a:fillRect/>
          </a:stretch>
        </p:blipFill>
        <p:spPr>
          <a:xfrm>
            <a:off x="10100111" y="2629861"/>
            <a:ext cx="1978498" cy="1884267"/>
          </a:xfrm>
          <a:prstGeom prst="rect">
            <a:avLst/>
          </a:prstGeom>
        </p:spPr>
      </p:pic>
    </p:spTree>
    <p:extLst>
      <p:ext uri="{BB962C8B-B14F-4D97-AF65-F5344CB8AC3E}">
        <p14:creationId xmlns:p14="http://schemas.microsoft.com/office/powerpoint/2010/main" val="3398407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33140-694C-D357-5E40-5C87C378C5EB}"/>
              </a:ext>
            </a:extLst>
          </p:cNvPr>
          <p:cNvSpPr>
            <a:spLocks noGrp="1"/>
          </p:cNvSpPr>
          <p:nvPr>
            <p:ph type="title"/>
          </p:nvPr>
        </p:nvSpPr>
        <p:spPr>
          <a:xfrm>
            <a:off x="497771" y="414605"/>
            <a:ext cx="4496260" cy="631948"/>
          </a:xfrm>
        </p:spPr>
        <p:txBody>
          <a:bodyPr>
            <a:normAutofit fontScale="90000"/>
          </a:bodyPr>
          <a:lstStyle/>
          <a:p>
            <a:r>
              <a:rPr lang="en-US" dirty="0">
                <a:cs typeface="Sabon Next LT"/>
              </a:rPr>
              <a:t>Concept Drawings -</a:t>
            </a:r>
            <a:br>
              <a:rPr lang="en-US" dirty="0">
                <a:cs typeface="Sabon Next LT"/>
              </a:rPr>
            </a:br>
            <a:endParaRPr lang="en-US">
              <a:cs typeface="Sabon Next LT"/>
            </a:endParaRPr>
          </a:p>
        </p:txBody>
      </p:sp>
      <p:pic>
        <p:nvPicPr>
          <p:cNvPr id="4" name="Picture 3" descr="A sketch of a person&#10;&#10;Description automatically generated">
            <a:extLst>
              <a:ext uri="{FF2B5EF4-FFF2-40B4-BE49-F238E27FC236}">
                <a16:creationId xmlns:a16="http://schemas.microsoft.com/office/drawing/2014/main" id="{A2DAA85B-8C2C-E2CF-CE76-8A6BB19C876C}"/>
              </a:ext>
            </a:extLst>
          </p:cNvPr>
          <p:cNvPicPr>
            <a:picLocks noChangeAspect="1"/>
          </p:cNvPicPr>
          <p:nvPr/>
        </p:nvPicPr>
        <p:blipFill>
          <a:blip r:embed="rId2"/>
          <a:srcRect l="14717" t="8000" r="20996" b="267"/>
          <a:stretch/>
        </p:blipFill>
        <p:spPr>
          <a:xfrm>
            <a:off x="497779" y="1990969"/>
            <a:ext cx="2203138" cy="4224703"/>
          </a:xfrm>
          <a:prstGeom prst="rect">
            <a:avLst/>
          </a:prstGeom>
        </p:spPr>
      </p:pic>
      <p:pic>
        <p:nvPicPr>
          <p:cNvPr id="5" name="Picture 4" descr="A drawing of a person&#10;&#10;Description automatically generated">
            <a:extLst>
              <a:ext uri="{FF2B5EF4-FFF2-40B4-BE49-F238E27FC236}">
                <a16:creationId xmlns:a16="http://schemas.microsoft.com/office/drawing/2014/main" id="{927364F1-CDC1-CC97-4F62-75101073495F}"/>
              </a:ext>
            </a:extLst>
          </p:cNvPr>
          <p:cNvPicPr>
            <a:picLocks noChangeAspect="1"/>
          </p:cNvPicPr>
          <p:nvPr/>
        </p:nvPicPr>
        <p:blipFill>
          <a:blip r:embed="rId3"/>
          <a:stretch>
            <a:fillRect/>
          </a:stretch>
        </p:blipFill>
        <p:spPr>
          <a:xfrm>
            <a:off x="2926861" y="1990971"/>
            <a:ext cx="2811584" cy="4224214"/>
          </a:xfrm>
          <a:prstGeom prst="rect">
            <a:avLst/>
          </a:prstGeom>
        </p:spPr>
      </p:pic>
      <p:sp>
        <p:nvSpPr>
          <p:cNvPr id="6" name="TextBox 5">
            <a:extLst>
              <a:ext uri="{FF2B5EF4-FFF2-40B4-BE49-F238E27FC236}">
                <a16:creationId xmlns:a16="http://schemas.microsoft.com/office/drawing/2014/main" id="{071EA3E4-AD34-6715-C943-1AC3ED4A513E}"/>
              </a:ext>
            </a:extLst>
          </p:cNvPr>
          <p:cNvSpPr txBox="1"/>
          <p:nvPr/>
        </p:nvSpPr>
        <p:spPr>
          <a:xfrm>
            <a:off x="7534422" y="153220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Digital Version</a:t>
            </a:r>
          </a:p>
        </p:txBody>
      </p:sp>
      <p:sp>
        <p:nvSpPr>
          <p:cNvPr id="7" name="TextBox 6">
            <a:extLst>
              <a:ext uri="{FF2B5EF4-FFF2-40B4-BE49-F238E27FC236}">
                <a16:creationId xmlns:a16="http://schemas.microsoft.com/office/drawing/2014/main" id="{2309F403-0918-AE7E-21CB-6C6C68F2D27E}"/>
              </a:ext>
            </a:extLst>
          </p:cNvPr>
          <p:cNvSpPr txBox="1"/>
          <p:nvPr/>
        </p:nvSpPr>
        <p:spPr>
          <a:xfrm>
            <a:off x="920652" y="1405206"/>
            <a:ext cx="30460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Drawn Version </a:t>
            </a:r>
          </a:p>
        </p:txBody>
      </p:sp>
    </p:spTree>
    <p:extLst>
      <p:ext uri="{BB962C8B-B14F-4D97-AF65-F5344CB8AC3E}">
        <p14:creationId xmlns:p14="http://schemas.microsoft.com/office/powerpoint/2010/main" val="1382207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2B34-5A22-BE67-68C6-823CF190043A}"/>
              </a:ext>
            </a:extLst>
          </p:cNvPr>
          <p:cNvSpPr>
            <a:spLocks noGrp="1"/>
          </p:cNvSpPr>
          <p:nvPr>
            <p:ph type="title"/>
          </p:nvPr>
        </p:nvSpPr>
        <p:spPr/>
        <p:txBody>
          <a:bodyPr>
            <a:normAutofit fontScale="90000"/>
          </a:bodyPr>
          <a:lstStyle/>
          <a:p>
            <a:r>
              <a:rPr lang="en-US" dirty="0">
                <a:ea typeface="+mj-lt"/>
                <a:cs typeface="+mj-lt"/>
              </a:rPr>
              <a:t>PROPOSAL PITCH &amp; IMPACT (Original imagery)</a:t>
            </a:r>
            <a:endParaRPr lang="en-US" dirty="0"/>
          </a:p>
        </p:txBody>
      </p:sp>
      <p:sp>
        <p:nvSpPr>
          <p:cNvPr id="3" name="Content Placeholder 2">
            <a:extLst>
              <a:ext uri="{FF2B5EF4-FFF2-40B4-BE49-F238E27FC236}">
                <a16:creationId xmlns:a16="http://schemas.microsoft.com/office/drawing/2014/main" id="{3309DE67-2517-C3B1-0A74-E70B77AEA417}"/>
              </a:ext>
            </a:extLst>
          </p:cNvPr>
          <p:cNvSpPr>
            <a:spLocks noGrp="1"/>
          </p:cNvSpPr>
          <p:nvPr>
            <p:ph idx="1"/>
          </p:nvPr>
        </p:nvSpPr>
        <p:spPr>
          <a:xfrm>
            <a:off x="3468111" y="1814412"/>
            <a:ext cx="4763853" cy="4870952"/>
          </a:xfrm>
        </p:spPr>
        <p:txBody>
          <a:bodyPr vert="horz" lIns="91440" tIns="45720" rIns="91440" bIns="45720" rtlCol="0" anchor="t">
            <a:normAutofit fontScale="62500" lnSpcReduction="20000"/>
          </a:bodyPr>
          <a:lstStyle/>
          <a:p>
            <a:pPr marL="0" indent="0">
              <a:buNone/>
            </a:pPr>
            <a:r>
              <a:rPr lang="en-US" sz="6500" b="1" dirty="0">
                <a:solidFill>
                  <a:srgbClr val="FF0000"/>
                </a:solidFill>
                <a:ea typeface="+mn-lt"/>
                <a:cs typeface="+mn-lt"/>
              </a:rPr>
              <a:t>NEED TO DO</a:t>
            </a:r>
          </a:p>
          <a:p>
            <a:r>
              <a:rPr lang="en-US">
                <a:ea typeface="+mn-lt"/>
                <a:cs typeface="+mn-lt"/>
              </a:rPr>
              <a:t>A single – or short series – of initial </a:t>
            </a:r>
            <a:r>
              <a:rPr lang="en-US" dirty="0">
                <a:ea typeface="+mn-lt"/>
                <a:cs typeface="+mn-lt"/>
              </a:rPr>
              <a:t>designs or conceptual art;</a:t>
            </a:r>
            <a:endParaRPr lang="en-US"/>
          </a:p>
          <a:p>
            <a:r>
              <a:rPr lang="en-US" dirty="0">
                <a:ea typeface="+mn-lt"/>
                <a:cs typeface="+mn-lt"/>
              </a:rPr>
              <a:t>To act as a visual hook or promotional piece for this first pitch / proposal;</a:t>
            </a:r>
            <a:endParaRPr lang="en-US" dirty="0"/>
          </a:p>
          <a:p>
            <a:r>
              <a:rPr lang="en-US" dirty="0">
                <a:ea typeface="+mn-lt"/>
                <a:cs typeface="+mn-lt"/>
              </a:rPr>
              <a:t>Portraying a key moment or scene or action ~ from the intended narrative / sequence;</a:t>
            </a:r>
            <a:endParaRPr lang="en-US" dirty="0"/>
          </a:p>
          <a:p>
            <a:r>
              <a:rPr lang="en-US" dirty="0">
                <a:ea typeface="+mn-lt"/>
                <a:cs typeface="+mn-lt"/>
              </a:rPr>
              <a:t>Demonstrating a keen sense of framing, </a:t>
            </a:r>
            <a:r>
              <a:rPr lang="en-US" dirty="0" err="1">
                <a:ea typeface="+mn-lt"/>
                <a:cs typeface="+mn-lt"/>
              </a:rPr>
              <a:t>colour</a:t>
            </a:r>
            <a:r>
              <a:rPr lang="en-US" dirty="0">
                <a:ea typeface="+mn-lt"/>
                <a:cs typeface="+mn-lt"/>
              </a:rPr>
              <a:t> scheme, character shaping , </a:t>
            </a:r>
            <a:r>
              <a:rPr lang="en-US" dirty="0" err="1">
                <a:ea typeface="+mn-lt"/>
                <a:cs typeface="+mn-lt"/>
              </a:rPr>
              <a:t>etc</a:t>
            </a:r>
            <a:r>
              <a:rPr lang="en-US" dirty="0">
                <a:ea typeface="+mn-lt"/>
                <a:cs typeface="+mn-lt"/>
              </a:rPr>
              <a:t>;</a:t>
            </a:r>
            <a:endParaRPr lang="en-US" dirty="0"/>
          </a:p>
          <a:p>
            <a:r>
              <a:rPr lang="en-US" dirty="0">
                <a:ea typeface="+mn-lt"/>
                <a:cs typeface="+mn-lt"/>
              </a:rPr>
              <a:t>Other pre-production elements may be considered, but these will need to feature more prominently in the subsequent INTERIM presentation (to develop for later section and reviews of the portfolio).</a:t>
            </a:r>
            <a:endParaRPr lang="en-US" dirty="0"/>
          </a:p>
        </p:txBody>
      </p:sp>
    </p:spTree>
    <p:extLst>
      <p:ext uri="{BB962C8B-B14F-4D97-AF65-F5344CB8AC3E}">
        <p14:creationId xmlns:p14="http://schemas.microsoft.com/office/powerpoint/2010/main" val="2922052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F4B9D-5CC6-9B3D-AC60-D391E5D1037C}"/>
              </a:ext>
            </a:extLst>
          </p:cNvPr>
          <p:cNvSpPr>
            <a:spLocks noGrp="1"/>
          </p:cNvSpPr>
          <p:nvPr>
            <p:ph type="title"/>
          </p:nvPr>
        </p:nvSpPr>
        <p:spPr/>
        <p:txBody>
          <a:bodyPr/>
          <a:lstStyle/>
          <a:p>
            <a:r>
              <a:rPr lang="en-US" dirty="0">
                <a:ea typeface="+mj-lt"/>
                <a:cs typeface="+mj-lt"/>
              </a:rPr>
              <a:t>LAYOUT &amp; PROFESSIONAL SKILLS</a:t>
            </a:r>
            <a:endParaRPr lang="en-US" dirty="0"/>
          </a:p>
        </p:txBody>
      </p:sp>
      <p:sp>
        <p:nvSpPr>
          <p:cNvPr id="3" name="Content Placeholder 2">
            <a:extLst>
              <a:ext uri="{FF2B5EF4-FFF2-40B4-BE49-F238E27FC236}">
                <a16:creationId xmlns:a16="http://schemas.microsoft.com/office/drawing/2014/main" id="{ACE8FE6E-8BEA-3D59-F890-F370C7A39598}"/>
              </a:ext>
            </a:extLst>
          </p:cNvPr>
          <p:cNvSpPr>
            <a:spLocks noGrp="1"/>
          </p:cNvSpPr>
          <p:nvPr>
            <p:ph idx="1"/>
          </p:nvPr>
        </p:nvSpPr>
        <p:spPr>
          <a:xfrm>
            <a:off x="3429529" y="1997678"/>
            <a:ext cx="4165828" cy="3414472"/>
          </a:xfrm>
        </p:spPr>
        <p:txBody>
          <a:bodyPr vert="horz" lIns="91440" tIns="45720" rIns="91440" bIns="45720" rtlCol="0" anchor="t">
            <a:normAutofit fontScale="55000" lnSpcReduction="20000"/>
          </a:bodyPr>
          <a:lstStyle/>
          <a:p>
            <a:endParaRPr lang="en-US" dirty="0">
              <a:ea typeface="+mn-lt"/>
              <a:cs typeface="+mn-lt"/>
            </a:endParaRPr>
          </a:p>
          <a:p>
            <a:pPr marL="0" indent="0">
              <a:buNone/>
            </a:pPr>
            <a:r>
              <a:rPr lang="en-US" sz="6500" b="1" dirty="0">
                <a:solidFill>
                  <a:srgbClr val="FF0000"/>
                </a:solidFill>
                <a:ea typeface="+mn-lt"/>
                <a:cs typeface="+mn-lt"/>
              </a:rPr>
              <a:t>NEED TO DO</a:t>
            </a:r>
          </a:p>
          <a:p>
            <a:r>
              <a:rPr lang="en-US">
                <a:ea typeface="+mn-lt"/>
                <a:cs typeface="+mn-lt"/>
              </a:rPr>
              <a:t>SPAG (Spelling, punctuation &amp; </a:t>
            </a:r>
            <a:r>
              <a:rPr lang="en-US" dirty="0">
                <a:ea typeface="+mn-lt"/>
                <a:cs typeface="+mn-lt"/>
              </a:rPr>
              <a:t>grammar); </a:t>
            </a:r>
            <a:endParaRPr lang="en-US"/>
          </a:p>
          <a:p>
            <a:r>
              <a:rPr lang="en-US" dirty="0">
                <a:ea typeface="+mn-lt"/>
                <a:cs typeface="+mn-lt"/>
              </a:rPr>
              <a:t>Literacy and structure;</a:t>
            </a:r>
            <a:endParaRPr lang="en-US" dirty="0"/>
          </a:p>
          <a:p>
            <a:r>
              <a:rPr lang="en-US" dirty="0">
                <a:ea typeface="+mn-lt"/>
                <a:cs typeface="+mn-lt"/>
              </a:rPr>
              <a:t>Descriptive / analytical insights; </a:t>
            </a:r>
            <a:endParaRPr lang="en-US" dirty="0"/>
          </a:p>
          <a:p>
            <a:r>
              <a:rPr lang="en-US" dirty="0">
                <a:ea typeface="+mn-lt"/>
                <a:cs typeface="+mn-lt"/>
              </a:rPr>
              <a:t>Clarity and presentation; </a:t>
            </a:r>
            <a:endParaRPr lang="en-US" dirty="0"/>
          </a:p>
          <a:p>
            <a:r>
              <a:rPr lang="en-US" dirty="0">
                <a:ea typeface="+mn-lt"/>
                <a:cs typeface="+mn-lt"/>
              </a:rPr>
              <a:t>Referencing, bibliography and appendices; </a:t>
            </a:r>
            <a:endParaRPr lang="en-US" dirty="0"/>
          </a:p>
          <a:p>
            <a:r>
              <a:rPr lang="en-US" dirty="0">
                <a:ea typeface="+mn-lt"/>
                <a:cs typeface="+mn-lt"/>
              </a:rPr>
              <a:t>Adherence to word count.</a:t>
            </a:r>
            <a:endParaRPr lang="en-US" dirty="0"/>
          </a:p>
        </p:txBody>
      </p:sp>
    </p:spTree>
    <p:extLst>
      <p:ext uri="{BB962C8B-B14F-4D97-AF65-F5344CB8AC3E}">
        <p14:creationId xmlns:p14="http://schemas.microsoft.com/office/powerpoint/2010/main" val="2399120238"/>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DappledVTI</vt:lpstr>
      <vt:lpstr>Advanced Character Animation</vt:lpstr>
      <vt:lpstr>Inspiration for Animation</vt:lpstr>
      <vt:lpstr>Research</vt:lpstr>
      <vt:lpstr>PowerPoint Presentation</vt:lpstr>
      <vt:lpstr>Concept Drawings - </vt:lpstr>
      <vt:lpstr>PROPOSAL PITCH &amp; IMPACT (Original imagery)</vt:lpstr>
      <vt:lpstr>LAYOUT &amp; PROFESSIONAL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699</cp:revision>
  <dcterms:created xsi:type="dcterms:W3CDTF">2024-10-21T10:51:14Z</dcterms:created>
  <dcterms:modified xsi:type="dcterms:W3CDTF">2024-10-21T14:00:32Z</dcterms:modified>
</cp:coreProperties>
</file>