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5"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72071E-EC87-F247-856E-B25B200838B1}" type="datetimeFigureOut">
              <a:rPr lang="en-US" smtClean="0"/>
              <a:t>10/12/26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A359E4-FA85-E944-83D7-5DD117A7B319}" type="slidenum">
              <a:rPr lang="en-US" smtClean="0"/>
              <a:t>‹#›</a:t>
            </a:fld>
            <a:endParaRPr lang="en-US"/>
          </a:p>
        </p:txBody>
      </p:sp>
    </p:spTree>
    <p:extLst>
      <p:ext uri="{BB962C8B-B14F-4D97-AF65-F5344CB8AC3E}">
        <p14:creationId xmlns:p14="http://schemas.microsoft.com/office/powerpoint/2010/main" val="41026786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3BF53-C2F8-2569-AA4A-EB814A52C4E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31CF7B7-46D0-A79F-A045-4322F30D11F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42F8ABB-7722-30DC-4A77-B073ED194F9C}"/>
              </a:ext>
            </a:extLst>
          </p:cNvPr>
          <p:cNvSpPr>
            <a:spLocks noGrp="1"/>
          </p:cNvSpPr>
          <p:nvPr>
            <p:ph type="dt" sz="half" idx="10"/>
          </p:nvPr>
        </p:nvSpPr>
        <p:spPr/>
        <p:txBody>
          <a:bodyPr/>
          <a:lstStyle/>
          <a:p>
            <a:fld id="{1FABBF4A-49E5-0347-A334-DCA56D22A94A}" type="datetimeFigureOut">
              <a:rPr lang="en-US" smtClean="0"/>
              <a:t>10/12/26</a:t>
            </a:fld>
            <a:endParaRPr lang="en-US"/>
          </a:p>
        </p:txBody>
      </p:sp>
      <p:sp>
        <p:nvSpPr>
          <p:cNvPr id="5" name="Footer Placeholder 4">
            <a:extLst>
              <a:ext uri="{FF2B5EF4-FFF2-40B4-BE49-F238E27FC236}">
                <a16:creationId xmlns:a16="http://schemas.microsoft.com/office/drawing/2014/main" id="{8CE21E3A-4376-9331-38CB-8791FF3D6C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7913F6-C62D-CF34-27FE-00165D988F72}"/>
              </a:ext>
            </a:extLst>
          </p:cNvPr>
          <p:cNvSpPr>
            <a:spLocks noGrp="1"/>
          </p:cNvSpPr>
          <p:nvPr>
            <p:ph type="sldNum" sz="quarter" idx="12"/>
          </p:nvPr>
        </p:nvSpPr>
        <p:spPr/>
        <p:txBody>
          <a:bodyPr/>
          <a:lstStyle/>
          <a:p>
            <a:fld id="{0A25AC26-80F6-C84D-93FB-937E6E4193C7}" type="slidenum">
              <a:rPr lang="en-US" smtClean="0"/>
              <a:t>‹#›</a:t>
            </a:fld>
            <a:endParaRPr lang="en-US"/>
          </a:p>
        </p:txBody>
      </p:sp>
    </p:spTree>
    <p:extLst>
      <p:ext uri="{BB962C8B-B14F-4D97-AF65-F5344CB8AC3E}">
        <p14:creationId xmlns:p14="http://schemas.microsoft.com/office/powerpoint/2010/main" val="41240880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6BF68-D9CF-B3C7-7BB2-5115577C1B8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419B2BB-EC71-ACF0-F580-9442664D5C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D4F4E6E-DB63-D153-13C5-418BFE9A9440}"/>
              </a:ext>
            </a:extLst>
          </p:cNvPr>
          <p:cNvSpPr>
            <a:spLocks noGrp="1"/>
          </p:cNvSpPr>
          <p:nvPr>
            <p:ph type="dt" sz="half" idx="10"/>
          </p:nvPr>
        </p:nvSpPr>
        <p:spPr/>
        <p:txBody>
          <a:bodyPr/>
          <a:lstStyle/>
          <a:p>
            <a:fld id="{1FABBF4A-49E5-0347-A334-DCA56D22A94A}" type="datetimeFigureOut">
              <a:rPr lang="en-US" smtClean="0"/>
              <a:t>10/12/26</a:t>
            </a:fld>
            <a:endParaRPr lang="en-US"/>
          </a:p>
        </p:txBody>
      </p:sp>
      <p:sp>
        <p:nvSpPr>
          <p:cNvPr id="5" name="Footer Placeholder 4">
            <a:extLst>
              <a:ext uri="{FF2B5EF4-FFF2-40B4-BE49-F238E27FC236}">
                <a16:creationId xmlns:a16="http://schemas.microsoft.com/office/drawing/2014/main" id="{B0DF09FB-C42E-38BC-9510-C3DD093D78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10BDFD-F457-3D01-A715-6912725BA55F}"/>
              </a:ext>
            </a:extLst>
          </p:cNvPr>
          <p:cNvSpPr>
            <a:spLocks noGrp="1"/>
          </p:cNvSpPr>
          <p:nvPr>
            <p:ph type="sldNum" sz="quarter" idx="12"/>
          </p:nvPr>
        </p:nvSpPr>
        <p:spPr/>
        <p:txBody>
          <a:bodyPr/>
          <a:lstStyle/>
          <a:p>
            <a:fld id="{0A25AC26-80F6-C84D-93FB-937E6E4193C7}" type="slidenum">
              <a:rPr lang="en-US" smtClean="0"/>
              <a:t>‹#›</a:t>
            </a:fld>
            <a:endParaRPr lang="en-US"/>
          </a:p>
        </p:txBody>
      </p:sp>
    </p:spTree>
    <p:extLst>
      <p:ext uri="{BB962C8B-B14F-4D97-AF65-F5344CB8AC3E}">
        <p14:creationId xmlns:p14="http://schemas.microsoft.com/office/powerpoint/2010/main" val="3166029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BC7B9-9A0F-606B-5995-7962DFFDD95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169A8E7-B7E7-3CA5-308D-1D647674598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0FDB915-A338-7E35-2EB0-351F7FA9689B}"/>
              </a:ext>
            </a:extLst>
          </p:cNvPr>
          <p:cNvSpPr>
            <a:spLocks noGrp="1"/>
          </p:cNvSpPr>
          <p:nvPr>
            <p:ph type="dt" sz="half" idx="10"/>
          </p:nvPr>
        </p:nvSpPr>
        <p:spPr/>
        <p:txBody>
          <a:bodyPr/>
          <a:lstStyle/>
          <a:p>
            <a:fld id="{1FABBF4A-49E5-0347-A334-DCA56D22A94A}" type="datetimeFigureOut">
              <a:rPr lang="en-US" smtClean="0"/>
              <a:t>10/12/26</a:t>
            </a:fld>
            <a:endParaRPr lang="en-US"/>
          </a:p>
        </p:txBody>
      </p:sp>
      <p:sp>
        <p:nvSpPr>
          <p:cNvPr id="5" name="Footer Placeholder 4">
            <a:extLst>
              <a:ext uri="{FF2B5EF4-FFF2-40B4-BE49-F238E27FC236}">
                <a16:creationId xmlns:a16="http://schemas.microsoft.com/office/drawing/2014/main" id="{17064B45-F46F-3D21-ACFE-849530E41F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39FD56-065C-06C9-D3BC-B21F4B5BA91C}"/>
              </a:ext>
            </a:extLst>
          </p:cNvPr>
          <p:cNvSpPr>
            <a:spLocks noGrp="1"/>
          </p:cNvSpPr>
          <p:nvPr>
            <p:ph type="sldNum" sz="quarter" idx="12"/>
          </p:nvPr>
        </p:nvSpPr>
        <p:spPr/>
        <p:txBody>
          <a:bodyPr/>
          <a:lstStyle/>
          <a:p>
            <a:fld id="{0A25AC26-80F6-C84D-93FB-937E6E4193C7}" type="slidenum">
              <a:rPr lang="en-US" smtClean="0"/>
              <a:t>‹#›</a:t>
            </a:fld>
            <a:endParaRPr lang="en-US"/>
          </a:p>
        </p:txBody>
      </p:sp>
    </p:spTree>
    <p:extLst>
      <p:ext uri="{BB962C8B-B14F-4D97-AF65-F5344CB8AC3E}">
        <p14:creationId xmlns:p14="http://schemas.microsoft.com/office/powerpoint/2010/main" val="32020752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8362A-D70B-8023-7BB8-47E79F099E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691DC49-435E-5C39-CFA5-4D51488272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3DA689-3AC4-6726-40D6-7AD8E9DBD2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8500E4D-47AE-31F2-8544-7F4EDA5FFCA3}"/>
              </a:ext>
            </a:extLst>
          </p:cNvPr>
          <p:cNvSpPr>
            <a:spLocks noGrp="1"/>
          </p:cNvSpPr>
          <p:nvPr>
            <p:ph type="dt" sz="half" idx="10"/>
          </p:nvPr>
        </p:nvSpPr>
        <p:spPr/>
        <p:txBody>
          <a:bodyPr/>
          <a:lstStyle/>
          <a:p>
            <a:fld id="{1FABBF4A-49E5-0347-A334-DCA56D22A94A}" type="datetimeFigureOut">
              <a:rPr lang="en-US" smtClean="0"/>
              <a:t>10/12/26</a:t>
            </a:fld>
            <a:endParaRPr lang="en-US"/>
          </a:p>
        </p:txBody>
      </p:sp>
      <p:sp>
        <p:nvSpPr>
          <p:cNvPr id="6" name="Footer Placeholder 5">
            <a:extLst>
              <a:ext uri="{FF2B5EF4-FFF2-40B4-BE49-F238E27FC236}">
                <a16:creationId xmlns:a16="http://schemas.microsoft.com/office/drawing/2014/main" id="{F4F40D55-1D98-7009-1A10-267177682BC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4B2871-1E3A-4788-E9EB-195B3E148923}"/>
              </a:ext>
            </a:extLst>
          </p:cNvPr>
          <p:cNvSpPr>
            <a:spLocks noGrp="1"/>
          </p:cNvSpPr>
          <p:nvPr>
            <p:ph type="sldNum" sz="quarter" idx="12"/>
          </p:nvPr>
        </p:nvSpPr>
        <p:spPr/>
        <p:txBody>
          <a:bodyPr/>
          <a:lstStyle/>
          <a:p>
            <a:fld id="{0A25AC26-80F6-C84D-93FB-937E6E4193C7}" type="slidenum">
              <a:rPr lang="en-US" smtClean="0"/>
              <a:t>‹#›</a:t>
            </a:fld>
            <a:endParaRPr lang="en-US"/>
          </a:p>
        </p:txBody>
      </p:sp>
    </p:spTree>
    <p:extLst>
      <p:ext uri="{BB962C8B-B14F-4D97-AF65-F5344CB8AC3E}">
        <p14:creationId xmlns:p14="http://schemas.microsoft.com/office/powerpoint/2010/main" val="579376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15285-186A-F1FF-4139-B920B419E75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5DCF8DB-4DEB-EAAB-6483-2767B8DD99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FC1509-71BA-9D53-2CEB-C70AAE60BB4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F02240-99DF-3174-3278-27E1242DA08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93756FA-3F2C-594C-3138-14E46AA818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117E846-3644-FBD2-D06C-C3F000DAC0D2}"/>
              </a:ext>
            </a:extLst>
          </p:cNvPr>
          <p:cNvSpPr>
            <a:spLocks noGrp="1"/>
          </p:cNvSpPr>
          <p:nvPr>
            <p:ph type="dt" sz="half" idx="10"/>
          </p:nvPr>
        </p:nvSpPr>
        <p:spPr/>
        <p:txBody>
          <a:bodyPr/>
          <a:lstStyle/>
          <a:p>
            <a:fld id="{1FABBF4A-49E5-0347-A334-DCA56D22A94A}" type="datetimeFigureOut">
              <a:rPr lang="en-US" smtClean="0"/>
              <a:t>10/12/26</a:t>
            </a:fld>
            <a:endParaRPr lang="en-US"/>
          </a:p>
        </p:txBody>
      </p:sp>
      <p:sp>
        <p:nvSpPr>
          <p:cNvPr id="8" name="Footer Placeholder 7">
            <a:extLst>
              <a:ext uri="{FF2B5EF4-FFF2-40B4-BE49-F238E27FC236}">
                <a16:creationId xmlns:a16="http://schemas.microsoft.com/office/drawing/2014/main" id="{A80D5ADD-2CC0-8A09-0C75-1E788F13E0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A2E1AB0-D644-0820-338A-2180B8874EFF}"/>
              </a:ext>
            </a:extLst>
          </p:cNvPr>
          <p:cNvSpPr>
            <a:spLocks noGrp="1"/>
          </p:cNvSpPr>
          <p:nvPr>
            <p:ph type="sldNum" sz="quarter" idx="12"/>
          </p:nvPr>
        </p:nvSpPr>
        <p:spPr/>
        <p:txBody>
          <a:bodyPr/>
          <a:lstStyle/>
          <a:p>
            <a:fld id="{0A25AC26-80F6-C84D-93FB-937E6E4193C7}" type="slidenum">
              <a:rPr lang="en-US" smtClean="0"/>
              <a:t>‹#›</a:t>
            </a:fld>
            <a:endParaRPr lang="en-US"/>
          </a:p>
        </p:txBody>
      </p:sp>
    </p:spTree>
    <p:extLst>
      <p:ext uri="{BB962C8B-B14F-4D97-AF65-F5344CB8AC3E}">
        <p14:creationId xmlns:p14="http://schemas.microsoft.com/office/powerpoint/2010/main" val="445121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4B229-0691-A25F-D5B2-2051F192440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FD894BA-3AA0-A2A2-017B-7FC2D6D4A775}"/>
              </a:ext>
            </a:extLst>
          </p:cNvPr>
          <p:cNvSpPr>
            <a:spLocks noGrp="1"/>
          </p:cNvSpPr>
          <p:nvPr>
            <p:ph type="dt" sz="half" idx="10"/>
          </p:nvPr>
        </p:nvSpPr>
        <p:spPr/>
        <p:txBody>
          <a:bodyPr/>
          <a:lstStyle/>
          <a:p>
            <a:fld id="{1FABBF4A-49E5-0347-A334-DCA56D22A94A}" type="datetimeFigureOut">
              <a:rPr lang="en-US" smtClean="0"/>
              <a:t>10/12/26</a:t>
            </a:fld>
            <a:endParaRPr lang="en-US"/>
          </a:p>
        </p:txBody>
      </p:sp>
      <p:sp>
        <p:nvSpPr>
          <p:cNvPr id="4" name="Footer Placeholder 3">
            <a:extLst>
              <a:ext uri="{FF2B5EF4-FFF2-40B4-BE49-F238E27FC236}">
                <a16:creationId xmlns:a16="http://schemas.microsoft.com/office/drawing/2014/main" id="{4EF76CAB-2A44-890A-09A4-2B487AB27C3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19CC5A1-6FBF-BB43-4DDB-F6498B78A08A}"/>
              </a:ext>
            </a:extLst>
          </p:cNvPr>
          <p:cNvSpPr>
            <a:spLocks noGrp="1"/>
          </p:cNvSpPr>
          <p:nvPr>
            <p:ph type="sldNum" sz="quarter" idx="12"/>
          </p:nvPr>
        </p:nvSpPr>
        <p:spPr/>
        <p:txBody>
          <a:bodyPr/>
          <a:lstStyle/>
          <a:p>
            <a:fld id="{0A25AC26-80F6-C84D-93FB-937E6E4193C7}" type="slidenum">
              <a:rPr lang="en-US" smtClean="0"/>
              <a:t>‹#›</a:t>
            </a:fld>
            <a:endParaRPr lang="en-US"/>
          </a:p>
        </p:txBody>
      </p:sp>
    </p:spTree>
    <p:extLst>
      <p:ext uri="{BB962C8B-B14F-4D97-AF65-F5344CB8AC3E}">
        <p14:creationId xmlns:p14="http://schemas.microsoft.com/office/powerpoint/2010/main" val="14569541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57BA7F-AC58-CD4F-FF99-28CCBCE5F670}"/>
              </a:ext>
            </a:extLst>
          </p:cNvPr>
          <p:cNvSpPr>
            <a:spLocks noGrp="1"/>
          </p:cNvSpPr>
          <p:nvPr>
            <p:ph type="dt" sz="half" idx="10"/>
          </p:nvPr>
        </p:nvSpPr>
        <p:spPr/>
        <p:txBody>
          <a:bodyPr/>
          <a:lstStyle/>
          <a:p>
            <a:fld id="{1FABBF4A-49E5-0347-A334-DCA56D22A94A}" type="datetimeFigureOut">
              <a:rPr lang="en-US" smtClean="0"/>
              <a:t>10/12/26</a:t>
            </a:fld>
            <a:endParaRPr lang="en-US"/>
          </a:p>
        </p:txBody>
      </p:sp>
      <p:sp>
        <p:nvSpPr>
          <p:cNvPr id="3" name="Footer Placeholder 2">
            <a:extLst>
              <a:ext uri="{FF2B5EF4-FFF2-40B4-BE49-F238E27FC236}">
                <a16:creationId xmlns:a16="http://schemas.microsoft.com/office/drawing/2014/main" id="{10D0ECBC-E939-8375-FC2D-ED493B40C2F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30F5A78-DEEA-0A1F-AF87-4823DE97C817}"/>
              </a:ext>
            </a:extLst>
          </p:cNvPr>
          <p:cNvSpPr>
            <a:spLocks noGrp="1"/>
          </p:cNvSpPr>
          <p:nvPr>
            <p:ph type="sldNum" sz="quarter" idx="12"/>
          </p:nvPr>
        </p:nvSpPr>
        <p:spPr/>
        <p:txBody>
          <a:bodyPr/>
          <a:lstStyle/>
          <a:p>
            <a:fld id="{0A25AC26-80F6-C84D-93FB-937E6E4193C7}" type="slidenum">
              <a:rPr lang="en-US" smtClean="0"/>
              <a:t>‹#›</a:t>
            </a:fld>
            <a:endParaRPr lang="en-US"/>
          </a:p>
        </p:txBody>
      </p:sp>
    </p:spTree>
    <p:extLst>
      <p:ext uri="{BB962C8B-B14F-4D97-AF65-F5344CB8AC3E}">
        <p14:creationId xmlns:p14="http://schemas.microsoft.com/office/powerpoint/2010/main" val="1700981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A3B6C-1659-0011-E8EE-64ACA5851B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7D48C71-E1E4-A9A5-E497-64714DD078A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0C13E4F-1616-B91B-AC27-5AB3FFA5EB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528E59-9723-87E5-998F-5D260096D12D}"/>
              </a:ext>
            </a:extLst>
          </p:cNvPr>
          <p:cNvSpPr>
            <a:spLocks noGrp="1"/>
          </p:cNvSpPr>
          <p:nvPr>
            <p:ph type="dt" sz="half" idx="10"/>
          </p:nvPr>
        </p:nvSpPr>
        <p:spPr/>
        <p:txBody>
          <a:bodyPr/>
          <a:lstStyle/>
          <a:p>
            <a:fld id="{1FABBF4A-49E5-0347-A334-DCA56D22A94A}" type="datetimeFigureOut">
              <a:rPr lang="en-US" smtClean="0"/>
              <a:t>10/12/26</a:t>
            </a:fld>
            <a:endParaRPr lang="en-US"/>
          </a:p>
        </p:txBody>
      </p:sp>
      <p:sp>
        <p:nvSpPr>
          <p:cNvPr id="6" name="Footer Placeholder 5">
            <a:extLst>
              <a:ext uri="{FF2B5EF4-FFF2-40B4-BE49-F238E27FC236}">
                <a16:creationId xmlns:a16="http://schemas.microsoft.com/office/drawing/2014/main" id="{F1EEAFEC-6E91-94F6-7833-3E6CB92F0E1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2D38AB-757B-1E17-B95C-00C50D6AB3D8}"/>
              </a:ext>
            </a:extLst>
          </p:cNvPr>
          <p:cNvSpPr>
            <a:spLocks noGrp="1"/>
          </p:cNvSpPr>
          <p:nvPr>
            <p:ph type="sldNum" sz="quarter" idx="12"/>
          </p:nvPr>
        </p:nvSpPr>
        <p:spPr/>
        <p:txBody>
          <a:bodyPr/>
          <a:lstStyle/>
          <a:p>
            <a:fld id="{0A25AC26-80F6-C84D-93FB-937E6E4193C7}" type="slidenum">
              <a:rPr lang="en-US" smtClean="0"/>
              <a:t>‹#›</a:t>
            </a:fld>
            <a:endParaRPr lang="en-US"/>
          </a:p>
        </p:txBody>
      </p:sp>
    </p:spTree>
    <p:extLst>
      <p:ext uri="{BB962C8B-B14F-4D97-AF65-F5344CB8AC3E}">
        <p14:creationId xmlns:p14="http://schemas.microsoft.com/office/powerpoint/2010/main" val="1592706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7AEDE-E349-3B7E-1D6D-8425C397DB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A27CCDE-80D3-241D-E715-55065A30575D}"/>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32E7F12-BDC8-6799-83C8-97B446CCC8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22C1B4-CA68-52D3-2C60-A5B4B5743770}"/>
              </a:ext>
            </a:extLst>
          </p:cNvPr>
          <p:cNvSpPr>
            <a:spLocks noGrp="1"/>
          </p:cNvSpPr>
          <p:nvPr>
            <p:ph type="dt" sz="half" idx="10"/>
          </p:nvPr>
        </p:nvSpPr>
        <p:spPr/>
        <p:txBody>
          <a:bodyPr/>
          <a:lstStyle/>
          <a:p>
            <a:fld id="{1FABBF4A-49E5-0347-A334-DCA56D22A94A}" type="datetimeFigureOut">
              <a:rPr lang="en-US" smtClean="0"/>
              <a:t>10/12/26</a:t>
            </a:fld>
            <a:endParaRPr lang="en-US"/>
          </a:p>
        </p:txBody>
      </p:sp>
      <p:sp>
        <p:nvSpPr>
          <p:cNvPr id="6" name="Footer Placeholder 5">
            <a:extLst>
              <a:ext uri="{FF2B5EF4-FFF2-40B4-BE49-F238E27FC236}">
                <a16:creationId xmlns:a16="http://schemas.microsoft.com/office/drawing/2014/main" id="{BD6E5E62-C918-75A0-24C5-6A802F4448B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E179D0-8558-E413-269F-EFD267803C9B}"/>
              </a:ext>
            </a:extLst>
          </p:cNvPr>
          <p:cNvSpPr>
            <a:spLocks noGrp="1"/>
          </p:cNvSpPr>
          <p:nvPr>
            <p:ph type="sldNum" sz="quarter" idx="12"/>
          </p:nvPr>
        </p:nvSpPr>
        <p:spPr/>
        <p:txBody>
          <a:bodyPr/>
          <a:lstStyle/>
          <a:p>
            <a:fld id="{0A25AC26-80F6-C84D-93FB-937E6E4193C7}" type="slidenum">
              <a:rPr lang="en-US" smtClean="0"/>
              <a:t>‹#›</a:t>
            </a:fld>
            <a:endParaRPr lang="en-US"/>
          </a:p>
        </p:txBody>
      </p:sp>
    </p:spTree>
    <p:extLst>
      <p:ext uri="{BB962C8B-B14F-4D97-AF65-F5344CB8AC3E}">
        <p14:creationId xmlns:p14="http://schemas.microsoft.com/office/powerpoint/2010/main" val="27891514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412E0-1880-38EE-0BAF-C7196057F57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221936E-AB5A-5594-4221-4803013133A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769A7A1-D6FA-4B40-CEE1-F2429D97EFEA}"/>
              </a:ext>
            </a:extLst>
          </p:cNvPr>
          <p:cNvSpPr>
            <a:spLocks noGrp="1"/>
          </p:cNvSpPr>
          <p:nvPr>
            <p:ph type="dt" sz="half" idx="10"/>
          </p:nvPr>
        </p:nvSpPr>
        <p:spPr/>
        <p:txBody>
          <a:bodyPr/>
          <a:lstStyle/>
          <a:p>
            <a:fld id="{1FABBF4A-49E5-0347-A334-DCA56D22A94A}" type="datetimeFigureOut">
              <a:rPr lang="en-US" smtClean="0"/>
              <a:t>10/12/26</a:t>
            </a:fld>
            <a:endParaRPr lang="en-US"/>
          </a:p>
        </p:txBody>
      </p:sp>
      <p:sp>
        <p:nvSpPr>
          <p:cNvPr id="5" name="Footer Placeholder 4">
            <a:extLst>
              <a:ext uri="{FF2B5EF4-FFF2-40B4-BE49-F238E27FC236}">
                <a16:creationId xmlns:a16="http://schemas.microsoft.com/office/drawing/2014/main" id="{F1C6E55D-B5D3-84CF-939E-FD955C88FE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A57447-9B3A-EB62-3A9C-0EE194022BAA}"/>
              </a:ext>
            </a:extLst>
          </p:cNvPr>
          <p:cNvSpPr>
            <a:spLocks noGrp="1"/>
          </p:cNvSpPr>
          <p:nvPr>
            <p:ph type="sldNum" sz="quarter" idx="12"/>
          </p:nvPr>
        </p:nvSpPr>
        <p:spPr/>
        <p:txBody>
          <a:bodyPr/>
          <a:lstStyle/>
          <a:p>
            <a:fld id="{0A25AC26-80F6-C84D-93FB-937E6E4193C7}" type="slidenum">
              <a:rPr lang="en-US" smtClean="0"/>
              <a:t>‹#›</a:t>
            </a:fld>
            <a:endParaRPr lang="en-US"/>
          </a:p>
        </p:txBody>
      </p:sp>
    </p:spTree>
    <p:extLst>
      <p:ext uri="{BB962C8B-B14F-4D97-AF65-F5344CB8AC3E}">
        <p14:creationId xmlns:p14="http://schemas.microsoft.com/office/powerpoint/2010/main" val="41764812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34D7837-A499-672A-3D07-09804F52E66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3ED02A4-9758-BDBE-EFFD-530AF48585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90946B-61F9-6823-3587-3EA191E5CF5F}"/>
              </a:ext>
            </a:extLst>
          </p:cNvPr>
          <p:cNvSpPr>
            <a:spLocks noGrp="1"/>
          </p:cNvSpPr>
          <p:nvPr>
            <p:ph type="dt" sz="half" idx="10"/>
          </p:nvPr>
        </p:nvSpPr>
        <p:spPr/>
        <p:txBody>
          <a:bodyPr/>
          <a:lstStyle/>
          <a:p>
            <a:fld id="{1FABBF4A-49E5-0347-A334-DCA56D22A94A}" type="datetimeFigureOut">
              <a:rPr lang="en-US" smtClean="0"/>
              <a:t>10/12/26</a:t>
            </a:fld>
            <a:endParaRPr lang="en-US"/>
          </a:p>
        </p:txBody>
      </p:sp>
      <p:sp>
        <p:nvSpPr>
          <p:cNvPr id="5" name="Footer Placeholder 4">
            <a:extLst>
              <a:ext uri="{FF2B5EF4-FFF2-40B4-BE49-F238E27FC236}">
                <a16:creationId xmlns:a16="http://schemas.microsoft.com/office/drawing/2014/main" id="{64D5B8EE-6DD1-4382-EA13-DFE5E9F96F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F22E05-3E78-807C-89F5-80A766C96012}"/>
              </a:ext>
            </a:extLst>
          </p:cNvPr>
          <p:cNvSpPr>
            <a:spLocks noGrp="1"/>
          </p:cNvSpPr>
          <p:nvPr>
            <p:ph type="sldNum" sz="quarter" idx="12"/>
          </p:nvPr>
        </p:nvSpPr>
        <p:spPr/>
        <p:txBody>
          <a:bodyPr/>
          <a:lstStyle/>
          <a:p>
            <a:fld id="{0A25AC26-80F6-C84D-93FB-937E6E4193C7}" type="slidenum">
              <a:rPr lang="en-US" smtClean="0"/>
              <a:t>‹#›</a:t>
            </a:fld>
            <a:endParaRPr lang="en-US"/>
          </a:p>
        </p:txBody>
      </p:sp>
    </p:spTree>
    <p:extLst>
      <p:ext uri="{BB962C8B-B14F-4D97-AF65-F5344CB8AC3E}">
        <p14:creationId xmlns:p14="http://schemas.microsoft.com/office/powerpoint/2010/main" val="24329273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9BC126-C7EA-A57E-157D-E23A379572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717290E-C2C3-16EF-D291-6693B34693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3EE13E2-05EA-012C-B9CE-ED113EA1ED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FABBF4A-49E5-0347-A334-DCA56D22A94A}" type="datetimeFigureOut">
              <a:rPr lang="en-US" smtClean="0"/>
              <a:t>10/12/26</a:t>
            </a:fld>
            <a:endParaRPr lang="en-US"/>
          </a:p>
        </p:txBody>
      </p:sp>
      <p:sp>
        <p:nvSpPr>
          <p:cNvPr id="5" name="Footer Placeholder 4">
            <a:extLst>
              <a:ext uri="{FF2B5EF4-FFF2-40B4-BE49-F238E27FC236}">
                <a16:creationId xmlns:a16="http://schemas.microsoft.com/office/drawing/2014/main" id="{8D7E0555-9007-9A8D-DA97-24494CB1D3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39810DD-3129-A446-C296-F3AF02BD8E7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A25AC26-80F6-C84D-93FB-937E6E4193C7}" type="slidenum">
              <a:rPr lang="en-US" smtClean="0"/>
              <a:t>‹#›</a:t>
            </a:fld>
            <a:endParaRPr lang="en-US"/>
          </a:p>
        </p:txBody>
      </p:sp>
    </p:spTree>
    <p:extLst>
      <p:ext uri="{BB962C8B-B14F-4D97-AF65-F5344CB8AC3E}">
        <p14:creationId xmlns:p14="http://schemas.microsoft.com/office/powerpoint/2010/main" val="658629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5447B-B845-1CC1-DD9C-499A0F3FD0AF}"/>
              </a:ext>
            </a:extLst>
          </p:cNvPr>
          <p:cNvSpPr>
            <a:spLocks noGrp="1"/>
          </p:cNvSpPr>
          <p:nvPr>
            <p:ph type="ctrTitle"/>
          </p:nvPr>
        </p:nvSpPr>
        <p:spPr/>
        <p:txBody>
          <a:bodyPr>
            <a:normAutofit fontScale="90000"/>
          </a:bodyPr>
          <a:lstStyle/>
          <a:p>
            <a:r>
              <a:rPr lang="en-US" dirty="0"/>
              <a:t>LCLM 4004 </a:t>
            </a:r>
            <a:br>
              <a:rPr lang="en-US" dirty="0"/>
            </a:br>
            <a:r>
              <a:rPr lang="en-US" dirty="0"/>
              <a:t>Problem Solving</a:t>
            </a:r>
            <a:br>
              <a:rPr lang="en-US" dirty="0"/>
            </a:br>
            <a:r>
              <a:rPr lang="en-US" dirty="0"/>
              <a:t>and Decision Making</a:t>
            </a:r>
          </a:p>
        </p:txBody>
      </p:sp>
      <p:sp>
        <p:nvSpPr>
          <p:cNvPr id="3" name="Subtitle 2">
            <a:extLst>
              <a:ext uri="{FF2B5EF4-FFF2-40B4-BE49-F238E27FC236}">
                <a16:creationId xmlns:a16="http://schemas.microsoft.com/office/drawing/2014/main" id="{91583ADB-A4C8-3556-1A99-A05470D0DA9D}"/>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4459058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62F2C-75D7-C60F-F281-9255C993A59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560FAA9-93E9-36F5-BCB8-9B67E4F22F34}"/>
              </a:ext>
            </a:extLst>
          </p:cNvPr>
          <p:cNvSpPr>
            <a:spLocks noGrp="1"/>
          </p:cNvSpPr>
          <p:nvPr>
            <p:ph idx="1"/>
          </p:nvPr>
        </p:nvSpPr>
        <p:spPr/>
        <p:txBody>
          <a:bodyPr/>
          <a:lstStyle/>
          <a:p>
            <a:r>
              <a:rPr lang="en-US" b="1" dirty="0"/>
              <a:t>Name</a:t>
            </a:r>
            <a:r>
              <a:rPr lang="en-US" dirty="0"/>
              <a:t>: Dumitru Roberto Capone</a:t>
            </a:r>
          </a:p>
          <a:p>
            <a:r>
              <a:rPr lang="en-US" b="1" dirty="0"/>
              <a:t>Student</a:t>
            </a:r>
            <a:r>
              <a:rPr lang="en-US" dirty="0"/>
              <a:t> ID: 2541630</a:t>
            </a:r>
          </a:p>
          <a:p>
            <a:r>
              <a:rPr lang="en-US" b="1" dirty="0"/>
              <a:t>Lecturer</a:t>
            </a:r>
            <a:r>
              <a:rPr lang="en-US" dirty="0"/>
              <a:t> name: </a:t>
            </a:r>
            <a:r>
              <a:rPr lang="en-US" dirty="0" err="1"/>
              <a:t>Bohdan</a:t>
            </a:r>
            <a:r>
              <a:rPr lang="en-US" dirty="0"/>
              <a:t> </a:t>
            </a:r>
            <a:r>
              <a:rPr lang="en-US" dirty="0" err="1"/>
              <a:t>Kovalov</a:t>
            </a:r>
            <a:endParaRPr lang="en-US" dirty="0"/>
          </a:p>
          <a:p>
            <a:r>
              <a:rPr lang="en-US" b="1" dirty="0"/>
              <a:t>Module</a:t>
            </a:r>
            <a:r>
              <a:rPr lang="en-US" dirty="0"/>
              <a:t> code LCLM 4004</a:t>
            </a:r>
          </a:p>
          <a:p>
            <a:r>
              <a:rPr lang="en-US" b="1" dirty="0"/>
              <a:t>Component</a:t>
            </a:r>
            <a:r>
              <a:rPr lang="en-US" dirty="0"/>
              <a:t>: Basil’s Bakery </a:t>
            </a:r>
          </a:p>
          <a:p>
            <a:endParaRPr lang="en-US" dirty="0"/>
          </a:p>
        </p:txBody>
      </p:sp>
    </p:spTree>
    <p:extLst>
      <p:ext uri="{BB962C8B-B14F-4D97-AF65-F5344CB8AC3E}">
        <p14:creationId xmlns:p14="http://schemas.microsoft.com/office/powerpoint/2010/main" val="1666552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2CE3B-BBA5-DB16-7CDA-56DE50BC1C9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E090DAE-DE40-C80F-51CD-9CC4AEE49091}"/>
              </a:ext>
            </a:extLst>
          </p:cNvPr>
          <p:cNvSpPr>
            <a:spLocks noGrp="1"/>
          </p:cNvSpPr>
          <p:nvPr>
            <p:ph idx="1"/>
          </p:nvPr>
        </p:nvSpPr>
        <p:spPr/>
        <p:txBody>
          <a:bodyPr/>
          <a:lstStyle/>
          <a:p>
            <a:r>
              <a:rPr lang="en-US" dirty="0"/>
              <a:t>Hello my Name is Dumitru Roberto Capone </a:t>
            </a:r>
          </a:p>
          <a:p>
            <a:r>
              <a:rPr lang="en-US" dirty="0"/>
              <a:t>Today I will be presenting what I have learned in the past 5 weeks</a:t>
            </a:r>
          </a:p>
          <a:p>
            <a:r>
              <a:rPr lang="en-US" dirty="0"/>
              <a:t>Thinks like Fishbone diagrams  cause and effect </a:t>
            </a:r>
          </a:p>
          <a:p>
            <a:r>
              <a:rPr lang="en-US" dirty="0" err="1"/>
              <a:t>Pestel</a:t>
            </a:r>
            <a:r>
              <a:rPr lang="en-US"/>
              <a:t> </a:t>
            </a:r>
          </a:p>
        </p:txBody>
      </p:sp>
    </p:spTree>
    <p:extLst>
      <p:ext uri="{BB962C8B-B14F-4D97-AF65-F5344CB8AC3E}">
        <p14:creationId xmlns:p14="http://schemas.microsoft.com/office/powerpoint/2010/main" val="5282875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2D3F58-37B3-E8F5-7329-50EC49280226}"/>
              </a:ext>
            </a:extLst>
          </p:cNvPr>
          <p:cNvSpPr>
            <a:spLocks noGrp="1"/>
          </p:cNvSpPr>
          <p:nvPr>
            <p:ph type="title"/>
          </p:nvPr>
        </p:nvSpPr>
        <p:spPr>
          <a:xfrm>
            <a:off x="686834" y="1153572"/>
            <a:ext cx="3200400" cy="4461163"/>
          </a:xfrm>
        </p:spPr>
        <p:txBody>
          <a:bodyPr>
            <a:normAutofit/>
          </a:bodyPr>
          <a:lstStyle/>
          <a:p>
            <a:r>
              <a:rPr lang="en-US">
                <a:solidFill>
                  <a:srgbClr val="FFFFFF"/>
                </a:solidFill>
              </a:rPr>
              <a:t>Pestel analysis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D3B1928-1777-0B54-6AF3-3A32EFB2FA93}"/>
              </a:ext>
            </a:extLst>
          </p:cNvPr>
          <p:cNvSpPr>
            <a:spLocks noGrp="1"/>
          </p:cNvSpPr>
          <p:nvPr>
            <p:ph idx="1"/>
          </p:nvPr>
        </p:nvSpPr>
        <p:spPr>
          <a:xfrm>
            <a:off x="4447308" y="591344"/>
            <a:ext cx="6906491" cy="5585619"/>
          </a:xfrm>
        </p:spPr>
        <p:txBody>
          <a:bodyPr anchor="ctr">
            <a:normAutofit/>
          </a:bodyPr>
          <a:lstStyle/>
          <a:p>
            <a:r>
              <a:rPr lang="en-US" sz="2600"/>
              <a:t>PESTEL analysis helps businesses to:</a:t>
            </a:r>
          </a:p>
          <a:p>
            <a:pPr lvl="0"/>
            <a:r>
              <a:rPr lang="en-US" sz="2600"/>
              <a:t>Identify opportunities: Discover changes that could help the business grow.</a:t>
            </a:r>
          </a:p>
          <a:p>
            <a:pPr lvl="0"/>
            <a:r>
              <a:rPr lang="en-US" sz="2600" err="1"/>
              <a:t>Recognise</a:t>
            </a:r>
            <a:r>
              <a:rPr lang="en-US" sz="2600"/>
              <a:t> threats: Understand external risks that could harm the business.</a:t>
            </a:r>
          </a:p>
          <a:p>
            <a:pPr lvl="0"/>
            <a:r>
              <a:rPr lang="en-US" sz="2600"/>
              <a:t>Make better decisions: Use information about the external environment to plan ahead.</a:t>
            </a:r>
          </a:p>
          <a:p>
            <a:pPr lvl="0"/>
            <a:r>
              <a:rPr lang="en-US" sz="2600"/>
              <a:t>Prepare for change: Anticipate changes in government policies, technology and customer </a:t>
            </a:r>
            <a:r>
              <a:rPr lang="en-US" sz="2600" err="1"/>
              <a:t>behaviour</a:t>
            </a:r>
            <a:r>
              <a:rPr lang="en-US" sz="2600"/>
              <a:t>.</a:t>
            </a:r>
          </a:p>
          <a:p>
            <a:pPr lvl="0"/>
            <a:r>
              <a:rPr lang="en-US" sz="2600"/>
              <a:t>Gain a competitive advantage: Adapt to changes more effectively than competitors.</a:t>
            </a:r>
          </a:p>
          <a:p>
            <a:endParaRPr lang="en-US" sz="2600"/>
          </a:p>
        </p:txBody>
      </p:sp>
    </p:spTree>
    <p:extLst>
      <p:ext uri="{BB962C8B-B14F-4D97-AF65-F5344CB8AC3E}">
        <p14:creationId xmlns:p14="http://schemas.microsoft.com/office/powerpoint/2010/main" val="19497084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D6F0443-EACA-EF0E-F635-BCD92EC736A3}"/>
              </a:ext>
            </a:extLst>
          </p:cNvPr>
          <p:cNvPicPr>
            <a:picLocks noChangeAspect="1"/>
          </p:cNvPicPr>
          <p:nvPr/>
        </p:nvPicPr>
        <p:blipFill>
          <a:blip r:embed="rId2">
            <a:extLst>
              <a:ext uri="{28A0092B-C50C-407E-A947-70E740481C1C}">
                <a14:useLocalDpi xmlns:a14="http://schemas.microsoft.com/office/drawing/2010/main" val="0"/>
              </a:ext>
            </a:extLst>
          </a:blip>
          <a:srcRect b="21045"/>
          <a:stretch>
            <a:fillRect/>
          </a:stretch>
        </p:blipFill>
        <p:spPr>
          <a:xfrm>
            <a:off x="457200" y="457200"/>
            <a:ext cx="11277600" cy="5943600"/>
          </a:xfrm>
          <a:prstGeom prst="rect">
            <a:avLst/>
          </a:prstGeom>
        </p:spPr>
      </p:pic>
    </p:spTree>
    <p:extLst>
      <p:ext uri="{BB962C8B-B14F-4D97-AF65-F5344CB8AC3E}">
        <p14:creationId xmlns:p14="http://schemas.microsoft.com/office/powerpoint/2010/main" val="4171338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AE1E5885-BE88-97CB-3F66-9299A2ACD8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810" y="104544"/>
            <a:ext cx="11869822" cy="6930542"/>
          </a:xfrm>
          <a:prstGeom prst="rect">
            <a:avLst/>
          </a:prstGeom>
        </p:spPr>
      </p:pic>
      <p:sp>
        <p:nvSpPr>
          <p:cNvPr id="13" name="TextBox 12">
            <a:extLst>
              <a:ext uri="{FF2B5EF4-FFF2-40B4-BE49-F238E27FC236}">
                <a16:creationId xmlns:a16="http://schemas.microsoft.com/office/drawing/2014/main" id="{787CA276-847B-72BF-F6E6-EFED187EA356}"/>
              </a:ext>
            </a:extLst>
          </p:cNvPr>
          <p:cNvSpPr txBox="1"/>
          <p:nvPr/>
        </p:nvSpPr>
        <p:spPr>
          <a:xfrm>
            <a:off x="4003301" y="-3675218"/>
            <a:ext cx="1704139" cy="3416320"/>
          </a:xfrm>
          <a:prstGeom prst="rect">
            <a:avLst/>
          </a:prstGeom>
          <a:noFill/>
        </p:spPr>
        <p:txBody>
          <a:bodyPr wrap="square" rtlCol="0">
            <a:spAutoFit/>
          </a:bodyPr>
          <a:lstStyle/>
          <a:p>
            <a:r>
              <a:rPr lang="en-US" dirty="0"/>
              <a:t>A fishbone diagram helps </a:t>
            </a:r>
            <a:r>
              <a:rPr lang="en-US" dirty="0" err="1"/>
              <a:t>organise</a:t>
            </a:r>
            <a:r>
              <a:rPr lang="en-US" dirty="0"/>
              <a:t> these possible causes so a business can investigate them and identify the underlying problem.</a:t>
            </a:r>
          </a:p>
          <a:p>
            <a:pPr algn="l"/>
            <a:endParaRPr lang="en-US" dirty="0"/>
          </a:p>
        </p:txBody>
      </p:sp>
    </p:spTree>
    <p:extLst>
      <p:ext uri="{BB962C8B-B14F-4D97-AF65-F5344CB8AC3E}">
        <p14:creationId xmlns:p14="http://schemas.microsoft.com/office/powerpoint/2010/main" val="19252226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BC38573-244C-65BB-C72E-D34F49D931E6}"/>
              </a:ext>
            </a:extLst>
          </p:cNvPr>
          <p:cNvSpPr txBox="1"/>
          <p:nvPr/>
        </p:nvSpPr>
        <p:spPr>
          <a:xfrm>
            <a:off x="338889" y="335844"/>
            <a:ext cx="11525586" cy="4801314"/>
          </a:xfrm>
          <a:prstGeom prst="rect">
            <a:avLst/>
          </a:prstGeom>
          <a:noFill/>
        </p:spPr>
        <p:txBody>
          <a:bodyPr wrap="square" rtlCol="0">
            <a:spAutoFit/>
          </a:bodyPr>
          <a:lstStyle/>
          <a:p>
            <a:r>
              <a:rPr lang="en-US" sz="18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US" sz="1800" b="1" kern="100" dirty="0">
                <a:effectLst/>
                <a:latin typeface="Aptos" panose="020B0004020202020204" pitchFamily="34" charset="0"/>
                <a:ea typeface="Times New Roman" panose="02020603050405020304" pitchFamily="18" charset="0"/>
                <a:cs typeface="Times New Roman" panose="02020603050405020304" pitchFamily="18" charset="0"/>
              </a:rPr>
              <a:t>Basil’s</a:t>
            </a:r>
            <a:r>
              <a:rPr lang="en-US" sz="18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US" sz="1800" b="1" kern="100" dirty="0">
                <a:effectLst/>
                <a:latin typeface="Aptos" panose="020B0004020202020204" pitchFamily="34" charset="0"/>
                <a:ea typeface="Times New Roman" panose="02020603050405020304" pitchFamily="18" charset="0"/>
                <a:cs typeface="Times New Roman" panose="02020603050405020304" pitchFamily="18" charset="0"/>
              </a:rPr>
              <a:t>bakery</a:t>
            </a:r>
            <a:endParaRPr lang="en-US"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 </a:t>
            </a:r>
          </a:p>
          <a:p>
            <a:r>
              <a:rPr lang="en-US" sz="1800" dirty="0">
                <a:effectLst/>
                <a:latin typeface="Times New Roman" panose="02020603050405020304" pitchFamily="18" charset="0"/>
                <a:ea typeface="Times New Roman" panose="02020603050405020304" pitchFamily="18" charset="0"/>
              </a:rPr>
              <a:t>Basil’s Bakery is a business that sells baked goods such as bread, cakes, pastries and biscuits. Recently, the bakery has experienced a decline in sales. There are several internal and external factors that could be contributing to this problem. By identifying these issues, Basil’s Bakery can make changes to improve its sales and attract more customers.</a:t>
            </a:r>
          </a:p>
          <a:p>
            <a:r>
              <a:rPr lang="en-US" sz="1800" dirty="0">
                <a:effectLst/>
                <a:latin typeface="Times New Roman" panose="02020603050405020304" pitchFamily="18" charset="0"/>
                <a:ea typeface="Times New Roman" panose="02020603050405020304" pitchFamily="18" charset="0"/>
              </a:rPr>
              <a:t>One internal problem could be poor customer service.</a:t>
            </a:r>
          </a:p>
          <a:p>
            <a:r>
              <a:rPr lang="en-US" sz="1800" dirty="0">
                <a:effectLst/>
                <a:latin typeface="Times New Roman" panose="02020603050405020304" pitchFamily="18" charset="0"/>
                <a:ea typeface="Times New Roman" panose="02020603050405020304" pitchFamily="18" charset="0"/>
              </a:rPr>
              <a:t>poor product quality</a:t>
            </a:r>
          </a:p>
          <a:p>
            <a:r>
              <a:rPr lang="en-US" sz="1800" kern="100" dirty="0">
                <a:effectLst/>
                <a:latin typeface="Aptos" panose="020B0004020202020204" pitchFamily="34" charset="0"/>
                <a:ea typeface="Times New Roman" panose="02020603050405020304" pitchFamily="18" charset="0"/>
                <a:cs typeface="Times New Roman" panose="02020603050405020304" pitchFamily="18" charset="0"/>
              </a:rPr>
              <a:t>Poor marketing</a:t>
            </a:r>
          </a:p>
          <a:p>
            <a:r>
              <a:rPr lang="en-US" sz="1800" kern="100" dirty="0">
                <a:effectLst/>
                <a:latin typeface="Aptos" panose="020B0004020202020204" pitchFamily="34" charset="0"/>
                <a:ea typeface="Times New Roman" panose="02020603050405020304" pitchFamily="18" charset="0"/>
                <a:cs typeface="Times New Roman" panose="02020603050405020304" pitchFamily="18" charset="0"/>
              </a:rPr>
              <a:t> </a:t>
            </a:r>
          </a:p>
          <a:p>
            <a:r>
              <a:rPr lang="en-US" sz="1800" dirty="0">
                <a:effectLst/>
                <a:latin typeface="Times New Roman" panose="02020603050405020304" pitchFamily="18" charset="0"/>
                <a:ea typeface="Times New Roman" panose="02020603050405020304" pitchFamily="18" charset="0"/>
              </a:rPr>
              <a:t>External factors inflation and rising costs</a:t>
            </a:r>
          </a:p>
          <a:p>
            <a:r>
              <a:rPr lang="en-US" sz="1800" dirty="0">
                <a:effectLst/>
                <a:latin typeface="Times New Roman" panose="02020603050405020304" pitchFamily="18" charset="0"/>
                <a:ea typeface="Times New Roman" panose="02020603050405020304" pitchFamily="18" charset="0"/>
              </a:rPr>
              <a:t>changing customer preferences.</a:t>
            </a:r>
          </a:p>
          <a:p>
            <a:r>
              <a:rPr lang="en-US" sz="1800" dirty="0">
                <a:effectLst/>
                <a:latin typeface="Times New Roman" panose="02020603050405020304" pitchFamily="18" charset="0"/>
                <a:ea typeface="Times New Roman" panose="02020603050405020304" pitchFamily="18" charset="0"/>
              </a:rPr>
              <a:t>In conclusion, Basil’s Bakery may be experiencing falling sales because of a combination of internal and external factors. Internal problems, such as poor customer service, inconsistent product quality and weak marketing, can be addressed through changes within the business. External challenges, such as competition, inflation and changing customer preferences, can be managed by adapting to market conditions. By improving its products, promoting the bakery and listening to customers, Basil’s Bakery could attract more customers, encourage repeat purchases and increase sales.</a:t>
            </a:r>
          </a:p>
          <a:p>
            <a:r>
              <a:rPr lang="en-US" sz="1800" kern="100" dirty="0">
                <a:effectLst/>
                <a:latin typeface="Aptos" panose="020B0004020202020204" pitchFamily="34" charset="0"/>
                <a:ea typeface="Times New Roman" panose="02020603050405020304" pitchFamily="18" charset="0"/>
                <a:cs typeface="Times New Roman" panose="02020603050405020304" pitchFamily="18" charset="0"/>
              </a:rPr>
              <a:t> </a:t>
            </a:r>
            <a:endParaRPr lang="en-US" dirty="0"/>
          </a:p>
        </p:txBody>
      </p:sp>
    </p:spTree>
    <p:extLst>
      <p:ext uri="{BB962C8B-B14F-4D97-AF65-F5344CB8AC3E}">
        <p14:creationId xmlns:p14="http://schemas.microsoft.com/office/powerpoint/2010/main" val="33957174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LCLM 4004  Problem Solving and Decision Making</vt:lpstr>
      <vt:lpstr>PowerPoint Presentation</vt:lpstr>
      <vt:lpstr>PowerPoint Presentation</vt:lpstr>
      <vt:lpstr>Pestel analysis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 4004  Problem Solving and Decision Making</dc:title>
  <dc:creator>Roberto Dumitru (2541630)</dc:creator>
  <cp:lastModifiedBy>Roberto Dumitru (2541630)</cp:lastModifiedBy>
  <cp:revision>5</cp:revision>
  <dcterms:created xsi:type="dcterms:W3CDTF">2026-10-12T07:31:58Z</dcterms:created>
  <dcterms:modified xsi:type="dcterms:W3CDTF">2026-10-12T08:39:03Z</dcterms:modified>
</cp:coreProperties>
</file>