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5" d="100"/>
          <a:sy n="95" d="100"/>
        </p:scale>
        <p:origin x="1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82829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Sports &amp; Tourism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38010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1023"/>
            <a:ext cx="10515600" cy="207084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283" y="1519518"/>
            <a:ext cx="10515600" cy="427467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International background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Pre 1980’s Sports events = losses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Global Events = Goodwill Strategy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Olympic Impacts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TV &amp; Media Developments – 1936 Onwards – Start of Globalisation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Politics – Cold War – Competition - Prestige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Montreal £692m losses not  paid off until 2006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Munich - Terrorism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/>
          </a:p>
          <a:p>
            <a:endParaRPr lang="en-GB" dirty="0"/>
          </a:p>
        </p:txBody>
      </p:sp>
      <p:pic>
        <p:nvPicPr>
          <p:cNvPr id="2052" name="Picture 4" descr="Image result for Images of 1984 Olympics">
            <a:extLst>
              <a:ext uri="{FF2B5EF4-FFF2-40B4-BE49-F238E27FC236}">
                <a16:creationId xmlns:a16="http://schemas.microsoft.com/office/drawing/2014/main" id="{BC192029-3144-FBEF-06DD-BAD51BDA95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567" y="456921"/>
            <a:ext cx="3971925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EBA51-39D6-4EBA-05DF-4C5AFCC38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4982"/>
            <a:ext cx="10515600" cy="1270747"/>
          </a:xfrm>
        </p:spPr>
        <p:txBody>
          <a:bodyPr/>
          <a:lstStyle/>
          <a:p>
            <a:r>
              <a:rPr lang="en-GB" b="1">
                <a:solidFill>
                  <a:schemeClr val="accent1">
                    <a:lumMod val="75000"/>
                  </a:schemeClr>
                </a:solidFill>
              </a:rPr>
              <a:t>Modern Developments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0D1D8-9F30-6D8B-1242-0CD7A480E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771" y="1465729"/>
            <a:ext cx="11105029" cy="471123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LA – Coca Cola Games £215m profit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1980’s onwards – Commercial Aims</a:t>
            </a:r>
          </a:p>
          <a:p>
            <a:pPr>
              <a:defRPr/>
            </a:pPr>
            <a:r>
              <a:rPr lang="en-GB" sz="2800" b="1" dirty="0"/>
              <a:t>Barcelona – Tourism Legacy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Spectator v Participant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1996 Miles and Faulkner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dirty="0"/>
              <a:t>“Sporting outcome…..not the economic potential”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Bid Process – </a:t>
            </a:r>
            <a:r>
              <a:rPr lang="en-GB" b="1" dirty="0" err="1"/>
              <a:t>Bribary</a:t>
            </a:r>
            <a:r>
              <a:rPr lang="en-GB" b="1" dirty="0"/>
              <a:t> &amp; Corruption</a:t>
            </a:r>
            <a:endParaRPr lang="en-GB" sz="2800" b="1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Professional Sport – Cheating &amp; Deviance – Mass Globalisation</a:t>
            </a:r>
          </a:p>
          <a:p>
            <a:endParaRPr lang="en-GB" dirty="0"/>
          </a:p>
        </p:txBody>
      </p:sp>
      <p:pic>
        <p:nvPicPr>
          <p:cNvPr id="3076" name="Picture 4" descr="Image result for Images of Barcelona Olympics">
            <a:extLst>
              <a:ext uri="{FF2B5EF4-FFF2-40B4-BE49-F238E27FC236}">
                <a16:creationId xmlns:a16="http://schemas.microsoft.com/office/drawing/2014/main" id="{02583F47-B7B0-0FC8-49A8-9C58862CC0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465" y="466304"/>
            <a:ext cx="4928347" cy="335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598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London Olympics 2012 Opening HD Wallpaper,London Olympics 2012 Opening ...">
            <a:extLst>
              <a:ext uri="{FF2B5EF4-FFF2-40B4-BE49-F238E27FC236}">
                <a16:creationId xmlns:a16="http://schemas.microsoft.com/office/drawing/2014/main" id="{A529809F-315C-52CF-0F30-CE5F2901B9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8" name="Rectangle 103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6F355-DE85-FCBA-8357-D1404F59D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/>
              <a:t>Recent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74E07-02A4-2A07-A62D-9616295DC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000" b="1"/>
              <a:t>Bidding Issues</a:t>
            </a:r>
          </a:p>
          <a:p>
            <a:pPr eaLnBrk="1" hangingPunct="1">
              <a:defRPr/>
            </a:pPr>
            <a:r>
              <a:rPr lang="en-GB" sz="2000" b="1"/>
              <a:t>Competitive Bidding</a:t>
            </a:r>
          </a:p>
          <a:p>
            <a:pPr eaLnBrk="1" hangingPunct="1">
              <a:defRPr/>
            </a:pPr>
            <a:r>
              <a:rPr lang="en-GB" sz="2000" b="1"/>
              <a:t>Costs</a:t>
            </a:r>
          </a:p>
          <a:p>
            <a:pPr eaLnBrk="1" hangingPunct="1">
              <a:defRPr/>
            </a:pPr>
            <a:r>
              <a:rPr lang="en-GB" sz="2000" b="1"/>
              <a:t>Social Media Impacts</a:t>
            </a:r>
          </a:p>
          <a:p>
            <a:pPr eaLnBrk="1" hangingPunct="1">
              <a:defRPr/>
            </a:pPr>
            <a:r>
              <a:rPr lang="en-GB" sz="2000" b="1"/>
              <a:t>Terrorism Risks</a:t>
            </a:r>
          </a:p>
          <a:p>
            <a:pPr eaLnBrk="1" hangingPunct="1">
              <a:defRPr/>
            </a:pPr>
            <a:r>
              <a:rPr lang="en-GB" sz="2000" b="1"/>
              <a:t>Impacts of Covid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352518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C418C-82B6-CE3B-8579-D81290CC9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1193"/>
            <a:ext cx="10515600" cy="1385046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UK Historical Issues &amp; Long Term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9DC72-96F1-6D2E-33C3-82B1286B2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53" y="1243853"/>
            <a:ext cx="11819965" cy="493311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UK Market - Football</a:t>
            </a:r>
          </a:p>
          <a:p>
            <a:pPr eaLnBrk="1" hangingPunct="1">
              <a:defRPr/>
            </a:pPr>
            <a:r>
              <a:rPr lang="en-GB" dirty="0"/>
              <a:t>Traditions</a:t>
            </a:r>
          </a:p>
          <a:p>
            <a:pPr eaLnBrk="1" hangingPunct="1">
              <a:defRPr/>
            </a:pPr>
            <a:r>
              <a:rPr lang="en-GB" dirty="0"/>
              <a:t>Major events</a:t>
            </a:r>
          </a:p>
          <a:p>
            <a:pPr eaLnBrk="1" hangingPunct="1">
              <a:defRPr/>
            </a:pPr>
            <a:r>
              <a:rPr lang="en-GB" dirty="0"/>
              <a:t>Outdated facilities</a:t>
            </a:r>
          </a:p>
          <a:p>
            <a:pPr eaLnBrk="1" hangingPunct="1">
              <a:defRPr/>
            </a:pPr>
            <a:r>
              <a:rPr lang="en-GB" dirty="0"/>
              <a:t>Issues re Stadium Management</a:t>
            </a:r>
          </a:p>
          <a:p>
            <a:pPr eaLnBrk="1" hangingPunct="1">
              <a:defRPr/>
            </a:pPr>
            <a:r>
              <a:rPr lang="en-GB" dirty="0"/>
              <a:t>Issues re sports Funding &amp; Roles</a:t>
            </a:r>
          </a:p>
          <a:p>
            <a:pPr eaLnBrk="1" hangingPunct="1">
              <a:defRPr/>
            </a:pPr>
            <a:r>
              <a:rPr lang="en-GB" dirty="0"/>
              <a:t>Bid problems</a:t>
            </a:r>
          </a:p>
          <a:p>
            <a:pPr eaLnBrk="1" hangingPunct="1">
              <a:defRPr/>
            </a:pPr>
            <a:r>
              <a:rPr lang="en-GB" dirty="0"/>
              <a:t>Lacked consistency</a:t>
            </a:r>
          </a:p>
          <a:p>
            <a:pPr eaLnBrk="1" hangingPunct="1">
              <a:defRPr/>
            </a:pPr>
            <a:r>
              <a:rPr lang="en-GB" dirty="0"/>
              <a:t>Lacked coordination – NGB’S, Sport, Events &amp; Tourism separate agendas</a:t>
            </a:r>
          </a:p>
          <a:p>
            <a:endParaRPr lang="en-GB" dirty="0"/>
          </a:p>
        </p:txBody>
      </p:sp>
      <p:pic>
        <p:nvPicPr>
          <p:cNvPr id="6146" name="Picture 2" descr="Image result for Images of traditional UK sport">
            <a:extLst>
              <a:ext uri="{FF2B5EF4-FFF2-40B4-BE49-F238E27FC236}">
                <a16:creationId xmlns:a16="http://schemas.microsoft.com/office/drawing/2014/main" id="{F290644D-A098-AEB4-FF61-8BE59E3146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719" y="1069041"/>
            <a:ext cx="6468034" cy="423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2643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53BB4-0D43-45A5-1025-0A76D0920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4302"/>
            <a:ext cx="10515600" cy="70597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Impact of the Thatcher Year’s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FAF6E-2D0F-6CC7-0C26-F901B35B2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065" y="1035424"/>
            <a:ext cx="10515600" cy="488604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Disinterest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Olympic Games issues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Lack of funding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Apartheid Issues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Bids not supported &amp; NO Sporting Excellence Strategy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Playing Fields, School Sport &amp; CCT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Sports Council lacked funding and power 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World Student </a:t>
            </a:r>
            <a:r>
              <a:rPr lang="en-GB" dirty="0"/>
              <a:t>G</a:t>
            </a:r>
            <a:r>
              <a:rPr lang="en-GB" sz="2800" dirty="0"/>
              <a:t>ames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dirty="0"/>
              <a:t>Legacies – No </a:t>
            </a:r>
            <a:r>
              <a:rPr lang="en-GB" dirty="0"/>
              <a:t>E</a:t>
            </a:r>
            <a:r>
              <a:rPr lang="en-GB" sz="2800" dirty="0"/>
              <a:t>conomic, Tourism or Sport Support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A24C79-3D1A-CE17-E5C2-A2D8ABD83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1851" y="322636"/>
            <a:ext cx="2267790" cy="3296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563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638D1-9939-AB62-FFDD-3E6AF85FA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81534"/>
            <a:ext cx="10515600" cy="1116106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John Major Influence – Change!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A2ECE-F50A-1368-AE2F-135EDF7F0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41194" y="638735"/>
            <a:ext cx="12472147" cy="553822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Sporting interests, Support &amp; Appreciation of Importance of Sports Events &amp; Impacts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Change in Policies &amp; Funding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1992 National Lottery Announced - Millennium funding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Dept of National Heritage</a:t>
            </a:r>
          </a:p>
          <a:p>
            <a:pPr>
              <a:lnSpc>
                <a:spcPct val="80000"/>
              </a:lnSpc>
              <a:defRPr/>
            </a:pPr>
            <a:r>
              <a:rPr lang="en-GB" sz="2800" dirty="0"/>
              <a:t>1994 Major Event Support Group created a steering group linked to Sports Council</a:t>
            </a:r>
          </a:p>
          <a:p>
            <a:pPr>
              <a:lnSpc>
                <a:spcPct val="80000"/>
              </a:lnSpc>
              <a:defRPr/>
            </a:pPr>
            <a:r>
              <a:rPr lang="en-GB" sz="2800" dirty="0"/>
              <a:t>1995 National Heritage Committee published “Bid to stage International Events” Report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1996 Olympics performance Issues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Raise the Game, Events &amp; Excellence Strategies &amp; Planned Sports Academies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UK sport – “Policy and Strategy for Major event funding launched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Euro 96,</a:t>
            </a:r>
            <a:r>
              <a:rPr lang="en-GB" dirty="0"/>
              <a:t> </a:t>
            </a:r>
            <a:r>
              <a:rPr lang="en-GB" sz="2800" dirty="0"/>
              <a:t>RWC 1999, Manchester Commonwealth Games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National cities of Sport launched  - Sheffield, Glasgow and Birmingham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Economic strategies for events and economic regeneration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Focus on Tourism </a:t>
            </a:r>
            <a:r>
              <a:rPr lang="en-GB" dirty="0"/>
              <a:t>D</a:t>
            </a:r>
            <a:r>
              <a:rPr lang="en-GB" sz="2800" dirty="0"/>
              <a:t>evelopment &amp;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608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6B9D8-422B-6048-B542-A0FC0F339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68941"/>
            <a:ext cx="10515600" cy="1331259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Tony Blair &amp; Dawn of New Labour – Spin!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DA7CC-2C90-D451-E216-9E501F964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76" y="746312"/>
            <a:ext cx="11813242" cy="5430651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Spin &amp; Media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Sports manifesto - Playing </a:t>
            </a:r>
            <a:r>
              <a:rPr lang="en-GB" dirty="0"/>
              <a:t>F</a:t>
            </a:r>
            <a:r>
              <a:rPr lang="en-GB" sz="2800" dirty="0"/>
              <a:t>ields, Sports </a:t>
            </a:r>
            <a:r>
              <a:rPr lang="en-GB" dirty="0"/>
              <a:t>Eve</a:t>
            </a:r>
            <a:r>
              <a:rPr lang="en-GB" sz="2800" dirty="0"/>
              <a:t>nts, Televised sport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Dept of National Heritage changed to DCMS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Excellence Policy – Started Over……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Manchester Commonwealth Games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Pickets Lock Debacle – Lost 2005 Athletics World Cup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Wembley Stadium Issues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Rhetoric – Social and economic impacts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Olympic Bid - 5 month delay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Breached Olympic Code of Conduct – Commonwealth Breakfast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Controversy and conflict through the bid process – v France</a:t>
            </a:r>
          </a:p>
        </p:txBody>
      </p:sp>
    </p:spTree>
    <p:extLst>
      <p:ext uri="{BB962C8B-B14F-4D97-AF65-F5344CB8AC3E}">
        <p14:creationId xmlns:p14="http://schemas.microsoft.com/office/powerpoint/2010/main" val="1760235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32C7E-5D2F-FD09-0B08-50F39EF57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83" y="-342900"/>
            <a:ext cx="11694458" cy="180965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Developing the UK Events Market – Signal of Change!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5F938-9268-A06F-49EB-01850DFDD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83" y="638736"/>
            <a:ext cx="10905564" cy="5392270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None/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sz="2800" dirty="0"/>
              <a:t>1996 EURO’s – 280K visitors, £120m to 8 Host Cities, £195m Total Expenditure – UK’s most successful Event</a:t>
            </a:r>
          </a:p>
          <a:p>
            <a:pPr eaLnBrk="1" hangingPunct="1">
              <a:defRPr/>
            </a:pPr>
            <a:r>
              <a:rPr lang="en-GB" sz="2800" dirty="0"/>
              <a:t>997 291 Sports Events</a:t>
            </a:r>
          </a:p>
          <a:p>
            <a:pPr eaLnBrk="1" hangingPunct="1">
              <a:defRPr/>
            </a:pPr>
            <a:r>
              <a:rPr lang="en-GB" sz="2800" dirty="0"/>
              <a:t>1999 £26m  O/S visitors to UK -£13b spend</a:t>
            </a:r>
          </a:p>
          <a:p>
            <a:pPr eaLnBrk="1" hangingPunct="1">
              <a:defRPr/>
            </a:pPr>
            <a:r>
              <a:rPr lang="en-GB" sz="2800" dirty="0"/>
              <a:t>Sports Events tourism = 25-30% of all Tourism</a:t>
            </a:r>
          </a:p>
          <a:p>
            <a:pPr eaLnBrk="1" hangingPunct="1">
              <a:defRPr/>
            </a:pPr>
            <a:r>
              <a:rPr lang="en-GB" sz="2800" dirty="0"/>
              <a:t>Sports Events = £1.5B</a:t>
            </a:r>
          </a:p>
          <a:p>
            <a:pPr eaLnBrk="1" hangingPunct="1">
              <a:defRPr/>
            </a:pPr>
            <a:r>
              <a:rPr lang="en-GB" sz="2800" dirty="0"/>
              <a:t>1.75m (7% of UK workforce)</a:t>
            </a:r>
          </a:p>
          <a:p>
            <a:pPr eaLnBrk="1" hangingPunct="1">
              <a:defRPr/>
            </a:pPr>
            <a:r>
              <a:rPr lang="en-GB" dirty="0"/>
              <a:t>2002 Manchester Commonwealth Games</a:t>
            </a:r>
            <a:endParaRPr lang="en-GB" sz="2800" dirty="0"/>
          </a:p>
          <a:p>
            <a:pPr eaLnBrk="1" hangingPunct="1">
              <a:defRPr/>
            </a:pPr>
            <a:r>
              <a:rPr lang="en-GB" dirty="0"/>
              <a:t>2005 Olympic Bid </a:t>
            </a:r>
          </a:p>
          <a:p>
            <a:pPr eaLnBrk="1" hangingPunct="1">
              <a:defRPr/>
            </a:pPr>
            <a:r>
              <a:rPr lang="en-GB" dirty="0"/>
              <a:t>2012 Olympics</a:t>
            </a:r>
          </a:p>
          <a:p>
            <a:pPr eaLnBrk="1" hangingPunct="1">
              <a:defRPr/>
            </a:pPr>
            <a:r>
              <a:rPr lang="en-GB" dirty="0"/>
              <a:t>Strategic Approach - Events, Tourism, Excellence &amp; Sports Development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5BB56C-CCB9-0A36-B3A6-A23957CC0E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6636" y="1580028"/>
            <a:ext cx="5244352" cy="3684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638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EF942-BB0E-C03A-10E3-4925AC53F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9" y="-187326"/>
            <a:ext cx="11306735" cy="1325563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WALES – Sports Events Tourism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A6AC9-8370-8A45-BD53-1E9720C1E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087" y="759759"/>
            <a:ext cx="11970124" cy="527124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Rugby image</a:t>
            </a:r>
          </a:p>
          <a:p>
            <a:pPr>
              <a:lnSpc>
                <a:spcPct val="80000"/>
              </a:lnSpc>
              <a:defRPr/>
            </a:pPr>
            <a:r>
              <a:rPr lang="en-GB" sz="2400" dirty="0"/>
              <a:t>Public, Private, Voluntary Sector – Tourism &amp; Events </a:t>
            </a:r>
          </a:p>
          <a:p>
            <a:pPr>
              <a:lnSpc>
                <a:spcPct val="80000"/>
              </a:lnSpc>
              <a:defRPr/>
            </a:pPr>
            <a:r>
              <a:rPr lang="en-GB" sz="2400" dirty="0"/>
              <a:t>Key Players – Tony Lewis, Rhodri Morgan &amp; Terry Matthews</a:t>
            </a:r>
          </a:p>
          <a:p>
            <a:pPr>
              <a:lnSpc>
                <a:spcPct val="80000"/>
              </a:lnSpc>
              <a:defRPr/>
            </a:pPr>
            <a:r>
              <a:rPr lang="en-GB" sz="2400" dirty="0"/>
              <a:t>WTB/Visit Wales – Sports Council / Sport Wales – Events Wales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1999 RWC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1999 Welsh Assembly Govt influence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GB Rally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Cricket Test Matches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2010 Ryder Cup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2011 Iron Man Wales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2012 Olympics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2015 RWC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2017 Champions League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2018 Volvo Ocean Race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2022 Clash in the Castle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CA86E5-18FE-A9F3-7F68-3983C99A0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8635" y="4051950"/>
            <a:ext cx="1441077" cy="14054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BC1D7E-8D68-2BCF-FD4E-AF3B0152AE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057" y="1042147"/>
            <a:ext cx="2961154" cy="4441731"/>
          </a:xfrm>
          <a:prstGeom prst="rect">
            <a:avLst/>
          </a:prstGeom>
        </p:spPr>
      </p:pic>
      <p:pic>
        <p:nvPicPr>
          <p:cNvPr id="5126" name="Picture 6">
            <a:extLst>
              <a:ext uri="{FF2B5EF4-FFF2-40B4-BE49-F238E27FC236}">
                <a16:creationId xmlns:a16="http://schemas.microsoft.com/office/drawing/2014/main" id="{76D183AE-3FE0-3B74-81F4-1DCD1C80FD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880" y="2402162"/>
            <a:ext cx="1405407" cy="1405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2E2C81-E228-61CD-F668-9A92B73B29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3337" y="2018181"/>
            <a:ext cx="2614281" cy="3697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464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580</Words>
  <Application>Microsoft Office PowerPoint</Application>
  <PresentationFormat>Widescreen</PresentationFormat>
  <Paragraphs>103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PowerPoint Presentation</vt:lpstr>
      <vt:lpstr>Introduction</vt:lpstr>
      <vt:lpstr>Modern Developments</vt:lpstr>
      <vt:lpstr>Recent Impacts</vt:lpstr>
      <vt:lpstr>UK Historical Issues &amp; Long Term Impacts</vt:lpstr>
      <vt:lpstr>Impact of the Thatcher Year’s </vt:lpstr>
      <vt:lpstr>John Major Influence – Change!</vt:lpstr>
      <vt:lpstr>Tony Blair &amp; Dawn of New Labour – Spin!</vt:lpstr>
      <vt:lpstr>Developing the UK Events Market – Signal of Change!</vt:lpstr>
      <vt:lpstr>WALES – Sports Events Tourism Developments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4</cp:revision>
  <dcterms:created xsi:type="dcterms:W3CDTF">2023-09-15T09:31:09Z</dcterms:created>
  <dcterms:modified xsi:type="dcterms:W3CDTF">2023-09-24T10:23:39Z</dcterms:modified>
</cp:coreProperties>
</file>