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0" r:id="rId8"/>
    <p:sldId id="262" r:id="rId9"/>
    <p:sldId id="263" r:id="rId10"/>
    <p:sldId id="264" r:id="rId11"/>
    <p:sldId id="265" r:id="rId12"/>
    <p:sldId id="266" r:id="rId13"/>
    <p:sldId id="267" r:id="rId14"/>
    <p:sldId id="268" r:id="rId15"/>
    <p:sldId id="26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42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ADB695B-215E-4F3D-9F07-3C5FAB4E3B22}"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645B17-EC6F-4381-B86C-9736B8E90CCE}" type="slidenum">
              <a:rPr lang="en-GB" smtClean="0"/>
              <a:t>‹#›</a:t>
            </a:fld>
            <a:endParaRPr lang="en-GB"/>
          </a:p>
        </p:txBody>
      </p:sp>
    </p:spTree>
    <p:extLst>
      <p:ext uri="{BB962C8B-B14F-4D97-AF65-F5344CB8AC3E}">
        <p14:creationId xmlns:p14="http://schemas.microsoft.com/office/powerpoint/2010/main" val="633407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ADB695B-215E-4F3D-9F07-3C5FAB4E3B22}"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645B17-EC6F-4381-B86C-9736B8E90CCE}" type="slidenum">
              <a:rPr lang="en-GB" smtClean="0"/>
              <a:t>‹#›</a:t>
            </a:fld>
            <a:endParaRPr lang="en-GB"/>
          </a:p>
        </p:txBody>
      </p:sp>
    </p:spTree>
    <p:extLst>
      <p:ext uri="{BB962C8B-B14F-4D97-AF65-F5344CB8AC3E}">
        <p14:creationId xmlns:p14="http://schemas.microsoft.com/office/powerpoint/2010/main" val="2025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DB695B-215E-4F3D-9F07-3C5FAB4E3B22}"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645B17-EC6F-4381-B86C-9736B8E90CCE}" type="slidenum">
              <a:rPr lang="en-GB" smtClean="0"/>
              <a:t>‹#›</a:t>
            </a:fld>
            <a:endParaRPr lang="en-GB"/>
          </a:p>
        </p:txBody>
      </p:sp>
    </p:spTree>
    <p:extLst>
      <p:ext uri="{BB962C8B-B14F-4D97-AF65-F5344CB8AC3E}">
        <p14:creationId xmlns:p14="http://schemas.microsoft.com/office/powerpoint/2010/main" val="1010975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ADB695B-215E-4F3D-9F07-3C5FAB4E3B22}" type="datetimeFigureOut">
              <a:rPr lang="en-GB" smtClean="0"/>
              <a:t>23/06/2019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645B17-EC6F-4381-B86C-9736B8E90CCE}" type="slidenum">
              <a:rPr lang="en-GB" smtClean="0"/>
              <a:t>‹#›</a:t>
            </a:fld>
            <a:endParaRPr lang="en-GB"/>
          </a:p>
        </p:txBody>
      </p:sp>
    </p:spTree>
    <p:extLst>
      <p:ext uri="{BB962C8B-B14F-4D97-AF65-F5344CB8AC3E}">
        <p14:creationId xmlns:p14="http://schemas.microsoft.com/office/powerpoint/2010/main" val="2161375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ADB695B-215E-4F3D-9F07-3C5FAB4E3B22}" type="datetimeFigureOut">
              <a:rPr lang="en-GB" smtClean="0"/>
              <a:t>23/06/2019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645B17-EC6F-4381-B86C-9736B8E90CCE}" type="slidenum">
              <a:rPr lang="en-GB" smtClean="0"/>
              <a:t>‹#›</a:t>
            </a:fld>
            <a:endParaRPr lang="en-GB"/>
          </a:p>
        </p:txBody>
      </p:sp>
    </p:spTree>
    <p:extLst>
      <p:ext uri="{BB962C8B-B14F-4D97-AF65-F5344CB8AC3E}">
        <p14:creationId xmlns:p14="http://schemas.microsoft.com/office/powerpoint/2010/main" val="4152925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ADB695B-215E-4F3D-9F07-3C5FAB4E3B22}" type="datetimeFigureOut">
              <a:rPr lang="en-GB" smtClean="0"/>
              <a:t>23/06/2019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645B17-EC6F-4381-B86C-9736B8E90CCE}" type="slidenum">
              <a:rPr lang="en-GB" smtClean="0"/>
              <a:t>‹#›</a:t>
            </a:fld>
            <a:endParaRPr lang="en-GB"/>
          </a:p>
        </p:txBody>
      </p:sp>
    </p:spTree>
    <p:extLst>
      <p:ext uri="{BB962C8B-B14F-4D97-AF65-F5344CB8AC3E}">
        <p14:creationId xmlns:p14="http://schemas.microsoft.com/office/powerpoint/2010/main" val="3196185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DB695B-215E-4F3D-9F07-3C5FAB4E3B22}" type="datetimeFigureOut">
              <a:rPr lang="en-GB" smtClean="0"/>
              <a:t>23/06/2019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645B17-EC6F-4381-B86C-9736B8E90CCE}" type="slidenum">
              <a:rPr lang="en-GB" smtClean="0"/>
              <a:t>‹#›</a:t>
            </a:fld>
            <a:endParaRPr lang="en-GB"/>
          </a:p>
        </p:txBody>
      </p:sp>
    </p:spTree>
    <p:extLst>
      <p:ext uri="{BB962C8B-B14F-4D97-AF65-F5344CB8AC3E}">
        <p14:creationId xmlns:p14="http://schemas.microsoft.com/office/powerpoint/2010/main" val="3957139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DB695B-215E-4F3D-9F07-3C5FAB4E3B22}" type="datetimeFigureOut">
              <a:rPr lang="en-GB" smtClean="0"/>
              <a:t>23/06/2019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645B17-EC6F-4381-B86C-9736B8E90CCE}" type="slidenum">
              <a:rPr lang="en-GB" smtClean="0"/>
              <a:t>‹#›</a:t>
            </a:fld>
            <a:endParaRPr lang="en-GB"/>
          </a:p>
        </p:txBody>
      </p:sp>
    </p:spTree>
    <p:extLst>
      <p:ext uri="{BB962C8B-B14F-4D97-AF65-F5344CB8AC3E}">
        <p14:creationId xmlns:p14="http://schemas.microsoft.com/office/powerpoint/2010/main" val="3571178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DB695B-215E-4F3D-9F07-3C5FAB4E3B22}" type="datetimeFigureOut">
              <a:rPr lang="en-GB" smtClean="0"/>
              <a:t>23/06/2019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645B17-EC6F-4381-B86C-9736B8E90CCE}" type="slidenum">
              <a:rPr lang="en-GB" smtClean="0"/>
              <a:t>‹#›</a:t>
            </a:fld>
            <a:endParaRPr lang="en-GB"/>
          </a:p>
        </p:txBody>
      </p:sp>
    </p:spTree>
    <p:extLst>
      <p:ext uri="{BB962C8B-B14F-4D97-AF65-F5344CB8AC3E}">
        <p14:creationId xmlns:p14="http://schemas.microsoft.com/office/powerpoint/2010/main" val="1536602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ADB695B-215E-4F3D-9F07-3C5FAB4E3B22}"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645B17-EC6F-4381-B86C-9736B8E90CCE}" type="slidenum">
              <a:rPr lang="en-GB" smtClean="0"/>
              <a:t>‹#›</a:t>
            </a:fld>
            <a:endParaRPr lang="en-GB"/>
          </a:p>
        </p:txBody>
      </p:sp>
    </p:spTree>
    <p:extLst>
      <p:ext uri="{BB962C8B-B14F-4D97-AF65-F5344CB8AC3E}">
        <p14:creationId xmlns:p14="http://schemas.microsoft.com/office/powerpoint/2010/main" val="4150804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ADB695B-215E-4F3D-9F07-3C5FAB4E3B22}"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645B17-EC6F-4381-B86C-9736B8E90CCE}" type="slidenum">
              <a:rPr lang="en-GB" smtClean="0"/>
              <a:t>‹#›</a:t>
            </a:fld>
            <a:endParaRPr lang="en-GB"/>
          </a:p>
        </p:txBody>
      </p:sp>
    </p:spTree>
    <p:extLst>
      <p:ext uri="{BB962C8B-B14F-4D97-AF65-F5344CB8AC3E}">
        <p14:creationId xmlns:p14="http://schemas.microsoft.com/office/powerpoint/2010/main" val="1805641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DB695B-215E-4F3D-9F07-3C5FAB4E3B22}" type="datetimeFigureOut">
              <a:rPr lang="en-GB" smtClean="0"/>
              <a:t>23/06/2019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645B17-EC6F-4381-B86C-9736B8E90CCE}" type="slidenum">
              <a:rPr lang="en-GB" smtClean="0"/>
              <a:t>‹#›</a:t>
            </a:fld>
            <a:endParaRPr lang="en-GB"/>
          </a:p>
        </p:txBody>
      </p:sp>
    </p:spTree>
    <p:extLst>
      <p:ext uri="{BB962C8B-B14F-4D97-AF65-F5344CB8AC3E}">
        <p14:creationId xmlns:p14="http://schemas.microsoft.com/office/powerpoint/2010/main" val="387365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Lecture 2</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31077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The Production Concept</a:t>
            </a:r>
            <a:br>
              <a:rPr lang="en-GB" dirty="0"/>
            </a:br>
            <a:endParaRPr lang="en-GB" dirty="0"/>
          </a:p>
        </p:txBody>
      </p:sp>
      <p:sp>
        <p:nvSpPr>
          <p:cNvPr id="3" name="Content Placeholder 2"/>
          <p:cNvSpPr>
            <a:spLocks noGrp="1"/>
          </p:cNvSpPr>
          <p:nvPr>
            <p:ph idx="1"/>
          </p:nvPr>
        </p:nvSpPr>
        <p:spPr/>
        <p:txBody>
          <a:bodyPr/>
          <a:lstStyle/>
          <a:p>
            <a:r>
              <a:rPr lang="en-GB" dirty="0"/>
              <a:t>The production concept holds that consumers will prefer products that are widely available and inexpensive.</a:t>
            </a:r>
          </a:p>
          <a:p>
            <a:pPr marL="0" indent="0">
              <a:buNone/>
            </a:pPr>
            <a:endParaRPr lang="en-GB" dirty="0"/>
          </a:p>
        </p:txBody>
      </p:sp>
    </p:spTree>
    <p:extLst>
      <p:ext uri="{BB962C8B-B14F-4D97-AF65-F5344CB8AC3E}">
        <p14:creationId xmlns:p14="http://schemas.microsoft.com/office/powerpoint/2010/main" val="571280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The Product Concept</a:t>
            </a:r>
            <a:br>
              <a:rPr lang="en-GB" b="1" dirty="0"/>
            </a:br>
            <a:endParaRPr lang="en-GB" dirty="0"/>
          </a:p>
        </p:txBody>
      </p:sp>
      <p:sp>
        <p:nvSpPr>
          <p:cNvPr id="3" name="Content Placeholder 2"/>
          <p:cNvSpPr>
            <a:spLocks noGrp="1"/>
          </p:cNvSpPr>
          <p:nvPr>
            <p:ph idx="1"/>
          </p:nvPr>
        </p:nvSpPr>
        <p:spPr/>
        <p:txBody>
          <a:bodyPr/>
          <a:lstStyle/>
          <a:p>
            <a:r>
              <a:rPr lang="en-GB" dirty="0"/>
              <a:t>The product concept holds that consumers will favour those products that offer the most quality, performance, or innovative features.</a:t>
            </a:r>
          </a:p>
          <a:p>
            <a:pPr marL="0" indent="0">
              <a:buNone/>
            </a:pPr>
            <a:endParaRPr lang="en-GB" dirty="0"/>
          </a:p>
        </p:txBody>
      </p:sp>
    </p:spTree>
    <p:extLst>
      <p:ext uri="{BB962C8B-B14F-4D97-AF65-F5344CB8AC3E}">
        <p14:creationId xmlns:p14="http://schemas.microsoft.com/office/powerpoint/2010/main" val="1146012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Selling Concept</a:t>
            </a:r>
          </a:p>
        </p:txBody>
      </p:sp>
      <p:sp>
        <p:nvSpPr>
          <p:cNvPr id="3" name="Content Placeholder 2"/>
          <p:cNvSpPr>
            <a:spLocks noGrp="1"/>
          </p:cNvSpPr>
          <p:nvPr>
            <p:ph idx="1"/>
          </p:nvPr>
        </p:nvSpPr>
        <p:spPr/>
        <p:txBody>
          <a:bodyPr/>
          <a:lstStyle/>
          <a:p>
            <a:r>
              <a:rPr lang="en-GB" dirty="0"/>
              <a:t>The selling concept holds that consumers and businesses, if left alone, will ordinarily not buy enough of the organisation’s products. The organisation must, therefore, undertake an aggressive selling and promotion effort.</a:t>
            </a:r>
          </a:p>
          <a:p>
            <a:endParaRPr lang="en-GB" dirty="0"/>
          </a:p>
        </p:txBody>
      </p:sp>
    </p:spTree>
    <p:extLst>
      <p:ext uri="{BB962C8B-B14F-4D97-AF65-F5344CB8AC3E}">
        <p14:creationId xmlns:p14="http://schemas.microsoft.com/office/powerpoint/2010/main" val="2681728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Marketing Concept</a:t>
            </a:r>
          </a:p>
        </p:txBody>
      </p:sp>
      <p:sp>
        <p:nvSpPr>
          <p:cNvPr id="3" name="Content Placeholder 2"/>
          <p:cNvSpPr>
            <a:spLocks noGrp="1"/>
          </p:cNvSpPr>
          <p:nvPr>
            <p:ph idx="1"/>
          </p:nvPr>
        </p:nvSpPr>
        <p:spPr/>
        <p:txBody>
          <a:bodyPr/>
          <a:lstStyle/>
          <a:p>
            <a:r>
              <a:rPr lang="en-GB" dirty="0"/>
              <a:t>The marketing concept holds that the key to achieving its organisational goals, consists of the company being more effective than competitors in creating, delivering, and communicating customer value to its chosen target markets.</a:t>
            </a:r>
          </a:p>
          <a:p>
            <a:pPr marL="0" indent="0">
              <a:buNone/>
            </a:pPr>
            <a:endParaRPr lang="en-GB" dirty="0"/>
          </a:p>
        </p:txBody>
      </p:sp>
    </p:spTree>
    <p:extLst>
      <p:ext uri="{BB962C8B-B14F-4D97-AF65-F5344CB8AC3E}">
        <p14:creationId xmlns:p14="http://schemas.microsoft.com/office/powerpoint/2010/main" val="3830168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Societal Marketing Concept</a:t>
            </a:r>
          </a:p>
        </p:txBody>
      </p:sp>
      <p:sp>
        <p:nvSpPr>
          <p:cNvPr id="3" name="Content Placeholder 2"/>
          <p:cNvSpPr>
            <a:spLocks noGrp="1"/>
          </p:cNvSpPr>
          <p:nvPr>
            <p:ph idx="1"/>
          </p:nvPr>
        </p:nvSpPr>
        <p:spPr/>
        <p:txBody>
          <a:bodyPr/>
          <a:lstStyle/>
          <a:p>
            <a:r>
              <a:rPr lang="en-GB" dirty="0"/>
              <a:t>The societal marketing concept holds that organisation’s task is to determine the needs, wants and interests of target markets and to deliver the desired satisfactions more effectively and efficiently than competitors in a way that preserves or enhances the consumer’s and the society’s well-being.</a:t>
            </a:r>
          </a:p>
          <a:p>
            <a:pPr marL="0" indent="0">
              <a:buNone/>
            </a:pPr>
            <a:r>
              <a:rPr lang="en-GB" dirty="0"/>
              <a:t> </a:t>
            </a:r>
          </a:p>
          <a:p>
            <a:endParaRPr lang="en-GB" dirty="0"/>
          </a:p>
        </p:txBody>
      </p:sp>
    </p:spTree>
    <p:extLst>
      <p:ext uri="{BB962C8B-B14F-4D97-AF65-F5344CB8AC3E}">
        <p14:creationId xmlns:p14="http://schemas.microsoft.com/office/powerpoint/2010/main" val="3286541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97B26-EC53-43E8-8439-12EB4AF8DD04}"/>
              </a:ext>
            </a:extLst>
          </p:cNvPr>
          <p:cNvSpPr>
            <a:spLocks noGrp="1"/>
          </p:cNvSpPr>
          <p:nvPr>
            <p:ph type="title"/>
          </p:nvPr>
        </p:nvSpPr>
        <p:spPr/>
        <p:txBody>
          <a:bodyPr/>
          <a:lstStyle/>
          <a:p>
            <a:r>
              <a:rPr lang="en-GB" dirty="0"/>
              <a:t>The Ansoff Matrix</a:t>
            </a:r>
          </a:p>
        </p:txBody>
      </p:sp>
      <p:pic>
        <p:nvPicPr>
          <p:cNvPr id="6" name="Content Placeholder 5">
            <a:extLst>
              <a:ext uri="{FF2B5EF4-FFF2-40B4-BE49-F238E27FC236}">
                <a16:creationId xmlns:a16="http://schemas.microsoft.com/office/drawing/2014/main" id="{CDC8B61F-5EF8-4B5E-B5F7-EF5247B0A56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772816"/>
            <a:ext cx="6760103" cy="4617715"/>
          </a:xfrm>
        </p:spPr>
      </p:pic>
    </p:spTree>
    <p:extLst>
      <p:ext uri="{BB962C8B-B14F-4D97-AF65-F5344CB8AC3E}">
        <p14:creationId xmlns:p14="http://schemas.microsoft.com/office/powerpoint/2010/main" val="1817176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br>
              <a:rPr lang="en-GB" dirty="0"/>
            </a:br>
            <a:br>
              <a:rPr lang="en-GB" dirty="0"/>
            </a:br>
            <a:r>
              <a:rPr lang="en-GB" b="1" dirty="0"/>
              <a:t>Market Penetration</a:t>
            </a:r>
            <a:br>
              <a:rPr lang="en-GB" dirty="0"/>
            </a:br>
            <a:endParaRPr lang="en-GB" dirty="0"/>
          </a:p>
        </p:txBody>
      </p:sp>
      <p:sp>
        <p:nvSpPr>
          <p:cNvPr id="3" name="Content Placeholder 2"/>
          <p:cNvSpPr>
            <a:spLocks noGrp="1"/>
          </p:cNvSpPr>
          <p:nvPr>
            <p:ph idx="1"/>
          </p:nvPr>
        </p:nvSpPr>
        <p:spPr/>
        <p:txBody>
          <a:bodyPr/>
          <a:lstStyle/>
          <a:p>
            <a:r>
              <a:rPr lang="en-GB" dirty="0"/>
              <a:t>Existing product, existing market.</a:t>
            </a:r>
          </a:p>
          <a:p>
            <a:r>
              <a:rPr lang="en-GB" dirty="0"/>
              <a:t> The company try to encourage their existing customers to buy more of the same product.</a:t>
            </a:r>
          </a:p>
          <a:p>
            <a:r>
              <a:rPr lang="en-GB" dirty="0"/>
              <a:t>Relationship marketing and promotion can be used.</a:t>
            </a:r>
          </a:p>
        </p:txBody>
      </p:sp>
    </p:spTree>
    <p:extLst>
      <p:ext uri="{BB962C8B-B14F-4D97-AF65-F5344CB8AC3E}">
        <p14:creationId xmlns:p14="http://schemas.microsoft.com/office/powerpoint/2010/main" val="3099644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Product Development</a:t>
            </a:r>
            <a:br>
              <a:rPr lang="en-GB" dirty="0"/>
            </a:br>
            <a:endParaRPr lang="en-GB" dirty="0"/>
          </a:p>
        </p:txBody>
      </p:sp>
      <p:sp>
        <p:nvSpPr>
          <p:cNvPr id="3" name="Content Placeholder 2"/>
          <p:cNvSpPr>
            <a:spLocks noGrp="1"/>
          </p:cNvSpPr>
          <p:nvPr>
            <p:ph idx="1"/>
          </p:nvPr>
        </p:nvSpPr>
        <p:spPr/>
        <p:txBody>
          <a:bodyPr/>
          <a:lstStyle/>
          <a:p>
            <a:r>
              <a:rPr lang="en-GB" dirty="0"/>
              <a:t>Existing market, new product.</a:t>
            </a:r>
          </a:p>
          <a:p>
            <a:pPr marL="0" indent="0">
              <a:buNone/>
            </a:pPr>
            <a:r>
              <a:rPr lang="en-GB" dirty="0"/>
              <a:t>The company improve the quality or upgrade the technology of the existing product.</a:t>
            </a:r>
          </a:p>
        </p:txBody>
      </p:sp>
    </p:spTree>
    <p:extLst>
      <p:ext uri="{BB962C8B-B14F-4D97-AF65-F5344CB8AC3E}">
        <p14:creationId xmlns:p14="http://schemas.microsoft.com/office/powerpoint/2010/main" val="1481659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Market Development</a:t>
            </a:r>
            <a:br>
              <a:rPr lang="en-GB" dirty="0"/>
            </a:br>
            <a:endParaRPr lang="en-GB" dirty="0"/>
          </a:p>
        </p:txBody>
      </p:sp>
      <p:sp>
        <p:nvSpPr>
          <p:cNvPr id="3" name="Content Placeholder 2"/>
          <p:cNvSpPr>
            <a:spLocks noGrp="1"/>
          </p:cNvSpPr>
          <p:nvPr>
            <p:ph idx="1"/>
          </p:nvPr>
        </p:nvSpPr>
        <p:spPr/>
        <p:txBody>
          <a:bodyPr/>
          <a:lstStyle/>
          <a:p>
            <a:r>
              <a:rPr lang="en-GB" dirty="0"/>
              <a:t>New market, existing product.</a:t>
            </a:r>
          </a:p>
          <a:p>
            <a:r>
              <a:rPr lang="en-GB" dirty="0"/>
              <a:t>The company make their product available in new, undiscovered countries.</a:t>
            </a:r>
          </a:p>
          <a:p>
            <a:r>
              <a:rPr lang="en-GB" dirty="0"/>
              <a:t>The company find a new target market for an existing product.</a:t>
            </a:r>
          </a:p>
        </p:txBody>
      </p:sp>
    </p:spTree>
    <p:extLst>
      <p:ext uri="{BB962C8B-B14F-4D97-AF65-F5344CB8AC3E}">
        <p14:creationId xmlns:p14="http://schemas.microsoft.com/office/powerpoint/2010/main" val="3448886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Diversification</a:t>
            </a:r>
          </a:p>
        </p:txBody>
      </p:sp>
      <p:sp>
        <p:nvSpPr>
          <p:cNvPr id="3" name="Content Placeholder 2"/>
          <p:cNvSpPr>
            <a:spLocks noGrp="1"/>
          </p:cNvSpPr>
          <p:nvPr>
            <p:ph idx="1"/>
          </p:nvPr>
        </p:nvSpPr>
        <p:spPr/>
        <p:txBody>
          <a:bodyPr/>
          <a:lstStyle/>
          <a:p>
            <a:r>
              <a:rPr lang="en-GB" dirty="0"/>
              <a:t>New market, new product.</a:t>
            </a:r>
          </a:p>
          <a:p>
            <a:r>
              <a:rPr lang="en-GB" dirty="0"/>
              <a:t>The company produce products associated with a new industry.</a:t>
            </a:r>
          </a:p>
          <a:p>
            <a:r>
              <a:rPr lang="en-GB" dirty="0"/>
              <a:t>There can be related or unrelated diversification.</a:t>
            </a:r>
          </a:p>
        </p:txBody>
      </p:sp>
    </p:spTree>
    <p:extLst>
      <p:ext uri="{BB962C8B-B14F-4D97-AF65-F5344CB8AC3E}">
        <p14:creationId xmlns:p14="http://schemas.microsoft.com/office/powerpoint/2010/main" val="2912004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br>
            <a:r>
              <a:rPr lang="en-GB" b="1" u="sng" dirty="0"/>
              <a:t>SWOT Analysis</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b="1" dirty="0"/>
              <a:t>STRENGTHS</a:t>
            </a:r>
          </a:p>
          <a:p>
            <a:r>
              <a:rPr lang="en-GB" dirty="0"/>
              <a:t>Strong brand name and good reputation.</a:t>
            </a:r>
          </a:p>
          <a:p>
            <a:r>
              <a:rPr lang="en-GB" dirty="0"/>
              <a:t>Patent and copyright protection.</a:t>
            </a:r>
          </a:p>
          <a:p>
            <a:r>
              <a:rPr lang="en-GB" dirty="0"/>
              <a:t>A large amount of financial resources.</a:t>
            </a:r>
          </a:p>
          <a:p>
            <a:r>
              <a:rPr lang="en-GB" dirty="0"/>
              <a:t>A good relationship with suppliers and distributors.</a:t>
            </a:r>
          </a:p>
          <a:p>
            <a:r>
              <a:rPr lang="en-GB" dirty="0"/>
              <a:t>The employees within the organisation.</a:t>
            </a:r>
          </a:p>
          <a:p>
            <a:r>
              <a:rPr lang="en-GB" dirty="0"/>
              <a:t>Economies of scale and experience.</a:t>
            </a:r>
          </a:p>
        </p:txBody>
      </p:sp>
    </p:spTree>
    <p:extLst>
      <p:ext uri="{BB962C8B-B14F-4D97-AF65-F5344CB8AC3E}">
        <p14:creationId xmlns:p14="http://schemas.microsoft.com/office/powerpoint/2010/main" val="313934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t>Weaknesses</a:t>
            </a:r>
          </a:p>
        </p:txBody>
      </p:sp>
      <p:sp>
        <p:nvSpPr>
          <p:cNvPr id="3" name="Content Placeholder 2"/>
          <p:cNvSpPr>
            <a:spLocks noGrp="1"/>
          </p:cNvSpPr>
          <p:nvPr>
            <p:ph idx="1"/>
          </p:nvPr>
        </p:nvSpPr>
        <p:spPr/>
        <p:txBody>
          <a:bodyPr/>
          <a:lstStyle/>
          <a:p>
            <a:r>
              <a:rPr lang="en-GB" dirty="0"/>
              <a:t>The strengths can be reversed and become the weaknesses.</a:t>
            </a:r>
          </a:p>
          <a:p>
            <a:r>
              <a:rPr lang="en-GB" dirty="0"/>
              <a:t>Failure to innovate.</a:t>
            </a:r>
          </a:p>
        </p:txBody>
      </p:sp>
    </p:spTree>
    <p:extLst>
      <p:ext uri="{BB962C8B-B14F-4D97-AF65-F5344CB8AC3E}">
        <p14:creationId xmlns:p14="http://schemas.microsoft.com/office/powerpoint/2010/main" val="744025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barn(inVertical)">
                                      <p:cBhvr>
                                        <p:cTn id="14"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t>Opportunities</a:t>
            </a:r>
          </a:p>
        </p:txBody>
      </p:sp>
      <p:sp>
        <p:nvSpPr>
          <p:cNvPr id="3" name="Content Placeholder 2"/>
          <p:cNvSpPr>
            <a:spLocks noGrp="1"/>
          </p:cNvSpPr>
          <p:nvPr>
            <p:ph idx="1"/>
          </p:nvPr>
        </p:nvSpPr>
        <p:spPr/>
        <p:txBody>
          <a:bodyPr/>
          <a:lstStyle/>
          <a:p>
            <a:r>
              <a:rPr lang="en-GB" dirty="0"/>
              <a:t>Investment in research and development.</a:t>
            </a:r>
          </a:p>
          <a:p>
            <a:r>
              <a:rPr lang="en-GB" dirty="0"/>
              <a:t>Competitor weaknesses.</a:t>
            </a:r>
          </a:p>
          <a:p>
            <a:r>
              <a:rPr lang="en-GB" dirty="0"/>
              <a:t>New rules and regulations.</a:t>
            </a:r>
          </a:p>
          <a:p>
            <a:r>
              <a:rPr lang="en-GB" dirty="0"/>
              <a:t>An unsatisfied customer need.</a:t>
            </a:r>
          </a:p>
        </p:txBody>
      </p:sp>
    </p:spTree>
    <p:extLst>
      <p:ext uri="{BB962C8B-B14F-4D97-AF65-F5344CB8AC3E}">
        <p14:creationId xmlns:p14="http://schemas.microsoft.com/office/powerpoint/2010/main" val="776956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t>Threats</a:t>
            </a:r>
          </a:p>
        </p:txBody>
      </p:sp>
      <p:sp>
        <p:nvSpPr>
          <p:cNvPr id="3" name="Content Placeholder 2"/>
          <p:cNvSpPr>
            <a:spLocks noGrp="1"/>
          </p:cNvSpPr>
          <p:nvPr>
            <p:ph idx="1"/>
          </p:nvPr>
        </p:nvSpPr>
        <p:spPr/>
        <p:txBody>
          <a:bodyPr/>
          <a:lstStyle/>
          <a:p>
            <a:r>
              <a:rPr lang="en-GB" dirty="0"/>
              <a:t>Changing customer needs and wants away from the company’s product/service.</a:t>
            </a:r>
          </a:p>
          <a:p>
            <a:r>
              <a:rPr lang="en-GB" dirty="0"/>
              <a:t>Competitors and substitutes.</a:t>
            </a:r>
          </a:p>
          <a:p>
            <a:r>
              <a:rPr lang="en-GB" dirty="0"/>
              <a:t>New rules and regulations.</a:t>
            </a:r>
          </a:p>
          <a:p>
            <a:pPr marL="0" indent="0">
              <a:buNone/>
            </a:pPr>
            <a:endParaRPr lang="en-GB" dirty="0"/>
          </a:p>
        </p:txBody>
      </p:sp>
    </p:spTree>
    <p:extLst>
      <p:ext uri="{BB962C8B-B14F-4D97-AF65-F5344CB8AC3E}">
        <p14:creationId xmlns:p14="http://schemas.microsoft.com/office/powerpoint/2010/main" val="753715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100</TotalTime>
  <Words>374</Words>
  <Application>Microsoft Office PowerPoint</Application>
  <PresentationFormat>On-screen Show (4:3)</PresentationFormat>
  <Paragraphs>48</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Lecture 2</vt:lpstr>
      <vt:lpstr> The Production Concept </vt:lpstr>
      <vt:lpstr>  The Product Concept </vt:lpstr>
      <vt:lpstr>The Selling Concept</vt:lpstr>
      <vt:lpstr>The Marketing Concept</vt:lpstr>
      <vt:lpstr>The Societal Marketing Concept</vt:lpstr>
      <vt:lpstr>The Ansoff Matrix</vt:lpstr>
      <vt:lpstr>   Market Penetration </vt:lpstr>
      <vt:lpstr>  Product Development </vt:lpstr>
      <vt:lpstr>  Market Development </vt:lpstr>
      <vt:lpstr>Diversification</vt:lpstr>
      <vt:lpstr> SWOT Analysis </vt:lpstr>
      <vt:lpstr> Weaknesses</vt:lpstr>
      <vt:lpstr> Opportunities</vt:lpstr>
      <vt:lpstr> Threats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2</dc:title>
  <dc:creator>Balan</dc:creator>
  <cp:lastModifiedBy>Tushara Balendran</cp:lastModifiedBy>
  <cp:revision>8</cp:revision>
  <dcterms:created xsi:type="dcterms:W3CDTF">2017-09-26T17:45:59Z</dcterms:created>
  <dcterms:modified xsi:type="dcterms:W3CDTF">2019-06-23T10:32:05Z</dcterms:modified>
</cp:coreProperties>
</file>