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256" r:id="rId2"/>
    <p:sldId id="297" r:id="rId3"/>
    <p:sldId id="298" r:id="rId4"/>
    <p:sldId id="258" r:id="rId5"/>
    <p:sldId id="296" r:id="rId6"/>
    <p:sldId id="299" r:id="rId7"/>
    <p:sldId id="300" r:id="rId8"/>
    <p:sldId id="301" r:id="rId9"/>
    <p:sldId id="302" r:id="rId10"/>
    <p:sldId id="304" r:id="rId11"/>
    <p:sldId id="303" r:id="rId12"/>
    <p:sldId id="276" r:id="rId13"/>
    <p:sldId id="277" r:id="rId14"/>
    <p:sldId id="262" r:id="rId15"/>
    <p:sldId id="279" r:id="rId16"/>
    <p:sldId id="280" r:id="rId17"/>
    <p:sldId id="281" r:id="rId18"/>
    <p:sldId id="282" r:id="rId19"/>
    <p:sldId id="283" r:id="rId20"/>
    <p:sldId id="263" r:id="rId21"/>
    <p:sldId id="278" r:id="rId22"/>
    <p:sldId id="284" r:id="rId23"/>
    <p:sldId id="264" r:id="rId24"/>
    <p:sldId id="265" r:id="rId25"/>
    <p:sldId id="286" r:id="rId26"/>
    <p:sldId id="287" r:id="rId27"/>
    <p:sldId id="288" r:id="rId28"/>
    <p:sldId id="289" r:id="rId29"/>
    <p:sldId id="290" r:id="rId30"/>
    <p:sldId id="291" r:id="rId31"/>
    <p:sldId id="285" r:id="rId32"/>
    <p:sldId id="266" r:id="rId33"/>
    <p:sldId id="268" r:id="rId34"/>
    <p:sldId id="269" r:id="rId35"/>
    <p:sldId id="270" r:id="rId36"/>
    <p:sldId id="271" r:id="rId37"/>
    <p:sldId id="272" r:id="rId38"/>
    <p:sldId id="273" r:id="rId39"/>
    <p:sldId id="295"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7" d="100"/>
          <a:sy n="77" d="100"/>
        </p:scale>
        <p:origin x="1206"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76141E-E75D-493A-9359-6EF094B069D5}" type="datetimeFigureOut">
              <a:rPr lang="en-GB" smtClean="0"/>
              <a:pPr/>
              <a:t>22/09/2017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D65ECE2-2F7A-4F1D-8F40-4DF48E9103EF}" type="slidenum">
              <a:rPr lang="en-GB" smtClean="0"/>
              <a:pPr/>
              <a:t>‹#›</a:t>
            </a:fld>
            <a:endParaRPr lang="en-GB"/>
          </a:p>
        </p:txBody>
      </p:sp>
    </p:spTree>
    <p:extLst>
      <p:ext uri="{BB962C8B-B14F-4D97-AF65-F5344CB8AC3E}">
        <p14:creationId xmlns:p14="http://schemas.microsoft.com/office/powerpoint/2010/main" val="307399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974D455-22AA-42BB-92BE-2C33AE99FA48}" type="slidenum">
              <a:rPr lang="ar-SA"/>
              <a:pPr/>
              <a:t>12</a:t>
            </a:fld>
            <a:endParaRPr lang="en-US"/>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340040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A2F595-F813-4438-A844-D1CAFC8CC532}" type="slidenum">
              <a:rPr lang="ar-SA"/>
              <a:pPr/>
              <a:t>21</a:t>
            </a:fld>
            <a:endParaRPr 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040233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2B8FC4-C6E7-49E6-A099-E4416BA92D0A}" type="slidenum">
              <a:rPr lang="ar-SA"/>
              <a:pPr/>
              <a:t>39</a:t>
            </a:fld>
            <a:endParaRPr lang="en-US"/>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6046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30C169B-DEFA-4E17-AA1C-FE6061AA7C76}" type="datetimeFigureOut">
              <a:rPr lang="en-GB" smtClean="0"/>
              <a:pPr/>
              <a:t>22/09/2017</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9C91BBDE-24A3-49A0-A525-6A86E696745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0C169B-DEFA-4E17-AA1C-FE6061AA7C76}" type="datetimeFigureOut">
              <a:rPr lang="en-GB" smtClean="0"/>
              <a:pPr/>
              <a:t>22/09/2017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30C169B-DEFA-4E17-AA1C-FE6061AA7C76}" type="datetimeFigureOut">
              <a:rPr lang="en-GB" smtClean="0"/>
              <a:pPr/>
              <a:t>22/09/2017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1BBDE-24A3-49A0-A525-6A86E696745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30C169B-DEFA-4E17-AA1C-FE6061AA7C76}" type="datetimeFigureOut">
              <a:rPr lang="en-GB" smtClean="0"/>
              <a:pPr/>
              <a:t>22/09/2017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30C169B-DEFA-4E17-AA1C-FE6061AA7C76}" type="datetimeFigureOut">
              <a:rPr lang="en-GB" smtClean="0"/>
              <a:pPr/>
              <a:t>22/09/2017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30C169B-DEFA-4E17-AA1C-FE6061AA7C76}" type="datetimeFigureOut">
              <a:rPr lang="en-GB" smtClean="0"/>
              <a:pPr/>
              <a:t>22/09/2017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C169B-DEFA-4E17-AA1C-FE6061AA7C76}" type="datetimeFigureOut">
              <a:rPr lang="en-GB" smtClean="0"/>
              <a:pPr/>
              <a:t>22/09/2017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30C169B-DEFA-4E17-AA1C-FE6061AA7C76}" type="datetimeFigureOut">
              <a:rPr lang="en-GB" smtClean="0"/>
              <a:pPr/>
              <a:t>22/09/2017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30C169B-DEFA-4E17-AA1C-FE6061AA7C76}" type="datetimeFigureOut">
              <a:rPr lang="en-GB" smtClean="0"/>
              <a:pPr/>
              <a:t>22/09/2017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9C91BBDE-24A3-49A0-A525-6A86E6967451}"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0C169B-DEFA-4E17-AA1C-FE6061AA7C76}" type="datetimeFigureOut">
              <a:rPr lang="en-GB" smtClean="0"/>
              <a:pPr/>
              <a:t>22/09/2017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0C169B-DEFA-4E17-AA1C-FE6061AA7C76}" type="datetimeFigureOut">
              <a:rPr lang="en-GB" smtClean="0"/>
              <a:pPr/>
              <a:t>22/09/2017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1BBDE-24A3-49A0-A525-6A86E696745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30C169B-DEFA-4E17-AA1C-FE6061AA7C76}" type="datetimeFigureOut">
              <a:rPr lang="en-GB" smtClean="0"/>
              <a:pPr/>
              <a:t>22/09/2017</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9C91BBDE-24A3-49A0-A525-6A86E6967451}"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moviegoods.com/movie_item.asp?path=/Assets/product_images/1020/&amp;file=104290.1020.A.jp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Public Health </a:t>
            </a:r>
            <a:endParaRPr lang="en-GB" dirty="0"/>
          </a:p>
        </p:txBody>
      </p:sp>
      <p:sp>
        <p:nvSpPr>
          <p:cNvPr id="3" name="Subtitle 2"/>
          <p:cNvSpPr>
            <a:spLocks noGrp="1"/>
          </p:cNvSpPr>
          <p:nvPr>
            <p:ph type="subTitle" idx="1"/>
          </p:nvPr>
        </p:nvSpPr>
        <p:spPr/>
        <p:txBody>
          <a:bodyPr/>
          <a:lstStyle/>
          <a:p>
            <a:r>
              <a:rPr lang="en-GB" dirty="0" smtClean="0"/>
              <a:t>Epidemiology of communicable diseases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Epidemiology?</a:t>
            </a:r>
            <a:endParaRPr lang="en-US" dirty="0"/>
          </a:p>
        </p:txBody>
      </p:sp>
      <p:sp>
        <p:nvSpPr>
          <p:cNvPr id="3" name="Content Placeholder 2"/>
          <p:cNvSpPr>
            <a:spLocks noGrp="1"/>
          </p:cNvSpPr>
          <p:nvPr>
            <p:ph idx="1"/>
          </p:nvPr>
        </p:nvSpPr>
        <p:spPr/>
        <p:txBody>
          <a:bodyPr>
            <a:normAutofit/>
          </a:bodyPr>
          <a:lstStyle/>
          <a:p>
            <a:r>
              <a:rPr lang="en-US" dirty="0" smtClean="0"/>
              <a:t>The word “epidemiology” comes from three Greek words:</a:t>
            </a:r>
          </a:p>
          <a:p>
            <a:pPr>
              <a:buNone/>
            </a:pPr>
            <a:endParaRPr lang="en-US" sz="500" dirty="0" smtClean="0"/>
          </a:p>
          <a:p>
            <a:pPr lvl="2"/>
            <a:r>
              <a:rPr lang="en-US" sz="2600" dirty="0" err="1" smtClean="0"/>
              <a:t>Epi</a:t>
            </a:r>
            <a:r>
              <a:rPr lang="en-US" sz="2600" dirty="0" smtClean="0"/>
              <a:t> = “on, upon, or befalls.”</a:t>
            </a:r>
          </a:p>
          <a:p>
            <a:pPr lvl="2"/>
            <a:r>
              <a:rPr lang="en-US" sz="2600" dirty="0" smtClean="0"/>
              <a:t>Demo = “people.”</a:t>
            </a:r>
          </a:p>
          <a:p>
            <a:pPr lvl="2"/>
            <a:r>
              <a:rPr lang="en-US" sz="2600" dirty="0" smtClean="0"/>
              <a:t>-</a:t>
            </a:r>
            <a:r>
              <a:rPr lang="en-US" sz="2600" dirty="0" err="1" smtClean="0"/>
              <a:t>ology</a:t>
            </a:r>
            <a:r>
              <a:rPr lang="en-US" sz="2600" dirty="0" smtClean="0"/>
              <a:t> = “the study of.”</a:t>
            </a:r>
          </a:p>
          <a:p>
            <a:pPr lvl="1">
              <a:buNone/>
            </a:pPr>
            <a:endParaRPr lang="en-US" dirty="0" smtClean="0"/>
          </a:p>
          <a:p>
            <a:r>
              <a:rPr lang="en-US" dirty="0" smtClean="0"/>
              <a:t>So, epidemiology can be literally defined as “the study of that which befalls people.”</a:t>
            </a:r>
            <a:endParaRPr lang="en-US" dirty="0"/>
          </a:p>
        </p:txBody>
      </p:sp>
    </p:spTree>
    <p:extLst>
      <p:ext uri="{BB962C8B-B14F-4D97-AF65-F5344CB8AC3E}">
        <p14:creationId xmlns:p14="http://schemas.microsoft.com/office/powerpoint/2010/main" val="1118893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is Epidemiology in terms of Public Health?</a:t>
            </a:r>
            <a:endParaRPr lang="en-US" dirty="0"/>
          </a:p>
        </p:txBody>
      </p:sp>
      <p:sp>
        <p:nvSpPr>
          <p:cNvPr id="3" name="Content Placeholder 2"/>
          <p:cNvSpPr>
            <a:spLocks noGrp="1"/>
          </p:cNvSpPr>
          <p:nvPr>
            <p:ph idx="1"/>
          </p:nvPr>
        </p:nvSpPr>
        <p:spPr>
          <a:xfrm>
            <a:off x="1447800" y="1600200"/>
            <a:ext cx="7498080" cy="4800600"/>
          </a:xfrm>
        </p:spPr>
        <p:txBody>
          <a:bodyPr/>
          <a:lstStyle/>
          <a:p>
            <a:endParaRPr lang="en-US" dirty="0" smtClean="0"/>
          </a:p>
          <a:p>
            <a:endParaRPr lang="en-US" dirty="0"/>
          </a:p>
          <a:p>
            <a:r>
              <a:rPr lang="en-US" dirty="0" smtClean="0"/>
              <a:t>“</a:t>
            </a:r>
            <a:r>
              <a:rPr lang="en-US" dirty="0" smtClean="0"/>
              <a:t>The study of the distribution and determinants of health-related states in specified populations, and the application of this study to control health problems.”</a:t>
            </a:r>
          </a:p>
          <a:p>
            <a:pPr>
              <a:buNone/>
            </a:pPr>
            <a:endParaRPr lang="en-US" sz="500" dirty="0" smtClean="0"/>
          </a:p>
          <a:p>
            <a:r>
              <a:rPr lang="en-US" dirty="0" smtClean="0"/>
              <a:t>It is the basic science of public health.</a:t>
            </a:r>
            <a:endParaRPr lang="en-US" dirty="0"/>
          </a:p>
        </p:txBody>
      </p:sp>
    </p:spTree>
    <p:extLst>
      <p:ext uri="{BB962C8B-B14F-4D97-AF65-F5344CB8AC3E}">
        <p14:creationId xmlns:p14="http://schemas.microsoft.com/office/powerpoint/2010/main" val="1565404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dirty="0" smtClean="0"/>
              <a:t>Task </a:t>
            </a:r>
            <a:endParaRPr lang="en-US" dirty="0" smtClean="0"/>
          </a:p>
        </p:txBody>
      </p:sp>
      <p:sp>
        <p:nvSpPr>
          <p:cNvPr id="19459" name="Rectangle 3"/>
          <p:cNvSpPr>
            <a:spLocks noGrp="1" noChangeArrowheads="1"/>
          </p:cNvSpPr>
          <p:nvPr>
            <p:ph idx="1"/>
          </p:nvPr>
        </p:nvSpPr>
        <p:spPr/>
        <p:txBody>
          <a:bodyPr>
            <a:normAutofit/>
          </a:bodyPr>
          <a:lstStyle/>
          <a:p>
            <a:r>
              <a:rPr lang="en-GB" dirty="0" smtClean="0"/>
              <a:t>You are an epidemiologist what would you be looking to find out </a:t>
            </a:r>
          </a:p>
          <a:p>
            <a:endParaRPr lang="en-GB" dirty="0" smtClean="0"/>
          </a:p>
          <a:p>
            <a:r>
              <a:rPr lang="en-GB" dirty="0" smtClean="0"/>
              <a:t>State why</a:t>
            </a:r>
          </a:p>
          <a:p>
            <a:pPr eaLnBrk="1" hangingPunct="1">
              <a:buFont typeface="Wingdings" pitchFamily="2" charset="2"/>
              <a:buNone/>
            </a:pPr>
            <a:endParaRPr lang="en-US" dirty="0" smtClean="0"/>
          </a:p>
          <a:p>
            <a:pPr eaLnBrk="1" hangingPunct="1"/>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fade">
                                      <p:cBhvr>
                                        <p:cTn id="7" dur="2000"/>
                                        <p:tgtEl>
                                          <p:spTgt spid="194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fade">
                                      <p:cBhvr>
                                        <p:cTn id="12" dur="200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You would need the following information</a:t>
            </a:r>
            <a:endParaRPr lang="en-GB" dirty="0"/>
          </a:p>
        </p:txBody>
      </p:sp>
      <p:sp>
        <p:nvSpPr>
          <p:cNvPr id="3" name="Content Placeholder 2"/>
          <p:cNvSpPr>
            <a:spLocks noGrp="1"/>
          </p:cNvSpPr>
          <p:nvPr>
            <p:ph idx="1"/>
          </p:nvPr>
        </p:nvSpPr>
        <p:spPr/>
        <p:txBody>
          <a:bodyPr/>
          <a:lstStyle/>
          <a:p>
            <a:r>
              <a:rPr lang="en-GB" dirty="0" smtClean="0"/>
              <a:t>case definition (what)</a:t>
            </a:r>
          </a:p>
          <a:p>
            <a:r>
              <a:rPr lang="en-GB" dirty="0" smtClean="0"/>
              <a:t>person (who)</a:t>
            </a:r>
          </a:p>
          <a:p>
            <a:r>
              <a:rPr lang="en-GB" dirty="0" smtClean="0"/>
              <a:t>place (where)</a:t>
            </a:r>
          </a:p>
          <a:p>
            <a:r>
              <a:rPr lang="en-GB" dirty="0" smtClean="0"/>
              <a:t>time (when)</a:t>
            </a:r>
          </a:p>
          <a:p>
            <a:r>
              <a:rPr lang="en-GB" dirty="0" smtClean="0"/>
              <a:t>risk factors (how and why)</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64672"/>
          </a:xfrm>
        </p:spPr>
        <p:txBody>
          <a:bodyPr>
            <a:normAutofit fontScale="90000"/>
          </a:bodyPr>
          <a:lstStyle/>
          <a:p>
            <a:r>
              <a:rPr lang="en-US" dirty="0" smtClean="0"/>
              <a:t>Epidemiology vs. Medicine</a:t>
            </a:r>
            <a:endParaRPr lang="en-US" dirty="0"/>
          </a:p>
        </p:txBody>
      </p:sp>
      <p:sp>
        <p:nvSpPr>
          <p:cNvPr id="4" name="Content Placeholder 3"/>
          <p:cNvSpPr>
            <a:spLocks noGrp="1"/>
          </p:cNvSpPr>
          <p:nvPr>
            <p:ph sz="half" idx="1"/>
          </p:nvPr>
        </p:nvSpPr>
        <p:spPr>
          <a:xfrm>
            <a:off x="457200" y="1371600"/>
            <a:ext cx="4258816" cy="5181600"/>
          </a:xfrm>
          <a:ln>
            <a:solidFill>
              <a:schemeClr val="tx1"/>
            </a:solidFill>
          </a:ln>
        </p:spPr>
        <p:txBody>
          <a:bodyPr>
            <a:normAutofit lnSpcReduction="10000"/>
          </a:bodyPr>
          <a:lstStyle/>
          <a:p>
            <a:pPr algn="ctr">
              <a:buNone/>
            </a:pPr>
            <a:r>
              <a:rPr lang="en-US" u="sng" dirty="0" smtClean="0"/>
              <a:t>Epidemiology:</a:t>
            </a:r>
          </a:p>
          <a:p>
            <a:r>
              <a:rPr lang="en-US" dirty="0" smtClean="0"/>
              <a:t>Concerned with the population as a whole.</a:t>
            </a:r>
          </a:p>
          <a:p>
            <a:r>
              <a:rPr lang="en-US" dirty="0" smtClean="0"/>
              <a:t>Uses information to generate hypotheses between exposure and disease.</a:t>
            </a:r>
          </a:p>
          <a:p>
            <a:r>
              <a:rPr lang="en-US" dirty="0" smtClean="0"/>
              <a:t>Tests hypotheses using analytical studies.</a:t>
            </a:r>
          </a:p>
          <a:p>
            <a:r>
              <a:rPr lang="en-US" dirty="0" smtClean="0"/>
              <a:t>Recommends community intervention to end health problem.</a:t>
            </a:r>
            <a:endParaRPr lang="en-US" dirty="0"/>
          </a:p>
        </p:txBody>
      </p:sp>
      <p:sp>
        <p:nvSpPr>
          <p:cNvPr id="5" name="Content Placeholder 4"/>
          <p:cNvSpPr>
            <a:spLocks noGrp="1"/>
          </p:cNvSpPr>
          <p:nvPr>
            <p:ph sz="half" idx="2"/>
          </p:nvPr>
        </p:nvSpPr>
        <p:spPr>
          <a:xfrm>
            <a:off x="4932040" y="1371600"/>
            <a:ext cx="4001648" cy="5181600"/>
          </a:xfrm>
          <a:ln>
            <a:solidFill>
              <a:schemeClr val="tx1"/>
            </a:solidFill>
          </a:ln>
        </p:spPr>
        <p:txBody>
          <a:bodyPr>
            <a:normAutofit lnSpcReduction="10000"/>
          </a:bodyPr>
          <a:lstStyle/>
          <a:p>
            <a:pPr algn="ctr">
              <a:buNone/>
            </a:pPr>
            <a:r>
              <a:rPr lang="en-US" u="sng" dirty="0" smtClean="0"/>
              <a:t>Medicine:</a:t>
            </a:r>
          </a:p>
          <a:p>
            <a:r>
              <a:rPr lang="en-US" dirty="0" smtClean="0"/>
              <a:t>Concerned with the individual person (or patient).</a:t>
            </a:r>
          </a:p>
          <a:p>
            <a:r>
              <a:rPr lang="en-US" dirty="0" smtClean="0"/>
              <a:t>Uses information to make a diagnosis.</a:t>
            </a:r>
          </a:p>
          <a:p>
            <a:r>
              <a:rPr lang="en-US" dirty="0" smtClean="0"/>
              <a:t>Tests diagnosis by conducting additional diagnostic tests.</a:t>
            </a:r>
          </a:p>
          <a:p>
            <a:r>
              <a:rPr lang="en-US" dirty="0" smtClean="0"/>
              <a:t>Recommends a prescribed medical treatment to end health problem.</a:t>
            </a:r>
            <a:endParaRPr lang="en-US" dirty="0"/>
          </a:p>
        </p:txBody>
      </p:sp>
    </p:spTree>
    <p:extLst>
      <p:ext uri="{BB962C8B-B14F-4D97-AF65-F5344CB8AC3E}">
        <p14:creationId xmlns:p14="http://schemas.microsoft.com/office/powerpoint/2010/main" val="3049051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Epidemiological Triangle</a:t>
            </a:r>
            <a:endParaRPr lang="en-US" dirty="0"/>
          </a:p>
        </p:txBody>
      </p:sp>
      <p:sp>
        <p:nvSpPr>
          <p:cNvPr id="3" name="Content Placeholder 2"/>
          <p:cNvSpPr>
            <a:spLocks noGrp="1"/>
          </p:cNvSpPr>
          <p:nvPr>
            <p:ph idx="1"/>
          </p:nvPr>
        </p:nvSpPr>
        <p:spPr>
          <a:xfrm>
            <a:off x="1435608" y="1447800"/>
            <a:ext cx="7498080" cy="5029200"/>
          </a:xfrm>
        </p:spPr>
        <p:txBody>
          <a:bodyPr>
            <a:normAutofit/>
          </a:bodyPr>
          <a:lstStyle/>
          <a:p>
            <a:endParaRPr lang="en-US" dirty="0" smtClean="0"/>
          </a:p>
          <a:p>
            <a:endParaRPr lang="en-US" dirty="0"/>
          </a:p>
          <a:p>
            <a:r>
              <a:rPr lang="en-US" dirty="0" smtClean="0"/>
              <a:t>A </a:t>
            </a:r>
            <a:r>
              <a:rPr lang="en-US" dirty="0" smtClean="0"/>
              <a:t>model that helps epidemiologists (and other scientists) study various health problems.</a:t>
            </a:r>
          </a:p>
          <a:p>
            <a:pPr>
              <a:buNone/>
            </a:pPr>
            <a:endParaRPr lang="en-US" dirty="0" smtClean="0"/>
          </a:p>
          <a:p>
            <a:r>
              <a:rPr lang="en-US" dirty="0" smtClean="0"/>
              <a:t>Specific to epidemiology, this model depicts the interaction and interdependence of the agent, host, and environment on the spread of diseases.</a:t>
            </a:r>
          </a:p>
          <a:p>
            <a:pPr lvl="1"/>
            <a:r>
              <a:rPr lang="en-US" dirty="0" smtClean="0"/>
              <a:t>Very useful when studying infectious diseases.</a:t>
            </a:r>
            <a:endParaRPr lang="en-US" dirty="0"/>
          </a:p>
        </p:txBody>
      </p:sp>
    </p:spTree>
    <p:extLst>
      <p:ext uri="{BB962C8B-B14F-4D97-AF65-F5344CB8AC3E}">
        <p14:creationId xmlns:p14="http://schemas.microsoft.com/office/powerpoint/2010/main" val="1135587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Epidemiological Triangle</a:t>
            </a:r>
            <a:endParaRPr lang="en-US" dirty="0"/>
          </a:p>
        </p:txBody>
      </p:sp>
      <p:sp>
        <p:nvSpPr>
          <p:cNvPr id="3" name="Content Placeholder 2"/>
          <p:cNvSpPr>
            <a:spLocks noGrp="1"/>
          </p:cNvSpPr>
          <p:nvPr>
            <p:ph idx="1"/>
          </p:nvPr>
        </p:nvSpPr>
        <p:spPr/>
        <p:txBody>
          <a:bodyPr>
            <a:normAutofit/>
          </a:bodyPr>
          <a:lstStyle/>
          <a:p>
            <a:r>
              <a:rPr lang="en-US" dirty="0" smtClean="0"/>
              <a:t>Agent</a:t>
            </a:r>
          </a:p>
          <a:p>
            <a:pPr lvl="1"/>
            <a:r>
              <a:rPr lang="en-US" dirty="0" smtClean="0"/>
              <a:t>The “what” – what caused the disease.</a:t>
            </a:r>
          </a:p>
          <a:p>
            <a:pPr lvl="1">
              <a:buNone/>
            </a:pPr>
            <a:endParaRPr lang="en-US" sz="500" dirty="0" smtClean="0"/>
          </a:p>
          <a:p>
            <a:r>
              <a:rPr lang="en-US" dirty="0" smtClean="0"/>
              <a:t>Host</a:t>
            </a:r>
          </a:p>
          <a:p>
            <a:pPr lvl="1"/>
            <a:r>
              <a:rPr lang="en-US" dirty="0" smtClean="0"/>
              <a:t>The “who” – who harbors the disease; usually includes a list of symptoms among those affected.</a:t>
            </a:r>
          </a:p>
          <a:p>
            <a:pPr lvl="1">
              <a:buNone/>
            </a:pPr>
            <a:endParaRPr lang="en-US" sz="500" dirty="0" smtClean="0"/>
          </a:p>
          <a:p>
            <a:r>
              <a:rPr lang="en-US" dirty="0" smtClean="0"/>
              <a:t>Environment</a:t>
            </a:r>
          </a:p>
          <a:p>
            <a:pPr lvl="1"/>
            <a:r>
              <a:rPr lang="en-US" dirty="0" smtClean="0"/>
              <a:t>The “where” – favorable conditions external to the host that allow for transmission.</a:t>
            </a:r>
            <a:endParaRPr lang="en-US" dirty="0"/>
          </a:p>
        </p:txBody>
      </p:sp>
    </p:spTree>
    <p:extLst>
      <p:ext uri="{BB962C8B-B14F-4D97-AF65-F5344CB8AC3E}">
        <p14:creationId xmlns:p14="http://schemas.microsoft.com/office/powerpoint/2010/main" val="1807308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704088"/>
            <a:ext cx="7859216" cy="564672"/>
          </a:xfrm>
        </p:spPr>
        <p:txBody>
          <a:bodyPr>
            <a:normAutofit fontScale="90000"/>
          </a:bodyPr>
          <a:lstStyle/>
          <a:p>
            <a:r>
              <a:rPr lang="en-US" dirty="0" smtClean="0"/>
              <a:t>Epidemiological Triangle</a:t>
            </a:r>
            <a:endParaRPr lang="en-US" dirty="0"/>
          </a:p>
        </p:txBody>
      </p:sp>
      <p:pic>
        <p:nvPicPr>
          <p:cNvPr id="4" name="Content Placeholder 3"/>
          <p:cNvPicPr>
            <a:picLocks noGrp="1"/>
          </p:cNvPicPr>
          <p:nvPr>
            <p:ph idx="1"/>
          </p:nvPr>
        </p:nvPicPr>
        <p:blipFill>
          <a:blip r:embed="rId2"/>
          <a:srcRect/>
          <a:stretch>
            <a:fillRect/>
          </a:stretch>
        </p:blipFill>
        <p:spPr bwMode="auto">
          <a:xfrm>
            <a:off x="1619672" y="1628800"/>
            <a:ext cx="6192688" cy="4114800"/>
          </a:xfrm>
          <a:prstGeom prst="rect">
            <a:avLst/>
          </a:prstGeom>
          <a:noFill/>
          <a:ln w="9525">
            <a:solidFill>
              <a:schemeClr val="tx1"/>
            </a:solidFill>
            <a:miter lim="800000"/>
            <a:headEnd/>
            <a:tailEnd/>
          </a:ln>
        </p:spPr>
      </p:pic>
      <p:sp>
        <p:nvSpPr>
          <p:cNvPr id="5" name="TextBox 4"/>
          <p:cNvSpPr txBox="1"/>
          <p:nvPr/>
        </p:nvSpPr>
        <p:spPr>
          <a:xfrm>
            <a:off x="1295400" y="5943600"/>
            <a:ext cx="7467600" cy="646331"/>
          </a:xfrm>
          <a:prstGeom prst="rect">
            <a:avLst/>
          </a:prstGeom>
          <a:noFill/>
        </p:spPr>
        <p:txBody>
          <a:bodyPr wrap="square" rtlCol="0">
            <a:spAutoFit/>
          </a:bodyPr>
          <a:lstStyle/>
          <a:p>
            <a:r>
              <a:rPr lang="en-US" b="1" u="sng" dirty="0" smtClean="0"/>
              <a:t>EPIDEMIOLOGY’S GOAL</a:t>
            </a:r>
            <a:r>
              <a:rPr lang="en-US" dirty="0" smtClean="0"/>
              <a:t> = to “break” the chain of at least one side of the triangle to disrupt or stop the continuation of the disease.</a:t>
            </a:r>
            <a:endParaRPr lang="en-US" dirty="0"/>
          </a:p>
        </p:txBody>
      </p:sp>
    </p:spTree>
    <p:extLst>
      <p:ext uri="{BB962C8B-B14F-4D97-AF65-F5344CB8AC3E}">
        <p14:creationId xmlns:p14="http://schemas.microsoft.com/office/powerpoint/2010/main" val="4167630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87624" y="704088"/>
            <a:ext cx="7499176" cy="591312"/>
          </a:xfrm>
        </p:spPr>
        <p:txBody>
          <a:bodyPr>
            <a:normAutofit fontScale="90000"/>
          </a:bodyPr>
          <a:lstStyle/>
          <a:p>
            <a:r>
              <a:rPr lang="en-US" dirty="0" smtClean="0"/>
              <a:t>Epidemiological Studies</a:t>
            </a:r>
            <a:endParaRPr lang="en-US" dirty="0"/>
          </a:p>
        </p:txBody>
      </p:sp>
      <p:sp>
        <p:nvSpPr>
          <p:cNvPr id="6" name="Content Placeholder 5"/>
          <p:cNvSpPr>
            <a:spLocks noGrp="1"/>
          </p:cNvSpPr>
          <p:nvPr>
            <p:ph idx="1"/>
          </p:nvPr>
        </p:nvSpPr>
        <p:spPr>
          <a:xfrm>
            <a:off x="1447800" y="1295400"/>
            <a:ext cx="7498080" cy="5334000"/>
          </a:xfrm>
        </p:spPr>
        <p:txBody>
          <a:bodyPr>
            <a:normAutofit/>
          </a:bodyPr>
          <a:lstStyle/>
          <a:p>
            <a:r>
              <a:rPr lang="en-US" dirty="0" smtClean="0"/>
              <a:t>Include both a treatment group and a control group.</a:t>
            </a:r>
          </a:p>
          <a:p>
            <a:pPr>
              <a:buNone/>
            </a:pPr>
            <a:endParaRPr lang="en-US" sz="500" dirty="0" smtClean="0"/>
          </a:p>
          <a:p>
            <a:r>
              <a:rPr lang="en-US" dirty="0" smtClean="0"/>
              <a:t>Two types:</a:t>
            </a:r>
          </a:p>
          <a:p>
            <a:pPr marL="916686" lvl="1" indent="-514350">
              <a:buFont typeface="+mj-lt"/>
              <a:buAutoNum type="arabicParenR"/>
            </a:pPr>
            <a:r>
              <a:rPr lang="en-US" dirty="0" smtClean="0"/>
              <a:t>Experimental – epidemiologist has control over the assignment of treatment and control groups from the start.</a:t>
            </a:r>
          </a:p>
          <a:p>
            <a:pPr marL="1163574" lvl="2" indent="-514350">
              <a:buFont typeface="Courier New" pitchFamily="49" charset="0"/>
              <a:buChar char="o"/>
            </a:pPr>
            <a:r>
              <a:rPr lang="en-US" dirty="0" smtClean="0"/>
              <a:t>Example:  Clinical trials for new pharmaceuticals.</a:t>
            </a:r>
          </a:p>
          <a:p>
            <a:pPr marL="1163574" lvl="2" indent="-514350">
              <a:buNone/>
            </a:pPr>
            <a:endParaRPr lang="en-US" dirty="0" smtClean="0"/>
          </a:p>
          <a:p>
            <a:pPr marL="916686" lvl="1" indent="-514350">
              <a:buFont typeface="+mj-lt"/>
              <a:buAutoNum type="arabicParenR"/>
            </a:pPr>
            <a:r>
              <a:rPr lang="en-US" dirty="0" smtClean="0"/>
              <a:t>Observational – epidemiologist has </a:t>
            </a:r>
            <a:r>
              <a:rPr lang="en-US" u="sng" dirty="0" smtClean="0"/>
              <a:t>no </a:t>
            </a:r>
            <a:r>
              <a:rPr lang="en-US" dirty="0" smtClean="0"/>
              <a:t>control over the assignment of treatment and control groups from the start.</a:t>
            </a:r>
            <a:endParaRPr lang="en-US" dirty="0"/>
          </a:p>
        </p:txBody>
      </p:sp>
    </p:spTree>
    <p:extLst>
      <p:ext uri="{BB962C8B-B14F-4D97-AF65-F5344CB8AC3E}">
        <p14:creationId xmlns:p14="http://schemas.microsoft.com/office/powerpoint/2010/main" val="2515874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Observational Studies</a:t>
            </a:r>
            <a:endParaRPr lang="en-US" dirty="0"/>
          </a:p>
        </p:txBody>
      </p:sp>
      <p:sp>
        <p:nvSpPr>
          <p:cNvPr id="3" name="Content Placeholder 2"/>
          <p:cNvSpPr>
            <a:spLocks noGrp="1"/>
          </p:cNvSpPr>
          <p:nvPr>
            <p:ph idx="1"/>
          </p:nvPr>
        </p:nvSpPr>
        <p:spPr/>
        <p:txBody>
          <a:bodyPr>
            <a:normAutofit/>
          </a:bodyPr>
          <a:lstStyle/>
          <a:p>
            <a:r>
              <a:rPr lang="en-US" dirty="0" smtClean="0"/>
              <a:t>Two types:</a:t>
            </a:r>
          </a:p>
          <a:p>
            <a:pPr marL="916686" lvl="1" indent="-514350">
              <a:buFont typeface="+mj-lt"/>
              <a:buAutoNum type="arabicParenR"/>
            </a:pPr>
            <a:r>
              <a:rPr lang="en-US" dirty="0" smtClean="0"/>
              <a:t>Descriptive (Person, Place, and Time)</a:t>
            </a:r>
          </a:p>
          <a:p>
            <a:pPr marL="1025525" lvl="2" indent="-377825">
              <a:buFont typeface="Courier New" pitchFamily="49" charset="0"/>
              <a:buChar char="o"/>
            </a:pPr>
            <a:r>
              <a:rPr lang="en-US" dirty="0" smtClean="0"/>
              <a:t>Collect information to characterize and summarize the health event or problem.</a:t>
            </a:r>
          </a:p>
          <a:p>
            <a:pPr marL="1025525" lvl="2" indent="-377825">
              <a:buFont typeface="Courier New" pitchFamily="49" charset="0"/>
              <a:buChar char="o"/>
            </a:pPr>
            <a:r>
              <a:rPr lang="en-US" dirty="0" smtClean="0"/>
              <a:t>Most basic and fundamental to epidemiologists.</a:t>
            </a:r>
          </a:p>
          <a:p>
            <a:pPr marL="1163574" lvl="2" indent="-514350">
              <a:buNone/>
            </a:pPr>
            <a:endParaRPr lang="en-US" dirty="0" smtClean="0"/>
          </a:p>
          <a:p>
            <a:pPr marL="916686" lvl="1" indent="-514350">
              <a:buFont typeface="+mj-lt"/>
              <a:buAutoNum type="arabicParenR"/>
            </a:pPr>
            <a:r>
              <a:rPr lang="en-US" dirty="0" smtClean="0"/>
              <a:t>Analytical (How and Why)</a:t>
            </a:r>
          </a:p>
          <a:p>
            <a:pPr marL="1025525" lvl="2" indent="-377825">
              <a:buFont typeface="Courier New" pitchFamily="49" charset="0"/>
              <a:buChar char="o"/>
            </a:pPr>
            <a:r>
              <a:rPr lang="en-US" dirty="0" smtClean="0"/>
              <a:t>Relies on comparisons between groups to determine the role of various risk factors in causing the problem.</a:t>
            </a:r>
            <a:endParaRPr lang="en-US" dirty="0"/>
          </a:p>
        </p:txBody>
      </p:sp>
    </p:spTree>
    <p:extLst>
      <p:ext uri="{BB962C8B-B14F-4D97-AF65-F5344CB8AC3E}">
        <p14:creationId xmlns:p14="http://schemas.microsoft.com/office/powerpoint/2010/main" val="3361844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t>Infectious Disease Model</a:t>
            </a:r>
          </a:p>
        </p:txBody>
      </p:sp>
      <p:sp>
        <p:nvSpPr>
          <p:cNvPr id="11267" name="Rectangle 3"/>
          <p:cNvSpPr>
            <a:spLocks noGrp="1" noChangeArrowheads="1"/>
          </p:cNvSpPr>
          <p:nvPr>
            <p:ph idx="1"/>
          </p:nvPr>
        </p:nvSpPr>
        <p:spPr>
          <a:xfrm>
            <a:off x="609600" y="2057400"/>
            <a:ext cx="8229600" cy="4530725"/>
          </a:xfrm>
          <a:noFill/>
        </p:spPr>
        <p:txBody>
          <a:bodyPr/>
          <a:lstStyle/>
          <a:p>
            <a:pPr algn="l" rtl="0"/>
            <a:endParaRPr lang="en-US" sz="4400" dirty="0"/>
          </a:p>
        </p:txBody>
      </p:sp>
      <p:grpSp>
        <p:nvGrpSpPr>
          <p:cNvPr id="2" name="Group 18"/>
          <p:cNvGrpSpPr>
            <a:grpSpLocks/>
          </p:cNvGrpSpPr>
          <p:nvPr/>
        </p:nvGrpSpPr>
        <p:grpSpPr bwMode="auto">
          <a:xfrm>
            <a:off x="250825" y="1844676"/>
            <a:ext cx="7993063" cy="4595814"/>
            <a:chOff x="158" y="1162"/>
            <a:chExt cx="5035" cy="2895"/>
          </a:xfrm>
          <a:solidFill>
            <a:schemeClr val="accent3">
              <a:lumMod val="40000"/>
              <a:lumOff val="60000"/>
            </a:schemeClr>
          </a:solidFill>
        </p:grpSpPr>
        <p:grpSp>
          <p:nvGrpSpPr>
            <p:cNvPr id="3" name="Group 13"/>
            <p:cNvGrpSpPr>
              <a:grpSpLocks/>
            </p:cNvGrpSpPr>
            <p:nvPr/>
          </p:nvGrpSpPr>
          <p:grpSpPr bwMode="auto">
            <a:xfrm>
              <a:off x="158" y="1162"/>
              <a:ext cx="5035" cy="2895"/>
              <a:chOff x="158" y="1162"/>
              <a:chExt cx="5035" cy="2895"/>
            </a:xfrm>
            <a:grpFill/>
          </p:grpSpPr>
          <p:sp>
            <p:nvSpPr>
              <p:cNvPr id="11274" name="Oval 10"/>
              <p:cNvSpPr>
                <a:spLocks noChangeArrowheads="1"/>
              </p:cNvSpPr>
              <p:nvPr/>
            </p:nvSpPr>
            <p:spPr bwMode="auto">
              <a:xfrm>
                <a:off x="1020" y="2341"/>
                <a:ext cx="3447" cy="1716"/>
              </a:xfrm>
              <a:prstGeom prst="ellipse">
                <a:avLst/>
              </a:prstGeom>
              <a:grpFill/>
              <a:ln w="9525">
                <a:solidFill>
                  <a:schemeClr val="tx1"/>
                </a:solidFill>
                <a:round/>
                <a:headEnd/>
                <a:tailEnd/>
              </a:ln>
              <a:effectLst/>
            </p:spPr>
            <p:txBody>
              <a:bodyPr wrap="none" anchor="ctr"/>
              <a:lstStyle/>
              <a:p>
                <a:endParaRPr lang="en-GB"/>
              </a:p>
            </p:txBody>
          </p:sp>
          <p:grpSp>
            <p:nvGrpSpPr>
              <p:cNvPr id="4" name="Group 12"/>
              <p:cNvGrpSpPr>
                <a:grpSpLocks/>
              </p:cNvGrpSpPr>
              <p:nvPr/>
            </p:nvGrpSpPr>
            <p:grpSpPr bwMode="auto">
              <a:xfrm>
                <a:off x="158" y="1162"/>
                <a:ext cx="5035" cy="1622"/>
                <a:chOff x="158" y="1162"/>
                <a:chExt cx="5035" cy="1622"/>
              </a:xfrm>
              <a:grpFill/>
            </p:grpSpPr>
            <p:sp>
              <p:nvSpPr>
                <p:cNvPr id="11270" name="Oval 6"/>
                <p:cNvSpPr>
                  <a:spLocks noChangeArrowheads="1"/>
                </p:cNvSpPr>
                <p:nvPr/>
              </p:nvSpPr>
              <p:spPr bwMode="auto">
                <a:xfrm>
                  <a:off x="158" y="1253"/>
                  <a:ext cx="2818" cy="1531"/>
                </a:xfrm>
                <a:prstGeom prst="ellipse">
                  <a:avLst/>
                </a:prstGeom>
                <a:grpFill/>
                <a:ln w="9525">
                  <a:solidFill>
                    <a:schemeClr val="tx1"/>
                  </a:solidFill>
                  <a:round/>
                  <a:headEnd/>
                  <a:tailEnd/>
                </a:ln>
                <a:effectLst/>
              </p:spPr>
              <p:txBody>
                <a:bodyPr wrap="none" anchor="ctr"/>
                <a:lstStyle/>
                <a:p>
                  <a:endParaRPr lang="en-GB"/>
                </a:p>
              </p:txBody>
            </p:sp>
            <p:sp>
              <p:nvSpPr>
                <p:cNvPr id="11275" name="Oval 11"/>
                <p:cNvSpPr>
                  <a:spLocks noChangeArrowheads="1"/>
                </p:cNvSpPr>
                <p:nvPr/>
              </p:nvSpPr>
              <p:spPr bwMode="auto">
                <a:xfrm>
                  <a:off x="2592" y="1162"/>
                  <a:ext cx="2601" cy="1574"/>
                </a:xfrm>
                <a:prstGeom prst="ellipse">
                  <a:avLst/>
                </a:prstGeom>
                <a:grpFill/>
                <a:ln w="9525">
                  <a:solidFill>
                    <a:schemeClr val="tx1"/>
                  </a:solidFill>
                  <a:round/>
                  <a:headEnd/>
                  <a:tailEnd/>
                </a:ln>
                <a:effectLst/>
              </p:spPr>
              <p:txBody>
                <a:bodyPr wrap="none" anchor="ctr"/>
                <a:lstStyle/>
                <a:p>
                  <a:endParaRPr lang="en-GB"/>
                </a:p>
              </p:txBody>
            </p:sp>
          </p:grpSp>
        </p:grpSp>
        <p:sp>
          <p:nvSpPr>
            <p:cNvPr id="11278" name="Text Box 14"/>
            <p:cNvSpPr txBox="1">
              <a:spLocks noChangeArrowheads="1"/>
            </p:cNvSpPr>
            <p:nvPr/>
          </p:nvSpPr>
          <p:spPr bwMode="auto">
            <a:xfrm>
              <a:off x="1338" y="1842"/>
              <a:ext cx="719" cy="446"/>
            </a:xfrm>
            <a:prstGeom prst="rect">
              <a:avLst/>
            </a:prstGeom>
            <a:grpFill/>
            <a:ln w="9525">
              <a:noFill/>
              <a:miter lim="800000"/>
              <a:headEnd/>
              <a:tailEnd/>
            </a:ln>
            <a:effectLst/>
          </p:spPr>
          <p:txBody>
            <a:bodyPr wrap="none">
              <a:spAutoFit/>
            </a:bodyPr>
            <a:lstStyle/>
            <a:p>
              <a:r>
                <a:rPr lang="en-US" sz="4000" dirty="0"/>
                <a:t>Host</a:t>
              </a:r>
            </a:p>
          </p:txBody>
        </p:sp>
        <p:sp>
          <p:nvSpPr>
            <p:cNvPr id="11279" name="Text Box 15"/>
            <p:cNvSpPr txBox="1">
              <a:spLocks noChangeArrowheads="1"/>
            </p:cNvSpPr>
            <p:nvPr/>
          </p:nvSpPr>
          <p:spPr bwMode="auto">
            <a:xfrm>
              <a:off x="3288" y="1797"/>
              <a:ext cx="1356" cy="446"/>
            </a:xfrm>
            <a:prstGeom prst="rect">
              <a:avLst/>
            </a:prstGeom>
            <a:grpFill/>
            <a:ln w="9525">
              <a:noFill/>
              <a:miter lim="800000"/>
              <a:headEnd/>
              <a:tailEnd/>
            </a:ln>
            <a:effectLst/>
          </p:spPr>
          <p:txBody>
            <a:bodyPr wrap="none">
              <a:spAutoFit/>
            </a:bodyPr>
            <a:lstStyle/>
            <a:p>
              <a:r>
                <a:rPr lang="en-US" sz="4000" dirty="0"/>
                <a:t>Pathogen</a:t>
              </a:r>
            </a:p>
          </p:txBody>
        </p:sp>
        <p:sp>
          <p:nvSpPr>
            <p:cNvPr id="11280" name="Text Box 16"/>
            <p:cNvSpPr txBox="1">
              <a:spLocks noChangeArrowheads="1"/>
            </p:cNvSpPr>
            <p:nvPr/>
          </p:nvSpPr>
          <p:spPr bwMode="auto">
            <a:xfrm>
              <a:off x="1746" y="3203"/>
              <a:ext cx="1997" cy="446"/>
            </a:xfrm>
            <a:prstGeom prst="rect">
              <a:avLst/>
            </a:prstGeom>
            <a:grpFill/>
            <a:ln w="9525">
              <a:noFill/>
              <a:miter lim="800000"/>
              <a:headEnd/>
              <a:tailEnd/>
            </a:ln>
            <a:effectLst/>
          </p:spPr>
          <p:txBody>
            <a:bodyPr wrap="square">
              <a:spAutoFit/>
            </a:bodyPr>
            <a:lstStyle/>
            <a:p>
              <a:r>
                <a:rPr lang="en-US" sz="4000" dirty="0"/>
                <a:t>Environment</a:t>
              </a:r>
            </a:p>
          </p:txBody>
        </p:sp>
        <p:sp>
          <p:nvSpPr>
            <p:cNvPr id="11281" name="Text Box 17"/>
            <p:cNvSpPr txBox="1">
              <a:spLocks noChangeArrowheads="1"/>
            </p:cNvSpPr>
            <p:nvPr/>
          </p:nvSpPr>
          <p:spPr bwMode="auto">
            <a:xfrm>
              <a:off x="2290" y="2296"/>
              <a:ext cx="1117" cy="446"/>
            </a:xfrm>
            <a:prstGeom prst="rect">
              <a:avLst/>
            </a:prstGeom>
            <a:grpFill/>
            <a:ln w="9525">
              <a:noFill/>
              <a:miter lim="800000"/>
              <a:headEnd/>
              <a:tailEnd/>
            </a:ln>
            <a:effectLst/>
          </p:spPr>
          <p:txBody>
            <a:bodyPr wrap="none">
              <a:spAutoFit/>
            </a:bodyPr>
            <a:lstStyle/>
            <a:p>
              <a:r>
                <a:rPr lang="en-US" sz="4000" dirty="0"/>
                <a:t>D</a:t>
              </a:r>
              <a:r>
                <a:rPr lang="en-US" sz="4000" dirty="0" smtClean="0"/>
                <a:t>isease</a:t>
              </a:r>
              <a:endParaRPr lang="en-US" sz="4000"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blinds(horizontal)">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strVal val="#ppt_w*0.70"/>
                                          </p:val>
                                        </p:tav>
                                        <p:tav tm="100000">
                                          <p:val>
                                            <p:strVal val="#ppt_w"/>
                                          </p:val>
                                        </p:tav>
                                      </p:tavLst>
                                    </p:anim>
                                    <p:anim calcmode="lin" valueType="num">
                                      <p:cBhvr>
                                        <p:cTn id="13" dur="1000" fill="hold"/>
                                        <p:tgtEl>
                                          <p:spTgt spid="2"/>
                                        </p:tgtEl>
                                        <p:attrNameLst>
                                          <p:attrName>ppt_h</p:attrName>
                                        </p:attrNameLst>
                                      </p:cBhvr>
                                      <p:tavLst>
                                        <p:tav tm="0">
                                          <p:val>
                                            <p:strVal val="#ppt_h"/>
                                          </p:val>
                                        </p:tav>
                                        <p:tav tm="100000">
                                          <p:val>
                                            <p:strVal val="#ppt_h"/>
                                          </p:val>
                                        </p:tav>
                                      </p:tavLst>
                                    </p:anim>
                                    <p:animEffect transition="in" filter="fade">
                                      <p:cBhvr>
                                        <p:cTn id="14"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pPr eaLnBrk="1" hangingPunct="1"/>
            <a:r>
              <a:rPr lang="en-GB" sz="4800" b="0" dirty="0" smtClean="0"/>
              <a:t>The epidemiological framework</a:t>
            </a:r>
            <a:endParaRPr lang="en-US" sz="4800" b="0" dirty="0" smtClean="0"/>
          </a:p>
        </p:txBody>
      </p:sp>
      <p:sp>
        <p:nvSpPr>
          <p:cNvPr id="21507" name="Rectangle 3"/>
          <p:cNvSpPr>
            <a:spLocks noGrp="1" noChangeArrowheads="1"/>
          </p:cNvSpPr>
          <p:nvPr>
            <p:ph idx="1"/>
          </p:nvPr>
        </p:nvSpPr>
        <p:spPr/>
        <p:txBody>
          <a:bodyPr/>
          <a:lstStyle/>
          <a:p>
            <a:pPr lvl="1" eaLnBrk="1" hangingPunct="1"/>
            <a:r>
              <a:rPr lang="en-GB" sz="3200" dirty="0" smtClean="0"/>
              <a:t>Occurrence</a:t>
            </a:r>
          </a:p>
          <a:p>
            <a:pPr lvl="1" eaLnBrk="1" hangingPunct="1"/>
            <a:r>
              <a:rPr lang="en-GB" sz="3200" dirty="0" smtClean="0"/>
              <a:t>Reservoir</a:t>
            </a:r>
          </a:p>
          <a:p>
            <a:pPr lvl="1" eaLnBrk="1" hangingPunct="1"/>
            <a:r>
              <a:rPr lang="en-GB" sz="3200" dirty="0" smtClean="0"/>
              <a:t>Mode of transmission</a:t>
            </a:r>
          </a:p>
          <a:p>
            <a:pPr lvl="1" eaLnBrk="1" hangingPunct="1"/>
            <a:r>
              <a:rPr lang="en-GB" sz="3200" dirty="0" smtClean="0"/>
              <a:t>Incubation period</a:t>
            </a:r>
          </a:p>
          <a:p>
            <a:pPr lvl="1" eaLnBrk="1" hangingPunct="1"/>
            <a:r>
              <a:rPr lang="en-GB" sz="3200" dirty="0" smtClean="0"/>
              <a:t>Communicable period</a:t>
            </a:r>
          </a:p>
          <a:p>
            <a:pPr lvl="1" eaLnBrk="1" hangingPunct="1"/>
            <a:r>
              <a:rPr lang="en-GB" sz="3200" dirty="0" smtClean="0"/>
              <a:t>Susceptibility and resistance</a:t>
            </a:r>
          </a:p>
          <a:p>
            <a:pPr lvl="1" eaLnBrk="1" hangingPunct="1"/>
            <a:r>
              <a:rPr lang="en-GB" sz="3200" dirty="0" smtClean="0"/>
              <a:t>Control</a:t>
            </a:r>
          </a:p>
          <a:p>
            <a:pPr eaLnBrk="1" hangingPunct="1"/>
            <a:endParaRPr lang="en-US"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smtClean="0"/>
              <a:t>Occurrence</a:t>
            </a:r>
            <a:endParaRPr lang="en-US" smtClean="0"/>
          </a:p>
        </p:txBody>
      </p:sp>
      <p:sp>
        <p:nvSpPr>
          <p:cNvPr id="23555" name="Rectangle 3"/>
          <p:cNvSpPr>
            <a:spLocks noGrp="1" noChangeArrowheads="1"/>
          </p:cNvSpPr>
          <p:nvPr>
            <p:ph idx="1"/>
          </p:nvPr>
        </p:nvSpPr>
        <p:spPr/>
        <p:txBody>
          <a:bodyPr/>
          <a:lstStyle/>
          <a:p>
            <a:pPr eaLnBrk="1" hangingPunct="1">
              <a:lnSpc>
                <a:spcPct val="90000"/>
              </a:lnSpc>
            </a:pPr>
            <a:r>
              <a:rPr lang="en-GB" sz="2600" smtClean="0"/>
              <a:t>the amount of disease that is present in the community</a:t>
            </a:r>
          </a:p>
          <a:p>
            <a:pPr lvl="1" eaLnBrk="1" hangingPunct="1">
              <a:lnSpc>
                <a:spcPct val="90000"/>
              </a:lnSpc>
            </a:pPr>
            <a:r>
              <a:rPr lang="en-GB" sz="2400" b="1" smtClean="0"/>
              <a:t>Sporadic</a:t>
            </a:r>
          </a:p>
          <a:p>
            <a:pPr lvl="2" eaLnBrk="1" hangingPunct="1">
              <a:lnSpc>
                <a:spcPct val="90000"/>
              </a:lnSpc>
            </a:pPr>
            <a:r>
              <a:rPr lang="en-GB" sz="2100" smtClean="0"/>
              <a:t> legionnaire's disease, </a:t>
            </a:r>
          </a:p>
          <a:p>
            <a:pPr lvl="1" eaLnBrk="1" hangingPunct="1">
              <a:lnSpc>
                <a:spcPct val="90000"/>
              </a:lnSpc>
            </a:pPr>
            <a:r>
              <a:rPr lang="en-GB" sz="2400" b="1" smtClean="0"/>
              <a:t>endemic/hyper endemic:</a:t>
            </a:r>
            <a:r>
              <a:rPr lang="en-GB" sz="2200" smtClean="0"/>
              <a:t> </a:t>
            </a:r>
          </a:p>
          <a:p>
            <a:pPr lvl="2" eaLnBrk="1" hangingPunct="1">
              <a:lnSpc>
                <a:spcPct val="90000"/>
              </a:lnSpc>
            </a:pPr>
            <a:r>
              <a:rPr lang="en-GB" sz="2100" smtClean="0"/>
              <a:t>malaria, tuberculosis, schistosomiasis in Asia </a:t>
            </a:r>
          </a:p>
          <a:p>
            <a:pPr lvl="1" eaLnBrk="1" hangingPunct="1">
              <a:lnSpc>
                <a:spcPct val="90000"/>
              </a:lnSpc>
            </a:pPr>
            <a:r>
              <a:rPr lang="en-GB" sz="2400" b="1" smtClean="0"/>
              <a:t>epidemic/outbreak/cluster: </a:t>
            </a:r>
          </a:p>
          <a:p>
            <a:pPr lvl="2" eaLnBrk="1" hangingPunct="1">
              <a:lnSpc>
                <a:spcPct val="90000"/>
              </a:lnSpc>
            </a:pPr>
            <a:r>
              <a:rPr lang="en-GB" sz="2100" smtClean="0"/>
              <a:t>E, Coli outbreaks, Meningitis outbreaks, food poisoning outbreaks</a:t>
            </a:r>
          </a:p>
          <a:p>
            <a:pPr lvl="1" eaLnBrk="1" hangingPunct="1">
              <a:lnSpc>
                <a:spcPct val="90000"/>
              </a:lnSpc>
            </a:pPr>
            <a:r>
              <a:rPr lang="en-GB" sz="2400" b="1" smtClean="0"/>
              <a:t>Pandemic:</a:t>
            </a:r>
            <a:r>
              <a:rPr lang="en-GB" sz="2200" smtClean="0"/>
              <a:t> </a:t>
            </a:r>
          </a:p>
          <a:p>
            <a:pPr lvl="2" eaLnBrk="1" hangingPunct="1">
              <a:lnSpc>
                <a:spcPct val="90000"/>
              </a:lnSpc>
            </a:pPr>
            <a:r>
              <a:rPr lang="en-GB" sz="2100" smtClean="0"/>
              <a:t>Influenza pandemic 1918, SARS epidemic/ pandemic  </a:t>
            </a:r>
          </a:p>
          <a:p>
            <a:pPr eaLnBrk="1" hangingPunct="1">
              <a:lnSpc>
                <a:spcPct val="90000"/>
              </a:lnSpc>
            </a:pPr>
            <a:endParaRPr lang="en-US" sz="2600" smtClean="0"/>
          </a:p>
        </p:txBody>
      </p:sp>
      <p:pic>
        <p:nvPicPr>
          <p:cNvPr id="23556" name="Picture 5" descr="Click Image to Enlarge">
            <a:hlinkClick r:id="rId2"/>
          </p:cNvPr>
          <p:cNvPicPr>
            <a:picLocks noChangeAspect="1" noChangeArrowheads="1"/>
          </p:cNvPicPr>
          <p:nvPr/>
        </p:nvPicPr>
        <p:blipFill>
          <a:blip r:embed="rId3" cstate="print"/>
          <a:srcRect/>
          <a:stretch>
            <a:fillRect/>
          </a:stretch>
        </p:blipFill>
        <p:spPr bwMode="auto">
          <a:xfrm>
            <a:off x="7239000" y="1557338"/>
            <a:ext cx="1905000" cy="2790825"/>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US"/>
              <a:t>Epidemic</a:t>
            </a:r>
          </a:p>
        </p:txBody>
      </p:sp>
      <p:sp>
        <p:nvSpPr>
          <p:cNvPr id="58371" name="Rectangle 3"/>
          <p:cNvSpPr>
            <a:spLocks noGrp="1" noChangeArrowheads="1"/>
          </p:cNvSpPr>
          <p:nvPr>
            <p:ph type="body" idx="1"/>
          </p:nvPr>
        </p:nvSpPr>
        <p:spPr/>
        <p:txBody>
          <a:bodyPr/>
          <a:lstStyle/>
          <a:p>
            <a:pPr algn="l" rtl="0"/>
            <a:r>
              <a:rPr lang="en-US" dirty="0" smtClean="0"/>
              <a:t>The </a:t>
            </a:r>
            <a:r>
              <a:rPr lang="en-US" dirty="0"/>
              <a:t>unusual occurrence in a community of disease, specific health related </a:t>
            </a:r>
            <a:r>
              <a:rPr lang="en-US" dirty="0" err="1" smtClean="0"/>
              <a:t>behaviour</a:t>
            </a:r>
            <a:r>
              <a:rPr lang="en-US" dirty="0"/>
              <a:t>, or other health related events clearly in </a:t>
            </a:r>
            <a:r>
              <a:rPr lang="en-US" b="1" u="sng" dirty="0"/>
              <a:t>excess </a:t>
            </a:r>
            <a:r>
              <a:rPr lang="en-US" dirty="0"/>
              <a:t>of expected </a:t>
            </a:r>
            <a:r>
              <a:rPr lang="en-US" dirty="0" smtClean="0"/>
              <a:t>occurrence</a:t>
            </a:r>
            <a:endParaRPr lang="en-US" dirty="0"/>
          </a:p>
          <a:p>
            <a:pPr algn="l" rtl="0"/>
            <a:r>
              <a:rPr lang="en-US" dirty="0"/>
              <a:t>(</a:t>
            </a:r>
            <a:r>
              <a:rPr lang="en-US" dirty="0" err="1"/>
              <a:t>epi</a:t>
            </a:r>
            <a:r>
              <a:rPr lang="en-US" dirty="0"/>
              <a:t>= upon; demos= people)</a:t>
            </a:r>
          </a:p>
          <a:p>
            <a:pPr algn="l" rtl="0"/>
            <a:r>
              <a:rPr lang="en-US" dirty="0"/>
              <a:t>Epidemics can occur upon endemic states too.</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US"/>
              <a:t>Endemic</a:t>
            </a:r>
          </a:p>
        </p:txBody>
      </p:sp>
      <p:sp>
        <p:nvSpPr>
          <p:cNvPr id="59395" name="Rectangle 3"/>
          <p:cNvSpPr>
            <a:spLocks noGrp="1" noChangeArrowheads="1"/>
          </p:cNvSpPr>
          <p:nvPr>
            <p:ph type="body" idx="1"/>
          </p:nvPr>
        </p:nvSpPr>
        <p:spPr/>
        <p:txBody>
          <a:bodyPr/>
          <a:lstStyle/>
          <a:p>
            <a:pPr algn="l" rtl="0"/>
            <a:r>
              <a:rPr lang="en-US" dirty="0"/>
              <a:t>It refers to the constant presence of a disease or infectious agent within a given </a:t>
            </a:r>
            <a:r>
              <a:rPr lang="en-US" dirty="0" smtClean="0"/>
              <a:t>geographical </a:t>
            </a:r>
            <a:r>
              <a:rPr lang="en-US" dirty="0"/>
              <a:t>area or population group. It is </a:t>
            </a:r>
            <a:r>
              <a:rPr lang="en-US" b="1" u="sng" dirty="0"/>
              <a:t>the usual or expected frequency of disease </a:t>
            </a:r>
            <a:r>
              <a:rPr lang="en-US" dirty="0"/>
              <a:t>within a population.</a:t>
            </a:r>
          </a:p>
          <a:p>
            <a:pPr algn="l" rtl="0"/>
            <a:r>
              <a:rPr lang="en-US" dirty="0"/>
              <a:t>(En = in; demos = people)</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normAutofit/>
          </a:bodyPr>
          <a:lstStyle/>
          <a:p>
            <a:r>
              <a:rPr lang="en-US" dirty="0" err="1" smtClean="0"/>
              <a:t>Hyperendemic</a:t>
            </a:r>
            <a:endParaRPr lang="en-US" dirty="0"/>
          </a:p>
        </p:txBody>
      </p:sp>
      <p:sp>
        <p:nvSpPr>
          <p:cNvPr id="60419" name="Rectangle 3"/>
          <p:cNvSpPr>
            <a:spLocks noGrp="1" noChangeArrowheads="1"/>
          </p:cNvSpPr>
          <p:nvPr>
            <p:ph type="body" idx="1"/>
          </p:nvPr>
        </p:nvSpPr>
        <p:spPr/>
        <p:txBody>
          <a:bodyPr/>
          <a:lstStyle/>
          <a:p>
            <a:pPr algn="l" rtl="0">
              <a:lnSpc>
                <a:spcPct val="80000"/>
              </a:lnSpc>
            </a:pPr>
            <a:r>
              <a:rPr lang="en-US" sz="3200" dirty="0"/>
              <a:t>The term </a:t>
            </a:r>
            <a:r>
              <a:rPr lang="en-US" sz="3200" dirty="0" err="1" smtClean="0"/>
              <a:t>hyperendemic</a:t>
            </a:r>
            <a:r>
              <a:rPr lang="en-US" sz="3200" dirty="0" smtClean="0">
                <a:latin typeface="Arial"/>
              </a:rPr>
              <a:t> </a:t>
            </a:r>
            <a:r>
              <a:rPr lang="en-US" sz="3200" dirty="0" smtClean="0"/>
              <a:t>means </a:t>
            </a:r>
            <a:r>
              <a:rPr lang="en-US" sz="3200" dirty="0"/>
              <a:t>that the disease is constantly present at high incidence and/or prevalence rate and affects all age groups </a:t>
            </a:r>
            <a:r>
              <a:rPr lang="en-US" sz="3200" dirty="0" smtClean="0"/>
              <a:t>equally such as malaria</a:t>
            </a:r>
            <a:endParaRPr lang="en-US" sz="3200" dirty="0"/>
          </a:p>
          <a:p>
            <a:pPr algn="l" rtl="0">
              <a:lnSpc>
                <a:spcPct val="80000"/>
              </a:lnSpc>
            </a:pPr>
            <a:endParaRPr lang="en-US" sz="28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algn="l" rtl="0"/>
            <a:r>
              <a:rPr lang="en-US"/>
              <a:t>Pandemic and Exotic</a:t>
            </a:r>
          </a:p>
        </p:txBody>
      </p:sp>
      <p:sp>
        <p:nvSpPr>
          <p:cNvPr id="61443" name="Rectangle 3"/>
          <p:cNvSpPr>
            <a:spLocks noGrp="1" noChangeArrowheads="1"/>
          </p:cNvSpPr>
          <p:nvPr>
            <p:ph type="body" idx="1"/>
          </p:nvPr>
        </p:nvSpPr>
        <p:spPr/>
        <p:txBody>
          <a:bodyPr/>
          <a:lstStyle/>
          <a:p>
            <a:pPr algn="l" rtl="0">
              <a:lnSpc>
                <a:spcPct val="90000"/>
              </a:lnSpc>
            </a:pPr>
            <a:r>
              <a:rPr lang="en-US" sz="2800" dirty="0" smtClean="0"/>
              <a:t>A pandemic usually </a:t>
            </a:r>
            <a:r>
              <a:rPr lang="en-US" sz="2800" dirty="0"/>
              <a:t>affecting a large proportion of the population, </a:t>
            </a:r>
            <a:r>
              <a:rPr lang="en-US" sz="2800" dirty="0" smtClean="0"/>
              <a:t>occurring </a:t>
            </a:r>
            <a:r>
              <a:rPr lang="en-US" sz="2800" dirty="0"/>
              <a:t>over a wide geographic area such as a section of a nation, the entire nation, a continent or the world, e.g. Influenza pandemics.</a:t>
            </a:r>
          </a:p>
          <a:p>
            <a:pPr algn="l" rtl="0">
              <a:lnSpc>
                <a:spcPct val="90000"/>
              </a:lnSpc>
            </a:pPr>
            <a:endParaRPr lang="en-US" sz="2800" dirty="0"/>
          </a:p>
          <a:p>
            <a:pPr algn="l" rtl="0">
              <a:lnSpc>
                <a:spcPct val="90000"/>
              </a:lnSpc>
            </a:pPr>
            <a:r>
              <a:rPr lang="en-US" sz="2800" dirty="0"/>
              <a:t>Exotic diseases are those which are imported into a country in which they do not otherwise occur, as for example, rabies in the UK.</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US"/>
              <a:t>Sporadic</a:t>
            </a:r>
          </a:p>
        </p:txBody>
      </p:sp>
      <p:sp>
        <p:nvSpPr>
          <p:cNvPr id="62467" name="Rectangle 3"/>
          <p:cNvSpPr>
            <a:spLocks noGrp="1" noChangeArrowheads="1"/>
          </p:cNvSpPr>
          <p:nvPr>
            <p:ph type="body" idx="1"/>
          </p:nvPr>
        </p:nvSpPr>
        <p:spPr/>
        <p:txBody>
          <a:bodyPr/>
          <a:lstStyle/>
          <a:p>
            <a:pPr algn="l" rtl="0">
              <a:lnSpc>
                <a:spcPct val="80000"/>
              </a:lnSpc>
            </a:pPr>
            <a:r>
              <a:rPr lang="en-US" sz="2800" dirty="0"/>
              <a:t>The word sporadic means </a:t>
            </a:r>
            <a:r>
              <a:rPr lang="en-US" sz="2800" dirty="0" smtClean="0">
                <a:latin typeface="Arial"/>
              </a:rPr>
              <a:t> </a:t>
            </a:r>
            <a:r>
              <a:rPr lang="en-US" sz="2800" dirty="0" smtClean="0"/>
              <a:t>scattered about. </a:t>
            </a:r>
          </a:p>
          <a:p>
            <a:pPr algn="l" rtl="0">
              <a:lnSpc>
                <a:spcPct val="80000"/>
              </a:lnSpc>
            </a:pPr>
            <a:r>
              <a:rPr lang="en-US" sz="2800" dirty="0" smtClean="0"/>
              <a:t>The </a:t>
            </a:r>
            <a:r>
              <a:rPr lang="en-US" sz="2800" dirty="0"/>
              <a:t>cases occur </a:t>
            </a:r>
            <a:r>
              <a:rPr lang="en-US" sz="2800" dirty="0" smtClean="0"/>
              <a:t>irregularly from </a:t>
            </a:r>
            <a:r>
              <a:rPr lang="en-US" sz="2800" dirty="0"/>
              <a:t>time to time, and generally infrequently. </a:t>
            </a:r>
            <a:endParaRPr lang="en-US" sz="2800" dirty="0" smtClean="0"/>
          </a:p>
          <a:p>
            <a:pPr algn="l" rtl="0">
              <a:lnSpc>
                <a:spcPct val="80000"/>
              </a:lnSpc>
            </a:pPr>
            <a:r>
              <a:rPr lang="en-US" sz="2800" dirty="0" smtClean="0"/>
              <a:t>The </a:t>
            </a:r>
            <a:r>
              <a:rPr lang="en-US" sz="2800" dirty="0"/>
              <a:t>cases are few and separated widely in time and place that they show no or little connection with each other, nor a recognizable common source of infection e.g. polio, meningococcal meningitis, </a:t>
            </a:r>
            <a:r>
              <a:rPr lang="en-US" sz="2800" dirty="0" smtClean="0"/>
              <a:t>tetanus</a:t>
            </a:r>
            <a:endParaRPr lang="en-US" sz="2800" dirty="0"/>
          </a:p>
          <a:p>
            <a:pPr algn="l" rtl="0">
              <a:lnSpc>
                <a:spcPct val="80000"/>
              </a:lnSpc>
            </a:pPr>
            <a:r>
              <a:rPr lang="en-US" sz="2800" dirty="0"/>
              <a:t>However, a sporadic disease could be the starting point of an epidemic when the conditions are favorable for its spread.</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dirty="0" smtClean="0">
                <a:solidFill>
                  <a:schemeClr val="tx2"/>
                </a:solidFill>
              </a:rPr>
              <a:t>occurrence</a:t>
            </a:r>
            <a:endParaRPr lang="en-GB" sz="3900" b="1" dirty="0">
              <a:solidFill>
                <a:schemeClr val="tx2"/>
              </a:solidFill>
            </a:endParaRPr>
          </a:p>
        </p:txBody>
      </p:sp>
      <p:sp>
        <p:nvSpPr>
          <p:cNvPr id="24579"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a:t>Incidence</a:t>
            </a:r>
          </a:p>
          <a:p>
            <a:pPr marL="987425" lvl="2" indent="-293688">
              <a:spcBef>
                <a:spcPct val="20000"/>
              </a:spcBef>
              <a:buClr>
                <a:schemeClr val="accent1"/>
              </a:buClr>
              <a:buSzPct val="70000"/>
              <a:buFont typeface="Wingdings" pitchFamily="2" charset="2"/>
              <a:buNone/>
            </a:pPr>
            <a:r>
              <a:rPr lang="en-GB" sz="2300" u="sng"/>
              <a:t>new cases over a given time period</a:t>
            </a:r>
            <a:endParaRPr lang="en-GB" sz="2300"/>
          </a:p>
          <a:p>
            <a:pPr marL="987425" lvl="2" indent="-293688">
              <a:spcBef>
                <a:spcPct val="20000"/>
              </a:spcBef>
              <a:buClr>
                <a:schemeClr val="accent1"/>
              </a:buClr>
              <a:buSzPct val="70000"/>
              <a:buFont typeface="Wingdings" pitchFamily="2" charset="2"/>
              <a:buNone/>
            </a:pPr>
            <a:r>
              <a:rPr lang="en-GB" sz="2300"/>
              <a:t>persons at risk</a:t>
            </a:r>
          </a:p>
          <a:p>
            <a:pPr marL="342900" indent="-342900">
              <a:spcBef>
                <a:spcPct val="20000"/>
              </a:spcBef>
              <a:buClr>
                <a:schemeClr val="tx2"/>
              </a:buClr>
              <a:buSzPct val="70000"/>
              <a:buFont typeface="Wingdings" pitchFamily="2" charset="2"/>
              <a:buChar char="l"/>
            </a:pPr>
            <a:r>
              <a:rPr lang="en-GB" sz="3000"/>
              <a:t>Prevalence</a:t>
            </a:r>
          </a:p>
          <a:p>
            <a:pPr marL="987425" lvl="2" indent="-293688">
              <a:spcBef>
                <a:spcPct val="20000"/>
              </a:spcBef>
              <a:buClr>
                <a:schemeClr val="accent1"/>
              </a:buClr>
              <a:buSzPct val="70000"/>
              <a:buFont typeface="Wingdings" pitchFamily="2" charset="2"/>
              <a:buNone/>
            </a:pPr>
            <a:r>
              <a:rPr lang="en-GB" sz="2300" u="sng"/>
              <a:t>existing cases at a given point in time</a:t>
            </a:r>
            <a:endParaRPr lang="en-GB" sz="2300"/>
          </a:p>
          <a:p>
            <a:pPr marL="987425" lvl="2" indent="-293688">
              <a:spcBef>
                <a:spcPct val="20000"/>
              </a:spcBef>
              <a:buClr>
                <a:schemeClr val="accent1"/>
              </a:buClr>
              <a:buSzPct val="70000"/>
              <a:buFont typeface="Wingdings" pitchFamily="2" charset="2"/>
              <a:buNone/>
            </a:pPr>
            <a:r>
              <a:rPr lang="en-GB" sz="2300"/>
              <a:t>persons at risk</a:t>
            </a:r>
            <a:r>
              <a:rPr lang="en-GB" sz="2300" u="sng"/>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fontScale="90000"/>
          </a:bodyPr>
          <a:lstStyle/>
          <a:p>
            <a:pPr algn="l" rtl="0"/>
            <a:r>
              <a:rPr lang="en-US" sz="4000"/>
              <a:t>Incidence and prevalence of infectious diseases</a:t>
            </a:r>
            <a:r>
              <a:rPr lang="en-US" sz="4000" i="1"/>
              <a:t> </a:t>
            </a:r>
          </a:p>
        </p:txBody>
      </p:sp>
      <p:sp>
        <p:nvSpPr>
          <p:cNvPr id="15363" name="Rectangle 3"/>
          <p:cNvSpPr>
            <a:spLocks noGrp="1" noChangeArrowheads="1"/>
          </p:cNvSpPr>
          <p:nvPr>
            <p:ph type="body" idx="1"/>
          </p:nvPr>
        </p:nvSpPr>
        <p:spPr/>
        <p:txBody>
          <a:bodyPr/>
          <a:lstStyle/>
          <a:p>
            <a:pPr algn="l" rtl="0">
              <a:lnSpc>
                <a:spcPct val="80000"/>
              </a:lnSpc>
              <a:spcBef>
                <a:spcPts val="500"/>
              </a:spcBef>
              <a:spcAft>
                <a:spcPts val="500"/>
              </a:spcAft>
            </a:pPr>
            <a:r>
              <a:rPr lang="en-US" sz="2400"/>
              <a:t>Incidence of an infectious disease: number of new cases in a given time period expressed as percent infected per year (cumulative incidence) or number per person time of observation (incidence density).</a:t>
            </a:r>
            <a:r>
              <a:rPr lang="en-US" sz="2000"/>
              <a:t> </a:t>
            </a:r>
          </a:p>
          <a:p>
            <a:pPr algn="l" rtl="0">
              <a:lnSpc>
                <a:spcPct val="80000"/>
              </a:lnSpc>
              <a:spcBef>
                <a:spcPts val="500"/>
              </a:spcBef>
              <a:spcAft>
                <a:spcPts val="500"/>
              </a:spcAft>
              <a:buFont typeface="Wingdings" pitchFamily="2" charset="2"/>
              <a:buNone/>
            </a:pPr>
            <a:endParaRPr lang="en-US" sz="2000"/>
          </a:p>
          <a:p>
            <a:pPr algn="l" rtl="0">
              <a:lnSpc>
                <a:spcPct val="80000"/>
              </a:lnSpc>
              <a:spcBef>
                <a:spcPts val="500"/>
              </a:spcBef>
              <a:spcAft>
                <a:spcPts val="500"/>
              </a:spcAft>
            </a:pPr>
            <a:r>
              <a:rPr lang="en-US" sz="2400"/>
              <a:t>Prevalence of an infectious disease: number of cases at a given time expressed as a percent at a given time. Prevalence is a product of incidence x duration of disease, and is of little interest if an infectious disease is of short duration (i.e. measles), but may be of interest if an infectious disease is of long duration (i.e. chronic hepatitis B).</a:t>
            </a:r>
          </a:p>
          <a:p>
            <a:pPr algn="l" rtl="0">
              <a:lnSpc>
                <a:spcPct val="80000"/>
              </a:lnSpc>
            </a:pPr>
            <a:endParaRPr lang="en-US" sz="240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In groups discuss why epidemics occur </a:t>
            </a:r>
          </a:p>
          <a:p>
            <a:endParaRPr lang="en-GB" dirty="0" smtClean="0"/>
          </a:p>
          <a:p>
            <a:r>
              <a:rPr lang="en-GB" dirty="0" smtClean="0"/>
              <a:t>Choose one communicable disease and provide an example of why the disease could turn out to be an epidemic</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dirty="0">
                <a:solidFill>
                  <a:schemeClr val="tx2"/>
                </a:solidFill>
              </a:rPr>
              <a:t/>
            </a:r>
            <a:br>
              <a:rPr lang="en-GB" sz="3900" b="1" dirty="0">
                <a:solidFill>
                  <a:schemeClr val="tx2"/>
                </a:solidFill>
              </a:rPr>
            </a:br>
            <a:r>
              <a:rPr lang="en-GB" sz="3900" b="1" dirty="0">
                <a:solidFill>
                  <a:schemeClr val="tx2"/>
                </a:solidFill>
              </a:rPr>
              <a:t>why epidemics occur</a:t>
            </a:r>
          </a:p>
        </p:txBody>
      </p:sp>
      <p:sp>
        <p:nvSpPr>
          <p:cNvPr id="25603"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a:t>Increase in amount or virulence of agent</a:t>
            </a:r>
          </a:p>
          <a:p>
            <a:pPr marL="342900" indent="-342900">
              <a:spcBef>
                <a:spcPct val="20000"/>
              </a:spcBef>
              <a:buClr>
                <a:schemeClr val="tx2"/>
              </a:buClr>
              <a:buSzPct val="70000"/>
              <a:buFont typeface="Wingdings" pitchFamily="2" charset="2"/>
              <a:buChar char="l"/>
            </a:pPr>
            <a:r>
              <a:rPr lang="en-GB" sz="3000"/>
              <a:t>introduction of agent into new setting</a:t>
            </a:r>
          </a:p>
          <a:p>
            <a:pPr marL="342900" indent="-342900">
              <a:spcBef>
                <a:spcPct val="20000"/>
              </a:spcBef>
              <a:buClr>
                <a:schemeClr val="tx2"/>
              </a:buClr>
              <a:buSzPct val="70000"/>
              <a:buFont typeface="Wingdings" pitchFamily="2" charset="2"/>
              <a:buChar char="l"/>
            </a:pPr>
            <a:r>
              <a:rPr lang="en-GB" sz="3000"/>
              <a:t>enhanced mode of transmission</a:t>
            </a:r>
          </a:p>
          <a:p>
            <a:pPr marL="342900" indent="-342900">
              <a:spcBef>
                <a:spcPct val="20000"/>
              </a:spcBef>
              <a:buClr>
                <a:schemeClr val="tx2"/>
              </a:buClr>
              <a:buSzPct val="70000"/>
              <a:buFont typeface="Wingdings" pitchFamily="2" charset="2"/>
              <a:buChar char="l"/>
            </a:pPr>
            <a:r>
              <a:rPr lang="en-GB" sz="3000"/>
              <a:t>increase in host susceptibility</a:t>
            </a:r>
          </a:p>
          <a:p>
            <a:pPr marL="342900" indent="-342900">
              <a:spcBef>
                <a:spcPct val="20000"/>
              </a:spcBef>
              <a:buClr>
                <a:schemeClr val="tx2"/>
              </a:buClr>
              <a:buSzPct val="70000"/>
              <a:buFont typeface="Wingdings" pitchFamily="2" charset="2"/>
              <a:buChar char="l"/>
            </a:pPr>
            <a:r>
              <a:rPr lang="en-GB" sz="3000"/>
              <a:t>increase in host exposure</a:t>
            </a:r>
          </a:p>
          <a:p>
            <a:pPr marL="342900" indent="-342900">
              <a:spcBef>
                <a:spcPct val="20000"/>
              </a:spcBef>
              <a:buClr>
                <a:schemeClr val="tx2"/>
              </a:buClr>
              <a:buSzPct val="70000"/>
              <a:buFont typeface="Wingdings" pitchFamily="2" charset="2"/>
              <a:buChar char="l"/>
            </a:pPr>
            <a:r>
              <a:rPr lang="en-GB" sz="3000"/>
              <a:t>new portals of entry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p:cNvSpPr>
            <a:spLocks noChangeArrowheads="1"/>
          </p:cNvSpPr>
          <p:nvPr/>
        </p:nvSpPr>
        <p:spPr bwMode="auto">
          <a:xfrm>
            <a:off x="755650" y="333375"/>
            <a:ext cx="7772400" cy="1143000"/>
          </a:xfrm>
          <a:prstGeom prst="rect">
            <a:avLst/>
          </a:prstGeom>
          <a:noFill/>
          <a:ln w="9525">
            <a:noFill/>
            <a:miter lim="800000"/>
            <a:headEnd/>
            <a:tailEnd/>
          </a:ln>
        </p:spPr>
        <p:txBody>
          <a:bodyPr lIns="90488" tIns="44450" rIns="90488" bIns="44450" anchor="ctr"/>
          <a:lstStyle/>
          <a:p>
            <a:r>
              <a:rPr lang="en-GB" sz="3900" b="1" dirty="0" smtClean="0">
                <a:solidFill>
                  <a:schemeClr val="tx2"/>
                </a:solidFill>
              </a:rPr>
              <a:t>chain </a:t>
            </a:r>
            <a:r>
              <a:rPr lang="en-GB" sz="3900" b="1" dirty="0">
                <a:solidFill>
                  <a:schemeClr val="tx2"/>
                </a:solidFill>
              </a:rPr>
              <a:t>of infection</a:t>
            </a:r>
          </a:p>
        </p:txBody>
      </p:sp>
      <p:sp>
        <p:nvSpPr>
          <p:cNvPr id="26627" name="Rectangle 5"/>
          <p:cNvSpPr>
            <a:spLocks noChangeArrowheads="1"/>
          </p:cNvSpPr>
          <p:nvPr/>
        </p:nvSpPr>
        <p:spPr bwMode="auto">
          <a:xfrm>
            <a:off x="755650" y="1412875"/>
            <a:ext cx="7772400" cy="4495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a:t>Reservoir</a:t>
            </a:r>
          </a:p>
          <a:p>
            <a:pPr marL="692150" lvl="1" indent="-347663">
              <a:spcBef>
                <a:spcPct val="20000"/>
              </a:spcBef>
              <a:buClr>
                <a:schemeClr val="accent2"/>
              </a:buClr>
              <a:buSzPct val="70000"/>
              <a:buFont typeface="Wingdings" pitchFamily="2" charset="2"/>
              <a:buChar char="l"/>
            </a:pPr>
            <a:r>
              <a:rPr lang="en-GB" sz="2600"/>
              <a:t>where the agent lives grows and multiplies, human, animal, environment</a:t>
            </a:r>
          </a:p>
          <a:p>
            <a:pPr marL="342900" indent="-342900">
              <a:spcBef>
                <a:spcPct val="20000"/>
              </a:spcBef>
              <a:buClr>
                <a:schemeClr val="tx2"/>
              </a:buClr>
              <a:buSzPct val="70000"/>
              <a:buFont typeface="Wingdings" pitchFamily="2" charset="2"/>
              <a:buChar char="l"/>
            </a:pPr>
            <a:r>
              <a:rPr lang="en-GB" sz="3000"/>
              <a:t>Portal of exit</a:t>
            </a:r>
          </a:p>
          <a:p>
            <a:pPr marL="692150" lvl="1" indent="-347663">
              <a:spcBef>
                <a:spcPct val="20000"/>
              </a:spcBef>
              <a:buClr>
                <a:schemeClr val="accent2"/>
              </a:buClr>
              <a:buSzPct val="70000"/>
              <a:buFont typeface="Wingdings" pitchFamily="2" charset="2"/>
              <a:buChar char="l"/>
            </a:pPr>
            <a:r>
              <a:rPr lang="en-GB" sz="2600"/>
              <a:t>respiratory, </a:t>
            </a:r>
          </a:p>
          <a:p>
            <a:pPr marL="692150" lvl="1" indent="-347663">
              <a:spcBef>
                <a:spcPct val="20000"/>
              </a:spcBef>
              <a:buClr>
                <a:schemeClr val="accent2"/>
              </a:buClr>
              <a:buSzPct val="70000"/>
              <a:buFont typeface="Wingdings" pitchFamily="2" charset="2"/>
              <a:buChar char="l"/>
            </a:pPr>
            <a:r>
              <a:rPr lang="en-GB" sz="2600"/>
              <a:t>intestinal tract</a:t>
            </a:r>
          </a:p>
          <a:p>
            <a:pPr marL="342900" indent="-342900">
              <a:spcBef>
                <a:spcPct val="20000"/>
              </a:spcBef>
              <a:buClr>
                <a:schemeClr val="tx2"/>
              </a:buClr>
              <a:buSzPct val="70000"/>
              <a:buFont typeface="Wingdings" pitchFamily="2" charset="2"/>
              <a:buChar char="l"/>
            </a:pPr>
            <a:r>
              <a:rPr lang="en-GB" sz="3000"/>
              <a:t>Mode of transmission</a:t>
            </a:r>
          </a:p>
          <a:p>
            <a:pPr marL="342900" indent="-342900">
              <a:spcBef>
                <a:spcPct val="20000"/>
              </a:spcBef>
              <a:buClr>
                <a:schemeClr val="tx2"/>
              </a:buClr>
              <a:buSzPct val="70000"/>
              <a:buFont typeface="Wingdings" pitchFamily="2" charset="2"/>
              <a:buChar char="l"/>
            </a:pPr>
            <a:r>
              <a:rPr lang="en-GB" sz="3000"/>
              <a:t>Portal of entry</a:t>
            </a:r>
          </a:p>
          <a:p>
            <a:pPr marL="342900" indent="-342900">
              <a:spcBef>
                <a:spcPct val="20000"/>
              </a:spcBef>
              <a:buClr>
                <a:schemeClr val="tx2"/>
              </a:buClr>
              <a:buSzPct val="70000"/>
              <a:buFont typeface="Wingdings" pitchFamily="2" charset="2"/>
              <a:buChar char="l"/>
            </a:pPr>
            <a:r>
              <a:rPr lang="en-GB" sz="3000"/>
              <a:t>Susceptible host</a:t>
            </a:r>
          </a:p>
          <a:p>
            <a:pPr marL="692150" lvl="1" indent="-347663">
              <a:spcBef>
                <a:spcPct val="20000"/>
              </a:spcBef>
              <a:buClr>
                <a:schemeClr val="accent2"/>
              </a:buClr>
              <a:buSzPct val="70000"/>
              <a:buFont typeface="Wingdings" pitchFamily="2" charset="2"/>
              <a:buChar char="l"/>
            </a:pPr>
            <a:r>
              <a:rPr lang="en-GB" sz="2600"/>
              <a:t>nutritional status, immunity</a:t>
            </a:r>
          </a:p>
        </p:txBody>
      </p:sp>
      <p:pic>
        <p:nvPicPr>
          <p:cNvPr id="26628" name="Picture 9" descr="slide10"/>
          <p:cNvPicPr>
            <a:picLocks noChangeAspect="1" noChangeArrowheads="1"/>
          </p:cNvPicPr>
          <p:nvPr/>
        </p:nvPicPr>
        <p:blipFill>
          <a:blip r:embed="rId2" cstate="print"/>
          <a:srcRect/>
          <a:stretch>
            <a:fillRect/>
          </a:stretch>
        </p:blipFill>
        <p:spPr bwMode="auto">
          <a:xfrm>
            <a:off x="4571999" y="2745854"/>
            <a:ext cx="3311525" cy="2772295"/>
          </a:xfrm>
          <a:prstGeom prst="rect">
            <a:avLst/>
          </a:prstGeom>
          <a:noFill/>
          <a:ln w="9525">
            <a:noFill/>
            <a:miter lim="800000"/>
            <a:headEnd/>
            <a:tailEnd/>
          </a:ln>
        </p:spPr>
      </p:pic>
      <p:pic>
        <p:nvPicPr>
          <p:cNvPr id="26629" name="Picture 11" descr="pathogenic microorganism"/>
          <p:cNvPicPr>
            <a:picLocks noChangeAspect="1" noChangeArrowheads="1"/>
          </p:cNvPicPr>
          <p:nvPr/>
        </p:nvPicPr>
        <p:blipFill>
          <a:blip r:embed="rId3" cstate="print"/>
          <a:srcRect/>
          <a:stretch>
            <a:fillRect/>
          </a:stretch>
        </p:blipFill>
        <p:spPr bwMode="auto">
          <a:xfrm>
            <a:off x="6732240" y="2348880"/>
            <a:ext cx="1258887" cy="850900"/>
          </a:xfrm>
          <a:prstGeom prst="rect">
            <a:avLst/>
          </a:prstGeom>
          <a:noFill/>
          <a:ln w="9525">
            <a:noFill/>
            <a:miter lim="800000"/>
            <a:headEnd/>
            <a:tailEnd/>
          </a:ln>
        </p:spPr>
      </p:pic>
      <p:pic>
        <p:nvPicPr>
          <p:cNvPr id="26630" name="Picture 13" descr="reservoir"/>
          <p:cNvPicPr>
            <a:picLocks noChangeAspect="1" noChangeArrowheads="1"/>
          </p:cNvPicPr>
          <p:nvPr/>
        </p:nvPicPr>
        <p:blipFill>
          <a:blip r:embed="rId4" cstate="print"/>
          <a:srcRect/>
          <a:stretch>
            <a:fillRect/>
          </a:stretch>
        </p:blipFill>
        <p:spPr bwMode="auto">
          <a:xfrm>
            <a:off x="7596188" y="3357563"/>
            <a:ext cx="1331912" cy="900112"/>
          </a:xfrm>
          <a:prstGeom prst="rect">
            <a:avLst/>
          </a:prstGeom>
          <a:noFill/>
          <a:ln w="9525">
            <a:noFill/>
            <a:miter lim="800000"/>
            <a:headEnd/>
            <a:tailEnd/>
          </a:ln>
        </p:spPr>
      </p:pic>
      <p:pic>
        <p:nvPicPr>
          <p:cNvPr id="26631" name="Picture 15" descr="means of escape"/>
          <p:cNvPicPr>
            <a:picLocks noChangeAspect="1" noChangeArrowheads="1"/>
          </p:cNvPicPr>
          <p:nvPr/>
        </p:nvPicPr>
        <p:blipFill>
          <a:blip r:embed="rId5" cstate="print"/>
          <a:srcRect/>
          <a:stretch>
            <a:fillRect/>
          </a:stretch>
        </p:blipFill>
        <p:spPr bwMode="auto">
          <a:xfrm>
            <a:off x="7451725" y="4581525"/>
            <a:ext cx="1476375" cy="998538"/>
          </a:xfrm>
          <a:prstGeom prst="rect">
            <a:avLst/>
          </a:prstGeom>
          <a:noFill/>
          <a:ln w="9525">
            <a:noFill/>
            <a:miter lim="800000"/>
            <a:headEnd/>
            <a:tailEnd/>
          </a:ln>
        </p:spPr>
      </p:pic>
      <p:pic>
        <p:nvPicPr>
          <p:cNvPr id="26632" name="Picture 17" descr="mode of transmission"/>
          <p:cNvPicPr>
            <a:picLocks noChangeAspect="1" noChangeArrowheads="1"/>
          </p:cNvPicPr>
          <p:nvPr/>
        </p:nvPicPr>
        <p:blipFill>
          <a:blip r:embed="rId6" cstate="print"/>
          <a:srcRect/>
          <a:stretch>
            <a:fillRect/>
          </a:stretch>
        </p:blipFill>
        <p:spPr bwMode="auto">
          <a:xfrm>
            <a:off x="5724525" y="5445125"/>
            <a:ext cx="1554163" cy="1050925"/>
          </a:xfrm>
          <a:prstGeom prst="rect">
            <a:avLst/>
          </a:prstGeom>
          <a:noFill/>
          <a:ln w="9525">
            <a:noFill/>
            <a:miter lim="800000"/>
            <a:headEnd/>
            <a:tailEnd/>
          </a:ln>
        </p:spPr>
      </p:pic>
      <p:pic>
        <p:nvPicPr>
          <p:cNvPr id="26633" name="Picture 19" descr="means of entry"/>
          <p:cNvPicPr>
            <a:picLocks noChangeAspect="1" noChangeArrowheads="1"/>
          </p:cNvPicPr>
          <p:nvPr/>
        </p:nvPicPr>
        <p:blipFill>
          <a:blip r:embed="rId7" cstate="print"/>
          <a:srcRect/>
          <a:stretch>
            <a:fillRect/>
          </a:stretch>
        </p:blipFill>
        <p:spPr bwMode="auto">
          <a:xfrm>
            <a:off x="4283968" y="4797152"/>
            <a:ext cx="1296988" cy="1244600"/>
          </a:xfrm>
          <a:prstGeom prst="rect">
            <a:avLst/>
          </a:prstGeom>
          <a:noFill/>
          <a:ln w="9525">
            <a:noFill/>
            <a:miter lim="800000"/>
            <a:headEnd/>
            <a:tailEnd/>
          </a:ln>
        </p:spPr>
      </p:pic>
      <p:pic>
        <p:nvPicPr>
          <p:cNvPr id="26634" name="Picture 21" descr="host susceptibility"/>
          <p:cNvPicPr>
            <a:picLocks noChangeAspect="1" noChangeArrowheads="1"/>
          </p:cNvPicPr>
          <p:nvPr/>
        </p:nvPicPr>
        <p:blipFill>
          <a:blip r:embed="rId8" cstate="print"/>
          <a:srcRect/>
          <a:stretch>
            <a:fillRect/>
          </a:stretch>
        </p:blipFill>
        <p:spPr bwMode="auto">
          <a:xfrm>
            <a:off x="3347865" y="3117846"/>
            <a:ext cx="1296144" cy="87662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t>
            </a:r>
            <a:endParaRPr lang="en-GB" dirty="0"/>
          </a:p>
        </p:txBody>
      </p:sp>
      <p:sp>
        <p:nvSpPr>
          <p:cNvPr id="3" name="Content Placeholder 2"/>
          <p:cNvSpPr>
            <a:spLocks noGrp="1"/>
          </p:cNvSpPr>
          <p:nvPr>
            <p:ph idx="1"/>
          </p:nvPr>
        </p:nvSpPr>
        <p:spPr/>
        <p:txBody>
          <a:bodyPr/>
          <a:lstStyle/>
          <a:p>
            <a:r>
              <a:rPr lang="en-GB" dirty="0" smtClean="0"/>
              <a:t>In groups for the given disease</a:t>
            </a:r>
          </a:p>
          <a:p>
            <a:endParaRPr lang="en-GB" dirty="0" smtClean="0"/>
          </a:p>
          <a:p>
            <a:r>
              <a:rPr lang="en-GB" dirty="0" smtClean="0"/>
              <a:t>Describe   relationship between your factor and the previous one</a:t>
            </a:r>
          </a:p>
          <a:p>
            <a:endParaRPr lang="en-GB" dirty="0" smtClean="0"/>
          </a:p>
          <a:p>
            <a:r>
              <a:rPr lang="en-GB" dirty="0" smtClean="0"/>
              <a:t>Within the scope of the disease what could your factor be</a:t>
            </a:r>
          </a:p>
          <a:p>
            <a:endParaRPr lang="en-GB" dirty="0" smtClean="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HIV</a:t>
            </a:r>
            <a:endParaRPr lang="en-GB" dirty="0"/>
          </a:p>
        </p:txBody>
      </p:sp>
      <p:pic>
        <p:nvPicPr>
          <p:cNvPr id="4" name="Picture 11" descr="pathogenic microorganism"/>
          <p:cNvPicPr>
            <a:picLocks noGrp="1" noChangeAspect="1" noChangeArrowheads="1"/>
          </p:cNvPicPr>
          <p:nvPr>
            <p:ph idx="1"/>
          </p:nvPr>
        </p:nvPicPr>
        <p:blipFill>
          <a:blip r:embed="rId2" cstate="print"/>
          <a:srcRect/>
          <a:stretch>
            <a:fillRect/>
          </a:stretch>
        </p:blipFill>
        <p:spPr bwMode="auto">
          <a:xfrm>
            <a:off x="0" y="1916832"/>
            <a:ext cx="9144000" cy="4941168"/>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1</a:t>
            </a:r>
            <a:endParaRPr lang="en-GB" dirty="0"/>
          </a:p>
        </p:txBody>
      </p:sp>
      <p:pic>
        <p:nvPicPr>
          <p:cNvPr id="4" name="Picture 13" descr="reservoir"/>
          <p:cNvPicPr>
            <a:picLocks noGrp="1" noChangeAspect="1" noChangeArrowheads="1"/>
          </p:cNvPicPr>
          <p:nvPr>
            <p:ph idx="1"/>
          </p:nvPr>
        </p:nvPicPr>
        <p:blipFill>
          <a:blip r:embed="rId2" cstate="print"/>
          <a:srcRect/>
          <a:stretch>
            <a:fillRect/>
          </a:stretch>
        </p:blipFill>
        <p:spPr bwMode="auto">
          <a:xfrm>
            <a:off x="0" y="1988840"/>
            <a:ext cx="9144000" cy="4869160"/>
          </a:xfrm>
          <a:prstGeom prst="rect">
            <a:avLst/>
          </a:prstGeom>
          <a:noFill/>
          <a:ln w="9525">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2</a:t>
            </a:r>
            <a:endParaRPr lang="en-GB" dirty="0"/>
          </a:p>
        </p:txBody>
      </p:sp>
      <p:pic>
        <p:nvPicPr>
          <p:cNvPr id="4" name="Picture 15" descr="means of escape"/>
          <p:cNvPicPr>
            <a:picLocks noGrp="1" noChangeAspect="1" noChangeArrowheads="1"/>
          </p:cNvPicPr>
          <p:nvPr>
            <p:ph idx="1"/>
          </p:nvPr>
        </p:nvPicPr>
        <p:blipFill>
          <a:blip r:embed="rId2" cstate="print"/>
          <a:srcRect/>
          <a:stretch>
            <a:fillRect/>
          </a:stretch>
        </p:blipFill>
        <p:spPr bwMode="auto">
          <a:xfrm>
            <a:off x="0" y="1916832"/>
            <a:ext cx="9144000" cy="4941168"/>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3</a:t>
            </a:r>
            <a:endParaRPr lang="en-GB" dirty="0"/>
          </a:p>
        </p:txBody>
      </p:sp>
      <p:pic>
        <p:nvPicPr>
          <p:cNvPr id="4" name="Picture 17" descr="mode of transmission"/>
          <p:cNvPicPr>
            <a:picLocks noGrp="1" noChangeAspect="1" noChangeArrowheads="1"/>
          </p:cNvPicPr>
          <p:nvPr>
            <p:ph idx="1"/>
          </p:nvPr>
        </p:nvPicPr>
        <p:blipFill>
          <a:blip r:embed="rId2" cstate="print"/>
          <a:srcRect/>
          <a:stretch>
            <a:fillRect/>
          </a:stretch>
        </p:blipFill>
        <p:spPr bwMode="auto">
          <a:xfrm>
            <a:off x="0" y="1916832"/>
            <a:ext cx="9144000" cy="4941168"/>
          </a:xfrm>
          <a:prstGeom prst="rect">
            <a:avLst/>
          </a:prstGeom>
          <a:noFill/>
          <a:ln w="9525">
            <a:noFill/>
            <a:miter lim="800000"/>
            <a:headEnd/>
            <a:tailEnd/>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4</a:t>
            </a:r>
            <a:endParaRPr lang="en-GB" dirty="0"/>
          </a:p>
        </p:txBody>
      </p:sp>
      <p:pic>
        <p:nvPicPr>
          <p:cNvPr id="4" name="Picture 19" descr="means of entry"/>
          <p:cNvPicPr>
            <a:picLocks noGrp="1" noChangeAspect="1" noChangeArrowheads="1"/>
          </p:cNvPicPr>
          <p:nvPr>
            <p:ph idx="1"/>
          </p:nvPr>
        </p:nvPicPr>
        <p:blipFill>
          <a:blip r:embed="rId2" cstate="print"/>
          <a:srcRect/>
          <a:stretch>
            <a:fillRect/>
          </a:stretch>
        </p:blipFill>
        <p:spPr bwMode="auto">
          <a:xfrm>
            <a:off x="0" y="1844824"/>
            <a:ext cx="9144000" cy="5013176"/>
          </a:xfrm>
          <a:prstGeom prst="rect">
            <a:avLst/>
          </a:prstGeom>
          <a:noFill/>
          <a:ln w="9525">
            <a:no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ost susceptibility"/>
          <p:cNvPicPr/>
          <p:nvPr/>
        </p:nvPicPr>
        <p:blipFill>
          <a:blip r:embed="rId2" cstate="print"/>
          <a:srcRect/>
          <a:stretch>
            <a:fillRect/>
          </a:stretch>
        </p:blipFill>
        <p:spPr bwMode="auto">
          <a:xfrm>
            <a:off x="0" y="1844824"/>
            <a:ext cx="9143999" cy="4608512"/>
          </a:xfrm>
          <a:prstGeom prst="rect">
            <a:avLst/>
          </a:prstGeom>
          <a:noFill/>
          <a:ln w="9525">
            <a:noFill/>
            <a:miter lim="800000"/>
            <a:headEnd/>
            <a:tailEnd/>
          </a:ln>
        </p:spPr>
      </p:pic>
      <p:sp>
        <p:nvSpPr>
          <p:cNvPr id="3" name="Title 2"/>
          <p:cNvSpPr>
            <a:spLocks noGrp="1"/>
          </p:cNvSpPr>
          <p:nvPr>
            <p:ph type="title"/>
          </p:nvPr>
        </p:nvSpPr>
        <p:spPr/>
        <p:txBody>
          <a:bodyPr/>
          <a:lstStyle/>
          <a:p>
            <a:r>
              <a:rPr lang="en-GB" dirty="0" smtClean="0"/>
              <a:t>Group 5</a:t>
            </a:r>
            <a:endParaRPr lang="en-GB" dirty="0"/>
          </a:p>
        </p:txBody>
      </p:sp>
      <p:sp>
        <p:nvSpPr>
          <p:cNvPr id="4" name="Content Placeholder 3"/>
          <p:cNvSpPr>
            <a:spLocks noGrp="1"/>
          </p:cNvSpPr>
          <p:nvPr>
            <p:ph idx="1"/>
          </p:nvPr>
        </p:nvSpPr>
        <p:spPr/>
        <p:txBody>
          <a:bodyPr/>
          <a:lstStyle/>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dirty="0" smtClean="0"/>
              <a:t>mode </a:t>
            </a:r>
            <a:r>
              <a:rPr lang="en-GB" sz="3900" b="1" dirty="0"/>
              <a:t>of transmission</a:t>
            </a:r>
          </a:p>
        </p:txBody>
      </p:sp>
      <p:sp>
        <p:nvSpPr>
          <p:cNvPr id="27651"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200" b="1" dirty="0">
                <a:solidFill>
                  <a:schemeClr val="accent1"/>
                </a:solidFill>
              </a:rPr>
              <a:t>Direct</a:t>
            </a:r>
          </a:p>
          <a:p>
            <a:pPr marL="692150" lvl="1" indent="-347663">
              <a:spcBef>
                <a:spcPct val="20000"/>
              </a:spcBef>
              <a:buClr>
                <a:schemeClr val="accent2"/>
              </a:buClr>
              <a:buSzPct val="70000"/>
              <a:buFont typeface="Wingdings" pitchFamily="2" charset="2"/>
              <a:buChar char="l"/>
            </a:pPr>
            <a:r>
              <a:rPr lang="en-GB" sz="2600" b="1" dirty="0">
                <a:solidFill>
                  <a:srgbClr val="EC4C20"/>
                </a:solidFill>
              </a:rPr>
              <a:t>Touching</a:t>
            </a:r>
            <a:r>
              <a:rPr lang="en-GB" sz="2600" dirty="0"/>
              <a:t> (scabies, lice infestation, skin conditions) kissing (oral </a:t>
            </a:r>
            <a:r>
              <a:rPr lang="en-GB" sz="2600" dirty="0" smtClean="0"/>
              <a:t>infections) </a:t>
            </a:r>
            <a:r>
              <a:rPr lang="en-GB" sz="2600" dirty="0"/>
              <a:t>sexual contact ( Hepatitis B, HIV, syphilis)</a:t>
            </a:r>
          </a:p>
          <a:p>
            <a:pPr marL="692150" lvl="1" indent="-347663">
              <a:spcBef>
                <a:spcPct val="20000"/>
              </a:spcBef>
              <a:buClr>
                <a:schemeClr val="accent2"/>
              </a:buClr>
              <a:buSzPct val="70000"/>
              <a:buFont typeface="Wingdings" pitchFamily="2" charset="2"/>
              <a:buChar char="l"/>
            </a:pPr>
            <a:r>
              <a:rPr lang="en-GB" sz="2600" b="1" dirty="0">
                <a:solidFill>
                  <a:srgbClr val="EC4C20"/>
                </a:solidFill>
              </a:rPr>
              <a:t>Droplet</a:t>
            </a:r>
            <a:r>
              <a:rPr lang="en-GB" sz="2600" dirty="0"/>
              <a:t> ( measles, mumps, influenza, meningitis), faecal-oral( food borne, hepatitis A E Coli, Campylobacter infection), </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dirty="0" smtClean="0">
                <a:solidFill>
                  <a:schemeClr val="tx2"/>
                </a:solidFill>
              </a:rPr>
              <a:t>incubation </a:t>
            </a:r>
            <a:r>
              <a:rPr lang="en-GB" sz="3900" b="1" dirty="0">
                <a:solidFill>
                  <a:schemeClr val="tx2"/>
                </a:solidFill>
              </a:rPr>
              <a:t>period</a:t>
            </a:r>
            <a:endParaRPr lang="en-GB" sz="3900" b="1" dirty="0"/>
          </a:p>
        </p:txBody>
      </p:sp>
      <p:sp>
        <p:nvSpPr>
          <p:cNvPr id="29699"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a:t>This is the time interval between initial contact with an infectious agent and the appearance of the first sign or symptom of the diseases</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dirty="0" smtClean="0">
                <a:solidFill>
                  <a:schemeClr val="tx2"/>
                </a:solidFill>
              </a:rPr>
              <a:t>communicable </a:t>
            </a:r>
            <a:r>
              <a:rPr lang="en-GB" sz="3900" b="1" dirty="0">
                <a:solidFill>
                  <a:schemeClr val="tx2"/>
                </a:solidFill>
              </a:rPr>
              <a:t>period </a:t>
            </a:r>
          </a:p>
        </p:txBody>
      </p:sp>
      <p:sp>
        <p:nvSpPr>
          <p:cNvPr id="30723"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a:t>This is the time during which an infectious agent may be transferred directly or indirectly from an infected person to another person, from an infected animal to man or from an infected person to an animal or arthropods.  </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dirty="0" smtClean="0">
                <a:solidFill>
                  <a:schemeClr val="tx2"/>
                </a:solidFill>
              </a:rPr>
              <a:t>susceptibility</a:t>
            </a:r>
            <a:endParaRPr lang="en-GB" sz="3900" b="1" dirty="0">
              <a:solidFill>
                <a:schemeClr val="tx2"/>
              </a:solidFill>
            </a:endParaRPr>
          </a:p>
        </p:txBody>
      </p:sp>
      <p:sp>
        <p:nvSpPr>
          <p:cNvPr id="31747"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dirty="0" smtClean="0"/>
              <a:t>biological </a:t>
            </a:r>
            <a:r>
              <a:rPr lang="en-GB" sz="3000" dirty="0"/>
              <a:t>mechanisms which present barriers </a:t>
            </a:r>
            <a:r>
              <a:rPr lang="en-GB" sz="3000" dirty="0" smtClean="0"/>
              <a:t>to;</a:t>
            </a:r>
          </a:p>
          <a:p>
            <a:pPr marL="342900" indent="-342900">
              <a:spcBef>
                <a:spcPct val="20000"/>
              </a:spcBef>
              <a:buClr>
                <a:schemeClr val="tx2"/>
              </a:buClr>
              <a:buSzPct val="70000"/>
              <a:buFont typeface="Wingdings" pitchFamily="2" charset="2"/>
              <a:buChar char="l"/>
            </a:pPr>
            <a:r>
              <a:rPr lang="en-GB" sz="3000" dirty="0" smtClean="0"/>
              <a:t> invasion</a:t>
            </a:r>
          </a:p>
          <a:p>
            <a:pPr marL="342900" indent="-342900">
              <a:spcBef>
                <a:spcPct val="20000"/>
              </a:spcBef>
              <a:buClr>
                <a:schemeClr val="tx2"/>
              </a:buClr>
              <a:buSzPct val="70000"/>
              <a:buFont typeface="Wingdings" pitchFamily="2" charset="2"/>
              <a:buChar char="l"/>
            </a:pPr>
            <a:r>
              <a:rPr lang="en-GB" sz="3000" dirty="0" smtClean="0"/>
              <a:t>multiplication </a:t>
            </a:r>
            <a:r>
              <a:rPr lang="en-GB" sz="3000" dirty="0"/>
              <a:t>of infectious agents </a:t>
            </a:r>
            <a:endParaRPr lang="en-GB" sz="3000" dirty="0" smtClean="0"/>
          </a:p>
          <a:p>
            <a:pPr marL="342900" indent="-342900">
              <a:spcBef>
                <a:spcPct val="20000"/>
              </a:spcBef>
              <a:buClr>
                <a:schemeClr val="tx2"/>
              </a:buClr>
              <a:buSzPct val="70000"/>
              <a:buFont typeface="Wingdings" pitchFamily="2" charset="2"/>
              <a:buChar char="l"/>
            </a:pPr>
            <a:r>
              <a:rPr lang="en-GB" sz="3000" dirty="0" smtClean="0"/>
              <a:t>damage </a:t>
            </a:r>
            <a:r>
              <a:rPr lang="en-GB" sz="3000" dirty="0"/>
              <a:t>by their toxic products. </a:t>
            </a:r>
            <a:endParaRPr lang="en-GB" sz="3000" dirty="0" smtClean="0"/>
          </a:p>
          <a:p>
            <a:pPr marL="342900" indent="-342900">
              <a:spcBef>
                <a:spcPct val="20000"/>
              </a:spcBef>
              <a:buClr>
                <a:schemeClr val="tx2"/>
              </a:buClr>
              <a:buSzPct val="70000"/>
              <a:buFont typeface="Wingdings" pitchFamily="2" charset="2"/>
              <a:buChar char="l"/>
            </a:pPr>
            <a:r>
              <a:rPr lang="en-GB" sz="3000" dirty="0" smtClean="0"/>
              <a:t>There </a:t>
            </a:r>
            <a:r>
              <a:rPr lang="en-GB" sz="3000" dirty="0"/>
              <a:t>maybe inherent resistance in addition to immunity as a result of previous infection or immunisation</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dirty="0" smtClean="0">
                <a:solidFill>
                  <a:schemeClr val="tx2"/>
                </a:solidFill>
              </a:rPr>
              <a:t>control</a:t>
            </a:r>
            <a:endParaRPr lang="en-GB" sz="3900" b="1" dirty="0">
              <a:solidFill>
                <a:schemeClr val="tx2"/>
              </a:solidFill>
            </a:endParaRPr>
          </a:p>
        </p:txBody>
      </p:sp>
      <p:sp>
        <p:nvSpPr>
          <p:cNvPr id="32771"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a:t>control the source</a:t>
            </a:r>
          </a:p>
          <a:p>
            <a:pPr marL="342900" indent="-342900">
              <a:spcBef>
                <a:spcPct val="20000"/>
              </a:spcBef>
              <a:buClr>
                <a:schemeClr val="tx2"/>
              </a:buClr>
              <a:buSzPct val="70000"/>
              <a:buFont typeface="Wingdings" pitchFamily="2" charset="2"/>
              <a:buChar char="l"/>
            </a:pPr>
            <a:r>
              <a:rPr lang="en-GB" sz="3000"/>
              <a:t>control transmission</a:t>
            </a:r>
          </a:p>
          <a:p>
            <a:pPr marL="342900" indent="-342900">
              <a:spcBef>
                <a:spcPct val="20000"/>
              </a:spcBef>
              <a:buClr>
                <a:schemeClr val="tx2"/>
              </a:buClr>
              <a:buSzPct val="70000"/>
              <a:buFont typeface="Wingdings" pitchFamily="2" charset="2"/>
              <a:buChar char="l"/>
            </a:pPr>
            <a:r>
              <a:rPr lang="en-GB" sz="3000"/>
              <a:t>protecting susceptibles by immunisation or prophylactic antibiotics</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b="1">
                <a:solidFill>
                  <a:schemeClr val="tx2"/>
                </a:solidFill>
              </a:rPr>
              <a:t>Control of Infection cont.</a:t>
            </a:r>
          </a:p>
        </p:txBody>
      </p:sp>
      <p:sp>
        <p:nvSpPr>
          <p:cNvPr id="33795" name="Rectangle 5"/>
          <p:cNvSpPr>
            <a:spLocks noChangeArrowheads="1"/>
          </p:cNvSpPr>
          <p:nvPr/>
        </p:nvSpPr>
        <p:spPr bwMode="auto">
          <a:xfrm>
            <a:off x="0" y="1556792"/>
            <a:ext cx="9144000" cy="5301208"/>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2400" b="1" dirty="0"/>
              <a:t>Person</a:t>
            </a:r>
          </a:p>
          <a:p>
            <a:pPr marL="692150" lvl="1" indent="-347663">
              <a:spcBef>
                <a:spcPct val="20000"/>
              </a:spcBef>
              <a:buClr>
                <a:schemeClr val="accent2"/>
              </a:buClr>
              <a:buSzPct val="70000"/>
              <a:buFont typeface="Wingdings" pitchFamily="2" charset="2"/>
              <a:buChar char="l"/>
            </a:pPr>
            <a:r>
              <a:rPr lang="en-GB" sz="2400" dirty="0"/>
              <a:t>interview, risk assessment, isolate, treat, advice, legal powers to control things, premises and people</a:t>
            </a:r>
          </a:p>
          <a:p>
            <a:pPr marL="342900" indent="-342900">
              <a:spcBef>
                <a:spcPct val="20000"/>
              </a:spcBef>
              <a:buClr>
                <a:schemeClr val="tx2"/>
              </a:buClr>
              <a:buSzPct val="70000"/>
              <a:buFont typeface="Wingdings" pitchFamily="2" charset="2"/>
              <a:buChar char="l"/>
            </a:pPr>
            <a:r>
              <a:rPr lang="en-GB" sz="2400" b="1" dirty="0"/>
              <a:t>Contacts</a:t>
            </a:r>
          </a:p>
          <a:p>
            <a:pPr marL="692150" lvl="1" indent="-347663">
              <a:spcBef>
                <a:spcPct val="20000"/>
              </a:spcBef>
              <a:buClr>
                <a:schemeClr val="accent2"/>
              </a:buClr>
              <a:buSzPct val="70000"/>
              <a:buFont typeface="Wingdings" pitchFamily="2" charset="2"/>
              <a:buChar char="l"/>
            </a:pPr>
            <a:r>
              <a:rPr lang="en-GB" sz="2400" dirty="0"/>
              <a:t>define, clinical or laboratory examination, advice, surveillance, prophylaxis with antibiotics or immunisation, exclude from school or work</a:t>
            </a:r>
          </a:p>
          <a:p>
            <a:pPr marL="342900" indent="-342900">
              <a:spcBef>
                <a:spcPct val="20000"/>
              </a:spcBef>
              <a:buClr>
                <a:schemeClr val="tx2"/>
              </a:buClr>
              <a:buSzPct val="70000"/>
              <a:buFont typeface="Wingdings" pitchFamily="2" charset="2"/>
              <a:buChar char="l"/>
            </a:pPr>
            <a:r>
              <a:rPr lang="en-GB" sz="2400" b="1" dirty="0"/>
              <a:t>Environment</a:t>
            </a:r>
          </a:p>
          <a:p>
            <a:pPr marL="692150" lvl="1" indent="-347663">
              <a:spcBef>
                <a:spcPct val="20000"/>
              </a:spcBef>
              <a:buClr>
                <a:schemeClr val="accent2"/>
              </a:buClr>
              <a:buSzPct val="70000"/>
              <a:buFont typeface="Wingdings" pitchFamily="2" charset="2"/>
              <a:buChar char="l"/>
            </a:pPr>
            <a:r>
              <a:rPr lang="en-GB" sz="2400" dirty="0"/>
              <a:t>inspection, laboratory investigation, legal powers to seize destroy and prohibit the use of certain objects including food</a:t>
            </a:r>
          </a:p>
          <a:p>
            <a:pPr marL="342900" indent="-342900">
              <a:spcBef>
                <a:spcPct val="20000"/>
              </a:spcBef>
              <a:buClr>
                <a:schemeClr val="tx2"/>
              </a:buClr>
              <a:buSzPct val="70000"/>
              <a:buFont typeface="Wingdings" pitchFamily="2" charset="2"/>
              <a:buChar char="l"/>
            </a:pPr>
            <a:r>
              <a:rPr lang="en-GB" sz="2400" b="1" dirty="0"/>
              <a:t>Community</a:t>
            </a:r>
          </a:p>
          <a:p>
            <a:pPr marL="692150" lvl="1" indent="-347663">
              <a:spcBef>
                <a:spcPct val="20000"/>
              </a:spcBef>
              <a:buClr>
                <a:schemeClr val="accent2"/>
              </a:buClr>
              <a:buSzPct val="70000"/>
              <a:buFont typeface="Wingdings" pitchFamily="2" charset="2"/>
              <a:buChar char="l"/>
            </a:pPr>
            <a:r>
              <a:rPr lang="en-GB" sz="2400" dirty="0"/>
              <a:t>anxiety, keep all sections of the community informed</a:t>
            </a:r>
          </a:p>
          <a:p>
            <a:pPr marL="692150" lvl="1" indent="-347663">
              <a:spcBef>
                <a:spcPct val="20000"/>
              </a:spcBef>
              <a:buClr>
                <a:schemeClr val="accent2"/>
              </a:buClr>
              <a:buSzPct val="70000"/>
              <a:buFont typeface="Wingdings" pitchFamily="2" charset="2"/>
              <a:buChar char="l"/>
            </a:pPr>
            <a:endParaRPr lang="en-GB" sz="2600" dirty="0"/>
          </a:p>
          <a:p>
            <a:pPr marL="342900" indent="-342900">
              <a:spcBef>
                <a:spcPct val="20000"/>
              </a:spcBef>
              <a:buClr>
                <a:schemeClr val="tx2"/>
              </a:buClr>
              <a:buSzPct val="70000"/>
              <a:buFont typeface="Wingdings" pitchFamily="2" charset="2"/>
              <a:buChar char="l"/>
            </a:pPr>
            <a:endParaRPr lang="en-GB" sz="30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4"/>
          <p:cNvSpPr>
            <a:spLocks noChangeArrowheads="1"/>
          </p:cNvSpPr>
          <p:nvPr/>
        </p:nvSpPr>
        <p:spPr bwMode="auto">
          <a:xfrm>
            <a:off x="685800" y="609600"/>
            <a:ext cx="7772400" cy="1143000"/>
          </a:xfrm>
          <a:prstGeom prst="rect">
            <a:avLst/>
          </a:prstGeom>
          <a:noFill/>
          <a:ln w="9525">
            <a:noFill/>
            <a:miter lim="800000"/>
            <a:headEnd/>
            <a:tailEnd/>
          </a:ln>
        </p:spPr>
        <p:txBody>
          <a:bodyPr lIns="90488" tIns="44450" rIns="90488" bIns="44450" anchor="ctr"/>
          <a:lstStyle/>
          <a:p>
            <a:r>
              <a:rPr lang="en-GB" sz="3900">
                <a:solidFill>
                  <a:schemeClr val="tx2"/>
                </a:solidFill>
              </a:rPr>
              <a:t>Prevention of infectious disease</a:t>
            </a:r>
          </a:p>
        </p:txBody>
      </p:sp>
      <p:sp>
        <p:nvSpPr>
          <p:cNvPr id="34819" name="Rectangle 5"/>
          <p:cNvSpPr>
            <a:spLocks noChangeArrowheads="1"/>
          </p:cNvSpPr>
          <p:nvPr/>
        </p:nvSpPr>
        <p:spPr bwMode="auto">
          <a:xfrm>
            <a:off x="685800" y="1981200"/>
            <a:ext cx="7772400" cy="4114800"/>
          </a:xfrm>
          <a:prstGeom prst="rect">
            <a:avLst/>
          </a:prstGeom>
          <a:noFill/>
          <a:ln w="9525">
            <a:noFill/>
            <a:miter lim="800000"/>
            <a:headEnd/>
            <a:tailEnd/>
          </a:ln>
        </p:spPr>
        <p:txBody>
          <a:bodyPr lIns="90488" tIns="44450" rIns="90488" bIns="44450"/>
          <a:lstStyle/>
          <a:p>
            <a:pPr marL="342900" indent="-342900">
              <a:spcBef>
                <a:spcPct val="20000"/>
              </a:spcBef>
              <a:buClr>
                <a:schemeClr val="tx2"/>
              </a:buClr>
              <a:buSzPct val="70000"/>
              <a:buFont typeface="Wingdings" pitchFamily="2" charset="2"/>
              <a:buChar char="l"/>
            </a:pPr>
            <a:r>
              <a:rPr lang="en-GB" sz="3000" b="1"/>
              <a:t>Host</a:t>
            </a:r>
          </a:p>
          <a:p>
            <a:pPr marL="692150" lvl="1" indent="-347663">
              <a:spcBef>
                <a:spcPct val="20000"/>
              </a:spcBef>
              <a:buClr>
                <a:schemeClr val="accent2"/>
              </a:buClr>
              <a:buSzPct val="70000"/>
              <a:buFont typeface="Wingdings" pitchFamily="2" charset="2"/>
              <a:buChar char="l"/>
            </a:pPr>
            <a:r>
              <a:rPr lang="en-GB" sz="2600"/>
              <a:t>health education, diagnosis, screening, treatment, prophylaxis and immunisation</a:t>
            </a:r>
          </a:p>
          <a:p>
            <a:pPr marL="342900" indent="-342900">
              <a:spcBef>
                <a:spcPct val="20000"/>
              </a:spcBef>
              <a:buClr>
                <a:schemeClr val="tx2"/>
              </a:buClr>
              <a:buSzPct val="70000"/>
              <a:buFont typeface="Wingdings" pitchFamily="2" charset="2"/>
              <a:buChar char="l"/>
            </a:pPr>
            <a:r>
              <a:rPr lang="en-GB" sz="3000" b="1"/>
              <a:t>Environment</a:t>
            </a:r>
            <a:endParaRPr lang="en-GB" sz="3000"/>
          </a:p>
          <a:p>
            <a:pPr marL="692150" lvl="1" indent="-347663">
              <a:spcBef>
                <a:spcPct val="20000"/>
              </a:spcBef>
              <a:buClr>
                <a:schemeClr val="accent2"/>
              </a:buClr>
              <a:buSzPct val="70000"/>
              <a:buFont typeface="Wingdings" pitchFamily="2" charset="2"/>
              <a:buChar char="l"/>
            </a:pPr>
            <a:r>
              <a:rPr lang="en-GB" sz="2600"/>
              <a:t>Wholesome food and water, disposal of sewage, waste collection and disposal and pest control</a:t>
            </a:r>
          </a:p>
          <a:p>
            <a:pPr marL="342900" indent="-342900">
              <a:spcBef>
                <a:spcPct val="20000"/>
              </a:spcBef>
              <a:buClr>
                <a:schemeClr val="tx2"/>
              </a:buClr>
              <a:buSzPct val="70000"/>
              <a:buFont typeface="Wingdings" pitchFamily="2" charset="2"/>
              <a:buChar char="l"/>
            </a:pPr>
            <a:endParaRPr lang="en-GB" sz="30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548680"/>
            <a:ext cx="8229600" cy="864096"/>
          </a:xfrm>
        </p:spPr>
        <p:txBody>
          <a:bodyPr/>
          <a:lstStyle/>
          <a:p>
            <a:pPr algn="l" rtl="0"/>
            <a:r>
              <a:rPr lang="en-US" sz="4000" dirty="0"/>
              <a:t>Terminology and Definitions</a:t>
            </a:r>
          </a:p>
        </p:txBody>
      </p:sp>
      <p:sp>
        <p:nvSpPr>
          <p:cNvPr id="13315" name="Rectangle 3"/>
          <p:cNvSpPr>
            <a:spLocks noGrp="1" noChangeArrowheads="1"/>
          </p:cNvSpPr>
          <p:nvPr>
            <p:ph type="body" sz="half" idx="1"/>
          </p:nvPr>
        </p:nvSpPr>
        <p:spPr>
          <a:xfrm>
            <a:off x="0" y="1676400"/>
            <a:ext cx="4419600" cy="4920952"/>
          </a:xfrm>
        </p:spPr>
        <p:txBody>
          <a:bodyPr/>
          <a:lstStyle/>
          <a:p>
            <a:pPr algn="l" rtl="0">
              <a:lnSpc>
                <a:spcPct val="80000"/>
              </a:lnSpc>
            </a:pPr>
            <a:r>
              <a:rPr lang="en-US" sz="2400" dirty="0"/>
              <a:t>Infection</a:t>
            </a:r>
          </a:p>
          <a:p>
            <a:pPr algn="l" rtl="0">
              <a:lnSpc>
                <a:spcPct val="80000"/>
              </a:lnSpc>
            </a:pPr>
            <a:r>
              <a:rPr lang="en-US" sz="2400" dirty="0"/>
              <a:t>Contamination</a:t>
            </a:r>
          </a:p>
          <a:p>
            <a:pPr algn="l" rtl="0">
              <a:lnSpc>
                <a:spcPct val="80000"/>
              </a:lnSpc>
            </a:pPr>
            <a:r>
              <a:rPr lang="en-US" sz="2400" dirty="0"/>
              <a:t>Infestation</a:t>
            </a:r>
          </a:p>
          <a:p>
            <a:pPr algn="l" rtl="0">
              <a:lnSpc>
                <a:spcPct val="80000"/>
              </a:lnSpc>
            </a:pPr>
            <a:r>
              <a:rPr lang="en-US" sz="2400" dirty="0"/>
              <a:t>Contagious disease</a:t>
            </a:r>
          </a:p>
          <a:p>
            <a:pPr algn="l" rtl="0">
              <a:lnSpc>
                <a:spcPct val="80000"/>
              </a:lnSpc>
            </a:pPr>
            <a:r>
              <a:rPr lang="en-US" sz="2400" dirty="0"/>
              <a:t>Incidence and prevalence of infectious diseases</a:t>
            </a:r>
          </a:p>
          <a:p>
            <a:pPr algn="l" rtl="0">
              <a:lnSpc>
                <a:spcPct val="80000"/>
              </a:lnSpc>
            </a:pPr>
            <a:r>
              <a:rPr lang="en-US" sz="2400" dirty="0"/>
              <a:t>Epidemic</a:t>
            </a:r>
          </a:p>
          <a:p>
            <a:pPr algn="l" rtl="0">
              <a:lnSpc>
                <a:spcPct val="80000"/>
              </a:lnSpc>
            </a:pPr>
            <a:r>
              <a:rPr lang="en-US" sz="2400" dirty="0"/>
              <a:t>Endemic</a:t>
            </a:r>
          </a:p>
          <a:p>
            <a:pPr algn="l" rtl="0">
              <a:lnSpc>
                <a:spcPct val="80000"/>
              </a:lnSpc>
            </a:pPr>
            <a:r>
              <a:rPr lang="en-US" sz="2400" dirty="0" err="1"/>
              <a:t>Hyperendemic</a:t>
            </a:r>
            <a:endParaRPr lang="en-US" sz="2400" dirty="0"/>
          </a:p>
          <a:p>
            <a:pPr algn="l" rtl="0">
              <a:lnSpc>
                <a:spcPct val="80000"/>
              </a:lnSpc>
            </a:pPr>
            <a:r>
              <a:rPr lang="en-US" sz="2400" dirty="0" smtClean="0"/>
              <a:t>Pandemic</a:t>
            </a:r>
            <a:endParaRPr lang="en-US" sz="2400" dirty="0"/>
          </a:p>
          <a:p>
            <a:pPr>
              <a:lnSpc>
                <a:spcPct val="80000"/>
              </a:lnSpc>
            </a:pPr>
            <a:r>
              <a:rPr lang="en-US" sz="2400" dirty="0" smtClean="0"/>
              <a:t>Transmission Probability ratio</a:t>
            </a:r>
          </a:p>
          <a:p>
            <a:pPr algn="l" rtl="0">
              <a:lnSpc>
                <a:spcPct val="80000"/>
              </a:lnSpc>
            </a:pPr>
            <a:endParaRPr lang="en-US" sz="2400" dirty="0"/>
          </a:p>
        </p:txBody>
      </p:sp>
      <p:sp>
        <p:nvSpPr>
          <p:cNvPr id="13316" name="Rectangle 4"/>
          <p:cNvSpPr>
            <a:spLocks noGrp="1" noChangeArrowheads="1"/>
          </p:cNvSpPr>
          <p:nvPr>
            <p:ph type="body" sz="half" idx="2"/>
          </p:nvPr>
        </p:nvSpPr>
        <p:spPr>
          <a:xfrm>
            <a:off x="4648200" y="1412776"/>
            <a:ext cx="4495800" cy="5445224"/>
          </a:xfrm>
        </p:spPr>
        <p:txBody>
          <a:bodyPr/>
          <a:lstStyle/>
          <a:p>
            <a:pPr algn="l" rtl="0">
              <a:lnSpc>
                <a:spcPct val="80000"/>
              </a:lnSpc>
            </a:pPr>
            <a:endParaRPr lang="en-US" sz="2400" dirty="0" smtClean="0"/>
          </a:p>
          <a:p>
            <a:pPr algn="l" rtl="0">
              <a:lnSpc>
                <a:spcPct val="80000"/>
              </a:lnSpc>
            </a:pPr>
            <a:r>
              <a:rPr lang="en-US" sz="2400" dirty="0" smtClean="0"/>
              <a:t>Exotic</a:t>
            </a:r>
            <a:endParaRPr lang="en-US" sz="2400" dirty="0"/>
          </a:p>
          <a:p>
            <a:pPr algn="l" rtl="0">
              <a:lnSpc>
                <a:spcPct val="80000"/>
              </a:lnSpc>
            </a:pPr>
            <a:r>
              <a:rPr lang="en-US" sz="2400" dirty="0"/>
              <a:t>Sporadic </a:t>
            </a:r>
          </a:p>
          <a:p>
            <a:pPr algn="l" rtl="0">
              <a:lnSpc>
                <a:spcPct val="80000"/>
              </a:lnSpc>
            </a:pPr>
            <a:r>
              <a:rPr lang="en-US" sz="2400" dirty="0"/>
              <a:t>Attack rate</a:t>
            </a:r>
          </a:p>
          <a:p>
            <a:pPr algn="l" rtl="0">
              <a:lnSpc>
                <a:spcPct val="80000"/>
              </a:lnSpc>
            </a:pPr>
            <a:r>
              <a:rPr lang="en-US" sz="2400" dirty="0" smtClean="0"/>
              <a:t>Opportunistic </a:t>
            </a:r>
            <a:r>
              <a:rPr lang="en-US" sz="2400" dirty="0"/>
              <a:t>infection</a:t>
            </a:r>
          </a:p>
          <a:p>
            <a:pPr algn="l" rtl="0">
              <a:lnSpc>
                <a:spcPct val="80000"/>
              </a:lnSpc>
            </a:pPr>
            <a:r>
              <a:rPr lang="en-US" sz="2400" dirty="0"/>
              <a:t>Eradication</a:t>
            </a:r>
          </a:p>
          <a:p>
            <a:pPr algn="l" rtl="0">
              <a:lnSpc>
                <a:spcPct val="80000"/>
              </a:lnSpc>
            </a:pPr>
            <a:r>
              <a:rPr lang="en-US" sz="2400" dirty="0" smtClean="0"/>
              <a:t>Elimination</a:t>
            </a:r>
          </a:p>
          <a:p>
            <a:r>
              <a:rPr lang="en-US" sz="2400" dirty="0" smtClean="0"/>
              <a:t>Reproductive rate of infection</a:t>
            </a:r>
          </a:p>
          <a:p>
            <a:r>
              <a:rPr lang="en-US" sz="2400" dirty="0" smtClean="0"/>
              <a:t>Host</a:t>
            </a:r>
          </a:p>
          <a:p>
            <a:r>
              <a:rPr lang="en-US" sz="2400" dirty="0" smtClean="0"/>
              <a:t>Vector (source)</a:t>
            </a:r>
          </a:p>
          <a:p>
            <a:r>
              <a:rPr lang="en-US" sz="2400" dirty="0" smtClean="0"/>
              <a:t>Reservoir </a:t>
            </a:r>
          </a:p>
          <a:p>
            <a:pPr algn="l" rtl="0">
              <a:lnSpc>
                <a:spcPct val="80000"/>
              </a:lnSpc>
            </a:pPr>
            <a:endParaRPr lang="en-US" sz="2400" dirty="0"/>
          </a:p>
          <a:p>
            <a:pPr algn="l" rtl="0">
              <a:lnSpc>
                <a:spcPct val="80000"/>
              </a:lnSpc>
            </a:pPr>
            <a:endParaRPr lang="en-US" sz="2400" dirty="0"/>
          </a:p>
          <a:p>
            <a:pPr algn="l" rtl="0">
              <a:lnSpc>
                <a:spcPct val="80000"/>
              </a:lnSpc>
              <a:buFont typeface="Wingdings" pitchFamily="2" charset="2"/>
              <a:buNone/>
            </a:pPr>
            <a:endParaRPr lang="en-US" sz="2400" dirty="0"/>
          </a:p>
          <a:p>
            <a:pPr algn="l" rtl="0">
              <a:lnSpc>
                <a:spcPct val="80000"/>
              </a:lnSpc>
            </a:pP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blinds(horizontal)">
                                      <p:cBhvr>
                                        <p:cTn id="7" dur="500"/>
                                        <p:tgtEl>
                                          <p:spTgt spid="1331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3315">
                                            <p:txEl>
                                              <p:pRg st="7" end="7"/>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13315">
                                            <p:txEl>
                                              <p:pRg st="8" end="8"/>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0" nodeType="clickEffect">
                                  <p:stCondLst>
                                    <p:cond delay="0"/>
                                  </p:stCondLst>
                                  <p:childTnLst>
                                    <p:set>
                                      <p:cBhvr>
                                        <p:cTn id="47" dur="1" fill="hold">
                                          <p:stCondLst>
                                            <p:cond delay="0"/>
                                          </p:stCondLst>
                                        </p:cTn>
                                        <p:tgtEl>
                                          <p:spTgt spid="13315">
                                            <p:txEl>
                                              <p:pRg st="9" end="9"/>
                                            </p:txEl>
                                          </p:spTgt>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13316">
                                            <p:txEl>
                                              <p:pRg st="1" end="1"/>
                                            </p:txEl>
                                          </p:spTgt>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grpId="0" nodeType="clickEffect">
                                  <p:stCondLst>
                                    <p:cond delay="0"/>
                                  </p:stCondLst>
                                  <p:childTnLst>
                                    <p:set>
                                      <p:cBhvr>
                                        <p:cTn id="55"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grpId="0" nodeType="clickEffect">
                                  <p:stCondLst>
                                    <p:cond delay="0"/>
                                  </p:stCondLst>
                                  <p:childTnLst>
                                    <p:set>
                                      <p:cBhvr>
                                        <p:cTn id="59"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grpId="0" nodeType="clickEffect">
                                  <p:stCondLst>
                                    <p:cond delay="0"/>
                                  </p:stCondLst>
                                  <p:childTnLst>
                                    <p:set>
                                      <p:cBhvr>
                                        <p:cTn id="63" dur="1" fill="hold">
                                          <p:stCondLst>
                                            <p:cond delay="0"/>
                                          </p:stCondLst>
                                        </p:cTn>
                                        <p:tgtEl>
                                          <p:spTgt spid="13316">
                                            <p:txEl>
                                              <p:pRg st="4" end="4"/>
                                            </p:txEl>
                                          </p:spTgt>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grpId="0" nodeType="clickEffect">
                                  <p:stCondLst>
                                    <p:cond delay="0"/>
                                  </p:stCondLst>
                                  <p:childTnLst>
                                    <p:set>
                                      <p:cBhvr>
                                        <p:cTn id="67" dur="1" fill="hold">
                                          <p:stCondLst>
                                            <p:cond delay="0"/>
                                          </p:stCondLst>
                                        </p:cTn>
                                        <p:tgtEl>
                                          <p:spTgt spid="13316">
                                            <p:txEl>
                                              <p:pRg st="5" end="5"/>
                                            </p:txEl>
                                          </p:spTgt>
                                        </p:tgtEl>
                                        <p:attrNameLst>
                                          <p:attrName>style.visibility</p:attrName>
                                        </p:attrNameLst>
                                      </p:cBhvr>
                                      <p:to>
                                        <p:strVal val="visible"/>
                                      </p:to>
                                    </p:set>
                                  </p:childTnLst>
                                </p:cTn>
                              </p:par>
                            </p:childTnLst>
                          </p:cTn>
                        </p:par>
                      </p:childTnLst>
                    </p:cTn>
                  </p:par>
                  <p:par>
                    <p:cTn id="68" fill="hold">
                      <p:stCondLst>
                        <p:cond delay="indefinite"/>
                      </p:stCondLst>
                      <p:childTnLst>
                        <p:par>
                          <p:cTn id="69" fill="hold">
                            <p:stCondLst>
                              <p:cond delay="0"/>
                            </p:stCondLst>
                            <p:childTnLst>
                              <p:par>
                                <p:cTn id="70" presetID="1" presetClass="entr" presetSubtype="0" fill="hold" grpId="0" nodeType="clickEffect">
                                  <p:stCondLst>
                                    <p:cond delay="0"/>
                                  </p:stCondLst>
                                  <p:childTnLst>
                                    <p:set>
                                      <p:cBhvr>
                                        <p:cTn id="71" dur="1" fill="hold">
                                          <p:stCondLst>
                                            <p:cond delay="0"/>
                                          </p:stCondLst>
                                        </p:cTn>
                                        <p:tgtEl>
                                          <p:spTgt spid="13316">
                                            <p:txEl>
                                              <p:pRg st="6" end="6"/>
                                            </p:txEl>
                                          </p:spTgt>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13316">
                                            <p:txEl>
                                              <p:pRg st="7" end="7"/>
                                            </p:txEl>
                                          </p:spTgt>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grpId="0" nodeType="clickEffect">
                                  <p:stCondLst>
                                    <p:cond delay="0"/>
                                  </p:stCondLst>
                                  <p:childTnLst>
                                    <p:set>
                                      <p:cBhvr>
                                        <p:cTn id="79" dur="1" fill="hold">
                                          <p:stCondLst>
                                            <p:cond delay="0"/>
                                          </p:stCondLst>
                                        </p:cTn>
                                        <p:tgtEl>
                                          <p:spTgt spid="13316">
                                            <p:txEl>
                                              <p:pRg st="8" end="8"/>
                                            </p:txEl>
                                          </p:spTgt>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grpId="0" nodeType="clickEffect">
                                  <p:stCondLst>
                                    <p:cond delay="0"/>
                                  </p:stCondLst>
                                  <p:childTnLst>
                                    <p:set>
                                      <p:cBhvr>
                                        <p:cTn id="83" dur="1" fill="hold">
                                          <p:stCondLst>
                                            <p:cond delay="0"/>
                                          </p:stCondLst>
                                        </p:cTn>
                                        <p:tgtEl>
                                          <p:spTgt spid="13316">
                                            <p:txEl>
                                              <p:pRg st="9" end="9"/>
                                            </p:txEl>
                                          </p:spTgt>
                                        </p:tgtEl>
                                        <p:attrNameLst>
                                          <p:attrName>style.visibility</p:attrName>
                                        </p:attrNameLst>
                                      </p:cBhvr>
                                      <p:to>
                                        <p:strVal val="visible"/>
                                      </p:to>
                                    </p:set>
                                  </p:childTnLst>
                                </p:cTn>
                              </p:par>
                            </p:childTnLst>
                          </p:cTn>
                        </p:par>
                      </p:childTnLst>
                    </p:cTn>
                  </p:par>
                  <p:par>
                    <p:cTn id="84" fill="hold">
                      <p:stCondLst>
                        <p:cond delay="indefinite"/>
                      </p:stCondLst>
                      <p:childTnLst>
                        <p:par>
                          <p:cTn id="85" fill="hold">
                            <p:stCondLst>
                              <p:cond delay="0"/>
                            </p:stCondLst>
                            <p:childTnLst>
                              <p:par>
                                <p:cTn id="86" presetID="1" presetClass="entr" presetSubtype="0" fill="hold" grpId="0" nodeType="clickEffect">
                                  <p:stCondLst>
                                    <p:cond delay="0"/>
                                  </p:stCondLst>
                                  <p:childTnLst>
                                    <p:set>
                                      <p:cBhvr>
                                        <p:cTn id="87" dur="1" fill="hold">
                                          <p:stCondLst>
                                            <p:cond delay="0"/>
                                          </p:stCondLst>
                                        </p:cTn>
                                        <p:tgtEl>
                                          <p:spTgt spid="1331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P spid="13316"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1393</Words>
  <Application>Microsoft Office PowerPoint</Application>
  <PresentationFormat>On-screen Show (4:3)</PresentationFormat>
  <Paragraphs>215</Paragraphs>
  <Slides>39</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Calibri</vt:lpstr>
      <vt:lpstr>Constantia</vt:lpstr>
      <vt:lpstr>Courier New</vt:lpstr>
      <vt:lpstr>Wingdings</vt:lpstr>
      <vt:lpstr>Wingdings 2</vt:lpstr>
      <vt:lpstr>Flow</vt:lpstr>
      <vt:lpstr>Public Health </vt:lpstr>
      <vt:lpstr>What is Epidemiology?</vt:lpstr>
      <vt:lpstr>What is Epidemiology in terms of Public Health?</vt:lpstr>
      <vt:lpstr>Task </vt:lpstr>
      <vt:lpstr>You would need the following information</vt:lpstr>
      <vt:lpstr>Epidemiology vs. Medicine</vt:lpstr>
      <vt:lpstr>Epidemiological Triangle</vt:lpstr>
      <vt:lpstr>Epidemiological Triangle</vt:lpstr>
      <vt:lpstr>Epidemiological Triangle</vt:lpstr>
      <vt:lpstr>Epidemiological Studies</vt:lpstr>
      <vt:lpstr>Observational Studies</vt:lpstr>
      <vt:lpstr>Infectious Disease Model</vt:lpstr>
      <vt:lpstr>The epidemiological framework</vt:lpstr>
      <vt:lpstr>Occurrence</vt:lpstr>
      <vt:lpstr>Epidemic</vt:lpstr>
      <vt:lpstr>Endemic</vt:lpstr>
      <vt:lpstr>Hyperendemic</vt:lpstr>
      <vt:lpstr>Pandemic and Exotic</vt:lpstr>
      <vt:lpstr>Sporadic</vt:lpstr>
      <vt:lpstr>PowerPoint Presentation</vt:lpstr>
      <vt:lpstr>Incidence and prevalence of infectious diseases </vt:lpstr>
      <vt:lpstr>Task</vt:lpstr>
      <vt:lpstr>PowerPoint Presentation</vt:lpstr>
      <vt:lpstr>PowerPoint Presentation</vt:lpstr>
      <vt:lpstr>Task </vt:lpstr>
      <vt:lpstr>HIV</vt:lpstr>
      <vt:lpstr>Group 1</vt:lpstr>
      <vt:lpstr>Group 2</vt:lpstr>
      <vt:lpstr>Group 3</vt:lpstr>
      <vt:lpstr>Group 4</vt:lpstr>
      <vt:lpstr>Group 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Terminology and Definitions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Health</dc:title>
  <dc:creator>Neil</dc:creator>
  <cp:lastModifiedBy>Karen Burton</cp:lastModifiedBy>
  <cp:revision>6</cp:revision>
  <dcterms:created xsi:type="dcterms:W3CDTF">2011-02-09T20:01:13Z</dcterms:created>
  <dcterms:modified xsi:type="dcterms:W3CDTF">2017-09-22T08:28:03Z</dcterms:modified>
</cp:coreProperties>
</file>