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handoutMasterIdLst>
    <p:handoutMasterId r:id="rId20"/>
  </p:handoutMasterIdLst>
  <p:sldIdLst>
    <p:sldId id="256" r:id="rId2"/>
    <p:sldId id="287" r:id="rId3"/>
    <p:sldId id="271" r:id="rId4"/>
    <p:sldId id="258" r:id="rId5"/>
    <p:sldId id="272" r:id="rId6"/>
    <p:sldId id="260" r:id="rId7"/>
    <p:sldId id="273" r:id="rId8"/>
    <p:sldId id="262" r:id="rId9"/>
    <p:sldId id="257" r:id="rId10"/>
    <p:sldId id="292" r:id="rId11"/>
    <p:sldId id="288" r:id="rId12"/>
    <p:sldId id="280" r:id="rId13"/>
    <p:sldId id="282" r:id="rId14"/>
    <p:sldId id="278" r:id="rId15"/>
    <p:sldId id="289" r:id="rId16"/>
    <p:sldId id="284" r:id="rId17"/>
    <p:sldId id="290" r:id="rId18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668"/>
  </p:normalViewPr>
  <p:slideViewPr>
    <p:cSldViewPr snapToGrid="0" snapToObjects="1">
      <p:cViewPr varScale="1">
        <p:scale>
          <a:sx n="105" d="100"/>
          <a:sy n="105" d="100"/>
        </p:scale>
        <p:origin x="1840" y="20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F9B3054-DF96-4A02-9682-0F65FCB21C4E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76B7FF1C-0512-42EC-AD6E-54C0B5C8C5D3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CW1 – Project Proposal – Due 25</a:t>
          </a:r>
          <a:r>
            <a:rPr lang="en-US" baseline="30000" dirty="0">
              <a:solidFill>
                <a:schemeClr val="tx1"/>
              </a:solidFill>
            </a:rPr>
            <a:t>th</a:t>
          </a:r>
          <a:r>
            <a:rPr lang="en-US" dirty="0">
              <a:solidFill>
                <a:schemeClr val="tx1"/>
              </a:solidFill>
            </a:rPr>
            <a:t> of October, 2024 (10% of module mark)</a:t>
          </a:r>
        </a:p>
      </dgm:t>
    </dgm:pt>
    <dgm:pt modelId="{01E04B5B-E614-4420-9FFB-5BFA84EFD7BE}" type="parTrans" cxnId="{4A2570E4-D662-4E1A-B40F-6F72412BBBD4}">
      <dgm:prSet/>
      <dgm:spPr/>
      <dgm:t>
        <a:bodyPr/>
        <a:lstStyle/>
        <a:p>
          <a:endParaRPr lang="en-US"/>
        </a:p>
      </dgm:t>
    </dgm:pt>
    <dgm:pt modelId="{167B03C3-77BA-4363-B09E-4A68E9B3DB78}" type="sibTrans" cxnId="{4A2570E4-D662-4E1A-B40F-6F72412BBBD4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C9C22910-9C12-4D50-B872-B3E80F83D0A6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CW3 – Oral presentation / Poster presentation – Due 9</a:t>
          </a:r>
          <a:r>
            <a:rPr lang="en-US" baseline="30000" dirty="0">
              <a:solidFill>
                <a:schemeClr val="tx1"/>
              </a:solidFill>
            </a:rPr>
            <a:t>th</a:t>
          </a:r>
          <a:r>
            <a:rPr lang="en-US" dirty="0">
              <a:solidFill>
                <a:schemeClr val="tx1"/>
              </a:solidFill>
            </a:rPr>
            <a:t> of May, 2025 (10% of module mark)</a:t>
          </a:r>
        </a:p>
      </dgm:t>
    </dgm:pt>
    <dgm:pt modelId="{311C798C-F1B9-4AD9-8A7C-DEBA5DF85207}" type="parTrans" cxnId="{18CA3F85-4DB2-4385-A282-08FC603532F5}">
      <dgm:prSet/>
      <dgm:spPr/>
      <dgm:t>
        <a:bodyPr/>
        <a:lstStyle/>
        <a:p>
          <a:endParaRPr lang="en-US"/>
        </a:p>
      </dgm:t>
    </dgm:pt>
    <dgm:pt modelId="{57705C23-7680-4BA4-AC4C-395BB39153DF}" type="sibTrans" cxnId="{18CA3F85-4DB2-4385-A282-08FC603532F5}">
      <dgm:prSet/>
      <dgm:spPr/>
      <dgm:t>
        <a:bodyPr/>
        <a:lstStyle/>
        <a:p>
          <a:endParaRPr lang="en-US"/>
        </a:p>
      </dgm:t>
    </dgm:pt>
    <dgm:pt modelId="{0B95B38B-7D74-4D1E-936B-AC46E5256143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CW2 – Written Dissertation </a:t>
          </a:r>
          <a:r>
            <a:rPr lang="en-US" b="1" u="sng" dirty="0">
              <a:solidFill>
                <a:schemeClr val="tx1"/>
              </a:solidFill>
            </a:rPr>
            <a:t>OR</a:t>
          </a:r>
          <a:r>
            <a:rPr lang="en-US" dirty="0">
              <a:solidFill>
                <a:schemeClr val="tx1"/>
              </a:solidFill>
            </a:rPr>
            <a:t> Applied Project – Due 4</a:t>
          </a:r>
          <a:r>
            <a:rPr lang="en-US" baseline="30000" dirty="0">
              <a:solidFill>
                <a:schemeClr val="tx1"/>
              </a:solidFill>
            </a:rPr>
            <a:t>th</a:t>
          </a:r>
          <a:r>
            <a:rPr lang="en-US" dirty="0">
              <a:solidFill>
                <a:schemeClr val="tx1"/>
              </a:solidFill>
            </a:rPr>
            <a:t> of April, 2025 (80% of module mark) </a:t>
          </a:r>
        </a:p>
      </dgm:t>
    </dgm:pt>
    <dgm:pt modelId="{7852B898-10BA-49F9-90E7-C1E958AF1684}" type="parTrans" cxnId="{CFF9C2EE-2E49-42C4-A2DB-E4F0819A7C31}">
      <dgm:prSet/>
      <dgm:spPr/>
      <dgm:t>
        <a:bodyPr/>
        <a:lstStyle/>
        <a:p>
          <a:endParaRPr lang="en-US"/>
        </a:p>
      </dgm:t>
    </dgm:pt>
    <dgm:pt modelId="{56A534A0-BC70-41FB-B949-C78FBDE25D04}" type="sibTrans" cxnId="{CFF9C2EE-2E49-42C4-A2DB-E4F0819A7C31}">
      <dgm:prSet/>
      <dgm:spPr/>
      <dgm:t>
        <a:bodyPr/>
        <a:lstStyle/>
        <a:p>
          <a:endParaRPr lang="en-US"/>
        </a:p>
      </dgm:t>
    </dgm:pt>
    <dgm:pt modelId="{BA43B309-4799-1947-AFCB-1FA767309D00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Proposal Presentation - Week Commencing 14th of October</a:t>
          </a:r>
        </a:p>
      </dgm:t>
    </dgm:pt>
    <dgm:pt modelId="{86E0AC50-2CA5-9741-939D-FEE6DD7F6180}" type="parTrans" cxnId="{4E40FEA5-238D-D846-A5D8-353B6A2F6548}">
      <dgm:prSet/>
      <dgm:spPr/>
      <dgm:t>
        <a:bodyPr/>
        <a:lstStyle/>
        <a:p>
          <a:endParaRPr lang="en-GB"/>
        </a:p>
      </dgm:t>
    </dgm:pt>
    <dgm:pt modelId="{98B0DB82-15D8-2042-8978-12B938179FDF}" type="sibTrans" cxnId="{4E40FEA5-238D-D846-A5D8-353B6A2F6548}">
      <dgm:prSet/>
      <dgm:spPr/>
      <dgm:t>
        <a:bodyPr/>
        <a:lstStyle/>
        <a:p>
          <a:endParaRPr lang="en-GB"/>
        </a:p>
      </dgm:t>
    </dgm:pt>
    <dgm:pt modelId="{8E6C223B-9EA4-014A-9342-BC974A96FC72}" type="pres">
      <dgm:prSet presAssocID="{FF9B3054-DF96-4A02-9682-0F65FCB21C4E}" presName="outerComposite" presStyleCnt="0">
        <dgm:presLayoutVars>
          <dgm:chMax val="5"/>
          <dgm:dir/>
          <dgm:resizeHandles val="exact"/>
        </dgm:presLayoutVars>
      </dgm:prSet>
      <dgm:spPr/>
    </dgm:pt>
    <dgm:pt modelId="{F0B24E9D-D1DF-E84E-AE8D-E519C50CC22B}" type="pres">
      <dgm:prSet presAssocID="{FF9B3054-DF96-4A02-9682-0F65FCB21C4E}" presName="dummyMaxCanvas" presStyleCnt="0">
        <dgm:presLayoutVars/>
      </dgm:prSet>
      <dgm:spPr/>
    </dgm:pt>
    <dgm:pt modelId="{26D36548-402D-C94F-AF77-048FB1F54B90}" type="pres">
      <dgm:prSet presAssocID="{FF9B3054-DF96-4A02-9682-0F65FCB21C4E}" presName="FourNodes_1" presStyleLbl="node1" presStyleIdx="0" presStyleCnt="4">
        <dgm:presLayoutVars>
          <dgm:bulletEnabled val="1"/>
        </dgm:presLayoutVars>
      </dgm:prSet>
      <dgm:spPr/>
    </dgm:pt>
    <dgm:pt modelId="{C0E61352-B785-3846-B8CA-404A848E4EEC}" type="pres">
      <dgm:prSet presAssocID="{FF9B3054-DF96-4A02-9682-0F65FCB21C4E}" presName="FourNodes_2" presStyleLbl="node1" presStyleIdx="1" presStyleCnt="4">
        <dgm:presLayoutVars>
          <dgm:bulletEnabled val="1"/>
        </dgm:presLayoutVars>
      </dgm:prSet>
      <dgm:spPr/>
    </dgm:pt>
    <dgm:pt modelId="{7D638ED8-ECC2-2D44-A0DF-2805EAB038EF}" type="pres">
      <dgm:prSet presAssocID="{FF9B3054-DF96-4A02-9682-0F65FCB21C4E}" presName="FourNodes_3" presStyleLbl="node1" presStyleIdx="2" presStyleCnt="4">
        <dgm:presLayoutVars>
          <dgm:bulletEnabled val="1"/>
        </dgm:presLayoutVars>
      </dgm:prSet>
      <dgm:spPr/>
    </dgm:pt>
    <dgm:pt modelId="{AD8058F5-2B32-B84E-B9E8-C7CB947E1D3F}" type="pres">
      <dgm:prSet presAssocID="{FF9B3054-DF96-4A02-9682-0F65FCB21C4E}" presName="FourNodes_4" presStyleLbl="node1" presStyleIdx="3" presStyleCnt="4">
        <dgm:presLayoutVars>
          <dgm:bulletEnabled val="1"/>
        </dgm:presLayoutVars>
      </dgm:prSet>
      <dgm:spPr/>
    </dgm:pt>
    <dgm:pt modelId="{BD623E00-B824-D041-8D01-48F574B57820}" type="pres">
      <dgm:prSet presAssocID="{FF9B3054-DF96-4A02-9682-0F65FCB21C4E}" presName="FourConn_1-2" presStyleLbl="fgAccFollowNode1" presStyleIdx="0" presStyleCnt="3">
        <dgm:presLayoutVars>
          <dgm:bulletEnabled val="1"/>
        </dgm:presLayoutVars>
      </dgm:prSet>
      <dgm:spPr/>
    </dgm:pt>
    <dgm:pt modelId="{DCD61353-1702-224A-8603-D16F419AC485}" type="pres">
      <dgm:prSet presAssocID="{FF9B3054-DF96-4A02-9682-0F65FCB21C4E}" presName="FourConn_2-3" presStyleLbl="fgAccFollowNode1" presStyleIdx="1" presStyleCnt="3">
        <dgm:presLayoutVars>
          <dgm:bulletEnabled val="1"/>
        </dgm:presLayoutVars>
      </dgm:prSet>
      <dgm:spPr/>
    </dgm:pt>
    <dgm:pt modelId="{FFA5028C-000F-864D-B02C-0B9476DA5E90}" type="pres">
      <dgm:prSet presAssocID="{FF9B3054-DF96-4A02-9682-0F65FCB21C4E}" presName="FourConn_3-4" presStyleLbl="fgAccFollowNode1" presStyleIdx="2" presStyleCnt="3">
        <dgm:presLayoutVars>
          <dgm:bulletEnabled val="1"/>
        </dgm:presLayoutVars>
      </dgm:prSet>
      <dgm:spPr/>
    </dgm:pt>
    <dgm:pt modelId="{09B16DBE-76DD-4945-AEF0-EA8097FB86E0}" type="pres">
      <dgm:prSet presAssocID="{FF9B3054-DF96-4A02-9682-0F65FCB21C4E}" presName="FourNodes_1_text" presStyleLbl="node1" presStyleIdx="3" presStyleCnt="4">
        <dgm:presLayoutVars>
          <dgm:bulletEnabled val="1"/>
        </dgm:presLayoutVars>
      </dgm:prSet>
      <dgm:spPr/>
    </dgm:pt>
    <dgm:pt modelId="{24A3C19F-7718-2646-99DB-0F835147D52F}" type="pres">
      <dgm:prSet presAssocID="{FF9B3054-DF96-4A02-9682-0F65FCB21C4E}" presName="FourNodes_2_text" presStyleLbl="node1" presStyleIdx="3" presStyleCnt="4">
        <dgm:presLayoutVars>
          <dgm:bulletEnabled val="1"/>
        </dgm:presLayoutVars>
      </dgm:prSet>
      <dgm:spPr/>
    </dgm:pt>
    <dgm:pt modelId="{D0872167-08D4-424C-8BB7-38FCCFA5154D}" type="pres">
      <dgm:prSet presAssocID="{FF9B3054-DF96-4A02-9682-0F65FCB21C4E}" presName="FourNodes_3_text" presStyleLbl="node1" presStyleIdx="3" presStyleCnt="4">
        <dgm:presLayoutVars>
          <dgm:bulletEnabled val="1"/>
        </dgm:presLayoutVars>
      </dgm:prSet>
      <dgm:spPr/>
    </dgm:pt>
    <dgm:pt modelId="{E8003C2C-FEBD-E142-88E3-A2C1C83A3B3D}" type="pres">
      <dgm:prSet presAssocID="{FF9B3054-DF96-4A02-9682-0F65FCB21C4E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81B13327-7D14-D043-9FEC-6BBF54008805}" type="presOf" srcId="{98B0DB82-15D8-2042-8978-12B938179FDF}" destId="{BD623E00-B824-D041-8D01-48F574B57820}" srcOrd="0" destOrd="0" presId="urn:microsoft.com/office/officeart/2005/8/layout/vProcess5"/>
    <dgm:cxn modelId="{B6684127-D832-7946-829B-ACFE020174D2}" type="presOf" srcId="{76B7FF1C-0512-42EC-AD6E-54C0B5C8C5D3}" destId="{C0E61352-B785-3846-B8CA-404A848E4EEC}" srcOrd="0" destOrd="0" presId="urn:microsoft.com/office/officeart/2005/8/layout/vProcess5"/>
    <dgm:cxn modelId="{C01BB03E-2546-3141-B72C-FD6FFB4A8780}" type="presOf" srcId="{76B7FF1C-0512-42EC-AD6E-54C0B5C8C5D3}" destId="{24A3C19F-7718-2646-99DB-0F835147D52F}" srcOrd="1" destOrd="0" presId="urn:microsoft.com/office/officeart/2005/8/layout/vProcess5"/>
    <dgm:cxn modelId="{8393E952-5997-9545-9A6D-011236C55E7F}" type="presOf" srcId="{BA43B309-4799-1947-AFCB-1FA767309D00}" destId="{09B16DBE-76DD-4945-AEF0-EA8097FB86E0}" srcOrd="1" destOrd="0" presId="urn:microsoft.com/office/officeart/2005/8/layout/vProcess5"/>
    <dgm:cxn modelId="{46A7196D-DEED-944C-A1BA-B42998166BEF}" type="presOf" srcId="{C9C22910-9C12-4D50-B872-B3E80F83D0A6}" destId="{E8003C2C-FEBD-E142-88E3-A2C1C83A3B3D}" srcOrd="1" destOrd="0" presId="urn:microsoft.com/office/officeart/2005/8/layout/vProcess5"/>
    <dgm:cxn modelId="{5B3B3C77-D245-E743-9E67-8DCD1F84199F}" type="presOf" srcId="{0B95B38B-7D74-4D1E-936B-AC46E5256143}" destId="{D0872167-08D4-424C-8BB7-38FCCFA5154D}" srcOrd="1" destOrd="0" presId="urn:microsoft.com/office/officeart/2005/8/layout/vProcess5"/>
    <dgm:cxn modelId="{5172147B-98DF-2041-A029-B9D291AC6C1F}" type="presOf" srcId="{167B03C3-77BA-4363-B09E-4A68E9B3DB78}" destId="{DCD61353-1702-224A-8603-D16F419AC485}" srcOrd="0" destOrd="0" presId="urn:microsoft.com/office/officeart/2005/8/layout/vProcess5"/>
    <dgm:cxn modelId="{2AB94580-C162-9648-9F40-7F8AFE92B2BF}" type="presOf" srcId="{BA43B309-4799-1947-AFCB-1FA767309D00}" destId="{26D36548-402D-C94F-AF77-048FB1F54B90}" srcOrd="0" destOrd="0" presId="urn:microsoft.com/office/officeart/2005/8/layout/vProcess5"/>
    <dgm:cxn modelId="{18CA3F85-4DB2-4385-A282-08FC603532F5}" srcId="{FF9B3054-DF96-4A02-9682-0F65FCB21C4E}" destId="{C9C22910-9C12-4D50-B872-B3E80F83D0A6}" srcOrd="3" destOrd="0" parTransId="{311C798C-F1B9-4AD9-8A7C-DEBA5DF85207}" sibTransId="{57705C23-7680-4BA4-AC4C-395BB39153DF}"/>
    <dgm:cxn modelId="{94871A89-C139-3941-B13A-62D15647AF33}" type="presOf" srcId="{FF9B3054-DF96-4A02-9682-0F65FCB21C4E}" destId="{8E6C223B-9EA4-014A-9342-BC974A96FC72}" srcOrd="0" destOrd="0" presId="urn:microsoft.com/office/officeart/2005/8/layout/vProcess5"/>
    <dgm:cxn modelId="{C341ECA0-97A4-B640-A8F7-43DB38F722A5}" type="presOf" srcId="{0B95B38B-7D74-4D1E-936B-AC46E5256143}" destId="{7D638ED8-ECC2-2D44-A0DF-2805EAB038EF}" srcOrd="0" destOrd="0" presId="urn:microsoft.com/office/officeart/2005/8/layout/vProcess5"/>
    <dgm:cxn modelId="{4E40FEA5-238D-D846-A5D8-353B6A2F6548}" srcId="{FF9B3054-DF96-4A02-9682-0F65FCB21C4E}" destId="{BA43B309-4799-1947-AFCB-1FA767309D00}" srcOrd="0" destOrd="0" parTransId="{86E0AC50-2CA5-9741-939D-FEE6DD7F6180}" sibTransId="{98B0DB82-15D8-2042-8978-12B938179FDF}"/>
    <dgm:cxn modelId="{3456D9DA-AD27-344C-B67D-4455FD4922ED}" type="presOf" srcId="{C9C22910-9C12-4D50-B872-B3E80F83D0A6}" destId="{AD8058F5-2B32-B84E-B9E8-C7CB947E1D3F}" srcOrd="0" destOrd="0" presId="urn:microsoft.com/office/officeart/2005/8/layout/vProcess5"/>
    <dgm:cxn modelId="{4A2570E4-D662-4E1A-B40F-6F72412BBBD4}" srcId="{FF9B3054-DF96-4A02-9682-0F65FCB21C4E}" destId="{76B7FF1C-0512-42EC-AD6E-54C0B5C8C5D3}" srcOrd="1" destOrd="0" parTransId="{01E04B5B-E614-4420-9FFB-5BFA84EFD7BE}" sibTransId="{167B03C3-77BA-4363-B09E-4A68E9B3DB78}"/>
    <dgm:cxn modelId="{4BD763EC-7032-4242-B6E4-C960EB10189C}" type="presOf" srcId="{56A534A0-BC70-41FB-B949-C78FBDE25D04}" destId="{FFA5028C-000F-864D-B02C-0B9476DA5E90}" srcOrd="0" destOrd="0" presId="urn:microsoft.com/office/officeart/2005/8/layout/vProcess5"/>
    <dgm:cxn modelId="{CFF9C2EE-2E49-42C4-A2DB-E4F0819A7C31}" srcId="{FF9B3054-DF96-4A02-9682-0F65FCB21C4E}" destId="{0B95B38B-7D74-4D1E-936B-AC46E5256143}" srcOrd="2" destOrd="0" parTransId="{7852B898-10BA-49F9-90E7-C1E958AF1684}" sibTransId="{56A534A0-BC70-41FB-B949-C78FBDE25D04}"/>
    <dgm:cxn modelId="{4F144A24-9F9A-4540-8078-93704856C0C9}" type="presParOf" srcId="{8E6C223B-9EA4-014A-9342-BC974A96FC72}" destId="{F0B24E9D-D1DF-E84E-AE8D-E519C50CC22B}" srcOrd="0" destOrd="0" presId="urn:microsoft.com/office/officeart/2005/8/layout/vProcess5"/>
    <dgm:cxn modelId="{3E916CF3-5278-B94A-9267-EE64A22E8F5B}" type="presParOf" srcId="{8E6C223B-9EA4-014A-9342-BC974A96FC72}" destId="{26D36548-402D-C94F-AF77-048FB1F54B90}" srcOrd="1" destOrd="0" presId="urn:microsoft.com/office/officeart/2005/8/layout/vProcess5"/>
    <dgm:cxn modelId="{D6D49DBD-8A3D-BE4F-8C07-6396ECE30DF8}" type="presParOf" srcId="{8E6C223B-9EA4-014A-9342-BC974A96FC72}" destId="{C0E61352-B785-3846-B8CA-404A848E4EEC}" srcOrd="2" destOrd="0" presId="urn:microsoft.com/office/officeart/2005/8/layout/vProcess5"/>
    <dgm:cxn modelId="{1D4936E8-35DB-7C41-9B6A-B3F40B333E52}" type="presParOf" srcId="{8E6C223B-9EA4-014A-9342-BC974A96FC72}" destId="{7D638ED8-ECC2-2D44-A0DF-2805EAB038EF}" srcOrd="3" destOrd="0" presId="urn:microsoft.com/office/officeart/2005/8/layout/vProcess5"/>
    <dgm:cxn modelId="{70576074-F4E4-D94C-B42B-0BF324A75AA4}" type="presParOf" srcId="{8E6C223B-9EA4-014A-9342-BC974A96FC72}" destId="{AD8058F5-2B32-B84E-B9E8-C7CB947E1D3F}" srcOrd="4" destOrd="0" presId="urn:microsoft.com/office/officeart/2005/8/layout/vProcess5"/>
    <dgm:cxn modelId="{9AC5F364-80FC-E14C-8D25-844BC305057F}" type="presParOf" srcId="{8E6C223B-9EA4-014A-9342-BC974A96FC72}" destId="{BD623E00-B824-D041-8D01-48F574B57820}" srcOrd="5" destOrd="0" presId="urn:microsoft.com/office/officeart/2005/8/layout/vProcess5"/>
    <dgm:cxn modelId="{D6B8F297-8D95-924D-BD34-27393339D7C7}" type="presParOf" srcId="{8E6C223B-9EA4-014A-9342-BC974A96FC72}" destId="{DCD61353-1702-224A-8603-D16F419AC485}" srcOrd="6" destOrd="0" presId="urn:microsoft.com/office/officeart/2005/8/layout/vProcess5"/>
    <dgm:cxn modelId="{51DB8D5E-6035-9D40-BE5B-A5D9958EF7D8}" type="presParOf" srcId="{8E6C223B-9EA4-014A-9342-BC974A96FC72}" destId="{FFA5028C-000F-864D-B02C-0B9476DA5E90}" srcOrd="7" destOrd="0" presId="urn:microsoft.com/office/officeart/2005/8/layout/vProcess5"/>
    <dgm:cxn modelId="{7726ED6A-10D8-D740-AD0B-96CF2AA3C281}" type="presParOf" srcId="{8E6C223B-9EA4-014A-9342-BC974A96FC72}" destId="{09B16DBE-76DD-4945-AEF0-EA8097FB86E0}" srcOrd="8" destOrd="0" presId="urn:microsoft.com/office/officeart/2005/8/layout/vProcess5"/>
    <dgm:cxn modelId="{96A4B8F6-5080-4143-AEC3-2B601271BF97}" type="presParOf" srcId="{8E6C223B-9EA4-014A-9342-BC974A96FC72}" destId="{24A3C19F-7718-2646-99DB-0F835147D52F}" srcOrd="9" destOrd="0" presId="urn:microsoft.com/office/officeart/2005/8/layout/vProcess5"/>
    <dgm:cxn modelId="{F31F0094-8FA2-1F42-874A-AAEFA0A8615A}" type="presParOf" srcId="{8E6C223B-9EA4-014A-9342-BC974A96FC72}" destId="{D0872167-08D4-424C-8BB7-38FCCFA5154D}" srcOrd="10" destOrd="0" presId="urn:microsoft.com/office/officeart/2005/8/layout/vProcess5"/>
    <dgm:cxn modelId="{C2AB86D1-5D0D-EA4D-A19F-762B33C4A2B7}" type="presParOf" srcId="{8E6C223B-9EA4-014A-9342-BC974A96FC72}" destId="{E8003C2C-FEBD-E142-88E3-A2C1C83A3B3D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F9B3054-DF96-4A02-9682-0F65FCB21C4E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76B7FF1C-0512-42EC-AD6E-54C0B5C8C5D3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Formative Assessment (</a:t>
          </a:r>
          <a:r>
            <a:rPr lang="en-US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Compulsory</a:t>
          </a:r>
          <a:r>
            <a:rPr lang="en-US" dirty="0">
              <a:solidFill>
                <a:schemeClr val="tx1"/>
              </a:solidFill>
            </a:rPr>
            <a:t>) – Project Proposal – Due 25</a:t>
          </a:r>
          <a:r>
            <a:rPr lang="en-US" baseline="30000" dirty="0">
              <a:solidFill>
                <a:schemeClr val="tx1"/>
              </a:solidFill>
            </a:rPr>
            <a:t>th</a:t>
          </a:r>
          <a:r>
            <a:rPr lang="en-US" dirty="0">
              <a:solidFill>
                <a:schemeClr val="tx1"/>
              </a:solidFill>
            </a:rPr>
            <a:t> of October, 2024</a:t>
          </a:r>
        </a:p>
      </dgm:t>
    </dgm:pt>
    <dgm:pt modelId="{01E04B5B-E614-4420-9FFB-5BFA84EFD7BE}" type="parTrans" cxnId="{4A2570E4-D662-4E1A-B40F-6F72412BBBD4}">
      <dgm:prSet/>
      <dgm:spPr/>
      <dgm:t>
        <a:bodyPr/>
        <a:lstStyle/>
        <a:p>
          <a:endParaRPr lang="en-US"/>
        </a:p>
      </dgm:t>
    </dgm:pt>
    <dgm:pt modelId="{167B03C3-77BA-4363-B09E-4A68E9B3DB78}" type="sibTrans" cxnId="{4A2570E4-D662-4E1A-B40F-6F72412BBBD4}">
      <dgm:prSet/>
      <dgm:spPr/>
      <dgm:t>
        <a:bodyPr/>
        <a:lstStyle/>
        <a:p>
          <a:endParaRPr lang="en-US"/>
        </a:p>
      </dgm:t>
    </dgm:pt>
    <dgm:pt modelId="{C9C22910-9C12-4D50-B872-B3E80F83D0A6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CW1 – Poster presentation and </a:t>
          </a:r>
          <a:r>
            <a:rPr lang="en-US" dirty="0" err="1">
              <a:solidFill>
                <a:schemeClr val="tx1"/>
              </a:solidFill>
            </a:rPr>
            <a:t>defence</a:t>
          </a:r>
          <a:r>
            <a:rPr lang="en-US" dirty="0">
              <a:solidFill>
                <a:schemeClr val="tx1"/>
              </a:solidFill>
            </a:rPr>
            <a:t> – Due 9</a:t>
          </a:r>
          <a:r>
            <a:rPr lang="en-US" baseline="30000" dirty="0">
              <a:solidFill>
                <a:schemeClr val="tx1"/>
              </a:solidFill>
            </a:rPr>
            <a:t>th</a:t>
          </a:r>
          <a:r>
            <a:rPr lang="en-US" dirty="0">
              <a:solidFill>
                <a:schemeClr val="tx1"/>
              </a:solidFill>
            </a:rPr>
            <a:t> of May, 2025 (25% of module mark)</a:t>
          </a:r>
        </a:p>
      </dgm:t>
    </dgm:pt>
    <dgm:pt modelId="{311C798C-F1B9-4AD9-8A7C-DEBA5DF85207}" type="parTrans" cxnId="{18CA3F85-4DB2-4385-A282-08FC603532F5}">
      <dgm:prSet/>
      <dgm:spPr/>
      <dgm:t>
        <a:bodyPr/>
        <a:lstStyle/>
        <a:p>
          <a:endParaRPr lang="en-US"/>
        </a:p>
      </dgm:t>
    </dgm:pt>
    <dgm:pt modelId="{57705C23-7680-4BA4-AC4C-395BB39153DF}" type="sibTrans" cxnId="{18CA3F85-4DB2-4385-A282-08FC603532F5}">
      <dgm:prSet/>
      <dgm:spPr/>
      <dgm:t>
        <a:bodyPr/>
        <a:lstStyle/>
        <a:p>
          <a:endParaRPr lang="en-US"/>
        </a:p>
      </dgm:t>
    </dgm:pt>
    <dgm:pt modelId="{0B95B38B-7D74-4D1E-936B-AC46E5256143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CW2 – Research Article – Due 4</a:t>
          </a:r>
          <a:r>
            <a:rPr lang="en-US" baseline="30000" dirty="0">
              <a:solidFill>
                <a:schemeClr val="tx1"/>
              </a:solidFill>
            </a:rPr>
            <a:t>th</a:t>
          </a:r>
          <a:r>
            <a:rPr lang="en-US" dirty="0">
              <a:solidFill>
                <a:schemeClr val="tx1"/>
              </a:solidFill>
            </a:rPr>
            <a:t> of April, 2025 (75% of module mark)</a:t>
          </a:r>
        </a:p>
      </dgm:t>
    </dgm:pt>
    <dgm:pt modelId="{7852B898-10BA-49F9-90E7-C1E958AF1684}" type="parTrans" cxnId="{CFF9C2EE-2E49-42C4-A2DB-E4F0819A7C31}">
      <dgm:prSet/>
      <dgm:spPr/>
      <dgm:t>
        <a:bodyPr/>
        <a:lstStyle/>
        <a:p>
          <a:endParaRPr lang="en-US"/>
        </a:p>
      </dgm:t>
    </dgm:pt>
    <dgm:pt modelId="{56A534A0-BC70-41FB-B949-C78FBDE25D04}" type="sibTrans" cxnId="{CFF9C2EE-2E49-42C4-A2DB-E4F0819A7C31}">
      <dgm:prSet/>
      <dgm:spPr/>
      <dgm:t>
        <a:bodyPr/>
        <a:lstStyle/>
        <a:p>
          <a:endParaRPr lang="en-US"/>
        </a:p>
      </dgm:t>
    </dgm:pt>
    <dgm:pt modelId="{ECC78636-7A38-6A4D-BD77-2046A1BD5D1C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Proposal Presentation - Week Commencing 14th of October</a:t>
          </a:r>
        </a:p>
      </dgm:t>
    </dgm:pt>
    <dgm:pt modelId="{99FAE0BF-7267-9B48-9D45-BEBF1913D775}" type="parTrans" cxnId="{EC226F01-EBF9-1B4D-B540-4DA652BD85C3}">
      <dgm:prSet/>
      <dgm:spPr/>
      <dgm:t>
        <a:bodyPr/>
        <a:lstStyle/>
        <a:p>
          <a:endParaRPr lang="en-GB"/>
        </a:p>
      </dgm:t>
    </dgm:pt>
    <dgm:pt modelId="{0927E9AD-4213-7345-95F3-B6189BDA97BA}" type="sibTrans" cxnId="{EC226F01-EBF9-1B4D-B540-4DA652BD85C3}">
      <dgm:prSet/>
      <dgm:spPr/>
      <dgm:t>
        <a:bodyPr/>
        <a:lstStyle/>
        <a:p>
          <a:endParaRPr lang="en-GB"/>
        </a:p>
      </dgm:t>
    </dgm:pt>
    <dgm:pt modelId="{8E6C223B-9EA4-014A-9342-BC974A96FC72}" type="pres">
      <dgm:prSet presAssocID="{FF9B3054-DF96-4A02-9682-0F65FCB21C4E}" presName="outerComposite" presStyleCnt="0">
        <dgm:presLayoutVars>
          <dgm:chMax val="5"/>
          <dgm:dir/>
          <dgm:resizeHandles val="exact"/>
        </dgm:presLayoutVars>
      </dgm:prSet>
      <dgm:spPr/>
    </dgm:pt>
    <dgm:pt modelId="{F0B24E9D-D1DF-E84E-AE8D-E519C50CC22B}" type="pres">
      <dgm:prSet presAssocID="{FF9B3054-DF96-4A02-9682-0F65FCB21C4E}" presName="dummyMaxCanvas" presStyleCnt="0">
        <dgm:presLayoutVars/>
      </dgm:prSet>
      <dgm:spPr/>
    </dgm:pt>
    <dgm:pt modelId="{20B657F6-B76D-244E-91F5-C4CF0EE6E189}" type="pres">
      <dgm:prSet presAssocID="{FF9B3054-DF96-4A02-9682-0F65FCB21C4E}" presName="FourNodes_1" presStyleLbl="node1" presStyleIdx="0" presStyleCnt="4">
        <dgm:presLayoutVars>
          <dgm:bulletEnabled val="1"/>
        </dgm:presLayoutVars>
      </dgm:prSet>
      <dgm:spPr/>
    </dgm:pt>
    <dgm:pt modelId="{8E4AC8AD-089A-C047-893B-9C087C853C9D}" type="pres">
      <dgm:prSet presAssocID="{FF9B3054-DF96-4A02-9682-0F65FCB21C4E}" presName="FourNodes_2" presStyleLbl="node1" presStyleIdx="1" presStyleCnt="4">
        <dgm:presLayoutVars>
          <dgm:bulletEnabled val="1"/>
        </dgm:presLayoutVars>
      </dgm:prSet>
      <dgm:spPr/>
    </dgm:pt>
    <dgm:pt modelId="{8B4E6D72-DE34-AD4C-9194-3F58B9663B8D}" type="pres">
      <dgm:prSet presAssocID="{FF9B3054-DF96-4A02-9682-0F65FCB21C4E}" presName="FourNodes_3" presStyleLbl="node1" presStyleIdx="2" presStyleCnt="4">
        <dgm:presLayoutVars>
          <dgm:bulletEnabled val="1"/>
        </dgm:presLayoutVars>
      </dgm:prSet>
      <dgm:spPr/>
    </dgm:pt>
    <dgm:pt modelId="{E1D0AA5B-DC11-3846-A916-F08A33B5EA4A}" type="pres">
      <dgm:prSet presAssocID="{FF9B3054-DF96-4A02-9682-0F65FCB21C4E}" presName="FourNodes_4" presStyleLbl="node1" presStyleIdx="3" presStyleCnt="4">
        <dgm:presLayoutVars>
          <dgm:bulletEnabled val="1"/>
        </dgm:presLayoutVars>
      </dgm:prSet>
      <dgm:spPr/>
    </dgm:pt>
    <dgm:pt modelId="{77BE47DF-C432-A543-A556-7D569CEC8CF0}" type="pres">
      <dgm:prSet presAssocID="{FF9B3054-DF96-4A02-9682-0F65FCB21C4E}" presName="FourConn_1-2" presStyleLbl="fgAccFollowNode1" presStyleIdx="0" presStyleCnt="3">
        <dgm:presLayoutVars>
          <dgm:bulletEnabled val="1"/>
        </dgm:presLayoutVars>
      </dgm:prSet>
      <dgm:spPr/>
    </dgm:pt>
    <dgm:pt modelId="{C9B50E47-B2DB-304C-BC2F-D98A5D74FDC6}" type="pres">
      <dgm:prSet presAssocID="{FF9B3054-DF96-4A02-9682-0F65FCB21C4E}" presName="FourConn_2-3" presStyleLbl="fgAccFollowNode1" presStyleIdx="1" presStyleCnt="3">
        <dgm:presLayoutVars>
          <dgm:bulletEnabled val="1"/>
        </dgm:presLayoutVars>
      </dgm:prSet>
      <dgm:spPr/>
    </dgm:pt>
    <dgm:pt modelId="{B76D5C31-3DD9-204D-A294-E1753916E793}" type="pres">
      <dgm:prSet presAssocID="{FF9B3054-DF96-4A02-9682-0F65FCB21C4E}" presName="FourConn_3-4" presStyleLbl="fgAccFollowNode1" presStyleIdx="2" presStyleCnt="3">
        <dgm:presLayoutVars>
          <dgm:bulletEnabled val="1"/>
        </dgm:presLayoutVars>
      </dgm:prSet>
      <dgm:spPr/>
    </dgm:pt>
    <dgm:pt modelId="{1D24E097-AED3-A543-82FF-BCB7739F5744}" type="pres">
      <dgm:prSet presAssocID="{FF9B3054-DF96-4A02-9682-0F65FCB21C4E}" presName="FourNodes_1_text" presStyleLbl="node1" presStyleIdx="3" presStyleCnt="4">
        <dgm:presLayoutVars>
          <dgm:bulletEnabled val="1"/>
        </dgm:presLayoutVars>
      </dgm:prSet>
      <dgm:spPr/>
    </dgm:pt>
    <dgm:pt modelId="{A1B1A202-25A7-2C4E-B132-B41B5566F52C}" type="pres">
      <dgm:prSet presAssocID="{FF9B3054-DF96-4A02-9682-0F65FCB21C4E}" presName="FourNodes_2_text" presStyleLbl="node1" presStyleIdx="3" presStyleCnt="4">
        <dgm:presLayoutVars>
          <dgm:bulletEnabled val="1"/>
        </dgm:presLayoutVars>
      </dgm:prSet>
      <dgm:spPr/>
    </dgm:pt>
    <dgm:pt modelId="{140323BF-5055-5942-A3E9-FAA1FFB164E7}" type="pres">
      <dgm:prSet presAssocID="{FF9B3054-DF96-4A02-9682-0F65FCB21C4E}" presName="FourNodes_3_text" presStyleLbl="node1" presStyleIdx="3" presStyleCnt="4">
        <dgm:presLayoutVars>
          <dgm:bulletEnabled val="1"/>
        </dgm:presLayoutVars>
      </dgm:prSet>
      <dgm:spPr/>
    </dgm:pt>
    <dgm:pt modelId="{B5246A84-4FC6-D848-B492-AB665CF2BB2F}" type="pres">
      <dgm:prSet presAssocID="{FF9B3054-DF96-4A02-9682-0F65FCB21C4E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EC226F01-EBF9-1B4D-B540-4DA652BD85C3}" srcId="{FF9B3054-DF96-4A02-9682-0F65FCB21C4E}" destId="{ECC78636-7A38-6A4D-BD77-2046A1BD5D1C}" srcOrd="0" destOrd="0" parTransId="{99FAE0BF-7267-9B48-9D45-BEBF1913D775}" sibTransId="{0927E9AD-4213-7345-95F3-B6189BDA97BA}"/>
    <dgm:cxn modelId="{DB63E923-42B3-8547-989B-295E75A45D13}" type="presOf" srcId="{0B95B38B-7D74-4D1E-936B-AC46E5256143}" destId="{140323BF-5055-5942-A3E9-FAA1FFB164E7}" srcOrd="1" destOrd="0" presId="urn:microsoft.com/office/officeart/2005/8/layout/vProcess5"/>
    <dgm:cxn modelId="{81C3B843-6D7F-E34D-B85C-350A0B85D4E4}" type="presOf" srcId="{0927E9AD-4213-7345-95F3-B6189BDA97BA}" destId="{77BE47DF-C432-A543-A556-7D569CEC8CF0}" srcOrd="0" destOrd="0" presId="urn:microsoft.com/office/officeart/2005/8/layout/vProcess5"/>
    <dgm:cxn modelId="{5908AC78-B9BA-A647-B6F9-B6E9D67DFBB5}" type="presOf" srcId="{0B95B38B-7D74-4D1E-936B-AC46E5256143}" destId="{8B4E6D72-DE34-AD4C-9194-3F58B9663B8D}" srcOrd="0" destOrd="0" presId="urn:microsoft.com/office/officeart/2005/8/layout/vProcess5"/>
    <dgm:cxn modelId="{18CA3F85-4DB2-4385-A282-08FC603532F5}" srcId="{FF9B3054-DF96-4A02-9682-0F65FCB21C4E}" destId="{C9C22910-9C12-4D50-B872-B3E80F83D0A6}" srcOrd="3" destOrd="0" parTransId="{311C798C-F1B9-4AD9-8A7C-DEBA5DF85207}" sibTransId="{57705C23-7680-4BA4-AC4C-395BB39153DF}"/>
    <dgm:cxn modelId="{94871A89-C139-3941-B13A-62D15647AF33}" type="presOf" srcId="{FF9B3054-DF96-4A02-9682-0F65FCB21C4E}" destId="{8E6C223B-9EA4-014A-9342-BC974A96FC72}" srcOrd="0" destOrd="0" presId="urn:microsoft.com/office/officeart/2005/8/layout/vProcess5"/>
    <dgm:cxn modelId="{3FFF62A3-8B57-1E4D-A8A7-F221B47910D1}" type="presOf" srcId="{ECC78636-7A38-6A4D-BD77-2046A1BD5D1C}" destId="{20B657F6-B76D-244E-91F5-C4CF0EE6E189}" srcOrd="0" destOrd="0" presId="urn:microsoft.com/office/officeart/2005/8/layout/vProcess5"/>
    <dgm:cxn modelId="{432518CB-5CFD-9E43-9DBE-231494B7B4EE}" type="presOf" srcId="{76B7FF1C-0512-42EC-AD6E-54C0B5C8C5D3}" destId="{8E4AC8AD-089A-C047-893B-9C087C853C9D}" srcOrd="0" destOrd="0" presId="urn:microsoft.com/office/officeart/2005/8/layout/vProcess5"/>
    <dgm:cxn modelId="{04E8B2CD-7A23-754A-9381-E1D571E112F5}" type="presOf" srcId="{ECC78636-7A38-6A4D-BD77-2046A1BD5D1C}" destId="{1D24E097-AED3-A543-82FF-BCB7739F5744}" srcOrd="1" destOrd="0" presId="urn:microsoft.com/office/officeart/2005/8/layout/vProcess5"/>
    <dgm:cxn modelId="{6C1457DB-E6ED-8B44-A1B7-6DEC443DFDA3}" type="presOf" srcId="{C9C22910-9C12-4D50-B872-B3E80F83D0A6}" destId="{E1D0AA5B-DC11-3846-A916-F08A33B5EA4A}" srcOrd="0" destOrd="0" presId="urn:microsoft.com/office/officeart/2005/8/layout/vProcess5"/>
    <dgm:cxn modelId="{4A2570E4-D662-4E1A-B40F-6F72412BBBD4}" srcId="{FF9B3054-DF96-4A02-9682-0F65FCB21C4E}" destId="{76B7FF1C-0512-42EC-AD6E-54C0B5C8C5D3}" srcOrd="1" destOrd="0" parTransId="{01E04B5B-E614-4420-9FFB-5BFA84EFD7BE}" sibTransId="{167B03C3-77BA-4363-B09E-4A68E9B3DB78}"/>
    <dgm:cxn modelId="{89D451E6-F7A2-A345-AE5C-0CD6E1FDAAD3}" type="presOf" srcId="{76B7FF1C-0512-42EC-AD6E-54C0B5C8C5D3}" destId="{A1B1A202-25A7-2C4E-B132-B41B5566F52C}" srcOrd="1" destOrd="0" presId="urn:microsoft.com/office/officeart/2005/8/layout/vProcess5"/>
    <dgm:cxn modelId="{CFF9C2EE-2E49-42C4-A2DB-E4F0819A7C31}" srcId="{FF9B3054-DF96-4A02-9682-0F65FCB21C4E}" destId="{0B95B38B-7D74-4D1E-936B-AC46E5256143}" srcOrd="2" destOrd="0" parTransId="{7852B898-10BA-49F9-90E7-C1E958AF1684}" sibTransId="{56A534A0-BC70-41FB-B949-C78FBDE25D04}"/>
    <dgm:cxn modelId="{BA4EF2F9-8325-DC41-AFC9-69C66FA5572B}" type="presOf" srcId="{167B03C3-77BA-4363-B09E-4A68E9B3DB78}" destId="{C9B50E47-B2DB-304C-BC2F-D98A5D74FDC6}" srcOrd="0" destOrd="0" presId="urn:microsoft.com/office/officeart/2005/8/layout/vProcess5"/>
    <dgm:cxn modelId="{ED46BDFA-F88F-2647-915F-4218DAF672D8}" type="presOf" srcId="{C9C22910-9C12-4D50-B872-B3E80F83D0A6}" destId="{B5246A84-4FC6-D848-B492-AB665CF2BB2F}" srcOrd="1" destOrd="0" presId="urn:microsoft.com/office/officeart/2005/8/layout/vProcess5"/>
    <dgm:cxn modelId="{E81F7FFF-2F03-3041-A47F-FCE0DD601647}" type="presOf" srcId="{56A534A0-BC70-41FB-B949-C78FBDE25D04}" destId="{B76D5C31-3DD9-204D-A294-E1753916E793}" srcOrd="0" destOrd="0" presId="urn:microsoft.com/office/officeart/2005/8/layout/vProcess5"/>
    <dgm:cxn modelId="{9D5224F3-FC31-4B4C-ADF6-624DEC8057C0}" type="presParOf" srcId="{8E6C223B-9EA4-014A-9342-BC974A96FC72}" destId="{F0B24E9D-D1DF-E84E-AE8D-E519C50CC22B}" srcOrd="0" destOrd="0" presId="urn:microsoft.com/office/officeart/2005/8/layout/vProcess5"/>
    <dgm:cxn modelId="{4065F14A-94FC-FA48-AEBF-0A2EDAB85145}" type="presParOf" srcId="{8E6C223B-9EA4-014A-9342-BC974A96FC72}" destId="{20B657F6-B76D-244E-91F5-C4CF0EE6E189}" srcOrd="1" destOrd="0" presId="urn:microsoft.com/office/officeart/2005/8/layout/vProcess5"/>
    <dgm:cxn modelId="{E9788617-74AA-2D46-9EBA-22A54540BFEB}" type="presParOf" srcId="{8E6C223B-9EA4-014A-9342-BC974A96FC72}" destId="{8E4AC8AD-089A-C047-893B-9C087C853C9D}" srcOrd="2" destOrd="0" presId="urn:microsoft.com/office/officeart/2005/8/layout/vProcess5"/>
    <dgm:cxn modelId="{DDB0715C-48F9-794E-A836-697CB1B94F4F}" type="presParOf" srcId="{8E6C223B-9EA4-014A-9342-BC974A96FC72}" destId="{8B4E6D72-DE34-AD4C-9194-3F58B9663B8D}" srcOrd="3" destOrd="0" presId="urn:microsoft.com/office/officeart/2005/8/layout/vProcess5"/>
    <dgm:cxn modelId="{FD20AE49-3650-CE46-BC92-DA505538E3C2}" type="presParOf" srcId="{8E6C223B-9EA4-014A-9342-BC974A96FC72}" destId="{E1D0AA5B-DC11-3846-A916-F08A33B5EA4A}" srcOrd="4" destOrd="0" presId="urn:microsoft.com/office/officeart/2005/8/layout/vProcess5"/>
    <dgm:cxn modelId="{415DBD99-DB9A-1D48-9069-237AC848138E}" type="presParOf" srcId="{8E6C223B-9EA4-014A-9342-BC974A96FC72}" destId="{77BE47DF-C432-A543-A556-7D569CEC8CF0}" srcOrd="5" destOrd="0" presId="urn:microsoft.com/office/officeart/2005/8/layout/vProcess5"/>
    <dgm:cxn modelId="{F4219A79-B524-504F-A336-09B76067B6F1}" type="presParOf" srcId="{8E6C223B-9EA4-014A-9342-BC974A96FC72}" destId="{C9B50E47-B2DB-304C-BC2F-D98A5D74FDC6}" srcOrd="6" destOrd="0" presId="urn:microsoft.com/office/officeart/2005/8/layout/vProcess5"/>
    <dgm:cxn modelId="{0A330F3E-52AF-A84D-8AD1-66431BA8A8DA}" type="presParOf" srcId="{8E6C223B-9EA4-014A-9342-BC974A96FC72}" destId="{B76D5C31-3DD9-204D-A294-E1753916E793}" srcOrd="7" destOrd="0" presId="urn:microsoft.com/office/officeart/2005/8/layout/vProcess5"/>
    <dgm:cxn modelId="{5FB774F1-C38A-7B47-8607-29CA74C90F3C}" type="presParOf" srcId="{8E6C223B-9EA4-014A-9342-BC974A96FC72}" destId="{1D24E097-AED3-A543-82FF-BCB7739F5744}" srcOrd="8" destOrd="0" presId="urn:microsoft.com/office/officeart/2005/8/layout/vProcess5"/>
    <dgm:cxn modelId="{87E15C19-E92A-7F47-ADED-669BC99496FD}" type="presParOf" srcId="{8E6C223B-9EA4-014A-9342-BC974A96FC72}" destId="{A1B1A202-25A7-2C4E-B132-B41B5566F52C}" srcOrd="9" destOrd="0" presId="urn:microsoft.com/office/officeart/2005/8/layout/vProcess5"/>
    <dgm:cxn modelId="{2D032CE0-0D2D-4D4C-A629-4361EB28CFA0}" type="presParOf" srcId="{8E6C223B-9EA4-014A-9342-BC974A96FC72}" destId="{140323BF-5055-5942-A3E9-FAA1FFB164E7}" srcOrd="10" destOrd="0" presId="urn:microsoft.com/office/officeart/2005/8/layout/vProcess5"/>
    <dgm:cxn modelId="{6D6D997F-8952-4F4E-BFF9-2306395655BC}" type="presParOf" srcId="{8E6C223B-9EA4-014A-9342-BC974A96FC72}" destId="{B5246A84-4FC6-D848-B492-AB665CF2BB2F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D36548-402D-C94F-AF77-048FB1F54B90}">
      <dsp:nvSpPr>
        <dsp:cNvPr id="0" name=""/>
        <dsp:cNvSpPr/>
      </dsp:nvSpPr>
      <dsp:spPr>
        <a:xfrm>
          <a:off x="0" y="0"/>
          <a:ext cx="5943600" cy="58758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solidFill>
                <a:schemeClr val="tx1"/>
              </a:solidFill>
            </a:rPr>
            <a:t>Proposal Presentation - Week Commencing 14th of October</a:t>
          </a:r>
        </a:p>
      </dsp:txBody>
      <dsp:txXfrm>
        <a:off x="17210" y="17210"/>
        <a:ext cx="5259896" cy="553167"/>
      </dsp:txXfrm>
    </dsp:sp>
    <dsp:sp modelId="{C0E61352-B785-3846-B8CA-404A848E4EEC}">
      <dsp:nvSpPr>
        <dsp:cNvPr id="0" name=""/>
        <dsp:cNvSpPr/>
      </dsp:nvSpPr>
      <dsp:spPr>
        <a:xfrm>
          <a:off x="497776" y="694421"/>
          <a:ext cx="5943600" cy="587587"/>
        </a:xfrm>
        <a:prstGeom prst="roundRect">
          <a:avLst>
            <a:gd name="adj" fmla="val 10000"/>
          </a:avLst>
        </a:prstGeom>
        <a:solidFill>
          <a:schemeClr val="accent2">
            <a:hueOff val="202006"/>
            <a:satOff val="1647"/>
            <a:lumOff val="797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solidFill>
                <a:schemeClr val="tx1"/>
              </a:solidFill>
            </a:rPr>
            <a:t>CW1 – Project Proposal – Due 25</a:t>
          </a:r>
          <a:r>
            <a:rPr lang="en-US" sz="1500" kern="1200" baseline="30000" dirty="0">
              <a:solidFill>
                <a:schemeClr val="tx1"/>
              </a:solidFill>
            </a:rPr>
            <a:t>th</a:t>
          </a:r>
          <a:r>
            <a:rPr lang="en-US" sz="1500" kern="1200" dirty="0">
              <a:solidFill>
                <a:schemeClr val="tx1"/>
              </a:solidFill>
            </a:rPr>
            <a:t> of October, 2024 (10% of module mark)</a:t>
          </a:r>
        </a:p>
      </dsp:txBody>
      <dsp:txXfrm>
        <a:off x="514986" y="711631"/>
        <a:ext cx="5029471" cy="553167"/>
      </dsp:txXfrm>
    </dsp:sp>
    <dsp:sp modelId="{7D638ED8-ECC2-2D44-A0DF-2805EAB038EF}">
      <dsp:nvSpPr>
        <dsp:cNvPr id="0" name=""/>
        <dsp:cNvSpPr/>
      </dsp:nvSpPr>
      <dsp:spPr>
        <a:xfrm>
          <a:off x="988123" y="1388842"/>
          <a:ext cx="5943600" cy="587587"/>
        </a:xfrm>
        <a:prstGeom prst="roundRect">
          <a:avLst>
            <a:gd name="adj" fmla="val 10000"/>
          </a:avLst>
        </a:prstGeom>
        <a:solidFill>
          <a:schemeClr val="accent2">
            <a:hueOff val="404013"/>
            <a:satOff val="3295"/>
            <a:lumOff val="1594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solidFill>
                <a:schemeClr val="tx1"/>
              </a:solidFill>
            </a:rPr>
            <a:t>CW2 – Written Dissertation </a:t>
          </a:r>
          <a:r>
            <a:rPr lang="en-US" sz="1500" b="1" u="sng" kern="1200" dirty="0">
              <a:solidFill>
                <a:schemeClr val="tx1"/>
              </a:solidFill>
            </a:rPr>
            <a:t>OR</a:t>
          </a:r>
          <a:r>
            <a:rPr lang="en-US" sz="1500" kern="1200" dirty="0">
              <a:solidFill>
                <a:schemeClr val="tx1"/>
              </a:solidFill>
            </a:rPr>
            <a:t> Applied Project – Due 4</a:t>
          </a:r>
          <a:r>
            <a:rPr lang="en-US" sz="1500" kern="1200" baseline="30000" dirty="0">
              <a:solidFill>
                <a:schemeClr val="tx1"/>
              </a:solidFill>
            </a:rPr>
            <a:t>th</a:t>
          </a:r>
          <a:r>
            <a:rPr lang="en-US" sz="1500" kern="1200" dirty="0">
              <a:solidFill>
                <a:schemeClr val="tx1"/>
              </a:solidFill>
            </a:rPr>
            <a:t> of April, 2025 (80% of module mark) </a:t>
          </a:r>
        </a:p>
      </dsp:txBody>
      <dsp:txXfrm>
        <a:off x="1005333" y="1406052"/>
        <a:ext cx="5036901" cy="553167"/>
      </dsp:txXfrm>
    </dsp:sp>
    <dsp:sp modelId="{AD8058F5-2B32-B84E-B9E8-C7CB947E1D3F}">
      <dsp:nvSpPr>
        <dsp:cNvPr id="0" name=""/>
        <dsp:cNvSpPr/>
      </dsp:nvSpPr>
      <dsp:spPr>
        <a:xfrm>
          <a:off x="1485899" y="2083263"/>
          <a:ext cx="5943600" cy="587587"/>
        </a:xfrm>
        <a:prstGeom prst="roundRect">
          <a:avLst>
            <a:gd name="adj" fmla="val 10000"/>
          </a:avLst>
        </a:prstGeom>
        <a:solidFill>
          <a:schemeClr val="accent2">
            <a:hueOff val="606019"/>
            <a:satOff val="4942"/>
            <a:lumOff val="2392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solidFill>
                <a:schemeClr val="tx1"/>
              </a:solidFill>
            </a:rPr>
            <a:t>CW3 – Oral presentation / Poster presentation – Due 9</a:t>
          </a:r>
          <a:r>
            <a:rPr lang="en-US" sz="1500" kern="1200" baseline="30000" dirty="0">
              <a:solidFill>
                <a:schemeClr val="tx1"/>
              </a:solidFill>
            </a:rPr>
            <a:t>th</a:t>
          </a:r>
          <a:r>
            <a:rPr lang="en-US" sz="1500" kern="1200" dirty="0">
              <a:solidFill>
                <a:schemeClr val="tx1"/>
              </a:solidFill>
            </a:rPr>
            <a:t> of May, 2025 (10% of module mark)</a:t>
          </a:r>
        </a:p>
      </dsp:txBody>
      <dsp:txXfrm>
        <a:off x="1503109" y="2100473"/>
        <a:ext cx="5029471" cy="553167"/>
      </dsp:txXfrm>
    </dsp:sp>
    <dsp:sp modelId="{BD623E00-B824-D041-8D01-48F574B57820}">
      <dsp:nvSpPr>
        <dsp:cNvPr id="0" name=""/>
        <dsp:cNvSpPr/>
      </dsp:nvSpPr>
      <dsp:spPr>
        <a:xfrm>
          <a:off x="5561668" y="450038"/>
          <a:ext cx="381931" cy="38193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700" kern="1200"/>
        </a:p>
      </dsp:txBody>
      <dsp:txXfrm>
        <a:off x="5647602" y="450038"/>
        <a:ext cx="210063" cy="287403"/>
      </dsp:txXfrm>
    </dsp:sp>
    <dsp:sp modelId="{DCD61353-1702-224A-8603-D16F419AC485}">
      <dsp:nvSpPr>
        <dsp:cNvPr id="0" name=""/>
        <dsp:cNvSpPr/>
      </dsp:nvSpPr>
      <dsp:spPr>
        <a:xfrm>
          <a:off x="6059444" y="1144459"/>
          <a:ext cx="381931" cy="38193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574191"/>
            <a:satOff val="5659"/>
            <a:lumOff val="1667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574191"/>
              <a:satOff val="5659"/>
              <a:lumOff val="166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>
            <a:solidFill>
              <a:schemeClr val="tx1"/>
            </a:solidFill>
          </a:endParaRPr>
        </a:p>
      </dsp:txBody>
      <dsp:txXfrm>
        <a:off x="6145378" y="1144459"/>
        <a:ext cx="210063" cy="287403"/>
      </dsp:txXfrm>
    </dsp:sp>
    <dsp:sp modelId="{FFA5028C-000F-864D-B02C-0B9476DA5E90}">
      <dsp:nvSpPr>
        <dsp:cNvPr id="0" name=""/>
        <dsp:cNvSpPr/>
      </dsp:nvSpPr>
      <dsp:spPr>
        <a:xfrm>
          <a:off x="6549791" y="1838880"/>
          <a:ext cx="381931" cy="38193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1148382"/>
            <a:satOff val="11319"/>
            <a:lumOff val="3334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1148382"/>
              <a:satOff val="11319"/>
              <a:lumOff val="333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6635725" y="1838880"/>
        <a:ext cx="210063" cy="28740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B657F6-B76D-244E-91F5-C4CF0EE6E189}">
      <dsp:nvSpPr>
        <dsp:cNvPr id="0" name=""/>
        <dsp:cNvSpPr/>
      </dsp:nvSpPr>
      <dsp:spPr>
        <a:xfrm>
          <a:off x="0" y="0"/>
          <a:ext cx="5943600" cy="58758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solidFill>
                <a:schemeClr val="tx1"/>
              </a:solidFill>
            </a:rPr>
            <a:t>Proposal Presentation - Week Commencing 14th of October</a:t>
          </a:r>
        </a:p>
      </dsp:txBody>
      <dsp:txXfrm>
        <a:off x="17210" y="17210"/>
        <a:ext cx="5259896" cy="553167"/>
      </dsp:txXfrm>
    </dsp:sp>
    <dsp:sp modelId="{8E4AC8AD-089A-C047-893B-9C087C853C9D}">
      <dsp:nvSpPr>
        <dsp:cNvPr id="0" name=""/>
        <dsp:cNvSpPr/>
      </dsp:nvSpPr>
      <dsp:spPr>
        <a:xfrm>
          <a:off x="497776" y="694421"/>
          <a:ext cx="5943600" cy="587587"/>
        </a:xfrm>
        <a:prstGeom prst="roundRect">
          <a:avLst>
            <a:gd name="adj" fmla="val 10000"/>
          </a:avLst>
        </a:prstGeom>
        <a:solidFill>
          <a:schemeClr val="accent2">
            <a:hueOff val="202006"/>
            <a:satOff val="1647"/>
            <a:lumOff val="797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solidFill>
                <a:schemeClr val="tx1"/>
              </a:solidFill>
            </a:rPr>
            <a:t>Formative Assessment (</a:t>
          </a:r>
          <a:r>
            <a:rPr lang="en-US" sz="15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Compulsory</a:t>
          </a:r>
          <a:r>
            <a:rPr lang="en-US" sz="1500" kern="1200" dirty="0">
              <a:solidFill>
                <a:schemeClr val="tx1"/>
              </a:solidFill>
            </a:rPr>
            <a:t>) – Project Proposal – Due 25</a:t>
          </a:r>
          <a:r>
            <a:rPr lang="en-US" sz="1500" kern="1200" baseline="30000" dirty="0">
              <a:solidFill>
                <a:schemeClr val="tx1"/>
              </a:solidFill>
            </a:rPr>
            <a:t>th</a:t>
          </a:r>
          <a:r>
            <a:rPr lang="en-US" sz="1500" kern="1200" dirty="0">
              <a:solidFill>
                <a:schemeClr val="tx1"/>
              </a:solidFill>
            </a:rPr>
            <a:t> of October, 2024</a:t>
          </a:r>
        </a:p>
      </dsp:txBody>
      <dsp:txXfrm>
        <a:off x="514986" y="711631"/>
        <a:ext cx="5029471" cy="553167"/>
      </dsp:txXfrm>
    </dsp:sp>
    <dsp:sp modelId="{8B4E6D72-DE34-AD4C-9194-3F58B9663B8D}">
      <dsp:nvSpPr>
        <dsp:cNvPr id="0" name=""/>
        <dsp:cNvSpPr/>
      </dsp:nvSpPr>
      <dsp:spPr>
        <a:xfrm>
          <a:off x="988123" y="1388842"/>
          <a:ext cx="5943600" cy="587587"/>
        </a:xfrm>
        <a:prstGeom prst="roundRect">
          <a:avLst>
            <a:gd name="adj" fmla="val 10000"/>
          </a:avLst>
        </a:prstGeom>
        <a:solidFill>
          <a:schemeClr val="accent2">
            <a:hueOff val="404013"/>
            <a:satOff val="3295"/>
            <a:lumOff val="1594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solidFill>
                <a:schemeClr val="tx1"/>
              </a:solidFill>
            </a:rPr>
            <a:t>CW2 – Research Article – Due 4</a:t>
          </a:r>
          <a:r>
            <a:rPr lang="en-US" sz="1500" kern="1200" baseline="30000" dirty="0">
              <a:solidFill>
                <a:schemeClr val="tx1"/>
              </a:solidFill>
            </a:rPr>
            <a:t>th</a:t>
          </a:r>
          <a:r>
            <a:rPr lang="en-US" sz="1500" kern="1200" dirty="0">
              <a:solidFill>
                <a:schemeClr val="tx1"/>
              </a:solidFill>
            </a:rPr>
            <a:t> of April, 2025 (75% of module mark)</a:t>
          </a:r>
        </a:p>
      </dsp:txBody>
      <dsp:txXfrm>
        <a:off x="1005333" y="1406052"/>
        <a:ext cx="5036901" cy="553167"/>
      </dsp:txXfrm>
    </dsp:sp>
    <dsp:sp modelId="{E1D0AA5B-DC11-3846-A916-F08A33B5EA4A}">
      <dsp:nvSpPr>
        <dsp:cNvPr id="0" name=""/>
        <dsp:cNvSpPr/>
      </dsp:nvSpPr>
      <dsp:spPr>
        <a:xfrm>
          <a:off x="1485899" y="2083263"/>
          <a:ext cx="5943600" cy="587587"/>
        </a:xfrm>
        <a:prstGeom prst="roundRect">
          <a:avLst>
            <a:gd name="adj" fmla="val 10000"/>
          </a:avLst>
        </a:prstGeom>
        <a:solidFill>
          <a:schemeClr val="accent2">
            <a:hueOff val="606019"/>
            <a:satOff val="4942"/>
            <a:lumOff val="2392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solidFill>
                <a:schemeClr val="tx1"/>
              </a:solidFill>
            </a:rPr>
            <a:t>CW1 – Poster presentation and </a:t>
          </a:r>
          <a:r>
            <a:rPr lang="en-US" sz="1500" kern="1200" dirty="0" err="1">
              <a:solidFill>
                <a:schemeClr val="tx1"/>
              </a:solidFill>
            </a:rPr>
            <a:t>defence</a:t>
          </a:r>
          <a:r>
            <a:rPr lang="en-US" sz="1500" kern="1200" dirty="0">
              <a:solidFill>
                <a:schemeClr val="tx1"/>
              </a:solidFill>
            </a:rPr>
            <a:t> – Due 9</a:t>
          </a:r>
          <a:r>
            <a:rPr lang="en-US" sz="1500" kern="1200" baseline="30000" dirty="0">
              <a:solidFill>
                <a:schemeClr val="tx1"/>
              </a:solidFill>
            </a:rPr>
            <a:t>th</a:t>
          </a:r>
          <a:r>
            <a:rPr lang="en-US" sz="1500" kern="1200" dirty="0">
              <a:solidFill>
                <a:schemeClr val="tx1"/>
              </a:solidFill>
            </a:rPr>
            <a:t> of May, 2025 (25% of module mark)</a:t>
          </a:r>
        </a:p>
      </dsp:txBody>
      <dsp:txXfrm>
        <a:off x="1503109" y="2100473"/>
        <a:ext cx="5029471" cy="553167"/>
      </dsp:txXfrm>
    </dsp:sp>
    <dsp:sp modelId="{77BE47DF-C432-A543-A556-7D569CEC8CF0}">
      <dsp:nvSpPr>
        <dsp:cNvPr id="0" name=""/>
        <dsp:cNvSpPr/>
      </dsp:nvSpPr>
      <dsp:spPr>
        <a:xfrm>
          <a:off x="5561668" y="450038"/>
          <a:ext cx="381931" cy="38193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700" kern="1200"/>
        </a:p>
      </dsp:txBody>
      <dsp:txXfrm>
        <a:off x="5647602" y="450038"/>
        <a:ext cx="210063" cy="287403"/>
      </dsp:txXfrm>
    </dsp:sp>
    <dsp:sp modelId="{C9B50E47-B2DB-304C-BC2F-D98A5D74FDC6}">
      <dsp:nvSpPr>
        <dsp:cNvPr id="0" name=""/>
        <dsp:cNvSpPr/>
      </dsp:nvSpPr>
      <dsp:spPr>
        <a:xfrm>
          <a:off x="6059444" y="1144459"/>
          <a:ext cx="381931" cy="38193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574191"/>
            <a:satOff val="5659"/>
            <a:lumOff val="1667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574191"/>
              <a:satOff val="5659"/>
              <a:lumOff val="166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6145378" y="1144459"/>
        <a:ext cx="210063" cy="287403"/>
      </dsp:txXfrm>
    </dsp:sp>
    <dsp:sp modelId="{B76D5C31-3DD9-204D-A294-E1753916E793}">
      <dsp:nvSpPr>
        <dsp:cNvPr id="0" name=""/>
        <dsp:cNvSpPr/>
      </dsp:nvSpPr>
      <dsp:spPr>
        <a:xfrm>
          <a:off x="6549791" y="1838880"/>
          <a:ext cx="381931" cy="38193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1148382"/>
            <a:satOff val="11319"/>
            <a:lumOff val="3334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1148382"/>
              <a:satOff val="11319"/>
              <a:lumOff val="333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6635725" y="1838880"/>
        <a:ext cx="210063" cy="2874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65CF63-9B43-4121-B521-78A2CE8D4C96}" type="datetimeFigureOut">
              <a:rPr lang="en-US" smtClean="0"/>
              <a:t>9/30/24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09448A-2D78-4FCB-BE7F-D45E79F19C7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680364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61BAE7-F8AA-B34A-9258-A2780BCE4813}" type="datetimeFigureOut">
              <a:rPr lang="en-US" smtClean="0"/>
              <a:t>9/30/24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6AD958-E632-914F-B93B-7DD6984C15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72035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fld id="{72F0CC75-B017-A54D-A5FE-49D9554254C4}" type="slidenum">
              <a:rPr lang="en-US" sz="1200"/>
              <a:pPr eaLnBrk="1" hangingPunct="1"/>
              <a:t>4</a:t>
            </a:fld>
            <a:endParaRPr lang="en-US" sz="1200"/>
          </a:p>
        </p:txBody>
      </p:sp>
      <p:sp>
        <p:nvSpPr>
          <p:cNvPr id="184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29719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fld id="{F369CC01-9D0A-A34B-93CC-4BAD7F6FB2DD}" type="slidenum">
              <a:rPr lang="en-US" sz="1200"/>
              <a:pPr eaLnBrk="1" hangingPunct="1"/>
              <a:t>6</a:t>
            </a:fld>
            <a:endParaRPr lang="en-US" sz="1200"/>
          </a:p>
        </p:txBody>
      </p:sp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31654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10"/>
          <p:cNvGrpSpPr/>
          <p:nvPr/>
        </p:nvGrpSpPr>
        <p:grpSpPr>
          <a:xfrm>
            <a:off x="-1" y="3379694"/>
            <a:ext cx="7543801" cy="2604247"/>
            <a:chOff x="-1" y="3379694"/>
            <a:chExt cx="7543801" cy="2604247"/>
          </a:xfrm>
        </p:grpSpPr>
        <p:grpSp>
          <p:nvGrpSpPr>
            <p:cNvPr id="9" name="Group 11"/>
            <p:cNvGrpSpPr/>
            <p:nvPr/>
          </p:nvGrpSpPr>
          <p:grpSpPr>
            <a:xfrm>
              <a:off x="-1" y="3379694"/>
              <a:ext cx="7543801" cy="2604247"/>
              <a:chOff x="-1" y="3379694"/>
              <a:chExt cx="7543801" cy="2604247"/>
            </a:xfrm>
          </p:grpSpPr>
          <p:sp>
            <p:nvSpPr>
              <p:cNvPr id="15" name="Snip Single Corner Rectangle 14"/>
              <p:cNvSpPr/>
              <p:nvPr/>
            </p:nvSpPr>
            <p:spPr>
              <a:xfrm flipV="1">
                <a:off x="-1" y="3393141"/>
                <a:ext cx="7543800" cy="2590800"/>
              </a:xfrm>
              <a:prstGeom prst="snip1Rect">
                <a:avLst>
                  <a:gd name="adj" fmla="val 7379"/>
                </a:avLst>
              </a:prstGeom>
              <a:solidFill>
                <a:schemeClr val="bg1"/>
              </a:solidFill>
              <a:ln>
                <a:noFill/>
              </a:ln>
              <a:effectLst>
                <a:outerShdw blurRad="50800" dist="63500" dir="2700000" algn="tl" rotWithShape="0">
                  <a:prstClr val="black">
                    <a:alpha val="5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cxnSp>
            <p:nvCxnSpPr>
              <p:cNvPr id="16" name="Straight Connector 15"/>
              <p:cNvCxnSpPr/>
              <p:nvPr/>
            </p:nvCxnSpPr>
            <p:spPr>
              <a:xfrm>
                <a:off x="0" y="3379694"/>
                <a:ext cx="7543800" cy="2377"/>
              </a:xfrm>
              <a:prstGeom prst="line">
                <a:avLst/>
              </a:prstGeom>
              <a:ln w="28575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3" name="Teardrop 12"/>
            <p:cNvSpPr/>
            <p:nvPr/>
          </p:nvSpPr>
          <p:spPr>
            <a:xfrm>
              <a:off x="6817659" y="3621741"/>
              <a:ext cx="394447" cy="394447"/>
            </a:xfrm>
            <a:prstGeom prst="teardrop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3913281"/>
            <a:ext cx="5867400" cy="1470025"/>
          </a:xfrm>
        </p:spPr>
        <p:txBody>
          <a:bodyPr>
            <a:normAutofit/>
          </a:bodyPr>
          <a:lstStyle>
            <a:lvl1pPr algn="r">
              <a:defRPr sz="460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5396753"/>
            <a:ext cx="5867400" cy="573741"/>
          </a:xfrm>
        </p:spPr>
        <p:txBody>
          <a:bodyPr>
            <a:normAutofit/>
          </a:bodyPr>
          <a:lstStyle>
            <a:lvl1pPr marL="0" indent="0" algn="r">
              <a:spcBef>
                <a:spcPct val="0"/>
              </a:spcBef>
              <a:buNone/>
              <a:defRPr sz="14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16200000">
            <a:off x="-734076" y="4503737"/>
            <a:ext cx="2057400" cy="365125"/>
          </a:xfrm>
        </p:spPr>
        <p:txBody>
          <a:bodyPr lIns="91440" tIns="0" bIns="0" anchor="b" anchorCtr="0"/>
          <a:lstStyle>
            <a:lvl1pPr>
              <a:defRPr sz="1400" b="1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B1115196-1C6F-4784-83AC-30756D8F10B3}" type="datetimeFigureOut">
              <a:rPr lang="en-US" smtClean="0"/>
              <a:t>9/30/24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16200000">
            <a:off x="-356811" y="4503737"/>
            <a:ext cx="2057397" cy="365125"/>
          </a:xfrm>
        </p:spPr>
        <p:txBody>
          <a:bodyPr lIns="91440" tIns="0" bIns="0" anchor="t" anchorCtr="0"/>
          <a:lstStyle>
            <a:lvl1pPr algn="l">
              <a:defRPr b="1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Diagonal Corner Rectangle 8"/>
          <p:cNvSpPr/>
          <p:nvPr/>
        </p:nvSpPr>
        <p:spPr>
          <a:xfrm flipV="1">
            <a:off x="228600" y="1707776"/>
            <a:ext cx="8686800" cy="4908176"/>
          </a:xfrm>
          <a:prstGeom prst="snip2DiagRect">
            <a:avLst>
              <a:gd name="adj1" fmla="val 0"/>
              <a:gd name="adj2" fmla="val 4003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Snip Diagonal Corner Rectangle 9"/>
          <p:cNvSpPr/>
          <p:nvPr/>
        </p:nvSpPr>
        <p:spPr>
          <a:xfrm flipV="1">
            <a:off x="228600" y="228597"/>
            <a:ext cx="8686800" cy="1277473"/>
          </a:xfrm>
          <a:prstGeom prst="snip2DiagRect">
            <a:avLst>
              <a:gd name="adj1" fmla="val 0"/>
              <a:gd name="adj2" fmla="val 11674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9/30/24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14"/>
          <p:cNvGrpSpPr/>
          <p:nvPr/>
        </p:nvGrpSpPr>
        <p:grpSpPr>
          <a:xfrm>
            <a:off x="-1" y="3379694"/>
            <a:ext cx="7543801" cy="2604247"/>
            <a:chOff x="-1" y="3379694"/>
            <a:chExt cx="7543801" cy="2604247"/>
          </a:xfrm>
        </p:grpSpPr>
        <p:grpSp>
          <p:nvGrpSpPr>
            <p:cNvPr id="9" name="Group 11"/>
            <p:cNvGrpSpPr/>
            <p:nvPr/>
          </p:nvGrpSpPr>
          <p:grpSpPr>
            <a:xfrm>
              <a:off x="-1" y="3379694"/>
              <a:ext cx="7543801" cy="2604247"/>
              <a:chOff x="-1" y="3379694"/>
              <a:chExt cx="7543801" cy="2604247"/>
            </a:xfrm>
          </p:grpSpPr>
          <p:sp>
            <p:nvSpPr>
              <p:cNvPr id="17" name="Snip Single Corner Rectangle 16"/>
              <p:cNvSpPr/>
              <p:nvPr/>
            </p:nvSpPr>
            <p:spPr>
              <a:xfrm flipV="1">
                <a:off x="-1" y="3393141"/>
                <a:ext cx="7543800" cy="2590800"/>
              </a:xfrm>
              <a:prstGeom prst="snip1Rect">
                <a:avLst>
                  <a:gd name="adj" fmla="val 7379"/>
                </a:avLst>
              </a:prstGeom>
              <a:solidFill>
                <a:schemeClr val="bg1"/>
              </a:solidFill>
              <a:ln>
                <a:noFill/>
              </a:ln>
              <a:effectLst>
                <a:outerShdw blurRad="50800" dist="63500" dir="2700000" algn="tl" rotWithShape="0">
                  <a:prstClr val="black">
                    <a:alpha val="5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cxnSp>
            <p:nvCxnSpPr>
              <p:cNvPr id="18" name="Straight Connector 17"/>
              <p:cNvCxnSpPr/>
              <p:nvPr/>
            </p:nvCxnSpPr>
            <p:spPr>
              <a:xfrm>
                <a:off x="0" y="3379694"/>
                <a:ext cx="7543800" cy="2377"/>
              </a:xfrm>
              <a:prstGeom prst="line">
                <a:avLst/>
              </a:prstGeom>
              <a:ln w="28575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6" name="Teardrop 15"/>
            <p:cNvSpPr/>
            <p:nvPr/>
          </p:nvSpPr>
          <p:spPr>
            <a:xfrm>
              <a:off x="6817659" y="3621741"/>
              <a:ext cx="394447" cy="394447"/>
            </a:xfrm>
            <a:prstGeom prst="teardrop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3913281"/>
            <a:ext cx="5867400" cy="1470025"/>
          </a:xfrm>
        </p:spPr>
        <p:txBody>
          <a:bodyPr>
            <a:normAutofit/>
          </a:bodyPr>
          <a:lstStyle>
            <a:lvl1pPr algn="r">
              <a:defRPr sz="460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5396753"/>
            <a:ext cx="5867400" cy="573741"/>
          </a:xfrm>
        </p:spPr>
        <p:txBody>
          <a:bodyPr>
            <a:normAutofit/>
          </a:bodyPr>
          <a:lstStyle>
            <a:lvl1pPr marL="0" indent="0" algn="r">
              <a:spcBef>
                <a:spcPct val="0"/>
              </a:spcBef>
              <a:buNone/>
              <a:defRPr sz="14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16200000">
            <a:off x="-734076" y="4503737"/>
            <a:ext cx="2057400" cy="365125"/>
          </a:xfrm>
        </p:spPr>
        <p:txBody>
          <a:bodyPr lIns="91440" tIns="0" bIns="0" anchor="b" anchorCtr="0"/>
          <a:lstStyle>
            <a:lvl1pPr>
              <a:defRPr sz="1400" b="1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B1115196-1C6F-4784-83AC-30756D8F10B3}" type="datetimeFigureOut">
              <a:rPr lang="en-US" smtClean="0"/>
              <a:t>9/30/24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16200000">
            <a:off x="-356811" y="4503737"/>
            <a:ext cx="2057397" cy="365125"/>
          </a:xfrm>
        </p:spPr>
        <p:txBody>
          <a:bodyPr lIns="91440" tIns="0" bIns="0" anchor="t" anchorCtr="0"/>
          <a:lstStyle>
            <a:lvl1pPr algn="l">
              <a:defRPr b="1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2" name="Picture Placeholder 11"/>
          <p:cNvSpPr>
            <a:spLocks noGrp="1"/>
          </p:cNvSpPr>
          <p:nvPr>
            <p:ph type="pic" sz="quarter" idx="12"/>
          </p:nvPr>
        </p:nvSpPr>
        <p:spPr>
          <a:xfrm>
            <a:off x="0" y="676835"/>
            <a:ext cx="7543800" cy="2587752"/>
          </a:xfrm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6"/>
          <p:cNvGrpSpPr/>
          <p:nvPr/>
        </p:nvGrpSpPr>
        <p:grpSpPr>
          <a:xfrm flipH="1">
            <a:off x="1600199" y="2126877"/>
            <a:ext cx="7543801" cy="2604247"/>
            <a:chOff x="-1" y="3379694"/>
            <a:chExt cx="7543801" cy="2604247"/>
          </a:xfrm>
        </p:grpSpPr>
        <p:grpSp>
          <p:nvGrpSpPr>
            <p:cNvPr id="7" name="Group 11"/>
            <p:cNvGrpSpPr/>
            <p:nvPr/>
          </p:nvGrpSpPr>
          <p:grpSpPr>
            <a:xfrm>
              <a:off x="-1" y="3379694"/>
              <a:ext cx="7543801" cy="2604247"/>
              <a:chOff x="-1" y="3379694"/>
              <a:chExt cx="7543801" cy="2604247"/>
            </a:xfrm>
          </p:grpSpPr>
          <p:sp>
            <p:nvSpPr>
              <p:cNvPr id="10" name="Snip Single Corner Rectangle 9"/>
              <p:cNvSpPr/>
              <p:nvPr/>
            </p:nvSpPr>
            <p:spPr>
              <a:xfrm flipV="1">
                <a:off x="-1" y="3393141"/>
                <a:ext cx="7543800" cy="2590800"/>
              </a:xfrm>
              <a:prstGeom prst="snip1Rect">
                <a:avLst>
                  <a:gd name="adj" fmla="val 7379"/>
                </a:avLst>
              </a:prstGeom>
              <a:solidFill>
                <a:schemeClr val="bg1"/>
              </a:solidFill>
              <a:ln>
                <a:noFill/>
              </a:ln>
              <a:effectLst>
                <a:outerShdw blurRad="50800" dist="63500" dir="2700000" algn="tl" rotWithShape="0">
                  <a:prstClr val="black">
                    <a:alpha val="5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cxnSp>
            <p:nvCxnSpPr>
              <p:cNvPr id="11" name="Straight Connector 10"/>
              <p:cNvCxnSpPr/>
              <p:nvPr/>
            </p:nvCxnSpPr>
            <p:spPr>
              <a:xfrm>
                <a:off x="0" y="3379694"/>
                <a:ext cx="7543800" cy="2377"/>
              </a:xfrm>
              <a:prstGeom prst="line">
                <a:avLst/>
              </a:prstGeom>
              <a:ln w="28575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9" name="Teardrop 8"/>
            <p:cNvSpPr/>
            <p:nvPr/>
          </p:nvSpPr>
          <p:spPr>
            <a:xfrm flipH="1">
              <a:off x="228599" y="3621741"/>
              <a:ext cx="394447" cy="394447"/>
            </a:xfrm>
            <a:prstGeom prst="teardrop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6105" y="2653553"/>
            <a:ext cx="5870448" cy="1472184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600" kern="1200">
                <a:solidFill>
                  <a:schemeClr val="tx1">
                    <a:lumMod val="90000"/>
                    <a:lumOff val="1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36105" y="4134881"/>
            <a:ext cx="5870448" cy="576072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0"/>
              </a:spcBef>
              <a:buClr>
                <a:schemeClr val="accent1"/>
              </a:buClr>
              <a:buSzPct val="90000"/>
              <a:buFont typeface="Wingdings 2" pitchFamily="18" charset="2"/>
              <a:buNone/>
              <a:defRPr sz="1400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16200000">
            <a:off x="8033590" y="3475037"/>
            <a:ext cx="1828801" cy="365125"/>
          </a:xfrm>
        </p:spPr>
        <p:txBody>
          <a:bodyPr vert="horz" lIns="91440" tIns="0" rIns="91440" bIns="0" rtlCol="0" anchor="t" anchorCtr="0"/>
          <a:lstStyle>
            <a:lvl1pPr marL="0" algn="l" defTabSz="914400" rtl="0" eaLnBrk="1" latinLnBrk="0" hangingPunct="1">
              <a:defRPr sz="1100" b="1" kern="1200">
                <a:solidFill>
                  <a:schemeClr val="bg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16200000">
            <a:off x="7658009" y="3475037"/>
            <a:ext cx="1828800" cy="365125"/>
          </a:xfrm>
        </p:spPr>
        <p:txBody>
          <a:bodyPr vert="horz" lIns="91440" tIns="0" rIns="91440" bIns="0" rtlCol="0" anchor="b" anchorCtr="0"/>
          <a:lstStyle>
            <a:lvl1pPr marL="0" algn="l" defTabSz="914400" rtl="0" eaLnBrk="1" latinLnBrk="0" hangingPunct="1">
              <a:defRPr sz="1400" b="1" kern="1200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fld id="{B1115196-1C6F-4784-83AC-30756D8F10B3}" type="datetimeFigureOut">
              <a:rPr lang="en-US" smtClean="0"/>
              <a:t>9/30/24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nip Diagonal Corner Rectangle 10"/>
          <p:cNvSpPr/>
          <p:nvPr/>
        </p:nvSpPr>
        <p:spPr>
          <a:xfrm flipV="1">
            <a:off x="228600" y="1707776"/>
            <a:ext cx="8686800" cy="4908176"/>
          </a:xfrm>
          <a:prstGeom prst="snip2DiagRect">
            <a:avLst>
              <a:gd name="adj1" fmla="val 0"/>
              <a:gd name="adj2" fmla="val 4003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Snip Diagonal Corner Rectangle 11"/>
          <p:cNvSpPr/>
          <p:nvPr/>
        </p:nvSpPr>
        <p:spPr>
          <a:xfrm flipV="1">
            <a:off x="228600" y="228597"/>
            <a:ext cx="8686800" cy="1277473"/>
          </a:xfrm>
          <a:prstGeom prst="snip2DiagRect">
            <a:avLst>
              <a:gd name="adj1" fmla="val 0"/>
              <a:gd name="adj2" fmla="val 11674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295833"/>
            <a:ext cx="7583488" cy="1143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79461" y="1981201"/>
            <a:ext cx="3657600" cy="3975100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055813" indent="-344488">
              <a:defRPr sz="1800"/>
            </a:lvl6pPr>
            <a:lvl7pPr marL="2055813" indent="-344488">
              <a:defRPr sz="1800"/>
            </a:lvl7pPr>
            <a:lvl8pPr marL="2055813" indent="-344488">
              <a:defRPr sz="1800"/>
            </a:lvl8pPr>
            <a:lvl9pPr marL="2055813" indent="-344488"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5351" y="1981201"/>
            <a:ext cx="3657600" cy="3975100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344488">
              <a:defRPr sz="1800"/>
            </a:lvl6pPr>
            <a:lvl7pPr marL="1946275" indent="-344488">
              <a:defRPr sz="1800"/>
            </a:lvl7pPr>
            <a:lvl8pPr marL="1946275" indent="-344488">
              <a:defRPr sz="1800"/>
            </a:lvl8pPr>
            <a:lvl9pPr marL="1946275" indent="-344488"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9/30/24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Snip Diagonal Corner Rectangle 11"/>
          <p:cNvSpPr/>
          <p:nvPr/>
        </p:nvSpPr>
        <p:spPr>
          <a:xfrm flipV="1">
            <a:off x="228600" y="1707776"/>
            <a:ext cx="8686800" cy="4908176"/>
          </a:xfrm>
          <a:prstGeom prst="snip2DiagRect">
            <a:avLst>
              <a:gd name="adj1" fmla="val 0"/>
              <a:gd name="adj2" fmla="val 4003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Snip Diagonal Corner Rectangle 12"/>
          <p:cNvSpPr/>
          <p:nvPr/>
        </p:nvSpPr>
        <p:spPr>
          <a:xfrm flipV="1">
            <a:off x="228600" y="228597"/>
            <a:ext cx="8686800" cy="1277473"/>
          </a:xfrm>
          <a:prstGeom prst="snip2DiagRect">
            <a:avLst>
              <a:gd name="adj1" fmla="val 0"/>
              <a:gd name="adj2" fmla="val 11674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295833"/>
            <a:ext cx="7583488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79463" y="1852426"/>
            <a:ext cx="3657600" cy="868362"/>
          </a:xfrm>
        </p:spPr>
        <p:txBody>
          <a:bodyPr anchor="ctr" anchorCtr="0">
            <a:noAutofit/>
          </a:bodyPr>
          <a:lstStyle>
            <a:lvl1pPr marL="0" indent="0" algn="ctr">
              <a:spcBef>
                <a:spcPct val="0"/>
              </a:spcBef>
              <a:buNone/>
              <a:defRPr sz="26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79463" y="2743200"/>
            <a:ext cx="3657600" cy="32131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055813" indent="-344488">
              <a:defRPr sz="1800"/>
            </a:lvl6pPr>
            <a:lvl7pPr marL="2055813" indent="-344488">
              <a:defRPr sz="1800"/>
            </a:lvl7pPr>
            <a:lvl8pPr marL="2055813" indent="-344488">
              <a:defRPr sz="1800"/>
            </a:lvl8pPr>
            <a:lvl9pPr marL="2055813" indent="-344488"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5351" y="1852426"/>
            <a:ext cx="3657600" cy="868362"/>
          </a:xfrm>
        </p:spPr>
        <p:txBody>
          <a:bodyPr anchor="ctr" anchorCtr="0">
            <a:noAutofit/>
          </a:bodyPr>
          <a:lstStyle>
            <a:lvl1pPr marL="0" indent="0" algn="ctr">
              <a:spcBef>
                <a:spcPct val="0"/>
              </a:spcBef>
              <a:buNone/>
              <a:defRPr sz="26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5351" y="2743200"/>
            <a:ext cx="3657600" cy="32131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055813" indent="-344488">
              <a:defRPr sz="1800"/>
            </a:lvl6pPr>
            <a:lvl7pPr marL="2055813" indent="-344488">
              <a:defRPr sz="1800"/>
            </a:lvl7pPr>
            <a:lvl8pPr marL="2055813" indent="-344488">
              <a:defRPr sz="1800"/>
            </a:lvl8pPr>
            <a:lvl9pPr marL="2055813" indent="-344488"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9/30/24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Diagonal Corner Rectangle 8"/>
          <p:cNvSpPr/>
          <p:nvPr/>
        </p:nvSpPr>
        <p:spPr>
          <a:xfrm flipV="1">
            <a:off x="228600" y="1707776"/>
            <a:ext cx="8686800" cy="4908176"/>
          </a:xfrm>
          <a:prstGeom prst="snip2DiagRect">
            <a:avLst>
              <a:gd name="adj1" fmla="val 0"/>
              <a:gd name="adj2" fmla="val 4003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Snip Diagonal Corner Rectangle 9"/>
          <p:cNvSpPr/>
          <p:nvPr/>
        </p:nvSpPr>
        <p:spPr>
          <a:xfrm flipV="1">
            <a:off x="228600" y="228597"/>
            <a:ext cx="8686800" cy="1277473"/>
          </a:xfrm>
          <a:prstGeom prst="snip2DiagRect">
            <a:avLst>
              <a:gd name="adj1" fmla="val 0"/>
              <a:gd name="adj2" fmla="val 11674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9/30/24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nip Diagonal Corner Rectangle 5"/>
          <p:cNvSpPr/>
          <p:nvPr/>
        </p:nvSpPr>
        <p:spPr>
          <a:xfrm flipV="1">
            <a:off x="228600" y="228600"/>
            <a:ext cx="8686800" cy="6387352"/>
          </a:xfrm>
          <a:prstGeom prst="snip2DiagRect">
            <a:avLst>
              <a:gd name="adj1" fmla="val 0"/>
              <a:gd name="adj2" fmla="val 2529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9/30/24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1"/>
          <p:cNvGrpSpPr/>
          <p:nvPr/>
        </p:nvGrpSpPr>
        <p:grpSpPr>
          <a:xfrm>
            <a:off x="228600" y="228600"/>
            <a:ext cx="4251960" cy="6387352"/>
            <a:chOff x="228600" y="228600"/>
            <a:chExt cx="4251960" cy="6387352"/>
          </a:xfrm>
        </p:grpSpPr>
        <p:sp>
          <p:nvSpPr>
            <p:cNvPr id="13" name="Snip Diagonal Corner Rectangle 12"/>
            <p:cNvSpPr/>
            <p:nvPr/>
          </p:nvSpPr>
          <p:spPr>
            <a:xfrm flipV="1">
              <a:off x="228600" y="228600"/>
              <a:ext cx="4251960" cy="6387352"/>
            </a:xfrm>
            <a:prstGeom prst="snip2DiagRect">
              <a:avLst>
                <a:gd name="adj1" fmla="val 0"/>
                <a:gd name="adj2" fmla="val 3794"/>
              </a:avLst>
            </a:prstGeom>
            <a:solidFill>
              <a:schemeClr val="bg1"/>
            </a:solidFill>
            <a:ln>
              <a:noFill/>
            </a:ln>
            <a:effectLst>
              <a:outerShdw blurRad="50800" dist="63500" dir="2700000" algn="tl" rotWithShape="0">
                <a:prstClr val="black">
                  <a:alpha val="5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Teardrop 13"/>
            <p:cNvSpPr>
              <a:spLocks noChangeAspect="1"/>
            </p:cNvSpPr>
            <p:nvPr/>
          </p:nvSpPr>
          <p:spPr>
            <a:xfrm>
              <a:off x="3886200" y="432548"/>
              <a:ext cx="355002" cy="355002"/>
            </a:xfrm>
            <a:prstGeom prst="teardrop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15" name="Snip Diagonal Corner Rectangle 14"/>
          <p:cNvSpPr/>
          <p:nvPr/>
        </p:nvSpPr>
        <p:spPr>
          <a:xfrm flipV="1">
            <a:off x="4648200" y="228600"/>
            <a:ext cx="4251960" cy="6387352"/>
          </a:xfrm>
          <a:prstGeom prst="snip2DiagRect">
            <a:avLst>
              <a:gd name="adj1" fmla="val 0"/>
              <a:gd name="adj2" fmla="val 3794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5780" y="2177303"/>
            <a:ext cx="3657600" cy="1162050"/>
          </a:xfrm>
        </p:spPr>
        <p:txBody>
          <a:bodyPr anchor="b">
            <a:normAutofit/>
          </a:bodyPr>
          <a:lstStyle>
            <a:lvl1pPr algn="l">
              <a:defRPr sz="3000" b="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45380" y="609600"/>
            <a:ext cx="3657600" cy="5334000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25780" y="3352799"/>
            <a:ext cx="3657600" cy="2590801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2000" y="6297706"/>
            <a:ext cx="1295400" cy="365125"/>
          </a:xfrm>
        </p:spPr>
        <p:txBody>
          <a:bodyPr/>
          <a:lstStyle/>
          <a:p>
            <a:fld id="{B1115196-1C6F-4784-83AC-30756D8F10B3}" type="datetimeFigureOut">
              <a:rPr lang="en-US" smtClean="0"/>
              <a:t>9/30/24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057400" y="6297706"/>
            <a:ext cx="233978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304800" y="6297706"/>
            <a:ext cx="443753" cy="365125"/>
          </a:xfrm>
        </p:spPr>
        <p:txBody>
          <a:bodyPr/>
          <a:lstStyle>
            <a:lvl1pPr algn="l">
              <a:defRPr/>
            </a:lvl1pPr>
          </a:lstStyle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0"/>
          <p:cNvGrpSpPr/>
          <p:nvPr/>
        </p:nvGrpSpPr>
        <p:grpSpPr>
          <a:xfrm>
            <a:off x="228600" y="228600"/>
            <a:ext cx="4251960" cy="6387352"/>
            <a:chOff x="228600" y="228600"/>
            <a:chExt cx="4251960" cy="6387352"/>
          </a:xfrm>
        </p:grpSpPr>
        <p:sp>
          <p:nvSpPr>
            <p:cNvPr id="12" name="Snip Diagonal Corner Rectangle 11"/>
            <p:cNvSpPr/>
            <p:nvPr/>
          </p:nvSpPr>
          <p:spPr>
            <a:xfrm flipV="1">
              <a:off x="228600" y="228600"/>
              <a:ext cx="4251960" cy="6387352"/>
            </a:xfrm>
            <a:prstGeom prst="snip2DiagRect">
              <a:avLst>
                <a:gd name="adj1" fmla="val 0"/>
                <a:gd name="adj2" fmla="val 3794"/>
              </a:avLst>
            </a:prstGeom>
            <a:solidFill>
              <a:schemeClr val="bg1"/>
            </a:solidFill>
            <a:ln>
              <a:noFill/>
            </a:ln>
            <a:effectLst>
              <a:outerShdw blurRad="50800" dist="63500" dir="2700000" algn="tl" rotWithShape="0">
                <a:prstClr val="black">
                  <a:alpha val="5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Teardrop 12"/>
            <p:cNvSpPr>
              <a:spLocks noChangeAspect="1"/>
            </p:cNvSpPr>
            <p:nvPr/>
          </p:nvSpPr>
          <p:spPr>
            <a:xfrm>
              <a:off x="3886200" y="432548"/>
              <a:ext cx="355002" cy="355002"/>
            </a:xfrm>
            <a:prstGeom prst="teardrop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2176272"/>
            <a:ext cx="3657600" cy="1161288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flipH="1">
            <a:off x="4654475" y="228600"/>
            <a:ext cx="4251960" cy="6391656"/>
          </a:xfrm>
          <a:prstGeom prst="snip2DiagRect">
            <a:avLst>
              <a:gd name="adj1" fmla="val 0"/>
              <a:gd name="adj2" fmla="val 4017"/>
            </a:avLst>
          </a:prstGeom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SzPct val="90000"/>
              <a:buFont typeface="Wingdings 2" pitchFamily="18" charset="2"/>
              <a:buNone/>
              <a:defRPr sz="1800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0352" y="3342401"/>
            <a:ext cx="3657600" cy="2595282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600"/>
              </a:spcBef>
              <a:buNone/>
              <a:defRPr sz="1800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58952" y="6300216"/>
            <a:ext cx="1298448" cy="365125"/>
          </a:xfrm>
        </p:spPr>
        <p:txBody>
          <a:bodyPr/>
          <a:lstStyle/>
          <a:p>
            <a:fld id="{B1115196-1C6F-4784-83AC-30756D8F10B3}" type="datetimeFigureOut">
              <a:rPr lang="en-US" smtClean="0"/>
              <a:t>9/30/24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057400" y="6300216"/>
            <a:ext cx="234086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301752" y="6300216"/>
            <a:ext cx="448056" cy="365125"/>
          </a:xfrm>
        </p:spPr>
        <p:txBody>
          <a:bodyPr/>
          <a:lstStyle>
            <a:lvl1pPr algn="l">
              <a:defRPr/>
            </a:lvl1pPr>
          </a:lstStyle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Diagonal Corner Rectangle 8"/>
          <p:cNvSpPr/>
          <p:nvPr/>
        </p:nvSpPr>
        <p:spPr>
          <a:xfrm flipV="1">
            <a:off x="228600" y="4648200"/>
            <a:ext cx="8686800" cy="1963271"/>
          </a:xfrm>
          <a:prstGeom prst="snip2DiagRect">
            <a:avLst>
              <a:gd name="adj1" fmla="val 0"/>
              <a:gd name="adj2" fmla="val 9373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648200"/>
            <a:ext cx="8153400" cy="609600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9/30/24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257799"/>
            <a:ext cx="8156448" cy="820272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ct val="0"/>
              </a:spcBef>
              <a:buNone/>
              <a:defRPr sz="1800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 flipH="1">
            <a:off x="228600" y="228600"/>
            <a:ext cx="8677835" cy="4267200"/>
          </a:xfrm>
          <a:prstGeom prst="snip2DiagRect">
            <a:avLst>
              <a:gd name="adj1" fmla="val 0"/>
              <a:gd name="adj2" fmla="val 4332"/>
            </a:avLst>
          </a:prstGeom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SzPct val="90000"/>
              <a:buFont typeface="Wingdings 2" pitchFamily="18" charset="2"/>
              <a:buNone/>
              <a:defRPr sz="1800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9/30/24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Diagonal Corner Rectangle 8"/>
          <p:cNvSpPr/>
          <p:nvPr/>
        </p:nvSpPr>
        <p:spPr>
          <a:xfrm flipV="1">
            <a:off x="228600" y="1707776"/>
            <a:ext cx="8686800" cy="4908176"/>
          </a:xfrm>
          <a:prstGeom prst="snip2DiagRect">
            <a:avLst>
              <a:gd name="adj1" fmla="val 0"/>
              <a:gd name="adj2" fmla="val 4003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Snip Diagonal Corner Rectangle 9"/>
          <p:cNvSpPr/>
          <p:nvPr/>
        </p:nvSpPr>
        <p:spPr>
          <a:xfrm flipV="1">
            <a:off x="228600" y="228597"/>
            <a:ext cx="8686800" cy="1277473"/>
          </a:xfrm>
          <a:prstGeom prst="snip2DiagRect">
            <a:avLst>
              <a:gd name="adj1" fmla="val 0"/>
              <a:gd name="adj2" fmla="val 11674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9/30/24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nip Diagonal Corner Rectangle 7"/>
          <p:cNvSpPr/>
          <p:nvPr/>
        </p:nvSpPr>
        <p:spPr>
          <a:xfrm flipV="1">
            <a:off x="228600" y="228600"/>
            <a:ext cx="8686800" cy="6387352"/>
          </a:xfrm>
          <a:prstGeom prst="snip2DiagRect">
            <a:avLst>
              <a:gd name="adj1" fmla="val 0"/>
              <a:gd name="adj2" fmla="val 2529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467600" y="838201"/>
            <a:ext cx="1219200" cy="51054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9462" y="838201"/>
            <a:ext cx="6307138" cy="51054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9/30/24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9463" y="295833"/>
            <a:ext cx="7583488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79463" y="1949824"/>
            <a:ext cx="7583488" cy="40072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28600" y="624391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fld id="{B1115196-1C6F-4784-83AC-30756D8F10B3}" type="datetimeFigureOut">
              <a:rPr lang="en-US" smtClean="0"/>
              <a:t>9/30/24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67400" y="624840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305300" y="6248400"/>
            <a:ext cx="533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xStyles>
    <p:titleStyle>
      <a:lvl1pPr algn="l" defTabSz="914400" rtl="0" eaLnBrk="1" latinLnBrk="0" hangingPunct="1">
        <a:spcBef>
          <a:spcPct val="0"/>
        </a:spcBef>
        <a:buNone/>
        <a:defRPr sz="3800" kern="1200">
          <a:solidFill>
            <a:schemeClr val="tx1">
              <a:lumMod val="90000"/>
              <a:lumOff val="10000"/>
            </a:schemeClr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accent1"/>
        </a:buClr>
        <a:buSzPct val="90000"/>
        <a:buFont typeface="Wingdings 2" pitchFamily="18" charset="2"/>
        <a:buChar char=""/>
        <a:defRPr sz="2200" kern="120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/>
        </a:buClr>
        <a:buSzPct val="90000"/>
        <a:buFont typeface="Wingdings 2" pitchFamily="18" charset="2"/>
        <a:buChar char=""/>
        <a:defRPr sz="2000" kern="120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Clr>
          <a:schemeClr val="accent1"/>
        </a:buClr>
        <a:buSzPct val="90000"/>
        <a:buFont typeface="Wingdings 2" pitchFamily="18" charset="2"/>
        <a:buChar char=""/>
        <a:defRPr sz="1800" kern="120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Clr>
          <a:schemeClr val="accent1"/>
        </a:buClr>
        <a:buSzPct val="90000"/>
        <a:buFont typeface="Wingdings 2" pitchFamily="18" charset="2"/>
        <a:buChar char=""/>
        <a:defRPr sz="1800" kern="120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Clr>
          <a:schemeClr val="accent1"/>
        </a:buClr>
        <a:buSzPct val="90000"/>
        <a:buFont typeface="Wingdings 2" pitchFamily="18" charset="2"/>
        <a:buChar char=""/>
        <a:defRPr sz="1800" kern="120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5pPr>
      <a:lvl6pPr marL="2055813" indent="-344488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Wingdings 2" pitchFamily="18" charset="2"/>
        <a:buChar char=""/>
        <a:defRPr lang="en-US" sz="1800" kern="1200" dirty="0" smtClean="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6pPr>
      <a:lvl7pPr marL="2398713" indent="-344488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Wingdings 2" pitchFamily="18" charset="2"/>
        <a:buChar char=""/>
        <a:defRPr lang="en-US" sz="1800" kern="1200" dirty="0" smtClean="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7pPr>
      <a:lvl8pPr marL="2743200" indent="-344488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Wingdings 2" pitchFamily="18" charset="2"/>
        <a:buChar char=""/>
        <a:defRPr lang="en-US" sz="1800" kern="1200" dirty="0" smtClean="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8pPr>
      <a:lvl9pPr marL="3087688" indent="-344488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Wingdings 2" pitchFamily="18" charset="2"/>
        <a:buChar char=""/>
        <a:defRPr lang="en-US" sz="1800" kern="1200" dirty="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6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" y="4010817"/>
            <a:ext cx="6449291" cy="1470025"/>
          </a:xfrm>
        </p:spPr>
        <p:txBody>
          <a:bodyPr>
            <a:noAutofit/>
          </a:bodyPr>
          <a:lstStyle/>
          <a:p>
            <a:r>
              <a:rPr lang="en-GB" sz="3200" dirty="0">
                <a:solidFill>
                  <a:schemeClr val="tx1"/>
                </a:solidFill>
                <a:latin typeface="Arial" charset="0"/>
              </a:rPr>
              <a:t>Introduction to the Independent Project Module / </a:t>
            </a:r>
            <a:r>
              <a:rPr lang="en-GB" sz="320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Research Project for Sport and Exercise Therapists</a:t>
            </a:r>
            <a:br>
              <a:rPr lang="en-GB" sz="320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59568" y="5383306"/>
            <a:ext cx="5867400" cy="573741"/>
          </a:xfrm>
        </p:spPr>
        <p:txBody>
          <a:bodyPr/>
          <a:lstStyle/>
          <a:p>
            <a:pPr>
              <a:defRPr/>
            </a:pPr>
            <a:r>
              <a:rPr lang="en-GB" dirty="0">
                <a:latin typeface="Verdana" charset="0"/>
              </a:rPr>
              <a:t>BMSS6007 / BMST6003</a:t>
            </a:r>
          </a:p>
          <a:p>
            <a:pPr>
              <a:defRPr/>
            </a:pPr>
            <a:r>
              <a:rPr lang="en-GB" dirty="0">
                <a:latin typeface="Verdana" charset="0"/>
              </a:rPr>
              <a:t>2024-25</a:t>
            </a:r>
          </a:p>
          <a:p>
            <a:endParaRPr lang="en-GB" dirty="0"/>
          </a:p>
        </p:txBody>
      </p:sp>
      <p:sp>
        <p:nvSpPr>
          <p:cNvPr id="4" name="AutoShape 2" descr="Image result for dissertation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4983" y="1016145"/>
            <a:ext cx="2743200" cy="166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AutoShape 5" descr="Image result for health"/>
          <p:cNvSpPr>
            <a:spLocks noChangeAspect="1" noChangeArrowheads="1"/>
          </p:cNvSpPr>
          <p:nvPr/>
        </p:nvSpPr>
        <p:spPr bwMode="auto">
          <a:xfrm>
            <a:off x="152400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" name="AutoShape 8" descr="Image result for physical education"/>
          <p:cNvSpPr>
            <a:spLocks noChangeAspect="1" noChangeArrowheads="1"/>
          </p:cNvSpPr>
          <p:nvPr/>
        </p:nvSpPr>
        <p:spPr bwMode="auto">
          <a:xfrm>
            <a:off x="304800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62108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University wide module – BMSS6007 +</a:t>
            </a:r>
            <a:br>
              <a:rPr lang="en-GB" dirty="0"/>
            </a:br>
            <a:r>
              <a:rPr lang="en-GB" dirty="0"/>
              <a:t>SET module BMST6003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Independent project</a:t>
            </a:r>
          </a:p>
          <a:p>
            <a:r>
              <a:rPr lang="en-GB" dirty="0"/>
              <a:t>Devised by a group of academics from a range of disciplines</a:t>
            </a:r>
          </a:p>
          <a:p>
            <a:r>
              <a:rPr lang="en-GB" dirty="0"/>
              <a:t>Broad module – 2 output options – Each programmes decide which is appropriate (e.g. HNL dissertation / research modules linked to competencies </a:t>
            </a:r>
            <a:r>
              <a:rPr lang="en-GB" dirty="0" err="1"/>
              <a:t>AfN</a:t>
            </a:r>
            <a:r>
              <a:rPr lang="en-GB" dirty="0"/>
              <a:t>)</a:t>
            </a:r>
          </a:p>
          <a:p>
            <a:r>
              <a:rPr lang="en-GB" b="1" dirty="0"/>
              <a:t>Only the dissertation option is available for PE, SES, HNL, SET</a:t>
            </a:r>
          </a:p>
          <a:p>
            <a:r>
              <a:rPr lang="en-GB" b="1" dirty="0"/>
              <a:t>Applied Project is an option for OAE</a:t>
            </a:r>
          </a:p>
          <a:p>
            <a:r>
              <a:rPr lang="en-GB" b="1" dirty="0"/>
              <a:t>Module Leader: Alison </a:t>
            </a:r>
            <a:r>
              <a:rPr lang="en-GB" b="1" dirty="0" err="1"/>
              <a:t>Connaughton</a:t>
            </a:r>
            <a:endParaRPr lang="en-GB" b="1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29418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Topics to be introduced today: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dirty="0"/>
              <a:t>What is a dissertation / independent project?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Why this module may be beneficial for you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How will I be assessed?</a:t>
            </a:r>
            <a:endParaRPr lang="en-US" dirty="0"/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How the module is structured / organised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What support to expect</a:t>
            </a:r>
            <a:r>
              <a:rPr lang="en-US" dirty="0"/>
              <a:t>…</a:t>
            </a:r>
            <a:endParaRPr lang="en-GB" dirty="0"/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What do I need to do now? 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0872" y="2879146"/>
            <a:ext cx="2165349" cy="1381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441189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403350" y="314036"/>
            <a:ext cx="7313613" cy="1143000"/>
          </a:xfrm>
        </p:spPr>
        <p:txBody>
          <a:bodyPr anchor="ctr">
            <a:normAutofit fontScale="90000"/>
          </a:bodyPr>
          <a:lstStyle/>
          <a:p>
            <a:pPr eaLnBrk="1" hangingPunct="1">
              <a:defRPr/>
            </a:pPr>
            <a:r>
              <a:rPr lang="en-GB" dirty="0">
                <a:cs typeface="+mj-cs"/>
              </a:rPr>
              <a:t>1. What is a </a:t>
            </a:r>
            <a:r>
              <a:rPr lang="en-GB" dirty="0"/>
              <a:t>independent project (dissertation)</a:t>
            </a:r>
            <a:r>
              <a:rPr lang="en-GB" dirty="0">
                <a:cs typeface="+mj-cs"/>
              </a:rPr>
              <a:t>?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37309" y="1680586"/>
            <a:ext cx="7972425" cy="5472112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b="1" dirty="0"/>
              <a:t>The aim of the 40 credit module is to:</a:t>
            </a:r>
            <a:endParaRPr lang="en-GB" dirty="0"/>
          </a:p>
          <a:p>
            <a:pPr>
              <a:lnSpc>
                <a:spcPct val="90000"/>
              </a:lnSpc>
              <a:defRPr/>
            </a:pPr>
            <a:r>
              <a:rPr lang="en-GB" dirty="0"/>
              <a:t>Develop the ability of students to engage critically and innovatively with theory and/or practice relevant to their studied subject areas in order to produce a discipline-specific in-depth project.</a:t>
            </a:r>
            <a:endParaRPr lang="en-GB" dirty="0">
              <a:latin typeface="Verdana" charset="0"/>
              <a:cs typeface="+mn-cs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7914" y="3788569"/>
            <a:ext cx="3543300" cy="15596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924111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2347335" y="3357362"/>
            <a:ext cx="4590473" cy="1282526"/>
          </a:xfrm>
        </p:spPr>
        <p:txBody>
          <a:bodyPr>
            <a:normAutofit fontScale="90000"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1. What is a ‘dissertation’?</a:t>
            </a:r>
            <a:br>
              <a:rPr lang="en-GB" sz="3100" dirty="0">
                <a:solidFill>
                  <a:schemeClr val="bg1"/>
                </a:solidFill>
              </a:rPr>
            </a:br>
            <a:br>
              <a:rPr lang="en-GB" sz="1600" dirty="0">
                <a:solidFill>
                  <a:schemeClr val="tx1"/>
                </a:solidFill>
              </a:rPr>
            </a:br>
            <a:r>
              <a:rPr lang="en-GB" sz="1800" dirty="0">
                <a:solidFill>
                  <a:schemeClr val="tx1"/>
                </a:solidFill>
                <a:latin typeface="+mn-lt"/>
              </a:rPr>
              <a:t>…It is the opportunity </a:t>
            </a:r>
            <a:r>
              <a:rPr lang="en-GB" sz="1800" dirty="0">
                <a:latin typeface="+mn-lt"/>
              </a:rPr>
              <a:t>to engage in a substantial self managed project, in a field of study related to their degree.</a:t>
            </a:r>
            <a:br>
              <a:rPr lang="en-GB" sz="1600" dirty="0">
                <a:latin typeface="Verdana" charset="0"/>
              </a:rPr>
            </a:br>
            <a:r>
              <a:rPr lang="en-GB" sz="1600" dirty="0">
                <a:latin typeface="Verdana" charset="0"/>
              </a:rPr>
              <a:t>- </a:t>
            </a:r>
            <a:r>
              <a:rPr lang="en-GB" sz="1800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What modules have you studied as part of   your degree?</a:t>
            </a:r>
            <a:br>
              <a:rPr lang="en-GB" sz="1800" dirty="0">
                <a:solidFill>
                  <a:schemeClr val="tx2">
                    <a:lumMod val="75000"/>
                  </a:schemeClr>
                </a:solidFill>
                <a:latin typeface="+mn-lt"/>
              </a:rPr>
            </a:br>
            <a:r>
              <a:rPr lang="en-GB" sz="1800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- Your dissertation can be linked to </a:t>
            </a:r>
            <a:r>
              <a:rPr lang="en-GB" sz="1800" b="1" i="1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ANY </a:t>
            </a:r>
            <a:r>
              <a:rPr lang="en-GB" sz="1800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area of your degree that you have studied (ideally up to level 5)</a:t>
            </a:r>
            <a:br>
              <a:rPr lang="en-GB" sz="1800" dirty="0">
                <a:solidFill>
                  <a:schemeClr val="tx2">
                    <a:lumMod val="75000"/>
                  </a:schemeClr>
                </a:solidFill>
                <a:latin typeface="+mn-lt"/>
              </a:rPr>
            </a:br>
            <a:r>
              <a:rPr lang="en-GB" sz="1800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You are </a:t>
            </a:r>
            <a:r>
              <a:rPr lang="en-GB" sz="1800" b="1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NOT</a:t>
            </a:r>
            <a:r>
              <a:rPr lang="en-GB" sz="1800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 limited to a specific area of your degree</a:t>
            </a:r>
            <a:br>
              <a:rPr lang="en-GB" sz="1800" dirty="0">
                <a:solidFill>
                  <a:schemeClr val="tx2">
                    <a:lumMod val="75000"/>
                  </a:schemeClr>
                </a:solidFill>
                <a:latin typeface="+mn-lt"/>
              </a:rPr>
            </a:br>
            <a:r>
              <a:rPr lang="en-GB" sz="1800" b="1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Task: </a:t>
            </a:r>
            <a:r>
              <a:rPr lang="en-GB" sz="18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What have you studied so far?</a:t>
            </a:r>
            <a:endParaRPr lang="en-US" sz="1800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4" name="AutoShape 2" descr="Image result for dissertation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" name="AutoShape 5" descr="Image result for health"/>
          <p:cNvSpPr>
            <a:spLocks noChangeAspect="1" noChangeArrowheads="1"/>
          </p:cNvSpPr>
          <p:nvPr/>
        </p:nvSpPr>
        <p:spPr bwMode="auto">
          <a:xfrm>
            <a:off x="152400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6272" y="191511"/>
            <a:ext cx="2386300" cy="12585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AutoShape 8" descr="Image result for physical education"/>
          <p:cNvSpPr>
            <a:spLocks noChangeAspect="1" noChangeArrowheads="1"/>
          </p:cNvSpPr>
          <p:nvPr/>
        </p:nvSpPr>
        <p:spPr bwMode="auto">
          <a:xfrm>
            <a:off x="304800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8872" y="1913805"/>
            <a:ext cx="1958944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038" y="191511"/>
            <a:ext cx="2097233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3656880"/>
            <a:ext cx="2103871" cy="1381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038" y="1934586"/>
            <a:ext cx="2110508" cy="1752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8873" y="191511"/>
            <a:ext cx="1958944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8873" y="5033818"/>
            <a:ext cx="1958944" cy="1527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038" y="5033819"/>
            <a:ext cx="2943368" cy="15701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1" name="Picture 17"/>
          <p:cNvPicPr>
            <a:picLocks noChangeAspect="1" noChangeArrowheads="1"/>
          </p:cNvPicPr>
          <p:nvPr/>
        </p:nvPicPr>
        <p:blipFill>
          <a:blip r:embed="rId10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8873" y="3565525"/>
            <a:ext cx="1958944" cy="14682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11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0836" y="5033818"/>
            <a:ext cx="1838036" cy="1527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1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2406" y="5033818"/>
            <a:ext cx="2088430" cy="1527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2572" y="191512"/>
            <a:ext cx="2386300" cy="12585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644261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538451" y="651741"/>
            <a:ext cx="7581900" cy="914400"/>
          </a:xfrm>
        </p:spPr>
        <p:txBody>
          <a:bodyPr anchor="ctr">
            <a:noAutofit/>
          </a:bodyPr>
          <a:lstStyle/>
          <a:p>
            <a:pPr eaLnBrk="1" hangingPunct="1">
              <a:defRPr/>
            </a:pPr>
            <a:r>
              <a:rPr lang="en-GB" sz="2400" dirty="0">
                <a:cs typeface="+mj-cs"/>
              </a:rPr>
              <a:t>The module provides an opportunity for you to demonstrate, and have assessed, the extent and quality of your capabilities in:</a:t>
            </a:r>
            <a:br>
              <a:rPr lang="en-GB" sz="2400" dirty="0">
                <a:cs typeface="+mj-cs"/>
              </a:rPr>
            </a:br>
            <a:endParaRPr lang="en-GB" sz="2400" dirty="0">
              <a:cs typeface="+mj-cs"/>
            </a:endParaRP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764145"/>
            <a:ext cx="7783512" cy="4177868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buFont typeface="Wingdings" pitchFamily="2" charset="2"/>
              <a:buChar char="¡"/>
              <a:defRPr/>
            </a:pPr>
            <a:r>
              <a:rPr lang="en-GB" altLang="en-US" sz="2000" dirty="0"/>
              <a:t>Selecting a suitable topic for an independent project;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¡"/>
              <a:defRPr/>
            </a:pPr>
            <a:r>
              <a:rPr lang="en-GB" altLang="en-US" sz="2000" dirty="0"/>
              <a:t>Justifying the relevance of your chosen topic;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¡"/>
              <a:defRPr/>
            </a:pPr>
            <a:r>
              <a:rPr lang="en-GB" altLang="en-US" sz="2000" dirty="0"/>
              <a:t>Selecting, devising and applying appropriate methodological and analytical approaches;</a:t>
            </a:r>
          </a:p>
          <a:p>
            <a:pPr marL="0" indent="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altLang="en-US" sz="2000" b="1" dirty="0">
                <a:solidFill>
                  <a:srgbClr val="0070C0"/>
                </a:solidFill>
              </a:rPr>
              <a:t>Qualitative / Quantitative / Mixed methods / Literature Based???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¡"/>
              <a:defRPr/>
            </a:pPr>
            <a:r>
              <a:rPr lang="en-GB" altLang="en-US" sz="2000" dirty="0"/>
              <a:t>Sustaining independent study;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¡"/>
              <a:defRPr/>
            </a:pPr>
            <a:r>
              <a:rPr lang="en-GB" altLang="en-US" sz="2000" dirty="0"/>
              <a:t>Anticipating and solving problems in pursuit of that study;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¡"/>
              <a:defRPr/>
            </a:pPr>
            <a:r>
              <a:rPr lang="en-GB" altLang="en-US" sz="2000" dirty="0"/>
              <a:t>Identifying key findings and issues in that study.</a:t>
            </a:r>
          </a:p>
        </p:txBody>
      </p:sp>
    </p:spTree>
    <p:extLst>
      <p:ext uri="{BB962C8B-B14F-4D97-AF65-F5344CB8AC3E}">
        <p14:creationId xmlns:p14="http://schemas.microsoft.com/office/powerpoint/2010/main" val="19883093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3309" y="5175623"/>
            <a:ext cx="2018001" cy="1616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79463" y="434379"/>
            <a:ext cx="7583488" cy="1143000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2. </a:t>
            </a:r>
            <a:r>
              <a:rPr lang="en-GB" sz="3100" dirty="0"/>
              <a:t>Why this module may be beneficial for you</a:t>
            </a:r>
            <a:br>
              <a:rPr lang="en-GB" dirty="0"/>
            </a:b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705572" y="1736436"/>
            <a:ext cx="7583488" cy="4088312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</a:pPr>
            <a:r>
              <a:rPr lang="en-GB" sz="2000" dirty="0"/>
              <a:t>Develop clear graduate skills…</a:t>
            </a:r>
          </a:p>
          <a:p>
            <a:pPr>
              <a:spcBef>
                <a:spcPts val="0"/>
              </a:spcBef>
            </a:pPr>
            <a:r>
              <a:rPr lang="en-GB" sz="2000" dirty="0"/>
              <a:t>Future career - You should be an authority on your area of study after completing the dissertation!</a:t>
            </a:r>
          </a:p>
          <a:p>
            <a:pPr>
              <a:spcBef>
                <a:spcPts val="0"/>
              </a:spcBef>
            </a:pPr>
            <a:r>
              <a:rPr lang="en-GB" sz="2000" dirty="0"/>
              <a:t>CV / Interviews</a:t>
            </a:r>
          </a:p>
          <a:p>
            <a:pPr lvl="1">
              <a:spcBef>
                <a:spcPts val="0"/>
              </a:spcBef>
              <a:defRPr/>
            </a:pPr>
            <a:r>
              <a:rPr lang="en-GB" dirty="0"/>
              <a:t>If you have definite career plans you may want to ensure that your project is in that area.</a:t>
            </a:r>
          </a:p>
          <a:p>
            <a:pPr lvl="1">
              <a:spcBef>
                <a:spcPts val="0"/>
              </a:spcBef>
              <a:defRPr/>
            </a:pPr>
            <a:r>
              <a:rPr lang="en-GB" dirty="0"/>
              <a:t>Many students mention their dissertations to interviews to indicate their potential and it may give the interviewer something specific to discuss.</a:t>
            </a:r>
          </a:p>
          <a:p>
            <a:pPr>
              <a:spcBef>
                <a:spcPts val="0"/>
              </a:spcBef>
            </a:pPr>
            <a:endParaRPr lang="en-GB" sz="2000" dirty="0"/>
          </a:p>
          <a:p>
            <a:pPr>
              <a:spcBef>
                <a:spcPts val="0"/>
              </a:spcBef>
            </a:pPr>
            <a:r>
              <a:rPr lang="en-GB" sz="2000" dirty="0"/>
              <a:t>Postgraduate study – PGCE / MA / MSc</a:t>
            </a:r>
          </a:p>
          <a:p>
            <a:pPr>
              <a:spcBef>
                <a:spcPts val="0"/>
              </a:spcBef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8062873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>
          <a:xfrm>
            <a:off x="779463" y="295833"/>
            <a:ext cx="7583488" cy="11430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>
                <a:latin typeface="Arial" charset="0"/>
                <a:cs typeface="+mj-cs"/>
              </a:rPr>
              <a:t>3. How will I be assessed? </a:t>
            </a:r>
            <a:endParaRPr lang="en-US" i="1" dirty="0">
              <a:latin typeface="Arial" charset="0"/>
              <a:cs typeface="+mj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6179" y="1700213"/>
            <a:ext cx="7856537" cy="4783714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  <a:spcBef>
                <a:spcPts val="0"/>
              </a:spcBef>
              <a:defRPr/>
            </a:pPr>
            <a:endParaRPr lang="en-GB" b="1" i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8582" y="5698764"/>
            <a:ext cx="2364509" cy="13671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328640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666007-8409-6B78-2A60-270272F200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7111" y="610411"/>
            <a:ext cx="6517178" cy="751415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Assessment of the Module – HNL / PE / SES / OAE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E358BD45-E3E0-6DCF-FC54-142532F04E9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03348664"/>
              </p:ext>
            </p:extLst>
          </p:nvPr>
        </p:nvGraphicFramePr>
        <p:xfrm>
          <a:off x="857250" y="2610762"/>
          <a:ext cx="7429500" cy="2670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5-point Star 5">
            <a:extLst>
              <a:ext uri="{FF2B5EF4-FFF2-40B4-BE49-F238E27FC236}">
                <a16:creationId xmlns:a16="http://schemas.microsoft.com/office/drawing/2014/main" id="{86DB1AEC-6685-2408-4676-D77A18EEA7E9}"/>
              </a:ext>
            </a:extLst>
          </p:cNvPr>
          <p:cNvSpPr/>
          <p:nvPr/>
        </p:nvSpPr>
        <p:spPr>
          <a:xfrm>
            <a:off x="6834150" y="864305"/>
            <a:ext cx="2487487" cy="2464216"/>
          </a:xfrm>
          <a:prstGeom prst="star5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7D6D3CC-5315-E8E2-49A2-F0FCAA9C1461}"/>
              </a:ext>
            </a:extLst>
          </p:cNvPr>
          <p:cNvSpPr txBox="1"/>
          <p:nvPr/>
        </p:nvSpPr>
        <p:spPr>
          <a:xfrm>
            <a:off x="7610229" y="1895182"/>
            <a:ext cx="1200150" cy="9002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dirty="0"/>
              <a:t>OAE have a choice </a:t>
            </a:r>
          </a:p>
          <a:p>
            <a:r>
              <a:rPr lang="en-US" sz="1050" dirty="0"/>
              <a:t>of  Dissertation </a:t>
            </a:r>
          </a:p>
          <a:p>
            <a:r>
              <a:rPr lang="en-US" sz="1050" dirty="0"/>
              <a:t>OR Applied Project</a:t>
            </a:r>
          </a:p>
        </p:txBody>
      </p:sp>
    </p:spTree>
    <p:extLst>
      <p:ext uri="{BB962C8B-B14F-4D97-AF65-F5344CB8AC3E}">
        <p14:creationId xmlns:p14="http://schemas.microsoft.com/office/powerpoint/2010/main" val="13782403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666007-8409-6B78-2A60-270272F200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6936" y="538270"/>
            <a:ext cx="6517178" cy="751415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US" dirty="0"/>
              <a:t>Assessment of the Module - SET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E358BD45-E3E0-6DCF-FC54-142532F04E9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85445428"/>
              </p:ext>
            </p:extLst>
          </p:nvPr>
        </p:nvGraphicFramePr>
        <p:xfrm>
          <a:off x="857250" y="2610762"/>
          <a:ext cx="7429500" cy="2670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713201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details – Moodle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All will be doing a research proposal</a:t>
            </a:r>
          </a:p>
          <a:p>
            <a:r>
              <a:rPr lang="en-GB" dirty="0"/>
              <a:t>Regardless of programme / type of dissertation / applied project</a:t>
            </a:r>
          </a:p>
        </p:txBody>
      </p:sp>
    </p:spTree>
    <p:extLst>
      <p:ext uri="{BB962C8B-B14F-4D97-AF65-F5344CB8AC3E}">
        <p14:creationId xmlns:p14="http://schemas.microsoft.com/office/powerpoint/2010/main" val="17909543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4. How the module is structured / organised</a:t>
            </a:r>
            <a:r>
              <a:rPr lang="en-US" sz="2800" dirty="0"/>
              <a:t>…</a:t>
            </a:r>
            <a:br>
              <a:rPr lang="en-GB" sz="2800" dirty="0"/>
            </a:br>
            <a:r>
              <a:rPr lang="en-GB" sz="2800" dirty="0"/>
              <a:t>Lectures: </a:t>
            </a:r>
            <a:endParaRPr lang="en-US" sz="2800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779463" y="1949824"/>
            <a:ext cx="7583488" cy="4709594"/>
          </a:xfrm>
        </p:spPr>
        <p:txBody>
          <a:bodyPr>
            <a:normAutofit fontScale="92500" lnSpcReduction="20000"/>
          </a:bodyPr>
          <a:lstStyle/>
          <a:p>
            <a:pPr marL="0" indent="0">
              <a:spcBef>
                <a:spcPts val="0"/>
              </a:spcBef>
              <a:buNone/>
              <a:defRPr/>
            </a:pPr>
            <a:r>
              <a:rPr lang="en-GB" sz="2600" dirty="0"/>
              <a:t>1. Online content and tasks to work through</a:t>
            </a: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en-GB" sz="2600" dirty="0"/>
              <a:t>2. General face to face or online lecture / tutorial session each week</a:t>
            </a: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en-GB" sz="2600" dirty="0"/>
              <a:t>3. Specific tutorial support from your allocated supervisor (10 hours)</a:t>
            </a:r>
          </a:p>
          <a:p>
            <a:pPr marL="0" indent="0">
              <a:spcBef>
                <a:spcPts val="0"/>
              </a:spcBef>
              <a:buNone/>
              <a:defRPr/>
            </a:pPr>
            <a:endParaRPr lang="en-GB" sz="2600" dirty="0"/>
          </a:p>
          <a:p>
            <a:pPr>
              <a:spcBef>
                <a:spcPts val="0"/>
              </a:spcBef>
              <a:defRPr/>
            </a:pPr>
            <a:r>
              <a:rPr lang="en-GB" sz="2600" dirty="0"/>
              <a:t>Your project supervisor  will provide you with the RM support you need as well as tutorials over the course of the year. </a:t>
            </a:r>
          </a:p>
          <a:p>
            <a:pPr lvl="1">
              <a:spcBef>
                <a:spcPts val="0"/>
              </a:spcBef>
              <a:defRPr/>
            </a:pPr>
            <a:r>
              <a:rPr lang="en-GB" sz="2600" dirty="0"/>
              <a:t>Support will therefore be provided by your supervisor alongside the online content.</a:t>
            </a:r>
          </a:p>
          <a:p>
            <a:pPr lvl="1">
              <a:spcBef>
                <a:spcPts val="0"/>
              </a:spcBef>
              <a:defRPr/>
            </a:pPr>
            <a:r>
              <a:rPr lang="en-GB" sz="2600" dirty="0"/>
              <a:t>Get a good working relationship going!</a:t>
            </a:r>
          </a:p>
          <a:p>
            <a:pPr marL="349250" lvl="1" indent="0">
              <a:spcBef>
                <a:spcPts val="0"/>
              </a:spcBef>
              <a:buNone/>
              <a:defRPr/>
            </a:pPr>
            <a:endParaRPr lang="en-GB" sz="2600" dirty="0"/>
          </a:p>
          <a:p>
            <a:pPr>
              <a:spcBef>
                <a:spcPts val="0"/>
              </a:spcBef>
              <a:defRPr/>
            </a:pPr>
            <a:r>
              <a:rPr lang="en-GB" sz="2600" dirty="0"/>
              <a:t>Suggested deadlines will be provided for chapters of the dissertation – time management!</a:t>
            </a:r>
          </a:p>
          <a:p>
            <a:endParaRPr lang="en-US" sz="26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77286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101869"/>
            <a:ext cx="7583488" cy="1143000"/>
          </a:xfrm>
        </p:spPr>
        <p:txBody>
          <a:bodyPr/>
          <a:lstStyle/>
          <a:p>
            <a:r>
              <a:rPr lang="en-GB" dirty="0"/>
              <a:t>5. Supervision support continued…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ts val="0"/>
              </a:spcBef>
            </a:pPr>
            <a:r>
              <a:rPr lang="en-US" dirty="0"/>
              <a:t>Allocation of supervisors will be on a first come – first served basis. </a:t>
            </a:r>
          </a:p>
          <a:p>
            <a:pPr marL="0" indent="0">
              <a:spcBef>
                <a:spcPts val="0"/>
              </a:spcBef>
              <a:buNone/>
            </a:pPr>
            <a:endParaRPr lang="en-US" dirty="0"/>
          </a:p>
          <a:p>
            <a:pPr>
              <a:spcBef>
                <a:spcPts val="0"/>
              </a:spcBef>
            </a:pPr>
            <a:r>
              <a:rPr lang="en-US" dirty="0"/>
              <a:t>If a supervisor’s student allocation is full, you will need to choose a topic which fits with an available supervisor’s areas of teaching / research. </a:t>
            </a:r>
          </a:p>
          <a:p>
            <a:pPr marL="0" indent="0">
              <a:spcBef>
                <a:spcPts val="0"/>
              </a:spcBef>
              <a:buNone/>
            </a:pPr>
            <a:endParaRPr lang="en-US" dirty="0"/>
          </a:p>
          <a:p>
            <a:pPr>
              <a:spcBef>
                <a:spcPts val="0"/>
              </a:spcBef>
            </a:pPr>
            <a:r>
              <a:rPr lang="en-GB" dirty="0"/>
              <a:t>If you have selected a topic which is outside your chosen member of staff’s area, you will be allocated to someone else.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06822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6. What do I need to do now? 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Work through the ‘Induction to the module section’ on the Moodle page. </a:t>
            </a:r>
          </a:p>
          <a:p>
            <a:r>
              <a:rPr lang="en-GB" dirty="0"/>
              <a:t>Activities to complete / forums to post your ideas. </a:t>
            </a:r>
          </a:p>
          <a:p>
            <a:r>
              <a:rPr lang="en-GB" dirty="0"/>
              <a:t>Have a look through the collection of abstracts – Moodle and Teams page</a:t>
            </a:r>
          </a:p>
          <a:p>
            <a:r>
              <a:rPr lang="en-GB" dirty="0"/>
              <a:t>Proposal examples are available in this section also.</a:t>
            </a:r>
          </a:p>
        </p:txBody>
      </p:sp>
    </p:spTree>
    <p:extLst>
      <p:ext uri="{BB962C8B-B14F-4D97-AF65-F5344CB8AC3E}">
        <p14:creationId xmlns:p14="http://schemas.microsoft.com/office/powerpoint/2010/main" val="36400046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Also…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Contact a member of staff to discuss your initial ideas (this week / early next week).</a:t>
            </a:r>
          </a:p>
          <a:p>
            <a:r>
              <a:rPr lang="en-GB" dirty="0"/>
              <a:t>Upload  your ‘First project ideas’ to the relevant section on Moodle (if you have not already completed the online form). </a:t>
            </a:r>
          </a:p>
          <a:p>
            <a:r>
              <a:rPr lang="en-GB" dirty="0"/>
              <a:t>Indicate if you have been working with a member of staff already! </a:t>
            </a:r>
          </a:p>
          <a:p>
            <a:r>
              <a:rPr lang="en-GB" dirty="0"/>
              <a:t>Supervisors will then be allocated.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72405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120342"/>
            <a:ext cx="7583488" cy="1143000"/>
          </a:xfrm>
        </p:spPr>
        <p:txBody>
          <a:bodyPr/>
          <a:lstStyle/>
          <a:p>
            <a:r>
              <a:rPr lang="en-GB" dirty="0"/>
              <a:t>What next…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4109" y="1828334"/>
            <a:ext cx="6363855" cy="4487921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dirty="0"/>
              <a:t>Reading…</a:t>
            </a:r>
          </a:p>
          <a:p>
            <a:r>
              <a:rPr lang="en-GB" dirty="0"/>
              <a:t>Generate some initial ideas…</a:t>
            </a:r>
          </a:p>
          <a:p>
            <a:r>
              <a:rPr lang="en-GB" dirty="0"/>
              <a:t>Contact a member of staff to arrange a time to discuss these. </a:t>
            </a:r>
          </a:p>
          <a:p>
            <a:r>
              <a:rPr lang="en-GB" dirty="0"/>
              <a:t>Any questions –please e-mail or send a message via teams?</a:t>
            </a: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7419" y="5001638"/>
            <a:ext cx="1634834" cy="15010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7419" y="1825546"/>
            <a:ext cx="1634833" cy="11855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0145" y="3100969"/>
            <a:ext cx="1732537" cy="1838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836166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Opportunity to ask questions…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963405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ixel">
  <a:themeElements>
    <a:clrScheme name="Pixel">
      <a:dk1>
        <a:srgbClr val="103154"/>
      </a:dk1>
      <a:lt1>
        <a:srgbClr val="FFFFFF"/>
      </a:lt1>
      <a:dk2>
        <a:srgbClr val="00BFC3"/>
      </a:dk2>
      <a:lt2>
        <a:srgbClr val="0096FF"/>
      </a:lt2>
      <a:accent1>
        <a:srgbClr val="FF7F01"/>
      </a:accent1>
      <a:accent2>
        <a:srgbClr val="F1B015"/>
      </a:accent2>
      <a:accent3>
        <a:srgbClr val="FBEC85"/>
      </a:accent3>
      <a:accent4>
        <a:srgbClr val="D2C2F1"/>
      </a:accent4>
      <a:accent5>
        <a:srgbClr val="DA5AF4"/>
      </a:accent5>
      <a:accent6>
        <a:srgbClr val="9D09D1"/>
      </a:accent6>
      <a:hlink>
        <a:srgbClr val="1286C9"/>
      </a:hlink>
      <a:folHlink>
        <a:srgbClr val="A8C2E7"/>
      </a:folHlink>
    </a:clrScheme>
    <a:fontScheme name="Pixel">
      <a:majorFont>
        <a:latin typeface="Corbel"/>
        <a:ea typeface=""/>
        <a:cs typeface=""/>
        <a:font script="Jpan" typeface="メイリオ"/>
      </a:majorFont>
      <a:minorFont>
        <a:latin typeface="Corbel"/>
        <a:ea typeface=""/>
        <a:cs typeface=""/>
        <a:font script="Jpan" typeface="メイリオ"/>
      </a:minorFont>
    </a:fontScheme>
    <a:fmtScheme name="Pixel">
      <a:fillStyleLst>
        <a:solidFill>
          <a:schemeClr val="phClr"/>
        </a:solidFill>
        <a:solidFill>
          <a:schemeClr val="phClr">
            <a:satMod val="150000"/>
          </a:schemeClr>
        </a:solidFill>
        <a:solidFill>
          <a:schemeClr val="phClr">
            <a:shade val="80000"/>
            <a:lumMod val="9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>
              <a:alpha val="8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63500" dir="2700000" sx="102000" sy="102000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glow" dir="tl"/>
          </a:scene3d>
          <a:sp3d>
            <a:bevelT w="0" h="0"/>
          </a:sp3d>
        </a:effectStyle>
        <a:effectStyle>
          <a:effectLst>
            <a:outerShdw blurRad="63500" dist="38100" dir="3600000" sx="103000" sy="103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5400000"/>
            </a:lightRig>
          </a:scene3d>
          <a:sp3d prstMaterial="softmetal">
            <a:bevelT w="635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5000"/>
                <a:satMod val="350000"/>
              </a:schemeClr>
            </a:gs>
            <a:gs pos="100000">
              <a:schemeClr val="phClr">
                <a:shade val="20000"/>
                <a:satMod val="15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1000"/>
                <a:satMod val="400000"/>
              </a:schemeClr>
              <a:schemeClr val="phClr">
                <a:tint val="50000"/>
                <a:satMod val="45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Pixel.thmx</Template>
  <TotalTime>867</TotalTime>
  <Words>984</Words>
  <Application>Microsoft Macintosh PowerPoint</Application>
  <PresentationFormat>On-screen Show (4:3)</PresentationFormat>
  <Paragraphs>89</Paragraphs>
  <Slides>17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Arial</vt:lpstr>
      <vt:lpstr>Calibri</vt:lpstr>
      <vt:lpstr>Corbel</vt:lpstr>
      <vt:lpstr>Verdana</vt:lpstr>
      <vt:lpstr>Wingdings</vt:lpstr>
      <vt:lpstr>Wingdings 2</vt:lpstr>
      <vt:lpstr>Pixel</vt:lpstr>
      <vt:lpstr>Introduction to the Independent Project Module / Research Project for Sport and Exercise Therapists </vt:lpstr>
      <vt:lpstr>University wide module – BMSS6007 + SET module BMST6003</vt:lpstr>
      <vt:lpstr>Topics to be introduced today:</vt:lpstr>
      <vt:lpstr>1. What is a independent project (dissertation)?</vt:lpstr>
      <vt:lpstr>1. What is a ‘dissertation’?  …It is the opportunity to engage in a substantial self managed project, in a field of study related to their degree. - What modules have you studied as part of   your degree? - Your dissertation can be linked to ANY area of your degree that you have studied (ideally up to level 5) You are NOT limited to a specific area of your degree Task: What have you studied so far?</vt:lpstr>
      <vt:lpstr>The module provides an opportunity for you to demonstrate, and have assessed, the extent and quality of your capabilities in: </vt:lpstr>
      <vt:lpstr> 2. Why this module may be beneficial for you </vt:lpstr>
      <vt:lpstr>3. How will I be assessed? </vt:lpstr>
      <vt:lpstr>Assessment of the Module – HNL / PE / SES / OAE</vt:lpstr>
      <vt:lpstr>Assessment of the Module - SET</vt:lpstr>
      <vt:lpstr>Assignment details – Moodle </vt:lpstr>
      <vt:lpstr>4. How the module is structured / organised… Lectures: </vt:lpstr>
      <vt:lpstr>5. Supervision support continued…</vt:lpstr>
      <vt:lpstr>6. What do I need to do now?  </vt:lpstr>
      <vt:lpstr>Also…</vt:lpstr>
      <vt:lpstr>What next…</vt:lpstr>
      <vt:lpstr>Opportunity to ask questions…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the Independent Study (Dissertation) Module</dc:title>
  <dc:creator>SHOE4</dc:creator>
  <cp:lastModifiedBy>Alison Connaughton</cp:lastModifiedBy>
  <cp:revision>64</cp:revision>
  <cp:lastPrinted>2017-05-09T15:55:18Z</cp:lastPrinted>
  <dcterms:created xsi:type="dcterms:W3CDTF">2017-05-09T11:06:03Z</dcterms:created>
  <dcterms:modified xsi:type="dcterms:W3CDTF">2024-09-30T18:37:01Z</dcterms:modified>
</cp:coreProperties>
</file>