
<file path=[Content_Types].xml><?xml version="1.0" encoding="utf-8"?>
<Types xmlns="http://schemas.openxmlformats.org/package/2006/content-types">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diagrams/layout7.xml" ContentType="application/vnd.openxmlformats-officedocument.drawingml.diagramLayout+xml"/>
  <Override PartName="/ppt/slides/slide10.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diagrams/layout5.xml" ContentType="application/vnd.openxmlformats-officedocument.drawingml.diagramLayout+xml"/>
  <Override PartName="/ppt/diagrams/data6.xml" ContentType="application/vnd.openxmlformats-officedocument.drawingml.diagramData+xml"/>
  <Override PartName="/ppt/diagrams/layout3.xml" ContentType="application/vnd.openxmlformats-officedocument.drawingml.diagramLayout+xml"/>
  <Override PartName="/ppt/diagrams/data4.xml" ContentType="application/vnd.openxmlformats-officedocument.drawingml.diagramData+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diagrams/colors6.xml" ContentType="application/vnd.openxmlformats-officedocument.drawingml.diagramColors+xml"/>
  <Override PartName="/ppt/notesSlides/notesSlide10.xml" ContentType="application/vnd.openxmlformats-officedocument.presentationml.notesSlide+xml"/>
  <Override PartName="/ppt/diagrams/drawing7.xml" ContentType="application/vnd.ms-office.drawingml.diagramDrawing+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colors4.xml" ContentType="application/vnd.openxmlformats-officedocument.drawingml.diagramColors+xml"/>
  <Override PartName="/ppt/diagrams/quickStyle7.xml" ContentType="application/vnd.openxmlformats-officedocument.drawingml.diagramStyle+xml"/>
  <Override PartName="/ppt/diagrams/drawing5.xml" ContentType="application/vnd.ms-office.drawingml.diagramDrawing+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diagrams/quickStyle1.xml" ContentType="application/vnd.openxmlformats-officedocument.drawingml.diagramStyl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diagrams/layout6.xml" ContentType="application/vnd.openxmlformats-officedocument.drawingml.diagramLayout+xml"/>
  <Override PartName="/docProps/app.xml" ContentType="application/vnd.openxmlformats-officedocument.extended-properties+xml"/>
  <Override PartName="/ppt/slides/slide11.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diagrams/layout4.xml" ContentType="application/vnd.openxmlformats-officedocument.drawingml.diagramLayout+xml"/>
  <Override PartName="/ppt/diagrams/data7.xml" ContentType="application/vnd.openxmlformats-officedocument.drawingml.diagramData+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notesSlides/notesSlide8.xml" ContentType="application/vnd.openxmlformats-officedocument.presentationml.notesSlide+xml"/>
  <Override PartName="/ppt/diagrams/colors7.xml" ContentType="application/vnd.openxmlformats-officedocument.drawingml.diagramColors+xml"/>
  <Override PartName="/ppt/notesSlides/notesSlide11.xml" ContentType="application/vnd.openxmlformats-officedocument.presentationml.notesSlide+xml"/>
  <Override PartName="/ppt/diagrams/data3.xml" ContentType="application/vnd.openxmlformats-officedocument.drawingml.diagramData+xml"/>
  <Override PartName="/ppt/notesSlides/notesSlide6.xml" ContentType="application/vnd.openxmlformats-officedocument.presentationml.notesSlide+xml"/>
  <Override PartName="/ppt/diagrams/colors5.xml" ContentType="application/vnd.openxmlformats-officedocument.drawingml.diagramColors+xml"/>
  <Override PartName="/ppt/diagrams/drawing6.xml" ContentType="application/vnd.ms-office.drawingml.diagramDrawing+xml"/>
  <Override PartName="/ppt/slides/slide8.xml" ContentType="application/vnd.openxmlformats-officedocument.presentationml.slide+xml"/>
  <Override PartName="/ppt/diagrams/data1.xml" ContentType="application/vnd.openxmlformats-officedocument.drawingml.diagramData+xml"/>
  <Override PartName="/ppt/notesSlides/notesSlide4.xml" ContentType="application/vnd.openxmlformats-officedocument.presentationml.notesSlide+xml"/>
  <Override PartName="/ppt/diagrams/colors3.xml" ContentType="application/vnd.openxmlformats-officedocument.drawingml.diagramColors+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Default Extension="svg" ContentType="image/svg+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theme/theme3.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1"/>
  </p:notesMasterIdLst>
  <p:sldIdLst>
    <p:sldId id="256" r:id="rId3"/>
    <p:sldId id="267" r:id="rId4"/>
    <p:sldId id="268" r:id="rId5"/>
    <p:sldId id="257" r:id="rId6"/>
    <p:sldId id="258" r:id="rId7"/>
    <p:sldId id="269" r:id="rId8"/>
    <p:sldId id="259" r:id="rId9"/>
    <p:sldId id="260" r:id="rId10"/>
    <p:sldId id="261" r:id="rId11"/>
    <p:sldId id="262" r:id="rId12"/>
    <p:sldId id="263" r:id="rId13"/>
    <p:sldId id="264" r:id="rId14"/>
    <p:sldId id="265" r:id="rId15"/>
    <p:sldId id="270" r:id="rId16"/>
    <p:sldId id="271" r:id="rId17"/>
    <p:sldId id="273" r:id="rId18"/>
    <p:sldId id="274" r:id="rId19"/>
    <p:sldId id="26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0544D-F253-40DA-8F9B-FE98CA5772F2}" v="157" dt="2025-11-27T18:32:08.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9972" autoAdjust="0"/>
    <p:restoredTop sz="79915" autoAdjust="0"/>
  </p:normalViewPr>
  <p:slideViewPr>
    <p:cSldViewPr snapToGrid="0">
      <p:cViewPr varScale="1">
        <p:scale>
          <a:sx n="79" d="100"/>
          <a:sy n="79" d="100"/>
        </p:scale>
        <p:origin x="-590" y="-67"/>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4.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1.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1.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D43221-A7F3-494D-B863-6382DC2586C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6FCBAB1-6964-488A-AB88-AA9B7545F322}">
      <dgm:prSet custT="1"/>
      <dgm:spPr/>
      <dgm:t>
        <a:bodyPr/>
        <a:lstStyle/>
        <a:p>
          <a:pPr>
            <a:lnSpc>
              <a:spcPct val="100000"/>
            </a:lnSpc>
          </a:pPr>
          <a:r>
            <a:rPr lang="en-US" sz="2400" b="0">
              <a:latin typeface="Times New Roman" panose="02020603050405020304" pitchFamily="18" charset="0"/>
              <a:cs typeface="Times New Roman" panose="02020603050405020304" pitchFamily="18" charset="0"/>
            </a:rPr>
            <a:t>Zero‑waste, locally sourced organic cafe</a:t>
          </a:r>
        </a:p>
      </dgm:t>
    </dgm:pt>
    <dgm:pt modelId="{A44CB1CB-AC1F-4948-9D0F-81EDFB47EA98}" type="parTrans" cxnId="{B398DDB5-04C6-4DF1-931F-AF5000675F60}">
      <dgm:prSet/>
      <dgm:spPr/>
      <dgm:t>
        <a:bodyPr/>
        <a:lstStyle/>
        <a:p>
          <a:endParaRPr lang="en-US"/>
        </a:p>
      </dgm:t>
    </dgm:pt>
    <dgm:pt modelId="{08ED4FAD-F2F4-46F6-B1F4-E9D18382E053}" type="sibTrans" cxnId="{B398DDB5-04C6-4DF1-931F-AF5000675F60}">
      <dgm:prSet/>
      <dgm:spPr/>
      <dgm:t>
        <a:bodyPr/>
        <a:lstStyle/>
        <a:p>
          <a:endParaRPr lang="en-US"/>
        </a:p>
      </dgm:t>
    </dgm:pt>
    <dgm:pt modelId="{F829DB71-9699-45AE-8810-82E0EE98D520}">
      <dgm:prSet custT="1"/>
      <dgm:spPr/>
      <dgm:t>
        <a:bodyPr/>
        <a:lstStyle/>
        <a:p>
          <a:pPr>
            <a:lnSpc>
              <a:spcPct val="100000"/>
            </a:lnSpc>
          </a:pPr>
          <a:r>
            <a:rPr lang="en-US" sz="2400" b="0" dirty="0">
              <a:latin typeface="Times New Roman" panose="02020603050405020304" pitchFamily="18" charset="0"/>
              <a:cs typeface="Times New Roman" panose="02020603050405020304" pitchFamily="18" charset="0"/>
            </a:rPr>
            <a:t>Fair-trade coffee, teas, plant-based meals</a:t>
          </a:r>
        </a:p>
      </dgm:t>
    </dgm:pt>
    <dgm:pt modelId="{238EB9A6-33D5-4513-992B-27E7BCA912A1}" type="parTrans" cxnId="{74AAF4F2-BCD1-44AB-8A33-369092CCBAA0}">
      <dgm:prSet/>
      <dgm:spPr/>
      <dgm:t>
        <a:bodyPr/>
        <a:lstStyle/>
        <a:p>
          <a:endParaRPr lang="en-US"/>
        </a:p>
      </dgm:t>
    </dgm:pt>
    <dgm:pt modelId="{D3D2AC3E-A0B8-4068-B9B6-3E04C2AACE57}" type="sibTrans" cxnId="{74AAF4F2-BCD1-44AB-8A33-369092CCBAA0}">
      <dgm:prSet/>
      <dgm:spPr/>
      <dgm:t>
        <a:bodyPr/>
        <a:lstStyle/>
        <a:p>
          <a:endParaRPr lang="en-US"/>
        </a:p>
      </dgm:t>
    </dgm:pt>
    <dgm:pt modelId="{071CD1D9-30E3-490B-9198-F5E56DB91BDF}">
      <dgm:prSet custT="1"/>
      <dgm:spPr/>
      <dgm:t>
        <a:bodyPr/>
        <a:lstStyle/>
        <a:p>
          <a:pPr>
            <a:lnSpc>
              <a:spcPct val="100000"/>
            </a:lnSpc>
          </a:pPr>
          <a:r>
            <a:rPr lang="en-US" sz="2400" b="0">
              <a:latin typeface="Times New Roman" panose="02020603050405020304" pitchFamily="18" charset="0"/>
              <a:cs typeface="Times New Roman" panose="02020603050405020304" pitchFamily="18" charset="0"/>
            </a:rPr>
            <a:t>Location: central London near campuses/offices</a:t>
          </a:r>
        </a:p>
      </dgm:t>
    </dgm:pt>
    <dgm:pt modelId="{8990E7E2-B8DC-4F78-924D-1D750639086B}" type="parTrans" cxnId="{09535913-53EA-413C-97C5-7EA25C035FF8}">
      <dgm:prSet/>
      <dgm:spPr/>
      <dgm:t>
        <a:bodyPr/>
        <a:lstStyle/>
        <a:p>
          <a:endParaRPr lang="en-US"/>
        </a:p>
      </dgm:t>
    </dgm:pt>
    <dgm:pt modelId="{ED60F814-C932-4E25-B866-7197821F03A3}" type="sibTrans" cxnId="{09535913-53EA-413C-97C5-7EA25C035FF8}">
      <dgm:prSet/>
      <dgm:spPr/>
      <dgm:t>
        <a:bodyPr/>
        <a:lstStyle/>
        <a:p>
          <a:endParaRPr lang="en-US"/>
        </a:p>
      </dgm:t>
    </dgm:pt>
    <dgm:pt modelId="{6447D158-D29F-4351-9AD1-4B06D519B6F4}">
      <dgm:prSet custT="1"/>
      <dgm:spPr/>
      <dgm:t>
        <a:bodyPr/>
        <a:lstStyle/>
        <a:p>
          <a:pPr>
            <a:lnSpc>
              <a:spcPct val="100000"/>
            </a:lnSpc>
          </a:pPr>
          <a:r>
            <a:rPr lang="en-US" sz="2400" b="0" dirty="0">
              <a:latin typeface="Times New Roman" panose="02020603050405020304" pitchFamily="18" charset="0"/>
              <a:cs typeface="Times New Roman" panose="02020603050405020304" pitchFamily="18" charset="0"/>
            </a:rPr>
            <a:t>Core idea: “Sustain, Sip, Save” – low environmental impact</a:t>
          </a:r>
        </a:p>
      </dgm:t>
    </dgm:pt>
    <dgm:pt modelId="{BA9D2EAD-AB19-443F-B90C-7A84D5003750}" type="parTrans" cxnId="{ED0FA4D8-D24C-4C35-B08B-9B2A4709C6A2}">
      <dgm:prSet/>
      <dgm:spPr/>
      <dgm:t>
        <a:bodyPr/>
        <a:lstStyle/>
        <a:p>
          <a:endParaRPr lang="en-US"/>
        </a:p>
      </dgm:t>
    </dgm:pt>
    <dgm:pt modelId="{FD6BF7CF-CA0B-4CFB-B59F-BD7165033B47}" type="sibTrans" cxnId="{ED0FA4D8-D24C-4C35-B08B-9B2A4709C6A2}">
      <dgm:prSet/>
      <dgm:spPr/>
      <dgm:t>
        <a:bodyPr/>
        <a:lstStyle/>
        <a:p>
          <a:endParaRPr lang="en-US"/>
        </a:p>
      </dgm:t>
    </dgm:pt>
    <dgm:pt modelId="{E46A1DB7-0FB2-4F3C-8557-B049C56D64A7}" type="pres">
      <dgm:prSet presAssocID="{53D43221-A7F3-494D-B863-6382DC2586C2}" presName="root" presStyleCnt="0">
        <dgm:presLayoutVars>
          <dgm:dir/>
          <dgm:resizeHandles val="exact"/>
        </dgm:presLayoutVars>
      </dgm:prSet>
      <dgm:spPr/>
      <dgm:t>
        <a:bodyPr/>
        <a:lstStyle/>
        <a:p>
          <a:endParaRPr lang="en-US"/>
        </a:p>
      </dgm:t>
    </dgm:pt>
    <dgm:pt modelId="{E891B888-A824-47EA-ADD8-48B9BCA1DA41}" type="pres">
      <dgm:prSet presAssocID="{D6FCBAB1-6964-488A-AB88-AA9B7545F322}" presName="compNode" presStyleCnt="0"/>
      <dgm:spPr/>
    </dgm:pt>
    <dgm:pt modelId="{5BD08D7E-9845-4C24-ADAB-1F2C15EC3609}" type="pres">
      <dgm:prSet presAssocID="{D6FCBAB1-6964-488A-AB88-AA9B7545F322}" presName="bgRect" presStyleLbl="bgShp" presStyleIdx="0" presStyleCnt="4"/>
      <dgm:spPr/>
    </dgm:pt>
    <dgm:pt modelId="{C8A54057-A7C4-4FF2-A0F7-7620B431B987}" type="pres">
      <dgm:prSet presAssocID="{D6FCBAB1-6964-488A-AB88-AA9B7545F3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xmlns="" id="0" name="" descr="Recycle Sign"/>
        </a:ext>
      </dgm:extLst>
    </dgm:pt>
    <dgm:pt modelId="{6DF33BFD-0FB4-4AB7-94E5-986FA68CF02D}" type="pres">
      <dgm:prSet presAssocID="{D6FCBAB1-6964-488A-AB88-AA9B7545F322}" presName="spaceRect" presStyleCnt="0"/>
      <dgm:spPr/>
    </dgm:pt>
    <dgm:pt modelId="{CAD9712D-8F31-4897-BA2A-49E81BCECE44}" type="pres">
      <dgm:prSet presAssocID="{D6FCBAB1-6964-488A-AB88-AA9B7545F322}" presName="parTx" presStyleLbl="revTx" presStyleIdx="0" presStyleCnt="4">
        <dgm:presLayoutVars>
          <dgm:chMax val="0"/>
          <dgm:chPref val="0"/>
        </dgm:presLayoutVars>
      </dgm:prSet>
      <dgm:spPr/>
      <dgm:t>
        <a:bodyPr/>
        <a:lstStyle/>
        <a:p>
          <a:endParaRPr lang="en-US"/>
        </a:p>
      </dgm:t>
    </dgm:pt>
    <dgm:pt modelId="{307FB701-9FA9-40CA-A7D5-A28E61426BE1}" type="pres">
      <dgm:prSet presAssocID="{08ED4FAD-F2F4-46F6-B1F4-E9D18382E053}" presName="sibTrans" presStyleCnt="0"/>
      <dgm:spPr/>
    </dgm:pt>
    <dgm:pt modelId="{E97D2368-5448-43CD-8451-19D9FEA02292}" type="pres">
      <dgm:prSet presAssocID="{F829DB71-9699-45AE-8810-82E0EE98D520}" presName="compNode" presStyleCnt="0"/>
      <dgm:spPr/>
    </dgm:pt>
    <dgm:pt modelId="{FBE0DC62-2EC2-4AD6-8CE3-4E16FD205445}" type="pres">
      <dgm:prSet presAssocID="{F829DB71-9699-45AE-8810-82E0EE98D520}" presName="bgRect" presStyleLbl="bgShp" presStyleIdx="1" presStyleCnt="4"/>
      <dgm:spPr/>
    </dgm:pt>
    <dgm:pt modelId="{40421084-F510-44F7-AD09-738B38E8A922}" type="pres">
      <dgm:prSet presAssocID="{F829DB71-9699-45AE-8810-82E0EE98D52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xmlns="" id="0" name="" descr="Tea"/>
        </a:ext>
      </dgm:extLst>
    </dgm:pt>
    <dgm:pt modelId="{21D415A2-2E38-4666-B10E-7FDC1D554E5E}" type="pres">
      <dgm:prSet presAssocID="{F829DB71-9699-45AE-8810-82E0EE98D520}" presName="spaceRect" presStyleCnt="0"/>
      <dgm:spPr/>
    </dgm:pt>
    <dgm:pt modelId="{8A4B48CA-C01E-4F78-BEAB-F0644010B287}" type="pres">
      <dgm:prSet presAssocID="{F829DB71-9699-45AE-8810-82E0EE98D520}" presName="parTx" presStyleLbl="revTx" presStyleIdx="1" presStyleCnt="4">
        <dgm:presLayoutVars>
          <dgm:chMax val="0"/>
          <dgm:chPref val="0"/>
        </dgm:presLayoutVars>
      </dgm:prSet>
      <dgm:spPr/>
      <dgm:t>
        <a:bodyPr/>
        <a:lstStyle/>
        <a:p>
          <a:endParaRPr lang="en-US"/>
        </a:p>
      </dgm:t>
    </dgm:pt>
    <dgm:pt modelId="{1CA5D8D6-18DC-4EBC-9E2B-8436C73BECF0}" type="pres">
      <dgm:prSet presAssocID="{D3D2AC3E-A0B8-4068-B9B6-3E04C2AACE57}" presName="sibTrans" presStyleCnt="0"/>
      <dgm:spPr/>
    </dgm:pt>
    <dgm:pt modelId="{3E017B36-3584-4622-8F4D-ECCF1102D32F}" type="pres">
      <dgm:prSet presAssocID="{071CD1D9-30E3-490B-9198-F5E56DB91BDF}" presName="compNode" presStyleCnt="0"/>
      <dgm:spPr/>
    </dgm:pt>
    <dgm:pt modelId="{BBF2F791-D8CB-40C7-8CFF-D05AB26A8A9D}" type="pres">
      <dgm:prSet presAssocID="{071CD1D9-30E3-490B-9198-F5E56DB91BDF}" presName="bgRect" presStyleLbl="bgShp" presStyleIdx="2" presStyleCnt="4"/>
      <dgm:spPr/>
    </dgm:pt>
    <dgm:pt modelId="{0B0D031B-7200-4116-8702-6FA1D7B542B4}" type="pres">
      <dgm:prSet presAssocID="{071CD1D9-30E3-490B-9198-F5E56DB91B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xmlns="" id="0" name="" descr="Marker"/>
        </a:ext>
      </dgm:extLst>
    </dgm:pt>
    <dgm:pt modelId="{3219BCF5-17ED-484D-AC15-0C78E472B318}" type="pres">
      <dgm:prSet presAssocID="{071CD1D9-30E3-490B-9198-F5E56DB91BDF}" presName="spaceRect" presStyleCnt="0"/>
      <dgm:spPr/>
    </dgm:pt>
    <dgm:pt modelId="{42961A2A-E3F6-4DE1-B9F4-4C5B6A441534}" type="pres">
      <dgm:prSet presAssocID="{071CD1D9-30E3-490B-9198-F5E56DB91BDF}" presName="parTx" presStyleLbl="revTx" presStyleIdx="2" presStyleCnt="4">
        <dgm:presLayoutVars>
          <dgm:chMax val="0"/>
          <dgm:chPref val="0"/>
        </dgm:presLayoutVars>
      </dgm:prSet>
      <dgm:spPr/>
      <dgm:t>
        <a:bodyPr/>
        <a:lstStyle/>
        <a:p>
          <a:endParaRPr lang="en-US"/>
        </a:p>
      </dgm:t>
    </dgm:pt>
    <dgm:pt modelId="{433FA68A-6726-4FA5-85FE-C8CBE5529674}" type="pres">
      <dgm:prSet presAssocID="{ED60F814-C932-4E25-B866-7197821F03A3}" presName="sibTrans" presStyleCnt="0"/>
      <dgm:spPr/>
    </dgm:pt>
    <dgm:pt modelId="{04251A58-B726-4268-A9C1-22A2D13292B7}" type="pres">
      <dgm:prSet presAssocID="{6447D158-D29F-4351-9AD1-4B06D519B6F4}" presName="compNode" presStyleCnt="0"/>
      <dgm:spPr/>
    </dgm:pt>
    <dgm:pt modelId="{DB21EB03-03A4-4464-A920-3EBC9A4B4A59}" type="pres">
      <dgm:prSet presAssocID="{6447D158-D29F-4351-9AD1-4B06D519B6F4}" presName="bgRect" presStyleLbl="bgShp" presStyleIdx="3" presStyleCnt="4"/>
      <dgm:spPr/>
    </dgm:pt>
    <dgm:pt modelId="{3D2644AD-69FD-41EF-88C8-D65F58473DDB}" type="pres">
      <dgm:prSet presAssocID="{6447D158-D29F-4351-9AD1-4B06D519B6F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dgm:spPr>
      <dgm:extLst>
        <a:ext uri="{E40237B7-FDA0-4F09-8148-C483321AD2D9}">
          <dgm14:cNvPr xmlns:dgm14="http://schemas.microsoft.com/office/drawing/2010/diagram" xmlns="" id="0" name="" descr="Recycle"/>
        </a:ext>
      </dgm:extLst>
    </dgm:pt>
    <dgm:pt modelId="{6052B555-EA20-4365-B198-AD4EB87DC45F}" type="pres">
      <dgm:prSet presAssocID="{6447D158-D29F-4351-9AD1-4B06D519B6F4}" presName="spaceRect" presStyleCnt="0"/>
      <dgm:spPr/>
    </dgm:pt>
    <dgm:pt modelId="{2505FFF2-184E-4DA8-A49D-3ED5B7B39534}" type="pres">
      <dgm:prSet presAssocID="{6447D158-D29F-4351-9AD1-4B06D519B6F4}" presName="parTx" presStyleLbl="revTx" presStyleIdx="3" presStyleCnt="4">
        <dgm:presLayoutVars>
          <dgm:chMax val="0"/>
          <dgm:chPref val="0"/>
        </dgm:presLayoutVars>
      </dgm:prSet>
      <dgm:spPr/>
      <dgm:t>
        <a:bodyPr/>
        <a:lstStyle/>
        <a:p>
          <a:endParaRPr lang="en-US"/>
        </a:p>
      </dgm:t>
    </dgm:pt>
  </dgm:ptLst>
  <dgm:cxnLst>
    <dgm:cxn modelId="{09535913-53EA-413C-97C5-7EA25C035FF8}" srcId="{53D43221-A7F3-494D-B863-6382DC2586C2}" destId="{071CD1D9-30E3-490B-9198-F5E56DB91BDF}" srcOrd="2" destOrd="0" parTransId="{8990E7E2-B8DC-4F78-924D-1D750639086B}" sibTransId="{ED60F814-C932-4E25-B866-7197821F03A3}"/>
    <dgm:cxn modelId="{76EC88DE-A59E-4252-95BF-B450DFB859D0}" type="presOf" srcId="{D6FCBAB1-6964-488A-AB88-AA9B7545F322}" destId="{CAD9712D-8F31-4897-BA2A-49E81BCECE44}" srcOrd="0" destOrd="0" presId="urn:microsoft.com/office/officeart/2018/2/layout/IconVerticalSolidList"/>
    <dgm:cxn modelId="{814699C8-460B-4FDA-8BAE-0F959DADC0C8}" type="presOf" srcId="{6447D158-D29F-4351-9AD1-4B06D519B6F4}" destId="{2505FFF2-184E-4DA8-A49D-3ED5B7B39534}" srcOrd="0" destOrd="0" presId="urn:microsoft.com/office/officeart/2018/2/layout/IconVerticalSolidList"/>
    <dgm:cxn modelId="{74AAF4F2-BCD1-44AB-8A33-369092CCBAA0}" srcId="{53D43221-A7F3-494D-B863-6382DC2586C2}" destId="{F829DB71-9699-45AE-8810-82E0EE98D520}" srcOrd="1" destOrd="0" parTransId="{238EB9A6-33D5-4513-992B-27E7BCA912A1}" sibTransId="{D3D2AC3E-A0B8-4068-B9B6-3E04C2AACE57}"/>
    <dgm:cxn modelId="{ED0FA4D8-D24C-4C35-B08B-9B2A4709C6A2}" srcId="{53D43221-A7F3-494D-B863-6382DC2586C2}" destId="{6447D158-D29F-4351-9AD1-4B06D519B6F4}" srcOrd="3" destOrd="0" parTransId="{BA9D2EAD-AB19-443F-B90C-7A84D5003750}" sibTransId="{FD6BF7CF-CA0B-4CFB-B59F-BD7165033B47}"/>
    <dgm:cxn modelId="{ADB79DAD-6D83-4CD1-8AD3-258C6803F1F0}" type="presOf" srcId="{F829DB71-9699-45AE-8810-82E0EE98D520}" destId="{8A4B48CA-C01E-4F78-BEAB-F0644010B287}" srcOrd="0" destOrd="0" presId="urn:microsoft.com/office/officeart/2018/2/layout/IconVerticalSolidList"/>
    <dgm:cxn modelId="{C7078097-B418-4ACA-9740-94CA004E4B4E}" type="presOf" srcId="{53D43221-A7F3-494D-B863-6382DC2586C2}" destId="{E46A1DB7-0FB2-4F3C-8557-B049C56D64A7}" srcOrd="0" destOrd="0" presId="urn:microsoft.com/office/officeart/2018/2/layout/IconVerticalSolidList"/>
    <dgm:cxn modelId="{2017F607-402C-4271-BADC-830D8F460351}" type="presOf" srcId="{071CD1D9-30E3-490B-9198-F5E56DB91BDF}" destId="{42961A2A-E3F6-4DE1-B9F4-4C5B6A441534}" srcOrd="0" destOrd="0" presId="urn:microsoft.com/office/officeart/2018/2/layout/IconVerticalSolidList"/>
    <dgm:cxn modelId="{B398DDB5-04C6-4DF1-931F-AF5000675F60}" srcId="{53D43221-A7F3-494D-B863-6382DC2586C2}" destId="{D6FCBAB1-6964-488A-AB88-AA9B7545F322}" srcOrd="0" destOrd="0" parTransId="{A44CB1CB-AC1F-4948-9D0F-81EDFB47EA98}" sibTransId="{08ED4FAD-F2F4-46F6-B1F4-E9D18382E053}"/>
    <dgm:cxn modelId="{7272A20F-3AC0-47C7-92F2-ED56B6C0F0C3}" type="presParOf" srcId="{E46A1DB7-0FB2-4F3C-8557-B049C56D64A7}" destId="{E891B888-A824-47EA-ADD8-48B9BCA1DA41}" srcOrd="0" destOrd="0" presId="urn:microsoft.com/office/officeart/2018/2/layout/IconVerticalSolidList"/>
    <dgm:cxn modelId="{7A96B827-BD7B-4DD8-9DFB-50A7A32D1A52}" type="presParOf" srcId="{E891B888-A824-47EA-ADD8-48B9BCA1DA41}" destId="{5BD08D7E-9845-4C24-ADAB-1F2C15EC3609}" srcOrd="0" destOrd="0" presId="urn:microsoft.com/office/officeart/2018/2/layout/IconVerticalSolidList"/>
    <dgm:cxn modelId="{AD9A3C71-75C8-468D-B236-086662871C43}" type="presParOf" srcId="{E891B888-A824-47EA-ADD8-48B9BCA1DA41}" destId="{C8A54057-A7C4-4FF2-A0F7-7620B431B987}" srcOrd="1" destOrd="0" presId="urn:microsoft.com/office/officeart/2018/2/layout/IconVerticalSolidList"/>
    <dgm:cxn modelId="{5AB95062-50AA-4E70-8F3C-96F6AA8CFE13}" type="presParOf" srcId="{E891B888-A824-47EA-ADD8-48B9BCA1DA41}" destId="{6DF33BFD-0FB4-4AB7-94E5-986FA68CF02D}" srcOrd="2" destOrd="0" presId="urn:microsoft.com/office/officeart/2018/2/layout/IconVerticalSolidList"/>
    <dgm:cxn modelId="{CD380E2F-BCD2-4B17-8F40-5639FA90B642}" type="presParOf" srcId="{E891B888-A824-47EA-ADD8-48B9BCA1DA41}" destId="{CAD9712D-8F31-4897-BA2A-49E81BCECE44}" srcOrd="3" destOrd="0" presId="urn:microsoft.com/office/officeart/2018/2/layout/IconVerticalSolidList"/>
    <dgm:cxn modelId="{6D01E45D-AA33-4E3D-8BA0-9DDE59EAA26D}" type="presParOf" srcId="{E46A1DB7-0FB2-4F3C-8557-B049C56D64A7}" destId="{307FB701-9FA9-40CA-A7D5-A28E61426BE1}" srcOrd="1" destOrd="0" presId="urn:microsoft.com/office/officeart/2018/2/layout/IconVerticalSolidList"/>
    <dgm:cxn modelId="{E567F685-0F46-43D3-80D8-B7A3983C966F}" type="presParOf" srcId="{E46A1DB7-0FB2-4F3C-8557-B049C56D64A7}" destId="{E97D2368-5448-43CD-8451-19D9FEA02292}" srcOrd="2" destOrd="0" presId="urn:microsoft.com/office/officeart/2018/2/layout/IconVerticalSolidList"/>
    <dgm:cxn modelId="{1392635E-BAFA-4468-9B1B-CD43AC8CDFD8}" type="presParOf" srcId="{E97D2368-5448-43CD-8451-19D9FEA02292}" destId="{FBE0DC62-2EC2-4AD6-8CE3-4E16FD205445}" srcOrd="0" destOrd="0" presId="urn:microsoft.com/office/officeart/2018/2/layout/IconVerticalSolidList"/>
    <dgm:cxn modelId="{90986153-1D8B-4DE9-A11A-E3E85FFA9546}" type="presParOf" srcId="{E97D2368-5448-43CD-8451-19D9FEA02292}" destId="{40421084-F510-44F7-AD09-738B38E8A922}" srcOrd="1" destOrd="0" presId="urn:microsoft.com/office/officeart/2018/2/layout/IconVerticalSolidList"/>
    <dgm:cxn modelId="{EFEA665C-FE85-4356-A239-B1F885541DC0}" type="presParOf" srcId="{E97D2368-5448-43CD-8451-19D9FEA02292}" destId="{21D415A2-2E38-4666-B10E-7FDC1D554E5E}" srcOrd="2" destOrd="0" presId="urn:microsoft.com/office/officeart/2018/2/layout/IconVerticalSolidList"/>
    <dgm:cxn modelId="{7C3D239E-615D-42CC-BE8B-EDBAD26A5A22}" type="presParOf" srcId="{E97D2368-5448-43CD-8451-19D9FEA02292}" destId="{8A4B48CA-C01E-4F78-BEAB-F0644010B287}" srcOrd="3" destOrd="0" presId="urn:microsoft.com/office/officeart/2018/2/layout/IconVerticalSolidList"/>
    <dgm:cxn modelId="{E5B18D6D-3B00-489B-906E-AB5A272250E3}" type="presParOf" srcId="{E46A1DB7-0FB2-4F3C-8557-B049C56D64A7}" destId="{1CA5D8D6-18DC-4EBC-9E2B-8436C73BECF0}" srcOrd="3" destOrd="0" presId="urn:microsoft.com/office/officeart/2018/2/layout/IconVerticalSolidList"/>
    <dgm:cxn modelId="{CF1F9478-9CE2-45FF-8F3D-1C579664CAD9}" type="presParOf" srcId="{E46A1DB7-0FB2-4F3C-8557-B049C56D64A7}" destId="{3E017B36-3584-4622-8F4D-ECCF1102D32F}" srcOrd="4" destOrd="0" presId="urn:microsoft.com/office/officeart/2018/2/layout/IconVerticalSolidList"/>
    <dgm:cxn modelId="{D2B6D414-6FF3-4F56-9B09-34A004C08C5D}" type="presParOf" srcId="{3E017B36-3584-4622-8F4D-ECCF1102D32F}" destId="{BBF2F791-D8CB-40C7-8CFF-D05AB26A8A9D}" srcOrd="0" destOrd="0" presId="urn:microsoft.com/office/officeart/2018/2/layout/IconVerticalSolidList"/>
    <dgm:cxn modelId="{737EFD0B-ECC7-4A3B-9AA8-28F469CAE5AD}" type="presParOf" srcId="{3E017B36-3584-4622-8F4D-ECCF1102D32F}" destId="{0B0D031B-7200-4116-8702-6FA1D7B542B4}" srcOrd="1" destOrd="0" presId="urn:microsoft.com/office/officeart/2018/2/layout/IconVerticalSolidList"/>
    <dgm:cxn modelId="{981E5575-088B-44FD-9521-AC55D44B33CA}" type="presParOf" srcId="{3E017B36-3584-4622-8F4D-ECCF1102D32F}" destId="{3219BCF5-17ED-484D-AC15-0C78E472B318}" srcOrd="2" destOrd="0" presId="urn:microsoft.com/office/officeart/2018/2/layout/IconVerticalSolidList"/>
    <dgm:cxn modelId="{B6CA4011-2318-4821-8178-0941170D49D4}" type="presParOf" srcId="{3E017B36-3584-4622-8F4D-ECCF1102D32F}" destId="{42961A2A-E3F6-4DE1-B9F4-4C5B6A441534}" srcOrd="3" destOrd="0" presId="urn:microsoft.com/office/officeart/2018/2/layout/IconVerticalSolidList"/>
    <dgm:cxn modelId="{B327F76B-4A45-41E8-9374-3338EB39969B}" type="presParOf" srcId="{E46A1DB7-0FB2-4F3C-8557-B049C56D64A7}" destId="{433FA68A-6726-4FA5-85FE-C8CBE5529674}" srcOrd="5" destOrd="0" presId="urn:microsoft.com/office/officeart/2018/2/layout/IconVerticalSolidList"/>
    <dgm:cxn modelId="{5D10C8F9-B585-4DBF-B933-F651F60836C0}" type="presParOf" srcId="{E46A1DB7-0FB2-4F3C-8557-B049C56D64A7}" destId="{04251A58-B726-4268-A9C1-22A2D13292B7}" srcOrd="6" destOrd="0" presId="urn:microsoft.com/office/officeart/2018/2/layout/IconVerticalSolidList"/>
    <dgm:cxn modelId="{60306540-4AAA-4138-8785-A2F346964CFB}" type="presParOf" srcId="{04251A58-B726-4268-A9C1-22A2D13292B7}" destId="{DB21EB03-03A4-4464-A920-3EBC9A4B4A59}" srcOrd="0" destOrd="0" presId="urn:microsoft.com/office/officeart/2018/2/layout/IconVerticalSolidList"/>
    <dgm:cxn modelId="{77B6ECE3-869A-401E-AB99-13B3A6C7713F}" type="presParOf" srcId="{04251A58-B726-4268-A9C1-22A2D13292B7}" destId="{3D2644AD-69FD-41EF-88C8-D65F58473DDB}" srcOrd="1" destOrd="0" presId="urn:microsoft.com/office/officeart/2018/2/layout/IconVerticalSolidList"/>
    <dgm:cxn modelId="{08841590-91DF-49D8-BB2C-1F28B42D1E85}" type="presParOf" srcId="{04251A58-B726-4268-A9C1-22A2D13292B7}" destId="{6052B555-EA20-4365-B198-AD4EB87DC45F}" srcOrd="2" destOrd="0" presId="urn:microsoft.com/office/officeart/2018/2/layout/IconVerticalSolidList"/>
    <dgm:cxn modelId="{ADD19D87-0028-4079-ABF1-52F01DE4D71D}" type="presParOf" srcId="{04251A58-B726-4268-A9C1-22A2D13292B7}" destId="{2505FFF2-184E-4DA8-A49D-3ED5B7B39534}" srcOrd="3" destOrd="0" presId="urn:microsoft.com/office/officeart/2018/2/layout/IconVerticalSolidList"/>
  </dgm:cxnLst>
  <dgm:bg>
    <a:solidFill>
      <a:schemeClr val="tx2">
        <a:lumMod val="25000"/>
        <a:lumOff val="75000"/>
      </a:schemeClr>
    </a:solidFill>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70150D-E750-43ED-9E91-F3AD338E593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1BAC8069-0FA9-4C7D-A91F-1671BA0BDFE4}">
      <dgm:prSet/>
      <dgm:spPr/>
      <dgm:t>
        <a:bodyPr/>
        <a:lstStyle/>
        <a:p>
          <a:r>
            <a:rPr lang="en-US">
              <a:latin typeface="Times New Roman" panose="02020603050405020304" pitchFamily="18" charset="0"/>
              <a:cs typeface="Times New Roman" panose="02020603050405020304" pitchFamily="18" charset="0"/>
            </a:rPr>
            <a:t>Private Limited Company (Ltd)</a:t>
          </a:r>
        </a:p>
      </dgm:t>
    </dgm:pt>
    <dgm:pt modelId="{B1C7343F-4822-45FB-A178-C2D930CDF61A}" type="parTrans" cxnId="{495B8347-B962-4F64-BC19-3C99096B354C}">
      <dgm:prSet/>
      <dgm:spPr/>
      <dgm:t>
        <a:bodyPr/>
        <a:lstStyle/>
        <a:p>
          <a:endParaRPr lang="en-US"/>
        </a:p>
      </dgm:t>
    </dgm:pt>
    <dgm:pt modelId="{6A7212D4-C45D-4C8E-8B79-502AF9C54054}" type="sibTrans" cxnId="{495B8347-B962-4F64-BC19-3C99096B354C}">
      <dgm:prSet/>
      <dgm:spPr/>
      <dgm:t>
        <a:bodyPr/>
        <a:lstStyle/>
        <a:p>
          <a:endParaRPr lang="en-US"/>
        </a:p>
      </dgm:t>
    </dgm:pt>
    <dgm:pt modelId="{6D1C09AE-8D71-48B6-895D-1384DEC89F03}">
      <dgm:prSet/>
      <dgm:spPr/>
      <dgm:t>
        <a:bodyPr/>
        <a:lstStyle/>
        <a:p>
          <a:r>
            <a:rPr lang="en-US">
              <a:latin typeface="Times New Roman" panose="02020603050405020304" pitchFamily="18" charset="0"/>
              <a:cs typeface="Times New Roman" panose="02020603050405020304" pitchFamily="18" charset="0"/>
            </a:rPr>
            <a:t>Provides limited liability to protect founder’s personal assets</a:t>
          </a:r>
        </a:p>
      </dgm:t>
    </dgm:pt>
    <dgm:pt modelId="{0979B9E0-A90D-4930-B297-809AC86C7C2E}" type="parTrans" cxnId="{5B10B969-8766-4764-8F3E-200A25727CAC}">
      <dgm:prSet/>
      <dgm:spPr/>
      <dgm:t>
        <a:bodyPr/>
        <a:lstStyle/>
        <a:p>
          <a:endParaRPr lang="en-US"/>
        </a:p>
      </dgm:t>
    </dgm:pt>
    <dgm:pt modelId="{A59C2984-7289-43BE-87B9-64DBA5F9BBC1}" type="sibTrans" cxnId="{5B10B969-8766-4764-8F3E-200A25727CAC}">
      <dgm:prSet/>
      <dgm:spPr/>
      <dgm:t>
        <a:bodyPr/>
        <a:lstStyle/>
        <a:p>
          <a:endParaRPr lang="en-US"/>
        </a:p>
      </dgm:t>
    </dgm:pt>
    <dgm:pt modelId="{A5B29710-9C00-4484-84B0-A314D917D60D}">
      <dgm:prSet/>
      <dgm:spPr/>
      <dgm:t>
        <a:bodyPr/>
        <a:lstStyle/>
        <a:p>
          <a:r>
            <a:rPr lang="en-US">
              <a:latin typeface="Times New Roman" panose="02020603050405020304" pitchFamily="18" charset="0"/>
              <a:cs typeface="Times New Roman" panose="02020603050405020304" pitchFamily="18" charset="0"/>
            </a:rPr>
            <a:t>Attracts potential investors and lenders</a:t>
          </a:r>
        </a:p>
      </dgm:t>
    </dgm:pt>
    <dgm:pt modelId="{F0FF7978-AA88-48AB-93B7-CDF2683F35C6}" type="parTrans" cxnId="{3C92B259-EE1A-4D87-A283-D940EBE1CD70}">
      <dgm:prSet/>
      <dgm:spPr/>
      <dgm:t>
        <a:bodyPr/>
        <a:lstStyle/>
        <a:p>
          <a:endParaRPr lang="en-US"/>
        </a:p>
      </dgm:t>
    </dgm:pt>
    <dgm:pt modelId="{BC19EEE4-160A-4E32-B513-3B692581A44A}" type="sibTrans" cxnId="{3C92B259-EE1A-4D87-A283-D940EBE1CD70}">
      <dgm:prSet/>
      <dgm:spPr/>
      <dgm:t>
        <a:bodyPr/>
        <a:lstStyle/>
        <a:p>
          <a:endParaRPr lang="en-US"/>
        </a:p>
      </dgm:t>
    </dgm:pt>
    <dgm:pt modelId="{27555339-DCC2-4861-A7BB-1E9E82F0BC7F}">
      <dgm:prSet/>
      <dgm:spPr/>
      <dgm:t>
        <a:bodyPr/>
        <a:lstStyle/>
        <a:p>
          <a:r>
            <a:rPr lang="en-US" dirty="0">
              <a:latin typeface="Times New Roman" panose="02020603050405020304" pitchFamily="18" charset="0"/>
              <a:cs typeface="Times New Roman" panose="02020603050405020304" pitchFamily="18" charset="0"/>
            </a:rPr>
            <a:t>Simplifies taxation and ownership structure</a:t>
          </a:r>
        </a:p>
      </dgm:t>
    </dgm:pt>
    <dgm:pt modelId="{40080013-81B0-450C-9B4F-F2E99DE28E8D}" type="parTrans" cxnId="{B1F8ACB0-86BB-4AFE-854E-55BC20B53BB6}">
      <dgm:prSet/>
      <dgm:spPr/>
      <dgm:t>
        <a:bodyPr/>
        <a:lstStyle/>
        <a:p>
          <a:endParaRPr lang="en-US"/>
        </a:p>
      </dgm:t>
    </dgm:pt>
    <dgm:pt modelId="{825D808B-CD6A-4C18-8B30-197C6BC8381E}" type="sibTrans" cxnId="{B1F8ACB0-86BB-4AFE-854E-55BC20B53BB6}">
      <dgm:prSet/>
      <dgm:spPr/>
      <dgm:t>
        <a:bodyPr/>
        <a:lstStyle/>
        <a:p>
          <a:endParaRPr lang="en-US"/>
        </a:p>
      </dgm:t>
    </dgm:pt>
    <dgm:pt modelId="{0BC0A928-E8AB-40AF-A613-B5E10FF7742F}">
      <dgm:prSet/>
      <dgm:spPr/>
      <dgm:t>
        <a:bodyPr/>
        <a:lstStyle/>
        <a:p>
          <a:r>
            <a:rPr lang="en-US">
              <a:latin typeface="Times New Roman" panose="02020603050405020304" pitchFamily="18" charset="0"/>
              <a:cs typeface="Times New Roman" panose="02020603050405020304" pitchFamily="18" charset="0"/>
            </a:rPr>
            <a:t>Enables future expansion and partnerships</a:t>
          </a:r>
        </a:p>
      </dgm:t>
    </dgm:pt>
    <dgm:pt modelId="{6B155412-8C9D-495E-8A43-578EDDDBB9E4}" type="parTrans" cxnId="{1C3AF301-BE55-4C0F-8A7E-055F39DDC79A}">
      <dgm:prSet/>
      <dgm:spPr/>
      <dgm:t>
        <a:bodyPr/>
        <a:lstStyle/>
        <a:p>
          <a:endParaRPr lang="en-US"/>
        </a:p>
      </dgm:t>
    </dgm:pt>
    <dgm:pt modelId="{7D8A22E7-2BB2-4C8A-86AB-32F993242FDF}" type="sibTrans" cxnId="{1C3AF301-BE55-4C0F-8A7E-055F39DDC79A}">
      <dgm:prSet/>
      <dgm:spPr/>
      <dgm:t>
        <a:bodyPr/>
        <a:lstStyle/>
        <a:p>
          <a:endParaRPr lang="en-US"/>
        </a:p>
      </dgm:t>
    </dgm:pt>
    <dgm:pt modelId="{A9D9F53D-FF19-45C9-B2DA-AE605423C057}">
      <dgm:prSet/>
      <dgm:spPr/>
      <dgm:t>
        <a:bodyPr/>
        <a:lstStyle/>
        <a:p>
          <a:r>
            <a:rPr lang="en-US" dirty="0">
              <a:latin typeface="Times New Roman" panose="02020603050405020304" pitchFamily="18" charset="0"/>
              <a:cs typeface="Times New Roman" panose="02020603050405020304" pitchFamily="18" charset="0"/>
            </a:rPr>
            <a:t>Compliant with UK corporate law and reporting requirements</a:t>
          </a:r>
        </a:p>
      </dgm:t>
    </dgm:pt>
    <dgm:pt modelId="{8D355349-9A83-4311-871D-A5133A93F47E}" type="parTrans" cxnId="{F7F35C82-75EF-4820-BF69-7C443A335B4C}">
      <dgm:prSet/>
      <dgm:spPr/>
      <dgm:t>
        <a:bodyPr/>
        <a:lstStyle/>
        <a:p>
          <a:endParaRPr lang="en-US"/>
        </a:p>
      </dgm:t>
    </dgm:pt>
    <dgm:pt modelId="{4593AA48-A482-409E-9533-086CE8CCF6B6}" type="sibTrans" cxnId="{F7F35C82-75EF-4820-BF69-7C443A335B4C}">
      <dgm:prSet/>
      <dgm:spPr/>
      <dgm:t>
        <a:bodyPr/>
        <a:lstStyle/>
        <a:p>
          <a:endParaRPr lang="en-US"/>
        </a:p>
      </dgm:t>
    </dgm:pt>
    <dgm:pt modelId="{F9D249CF-6DA4-4070-87BA-01465764C2FB}" type="pres">
      <dgm:prSet presAssocID="{5070150D-E750-43ED-9E91-F3AD338E5934}" presName="linear" presStyleCnt="0">
        <dgm:presLayoutVars>
          <dgm:animLvl val="lvl"/>
          <dgm:resizeHandles val="exact"/>
        </dgm:presLayoutVars>
      </dgm:prSet>
      <dgm:spPr/>
      <dgm:t>
        <a:bodyPr/>
        <a:lstStyle/>
        <a:p>
          <a:endParaRPr lang="en-US"/>
        </a:p>
      </dgm:t>
    </dgm:pt>
    <dgm:pt modelId="{600685EB-DB99-498B-926B-D6B4CB710BD5}" type="pres">
      <dgm:prSet presAssocID="{1BAC8069-0FA9-4C7D-A91F-1671BA0BDFE4}" presName="parentText" presStyleLbl="node1" presStyleIdx="0" presStyleCnt="6">
        <dgm:presLayoutVars>
          <dgm:chMax val="0"/>
          <dgm:bulletEnabled val="1"/>
        </dgm:presLayoutVars>
      </dgm:prSet>
      <dgm:spPr/>
      <dgm:t>
        <a:bodyPr/>
        <a:lstStyle/>
        <a:p>
          <a:endParaRPr lang="en-US"/>
        </a:p>
      </dgm:t>
    </dgm:pt>
    <dgm:pt modelId="{E5FA5997-4797-411C-87EF-76405B2ACC19}" type="pres">
      <dgm:prSet presAssocID="{6A7212D4-C45D-4C8E-8B79-502AF9C54054}" presName="spacer" presStyleCnt="0"/>
      <dgm:spPr/>
    </dgm:pt>
    <dgm:pt modelId="{AEA0ED03-9387-4819-97D3-F82CBEAC2CBC}" type="pres">
      <dgm:prSet presAssocID="{6D1C09AE-8D71-48B6-895D-1384DEC89F03}" presName="parentText" presStyleLbl="node1" presStyleIdx="1" presStyleCnt="6">
        <dgm:presLayoutVars>
          <dgm:chMax val="0"/>
          <dgm:bulletEnabled val="1"/>
        </dgm:presLayoutVars>
      </dgm:prSet>
      <dgm:spPr/>
      <dgm:t>
        <a:bodyPr/>
        <a:lstStyle/>
        <a:p>
          <a:endParaRPr lang="en-US"/>
        </a:p>
      </dgm:t>
    </dgm:pt>
    <dgm:pt modelId="{34FC7DAF-DC90-48A0-A0C1-08B4ECECE0E4}" type="pres">
      <dgm:prSet presAssocID="{A59C2984-7289-43BE-87B9-64DBA5F9BBC1}" presName="spacer" presStyleCnt="0"/>
      <dgm:spPr/>
    </dgm:pt>
    <dgm:pt modelId="{FDDEBDBB-AA47-4265-8974-3B553665EF85}" type="pres">
      <dgm:prSet presAssocID="{A5B29710-9C00-4484-84B0-A314D917D60D}" presName="parentText" presStyleLbl="node1" presStyleIdx="2" presStyleCnt="6">
        <dgm:presLayoutVars>
          <dgm:chMax val="0"/>
          <dgm:bulletEnabled val="1"/>
        </dgm:presLayoutVars>
      </dgm:prSet>
      <dgm:spPr/>
      <dgm:t>
        <a:bodyPr/>
        <a:lstStyle/>
        <a:p>
          <a:endParaRPr lang="en-US"/>
        </a:p>
      </dgm:t>
    </dgm:pt>
    <dgm:pt modelId="{9E0A5549-2069-43DB-AACD-A88A1622EE2E}" type="pres">
      <dgm:prSet presAssocID="{BC19EEE4-160A-4E32-B513-3B692581A44A}" presName="spacer" presStyleCnt="0"/>
      <dgm:spPr/>
    </dgm:pt>
    <dgm:pt modelId="{BCB02EFC-C796-4782-B074-76B9E9DE0B9D}" type="pres">
      <dgm:prSet presAssocID="{27555339-DCC2-4861-A7BB-1E9E82F0BC7F}" presName="parentText" presStyleLbl="node1" presStyleIdx="3" presStyleCnt="6">
        <dgm:presLayoutVars>
          <dgm:chMax val="0"/>
          <dgm:bulletEnabled val="1"/>
        </dgm:presLayoutVars>
      </dgm:prSet>
      <dgm:spPr/>
      <dgm:t>
        <a:bodyPr/>
        <a:lstStyle/>
        <a:p>
          <a:endParaRPr lang="en-US"/>
        </a:p>
      </dgm:t>
    </dgm:pt>
    <dgm:pt modelId="{67979650-6A2B-4808-9843-739AD713F2FF}" type="pres">
      <dgm:prSet presAssocID="{825D808B-CD6A-4C18-8B30-197C6BC8381E}" presName="spacer" presStyleCnt="0"/>
      <dgm:spPr/>
    </dgm:pt>
    <dgm:pt modelId="{E8C34FCF-643A-4BA6-89DC-141A7C060A84}" type="pres">
      <dgm:prSet presAssocID="{0BC0A928-E8AB-40AF-A613-B5E10FF7742F}" presName="parentText" presStyleLbl="node1" presStyleIdx="4" presStyleCnt="6">
        <dgm:presLayoutVars>
          <dgm:chMax val="0"/>
          <dgm:bulletEnabled val="1"/>
        </dgm:presLayoutVars>
      </dgm:prSet>
      <dgm:spPr/>
      <dgm:t>
        <a:bodyPr/>
        <a:lstStyle/>
        <a:p>
          <a:endParaRPr lang="en-US"/>
        </a:p>
      </dgm:t>
    </dgm:pt>
    <dgm:pt modelId="{188A8D84-CCA6-440A-8ADC-2CB6A1323322}" type="pres">
      <dgm:prSet presAssocID="{7D8A22E7-2BB2-4C8A-86AB-32F993242FDF}" presName="spacer" presStyleCnt="0"/>
      <dgm:spPr/>
    </dgm:pt>
    <dgm:pt modelId="{5C724D24-2C6D-4016-AF21-2FEEC08580AE}" type="pres">
      <dgm:prSet presAssocID="{A9D9F53D-FF19-45C9-B2DA-AE605423C057}" presName="parentText" presStyleLbl="node1" presStyleIdx="5" presStyleCnt="6">
        <dgm:presLayoutVars>
          <dgm:chMax val="0"/>
          <dgm:bulletEnabled val="1"/>
        </dgm:presLayoutVars>
      </dgm:prSet>
      <dgm:spPr/>
      <dgm:t>
        <a:bodyPr/>
        <a:lstStyle/>
        <a:p>
          <a:endParaRPr lang="en-US"/>
        </a:p>
      </dgm:t>
    </dgm:pt>
  </dgm:ptLst>
  <dgm:cxnLst>
    <dgm:cxn modelId="{187B2361-8516-48E2-A1CB-543EECF0ADF8}" type="presOf" srcId="{6D1C09AE-8D71-48B6-895D-1384DEC89F03}" destId="{AEA0ED03-9387-4819-97D3-F82CBEAC2CBC}" srcOrd="0" destOrd="0" presId="urn:microsoft.com/office/officeart/2005/8/layout/vList2"/>
    <dgm:cxn modelId="{22D78A2F-C8B4-4683-9801-F8FC2679C238}" type="presOf" srcId="{27555339-DCC2-4861-A7BB-1E9E82F0BC7F}" destId="{BCB02EFC-C796-4782-B074-76B9E9DE0B9D}" srcOrd="0" destOrd="0" presId="urn:microsoft.com/office/officeart/2005/8/layout/vList2"/>
    <dgm:cxn modelId="{D2ECF92D-134D-41FF-88EA-F73B5BCA10F0}" type="presOf" srcId="{A9D9F53D-FF19-45C9-B2DA-AE605423C057}" destId="{5C724D24-2C6D-4016-AF21-2FEEC08580AE}" srcOrd="0" destOrd="0" presId="urn:microsoft.com/office/officeart/2005/8/layout/vList2"/>
    <dgm:cxn modelId="{1C3AF301-BE55-4C0F-8A7E-055F39DDC79A}" srcId="{5070150D-E750-43ED-9E91-F3AD338E5934}" destId="{0BC0A928-E8AB-40AF-A613-B5E10FF7742F}" srcOrd="4" destOrd="0" parTransId="{6B155412-8C9D-495E-8A43-578EDDDBB9E4}" sibTransId="{7D8A22E7-2BB2-4C8A-86AB-32F993242FDF}"/>
    <dgm:cxn modelId="{EFB23255-0060-4B4A-91C6-CFABBF481ED7}" type="presOf" srcId="{5070150D-E750-43ED-9E91-F3AD338E5934}" destId="{F9D249CF-6DA4-4070-87BA-01465764C2FB}" srcOrd="0" destOrd="0" presId="urn:microsoft.com/office/officeart/2005/8/layout/vList2"/>
    <dgm:cxn modelId="{495B8347-B962-4F64-BC19-3C99096B354C}" srcId="{5070150D-E750-43ED-9E91-F3AD338E5934}" destId="{1BAC8069-0FA9-4C7D-A91F-1671BA0BDFE4}" srcOrd="0" destOrd="0" parTransId="{B1C7343F-4822-45FB-A178-C2D930CDF61A}" sibTransId="{6A7212D4-C45D-4C8E-8B79-502AF9C54054}"/>
    <dgm:cxn modelId="{3ED6EA0B-6ECD-44D2-BD77-69EA0FF02A84}" type="presOf" srcId="{A5B29710-9C00-4484-84B0-A314D917D60D}" destId="{FDDEBDBB-AA47-4265-8974-3B553665EF85}" srcOrd="0" destOrd="0" presId="urn:microsoft.com/office/officeart/2005/8/layout/vList2"/>
    <dgm:cxn modelId="{B3983713-E16C-4163-A66F-CBF92681F1DC}" type="presOf" srcId="{0BC0A928-E8AB-40AF-A613-B5E10FF7742F}" destId="{E8C34FCF-643A-4BA6-89DC-141A7C060A84}" srcOrd="0" destOrd="0" presId="urn:microsoft.com/office/officeart/2005/8/layout/vList2"/>
    <dgm:cxn modelId="{3C92B259-EE1A-4D87-A283-D940EBE1CD70}" srcId="{5070150D-E750-43ED-9E91-F3AD338E5934}" destId="{A5B29710-9C00-4484-84B0-A314D917D60D}" srcOrd="2" destOrd="0" parTransId="{F0FF7978-AA88-48AB-93B7-CDF2683F35C6}" sibTransId="{BC19EEE4-160A-4E32-B513-3B692581A44A}"/>
    <dgm:cxn modelId="{F7F35C82-75EF-4820-BF69-7C443A335B4C}" srcId="{5070150D-E750-43ED-9E91-F3AD338E5934}" destId="{A9D9F53D-FF19-45C9-B2DA-AE605423C057}" srcOrd="5" destOrd="0" parTransId="{8D355349-9A83-4311-871D-A5133A93F47E}" sibTransId="{4593AA48-A482-409E-9533-086CE8CCF6B6}"/>
    <dgm:cxn modelId="{5B10B969-8766-4764-8F3E-200A25727CAC}" srcId="{5070150D-E750-43ED-9E91-F3AD338E5934}" destId="{6D1C09AE-8D71-48B6-895D-1384DEC89F03}" srcOrd="1" destOrd="0" parTransId="{0979B9E0-A90D-4930-B297-809AC86C7C2E}" sibTransId="{A59C2984-7289-43BE-87B9-64DBA5F9BBC1}"/>
    <dgm:cxn modelId="{047D08D2-9AE8-431B-B6F9-E433106C06BF}" type="presOf" srcId="{1BAC8069-0FA9-4C7D-A91F-1671BA0BDFE4}" destId="{600685EB-DB99-498B-926B-D6B4CB710BD5}" srcOrd="0" destOrd="0" presId="urn:microsoft.com/office/officeart/2005/8/layout/vList2"/>
    <dgm:cxn modelId="{B1F8ACB0-86BB-4AFE-854E-55BC20B53BB6}" srcId="{5070150D-E750-43ED-9E91-F3AD338E5934}" destId="{27555339-DCC2-4861-A7BB-1E9E82F0BC7F}" srcOrd="3" destOrd="0" parTransId="{40080013-81B0-450C-9B4F-F2E99DE28E8D}" sibTransId="{825D808B-CD6A-4C18-8B30-197C6BC8381E}"/>
    <dgm:cxn modelId="{EBD6322B-FF50-4A5B-B8BE-37A74B55A562}" type="presParOf" srcId="{F9D249CF-6DA4-4070-87BA-01465764C2FB}" destId="{600685EB-DB99-498B-926B-D6B4CB710BD5}" srcOrd="0" destOrd="0" presId="urn:microsoft.com/office/officeart/2005/8/layout/vList2"/>
    <dgm:cxn modelId="{064F3A7F-C06B-44FF-886B-3F6B97E9FD16}" type="presParOf" srcId="{F9D249CF-6DA4-4070-87BA-01465764C2FB}" destId="{E5FA5997-4797-411C-87EF-76405B2ACC19}" srcOrd="1" destOrd="0" presId="urn:microsoft.com/office/officeart/2005/8/layout/vList2"/>
    <dgm:cxn modelId="{6875FFBE-11F7-42D4-8050-AB4C168E1C75}" type="presParOf" srcId="{F9D249CF-6DA4-4070-87BA-01465764C2FB}" destId="{AEA0ED03-9387-4819-97D3-F82CBEAC2CBC}" srcOrd="2" destOrd="0" presId="urn:microsoft.com/office/officeart/2005/8/layout/vList2"/>
    <dgm:cxn modelId="{CA952B2C-E783-420A-BC04-02C00B89C9C3}" type="presParOf" srcId="{F9D249CF-6DA4-4070-87BA-01465764C2FB}" destId="{34FC7DAF-DC90-48A0-A0C1-08B4ECECE0E4}" srcOrd="3" destOrd="0" presId="urn:microsoft.com/office/officeart/2005/8/layout/vList2"/>
    <dgm:cxn modelId="{F4D9848B-9F25-4E65-94EA-E6339133F4FA}" type="presParOf" srcId="{F9D249CF-6DA4-4070-87BA-01465764C2FB}" destId="{FDDEBDBB-AA47-4265-8974-3B553665EF85}" srcOrd="4" destOrd="0" presId="urn:microsoft.com/office/officeart/2005/8/layout/vList2"/>
    <dgm:cxn modelId="{7B35BAC0-8D85-4D30-8E9B-3A64AF997BBE}" type="presParOf" srcId="{F9D249CF-6DA4-4070-87BA-01465764C2FB}" destId="{9E0A5549-2069-43DB-AACD-A88A1622EE2E}" srcOrd="5" destOrd="0" presId="urn:microsoft.com/office/officeart/2005/8/layout/vList2"/>
    <dgm:cxn modelId="{E3432F49-06A6-4D06-A18D-324603607AC1}" type="presParOf" srcId="{F9D249CF-6DA4-4070-87BA-01465764C2FB}" destId="{BCB02EFC-C796-4782-B074-76B9E9DE0B9D}" srcOrd="6" destOrd="0" presId="urn:microsoft.com/office/officeart/2005/8/layout/vList2"/>
    <dgm:cxn modelId="{94C9B144-F413-404D-8FAD-4F43D8C4F4BA}" type="presParOf" srcId="{F9D249CF-6DA4-4070-87BA-01465764C2FB}" destId="{67979650-6A2B-4808-9843-739AD713F2FF}" srcOrd="7" destOrd="0" presId="urn:microsoft.com/office/officeart/2005/8/layout/vList2"/>
    <dgm:cxn modelId="{F2F574C6-6F78-4EA6-B2F1-0CB3E8A058BA}" type="presParOf" srcId="{F9D249CF-6DA4-4070-87BA-01465764C2FB}" destId="{E8C34FCF-643A-4BA6-89DC-141A7C060A84}" srcOrd="8" destOrd="0" presId="urn:microsoft.com/office/officeart/2005/8/layout/vList2"/>
    <dgm:cxn modelId="{064AF312-4BBF-4806-8D50-4C01B981D507}" type="presParOf" srcId="{F9D249CF-6DA4-4070-87BA-01465764C2FB}" destId="{188A8D84-CCA6-440A-8ADC-2CB6A1323322}" srcOrd="9" destOrd="0" presId="urn:microsoft.com/office/officeart/2005/8/layout/vList2"/>
    <dgm:cxn modelId="{8C51240F-8957-4101-810C-9177CD294A2F}" type="presParOf" srcId="{F9D249CF-6DA4-4070-87BA-01465764C2FB}" destId="{5C724D24-2C6D-4016-AF21-2FEEC08580AE}" srcOrd="10" destOrd="0" presId="urn:microsoft.com/office/officeart/2005/8/layout/vLis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6BA2C0-25A7-41E0-B904-63F6C41A59D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ECCC0813-A5B1-4EAD-9BC9-5A7A3A6903B6}">
      <dgm:prSet phldrT="[Text]" custT="1"/>
      <dgm:spPr/>
      <dgm:t>
        <a:bodyPr/>
        <a:lstStyle/>
        <a:p>
          <a:pPr>
            <a:buNone/>
          </a:pPr>
          <a:r>
            <a:rPr lang="en-US" sz="2800" b="1" dirty="0">
              <a:latin typeface="Times New Roman" panose="02020603050405020304" pitchFamily="18" charset="0"/>
              <a:ea typeface="+mn-lt"/>
              <a:cs typeface="Times New Roman" panose="02020603050405020304" pitchFamily="18" charset="0"/>
            </a:rPr>
            <a:t>Political:</a:t>
          </a:r>
          <a:endParaRPr lang="en-US" sz="2800" dirty="0">
            <a:latin typeface="Times New Roman" panose="02020603050405020304" pitchFamily="18" charset="0"/>
            <a:cs typeface="Times New Roman" panose="02020603050405020304" pitchFamily="18" charset="0"/>
          </a:endParaRPr>
        </a:p>
      </dgm:t>
    </dgm:pt>
    <dgm:pt modelId="{1A7A45A1-FB92-42C7-A930-A7A469FD69FB}" type="parTrans" cxnId="{57EE94CF-34BB-4FD1-A1DF-9B555CB6A212}">
      <dgm:prSet/>
      <dgm:spPr/>
      <dgm:t>
        <a:bodyPr/>
        <a:lstStyle/>
        <a:p>
          <a:endParaRPr lang="en-US"/>
        </a:p>
      </dgm:t>
    </dgm:pt>
    <dgm:pt modelId="{E8AB4BB1-57CF-4D29-A809-2F758AC2F093}" type="sibTrans" cxnId="{57EE94CF-34BB-4FD1-A1DF-9B555CB6A212}">
      <dgm:prSet/>
      <dgm:spPr/>
      <dgm:t>
        <a:bodyPr/>
        <a:lstStyle/>
        <a:p>
          <a:endParaRPr lang="en-US"/>
        </a:p>
      </dgm:t>
    </dgm:pt>
    <dgm:pt modelId="{E6E58335-01DC-49FF-897F-D1AA32ED8ED6}">
      <dgm:prSet custT="1"/>
      <dgm:spPr/>
      <dgm:t>
        <a:bodyPr/>
        <a:lstStyle/>
        <a:p>
          <a:r>
            <a:rPr lang="en-US" sz="2000" dirty="0">
              <a:latin typeface="Times New Roman" panose="02020603050405020304" pitchFamily="18" charset="0"/>
              <a:ea typeface="+mn-lt"/>
              <a:cs typeface="Times New Roman" panose="02020603050405020304" pitchFamily="18" charset="0"/>
            </a:rPr>
            <a:t>UK Net Zero Strategy encourages sustainable business practices</a:t>
          </a:r>
          <a:endParaRPr lang="en-US" sz="2000" dirty="0">
            <a:latin typeface="Times New Roman" panose="02020603050405020304" pitchFamily="18" charset="0"/>
            <a:cs typeface="Times New Roman" panose="02020603050405020304" pitchFamily="18" charset="0"/>
          </a:endParaRPr>
        </a:p>
      </dgm:t>
    </dgm:pt>
    <dgm:pt modelId="{2ADA22EB-FF57-40AA-AC78-143871F8F20F}" type="parTrans" cxnId="{0A2299F8-B6CF-4ED6-9C90-41931941A419}">
      <dgm:prSet/>
      <dgm:spPr/>
      <dgm:t>
        <a:bodyPr/>
        <a:lstStyle/>
        <a:p>
          <a:endParaRPr lang="en-US"/>
        </a:p>
      </dgm:t>
    </dgm:pt>
    <dgm:pt modelId="{A4415628-E12D-45EA-8324-92751810D02D}" type="sibTrans" cxnId="{0A2299F8-B6CF-4ED6-9C90-41931941A419}">
      <dgm:prSet/>
      <dgm:spPr/>
      <dgm:t>
        <a:bodyPr/>
        <a:lstStyle/>
        <a:p>
          <a:endParaRPr lang="en-US"/>
        </a:p>
      </dgm:t>
    </dgm:pt>
    <dgm:pt modelId="{806D4293-23B6-44EA-A720-EBA8A30E2E5F}">
      <dgm:prSet custT="1"/>
      <dgm:spPr/>
      <dgm:t>
        <a:bodyPr/>
        <a:lstStyle/>
        <a:p>
          <a:r>
            <a:rPr lang="en-US" sz="2000" dirty="0">
              <a:latin typeface="Times New Roman" panose="02020603050405020304" pitchFamily="18" charset="0"/>
              <a:ea typeface="+mn-lt"/>
              <a:cs typeface="Times New Roman" panose="02020603050405020304" pitchFamily="18" charset="0"/>
            </a:rPr>
            <a:t>Plastic Packaging Tax incentivizes zero-waste operations</a:t>
          </a:r>
          <a:endParaRPr lang="en-US" sz="2000" dirty="0">
            <a:latin typeface="Times New Roman" panose="02020603050405020304" pitchFamily="18" charset="0"/>
            <a:cs typeface="Times New Roman" panose="02020603050405020304" pitchFamily="18" charset="0"/>
          </a:endParaRPr>
        </a:p>
      </dgm:t>
    </dgm:pt>
    <dgm:pt modelId="{04FAE8A2-2C65-488F-8E1D-C3491CAE6728}" type="parTrans" cxnId="{ED1AC673-EF0E-4C59-9DF1-6F7817085085}">
      <dgm:prSet/>
      <dgm:spPr/>
      <dgm:t>
        <a:bodyPr/>
        <a:lstStyle/>
        <a:p>
          <a:endParaRPr lang="en-US"/>
        </a:p>
      </dgm:t>
    </dgm:pt>
    <dgm:pt modelId="{B51354F2-1E1E-41FB-BAA9-46F6C00D1DB3}" type="sibTrans" cxnId="{ED1AC673-EF0E-4C59-9DF1-6F7817085085}">
      <dgm:prSet/>
      <dgm:spPr/>
      <dgm:t>
        <a:bodyPr/>
        <a:lstStyle/>
        <a:p>
          <a:endParaRPr lang="en-US"/>
        </a:p>
      </dgm:t>
    </dgm:pt>
    <dgm:pt modelId="{3190C7F7-7CC3-4C4C-9391-BDBB9ABD7FBF}">
      <dgm:prSet custT="1"/>
      <dgm:spPr/>
      <dgm:t>
        <a:bodyPr/>
        <a:lstStyle/>
        <a:p>
          <a:r>
            <a:rPr lang="en-US" sz="2000" dirty="0">
              <a:latin typeface="Times New Roman" panose="02020603050405020304" pitchFamily="18" charset="0"/>
              <a:ea typeface="+mn-lt"/>
              <a:cs typeface="Times New Roman" panose="02020603050405020304" pitchFamily="18" charset="0"/>
            </a:rPr>
            <a:t>Potential access to green grants and start-up support</a:t>
          </a:r>
          <a:endParaRPr lang="en-US" sz="2000" dirty="0">
            <a:latin typeface="Times New Roman" panose="02020603050405020304" pitchFamily="18" charset="0"/>
            <a:cs typeface="Times New Roman" panose="02020603050405020304" pitchFamily="18" charset="0"/>
          </a:endParaRPr>
        </a:p>
      </dgm:t>
    </dgm:pt>
    <dgm:pt modelId="{B800D3E3-D239-45D5-91AD-644C3F791796}" type="parTrans" cxnId="{D041369E-FEC5-48FE-B5B6-E5E509F1EC86}">
      <dgm:prSet/>
      <dgm:spPr/>
      <dgm:t>
        <a:bodyPr/>
        <a:lstStyle/>
        <a:p>
          <a:endParaRPr lang="en-US"/>
        </a:p>
      </dgm:t>
    </dgm:pt>
    <dgm:pt modelId="{14525BA6-2517-4863-A494-571543BD75CF}" type="sibTrans" cxnId="{D041369E-FEC5-48FE-B5B6-E5E509F1EC86}">
      <dgm:prSet/>
      <dgm:spPr/>
      <dgm:t>
        <a:bodyPr/>
        <a:lstStyle/>
        <a:p>
          <a:endParaRPr lang="en-US"/>
        </a:p>
      </dgm:t>
    </dgm:pt>
    <dgm:pt modelId="{B102C199-4EB2-4C76-9161-D86B9B999CBD}">
      <dgm:prSet custT="1"/>
      <dgm:spPr/>
      <dgm:t>
        <a:bodyPr/>
        <a:lstStyle/>
        <a:p>
          <a:r>
            <a:rPr lang="en-US" sz="2800" b="1" dirty="0">
              <a:latin typeface="Times New Roman" panose="02020603050405020304" pitchFamily="18" charset="0"/>
              <a:ea typeface="+mn-lt"/>
              <a:cs typeface="Times New Roman" panose="02020603050405020304" pitchFamily="18" charset="0"/>
            </a:rPr>
            <a:t>Economic:</a:t>
          </a:r>
          <a:endParaRPr lang="en-US" sz="2800" dirty="0">
            <a:latin typeface="Times New Roman" panose="02020603050405020304" pitchFamily="18" charset="0"/>
            <a:cs typeface="Times New Roman" panose="02020603050405020304" pitchFamily="18" charset="0"/>
          </a:endParaRPr>
        </a:p>
      </dgm:t>
    </dgm:pt>
    <dgm:pt modelId="{F0CBEB7A-DBDF-4564-94A2-C432B34AE821}" type="parTrans" cxnId="{F6EEA021-2E47-417D-8271-C3F44CAD746E}">
      <dgm:prSet/>
      <dgm:spPr/>
      <dgm:t>
        <a:bodyPr/>
        <a:lstStyle/>
        <a:p>
          <a:endParaRPr lang="en-US"/>
        </a:p>
      </dgm:t>
    </dgm:pt>
    <dgm:pt modelId="{0E9E496A-E678-477A-B17F-6190855D6CA9}" type="sibTrans" cxnId="{F6EEA021-2E47-417D-8271-C3F44CAD746E}">
      <dgm:prSet/>
      <dgm:spPr/>
      <dgm:t>
        <a:bodyPr/>
        <a:lstStyle/>
        <a:p>
          <a:endParaRPr lang="en-US"/>
        </a:p>
      </dgm:t>
    </dgm:pt>
    <dgm:pt modelId="{BC47D076-A771-41D8-A715-68223545514C}">
      <dgm:prSet custT="1"/>
      <dgm:spPr/>
      <dgm:t>
        <a:bodyPr/>
        <a:lstStyle/>
        <a:p>
          <a:r>
            <a:rPr lang="en-US" sz="2000" dirty="0">
              <a:latin typeface="Times New Roman" panose="02020603050405020304" pitchFamily="18" charset="0"/>
              <a:ea typeface="+mn-lt"/>
              <a:cs typeface="Times New Roman" panose="02020603050405020304" pitchFamily="18" charset="0"/>
            </a:rPr>
            <a:t>UK cafe market projected to grow to ~£5.8bn by 2026</a:t>
          </a:r>
          <a:endParaRPr lang="en-US" sz="2000" dirty="0">
            <a:latin typeface="Times New Roman" panose="02020603050405020304" pitchFamily="18" charset="0"/>
            <a:cs typeface="Times New Roman" panose="02020603050405020304" pitchFamily="18" charset="0"/>
          </a:endParaRPr>
        </a:p>
      </dgm:t>
    </dgm:pt>
    <dgm:pt modelId="{4AE1E525-4A75-432F-9419-BAE17649CF46}" type="parTrans" cxnId="{C99920D9-DC19-4EF3-8E9E-F53D803C94BB}">
      <dgm:prSet/>
      <dgm:spPr/>
      <dgm:t>
        <a:bodyPr/>
        <a:lstStyle/>
        <a:p>
          <a:endParaRPr lang="en-US"/>
        </a:p>
      </dgm:t>
    </dgm:pt>
    <dgm:pt modelId="{26619DBA-0DB0-4897-BF73-2736F85A8CD6}" type="sibTrans" cxnId="{C99920D9-DC19-4EF3-8E9E-F53D803C94BB}">
      <dgm:prSet/>
      <dgm:spPr/>
      <dgm:t>
        <a:bodyPr/>
        <a:lstStyle/>
        <a:p>
          <a:endParaRPr lang="en-US"/>
        </a:p>
      </dgm:t>
    </dgm:pt>
    <dgm:pt modelId="{036923DA-221A-4D54-9080-E06C602D860A}">
      <dgm:prSet custT="1"/>
      <dgm:spPr/>
      <dgm:t>
        <a:bodyPr/>
        <a:lstStyle/>
        <a:p>
          <a:r>
            <a:rPr lang="en-US" sz="2000" dirty="0">
              <a:latin typeface="Times New Roman" panose="02020603050405020304" pitchFamily="18" charset="0"/>
              <a:ea typeface="+mn-lt"/>
              <a:cs typeface="Times New Roman" panose="02020603050405020304" pitchFamily="18" charset="0"/>
            </a:rPr>
            <a:t>Post-pandemic recovery increasing demand for healthy food</a:t>
          </a:r>
          <a:endParaRPr lang="en-US" sz="2000" dirty="0">
            <a:latin typeface="Times New Roman" panose="02020603050405020304" pitchFamily="18" charset="0"/>
            <a:cs typeface="Times New Roman" panose="02020603050405020304" pitchFamily="18" charset="0"/>
          </a:endParaRPr>
        </a:p>
      </dgm:t>
    </dgm:pt>
    <dgm:pt modelId="{AFA3AE9A-AD7B-400B-BBD7-5E9F80C3AF8E}" type="parTrans" cxnId="{0BC77BC3-5DA4-4B46-A87A-2679831DB77A}">
      <dgm:prSet/>
      <dgm:spPr/>
      <dgm:t>
        <a:bodyPr/>
        <a:lstStyle/>
        <a:p>
          <a:endParaRPr lang="en-US"/>
        </a:p>
      </dgm:t>
    </dgm:pt>
    <dgm:pt modelId="{5A54C484-7EAF-44AD-A805-51CCD6FF6B02}" type="sibTrans" cxnId="{0BC77BC3-5DA4-4B46-A87A-2679831DB77A}">
      <dgm:prSet/>
      <dgm:spPr/>
      <dgm:t>
        <a:bodyPr/>
        <a:lstStyle/>
        <a:p>
          <a:endParaRPr lang="en-US"/>
        </a:p>
      </dgm:t>
    </dgm:pt>
    <dgm:pt modelId="{EEF06690-08F0-4BF7-A37E-613D215EAC8A}">
      <dgm:prSet custT="1"/>
      <dgm:spPr/>
      <dgm:t>
        <a:bodyPr/>
        <a:lstStyle/>
        <a:p>
          <a:r>
            <a:rPr lang="en-US" sz="2000" dirty="0">
              <a:latin typeface="Times New Roman" panose="02020603050405020304" pitchFamily="18" charset="0"/>
              <a:ea typeface="+mn-lt"/>
              <a:cs typeface="Times New Roman" panose="02020603050405020304" pitchFamily="18" charset="0"/>
            </a:rPr>
            <a:t>Urban consumers willing to pay premium for ethical and local produce</a:t>
          </a:r>
          <a:endParaRPr lang="en-US" sz="2000" dirty="0">
            <a:latin typeface="Times New Roman" panose="02020603050405020304" pitchFamily="18" charset="0"/>
            <a:cs typeface="Times New Roman" panose="02020603050405020304" pitchFamily="18" charset="0"/>
          </a:endParaRPr>
        </a:p>
      </dgm:t>
    </dgm:pt>
    <dgm:pt modelId="{019530B8-7992-4169-A5F3-BA0A27D1075A}" type="parTrans" cxnId="{7442A9DE-5FBE-42B9-BA5B-282F5329600F}">
      <dgm:prSet/>
      <dgm:spPr/>
      <dgm:t>
        <a:bodyPr/>
        <a:lstStyle/>
        <a:p>
          <a:endParaRPr lang="en-US"/>
        </a:p>
      </dgm:t>
    </dgm:pt>
    <dgm:pt modelId="{F6DCECCF-AD73-4F04-8F0A-36A2D2C163A5}" type="sibTrans" cxnId="{7442A9DE-5FBE-42B9-BA5B-282F5329600F}">
      <dgm:prSet/>
      <dgm:spPr/>
      <dgm:t>
        <a:bodyPr/>
        <a:lstStyle/>
        <a:p>
          <a:endParaRPr lang="en-US"/>
        </a:p>
      </dgm:t>
    </dgm:pt>
    <dgm:pt modelId="{DFAB2591-E96B-4E52-A34A-A41FAEC11C20}">
      <dgm:prSet custT="1"/>
      <dgm:spPr/>
      <dgm:t>
        <a:bodyPr/>
        <a:lstStyle/>
        <a:p>
          <a:r>
            <a:rPr lang="en-US" sz="2000" dirty="0">
              <a:latin typeface="Times New Roman" panose="02020603050405020304" pitchFamily="18" charset="0"/>
              <a:ea typeface="+mn-lt"/>
              <a:cs typeface="Times New Roman" panose="02020603050405020304" pitchFamily="18" charset="0"/>
            </a:rPr>
            <a:t>Cost pressures from rent and energy considered in pricing strategy</a:t>
          </a:r>
          <a:endParaRPr lang="en-US" sz="2000" dirty="0">
            <a:latin typeface="Times New Roman" panose="02020603050405020304" pitchFamily="18" charset="0"/>
            <a:cs typeface="Times New Roman" panose="02020603050405020304" pitchFamily="18" charset="0"/>
          </a:endParaRPr>
        </a:p>
      </dgm:t>
    </dgm:pt>
    <dgm:pt modelId="{3640BB5B-5A76-4571-94F7-467FFE425E98}" type="parTrans" cxnId="{834F8D2A-7DEC-46D8-B19A-CD74302E7763}">
      <dgm:prSet/>
      <dgm:spPr/>
      <dgm:t>
        <a:bodyPr/>
        <a:lstStyle/>
        <a:p>
          <a:endParaRPr lang="en-US"/>
        </a:p>
      </dgm:t>
    </dgm:pt>
    <dgm:pt modelId="{EA22E06D-59D4-411F-9A36-1D8BF7730607}" type="sibTrans" cxnId="{834F8D2A-7DEC-46D8-B19A-CD74302E7763}">
      <dgm:prSet/>
      <dgm:spPr/>
      <dgm:t>
        <a:bodyPr/>
        <a:lstStyle/>
        <a:p>
          <a:endParaRPr lang="en-US"/>
        </a:p>
      </dgm:t>
    </dgm:pt>
    <dgm:pt modelId="{B0F3230D-6C95-4CAF-A1DC-07DCE0CDD2D2}" type="pres">
      <dgm:prSet presAssocID="{3B6BA2C0-25A7-41E0-B904-63F6C41A59D0}" presName="linear" presStyleCnt="0">
        <dgm:presLayoutVars>
          <dgm:animLvl val="lvl"/>
          <dgm:resizeHandles val="exact"/>
        </dgm:presLayoutVars>
      </dgm:prSet>
      <dgm:spPr/>
      <dgm:t>
        <a:bodyPr/>
        <a:lstStyle/>
        <a:p>
          <a:endParaRPr lang="en-US"/>
        </a:p>
      </dgm:t>
    </dgm:pt>
    <dgm:pt modelId="{C70ED4A7-AB63-4B13-8256-306FE7D0B784}" type="pres">
      <dgm:prSet presAssocID="{ECCC0813-A5B1-4EAD-9BC9-5A7A3A6903B6}" presName="parentText" presStyleLbl="node1" presStyleIdx="0" presStyleCnt="2" custScaleY="86532">
        <dgm:presLayoutVars>
          <dgm:chMax val="0"/>
          <dgm:bulletEnabled val="1"/>
        </dgm:presLayoutVars>
      </dgm:prSet>
      <dgm:spPr/>
      <dgm:t>
        <a:bodyPr/>
        <a:lstStyle/>
        <a:p>
          <a:endParaRPr lang="en-US"/>
        </a:p>
      </dgm:t>
    </dgm:pt>
    <dgm:pt modelId="{E5BC48F2-9B72-41BB-9FC5-43EE418BD654}" type="pres">
      <dgm:prSet presAssocID="{ECCC0813-A5B1-4EAD-9BC9-5A7A3A6903B6}" presName="childText" presStyleLbl="revTx" presStyleIdx="0" presStyleCnt="2">
        <dgm:presLayoutVars>
          <dgm:bulletEnabled val="1"/>
        </dgm:presLayoutVars>
      </dgm:prSet>
      <dgm:spPr/>
      <dgm:t>
        <a:bodyPr/>
        <a:lstStyle/>
        <a:p>
          <a:endParaRPr lang="en-US"/>
        </a:p>
      </dgm:t>
    </dgm:pt>
    <dgm:pt modelId="{08618B07-899A-4C63-8DEF-31CADBC1DE6A}" type="pres">
      <dgm:prSet presAssocID="{B102C199-4EB2-4C76-9161-D86B9B999CBD}" presName="parentText" presStyleLbl="node1" presStyleIdx="1" presStyleCnt="2" custScaleY="70907">
        <dgm:presLayoutVars>
          <dgm:chMax val="0"/>
          <dgm:bulletEnabled val="1"/>
        </dgm:presLayoutVars>
      </dgm:prSet>
      <dgm:spPr/>
      <dgm:t>
        <a:bodyPr/>
        <a:lstStyle/>
        <a:p>
          <a:endParaRPr lang="en-US"/>
        </a:p>
      </dgm:t>
    </dgm:pt>
    <dgm:pt modelId="{788403DE-E261-48D3-B5C4-C3091EBA65F4}" type="pres">
      <dgm:prSet presAssocID="{B102C199-4EB2-4C76-9161-D86B9B999CBD}" presName="childText" presStyleLbl="revTx" presStyleIdx="1" presStyleCnt="2">
        <dgm:presLayoutVars>
          <dgm:bulletEnabled val="1"/>
        </dgm:presLayoutVars>
      </dgm:prSet>
      <dgm:spPr/>
      <dgm:t>
        <a:bodyPr/>
        <a:lstStyle/>
        <a:p>
          <a:endParaRPr lang="en-US"/>
        </a:p>
      </dgm:t>
    </dgm:pt>
  </dgm:ptLst>
  <dgm:cxnLst>
    <dgm:cxn modelId="{4EBC178B-CAED-4771-AB8D-2FFA578769E0}" type="presOf" srcId="{E6E58335-01DC-49FF-897F-D1AA32ED8ED6}" destId="{E5BC48F2-9B72-41BB-9FC5-43EE418BD654}" srcOrd="0" destOrd="0" presId="urn:microsoft.com/office/officeart/2005/8/layout/vList2"/>
    <dgm:cxn modelId="{F6EEA021-2E47-417D-8271-C3F44CAD746E}" srcId="{3B6BA2C0-25A7-41E0-B904-63F6C41A59D0}" destId="{B102C199-4EB2-4C76-9161-D86B9B999CBD}" srcOrd="1" destOrd="0" parTransId="{F0CBEB7A-DBDF-4564-94A2-C432B34AE821}" sibTransId="{0E9E496A-E678-477A-B17F-6190855D6CA9}"/>
    <dgm:cxn modelId="{ED1AC673-EF0E-4C59-9DF1-6F7817085085}" srcId="{ECCC0813-A5B1-4EAD-9BC9-5A7A3A6903B6}" destId="{806D4293-23B6-44EA-A720-EBA8A30E2E5F}" srcOrd="1" destOrd="0" parTransId="{04FAE8A2-2C65-488F-8E1D-C3491CAE6728}" sibTransId="{B51354F2-1E1E-41FB-BAA9-46F6C00D1DB3}"/>
    <dgm:cxn modelId="{3972A72D-8E7E-4641-9344-BBC9391A0C3A}" type="presOf" srcId="{036923DA-221A-4D54-9080-E06C602D860A}" destId="{788403DE-E261-48D3-B5C4-C3091EBA65F4}" srcOrd="0" destOrd="1" presId="urn:microsoft.com/office/officeart/2005/8/layout/vList2"/>
    <dgm:cxn modelId="{31C81346-AE2C-4BD5-8732-3CD83F235CF9}" type="presOf" srcId="{ECCC0813-A5B1-4EAD-9BC9-5A7A3A6903B6}" destId="{C70ED4A7-AB63-4B13-8256-306FE7D0B784}" srcOrd="0" destOrd="0" presId="urn:microsoft.com/office/officeart/2005/8/layout/vList2"/>
    <dgm:cxn modelId="{0BC77BC3-5DA4-4B46-A87A-2679831DB77A}" srcId="{B102C199-4EB2-4C76-9161-D86B9B999CBD}" destId="{036923DA-221A-4D54-9080-E06C602D860A}" srcOrd="1" destOrd="0" parTransId="{AFA3AE9A-AD7B-400B-BBD7-5E9F80C3AF8E}" sibTransId="{5A54C484-7EAF-44AD-A805-51CCD6FF6B02}"/>
    <dgm:cxn modelId="{DAAC998E-ABEA-4D3F-932D-B06D7F46BB99}" type="presOf" srcId="{B102C199-4EB2-4C76-9161-D86B9B999CBD}" destId="{08618B07-899A-4C63-8DEF-31CADBC1DE6A}" srcOrd="0" destOrd="0" presId="urn:microsoft.com/office/officeart/2005/8/layout/vList2"/>
    <dgm:cxn modelId="{F1934FF4-3AEF-4517-A4FA-7711DA448596}" type="presOf" srcId="{DFAB2591-E96B-4E52-A34A-A41FAEC11C20}" destId="{788403DE-E261-48D3-B5C4-C3091EBA65F4}" srcOrd="0" destOrd="3" presId="urn:microsoft.com/office/officeart/2005/8/layout/vList2"/>
    <dgm:cxn modelId="{D9318770-2B59-4F3A-AAC1-DB5FCA7C12AE}" type="presOf" srcId="{EEF06690-08F0-4BF7-A37E-613D215EAC8A}" destId="{788403DE-E261-48D3-B5C4-C3091EBA65F4}" srcOrd="0" destOrd="2" presId="urn:microsoft.com/office/officeart/2005/8/layout/vList2"/>
    <dgm:cxn modelId="{3A27AACC-8B08-4379-B508-B860B936A48B}" type="presOf" srcId="{BC47D076-A771-41D8-A715-68223545514C}" destId="{788403DE-E261-48D3-B5C4-C3091EBA65F4}" srcOrd="0" destOrd="0" presId="urn:microsoft.com/office/officeart/2005/8/layout/vList2"/>
    <dgm:cxn modelId="{C99920D9-DC19-4EF3-8E9E-F53D803C94BB}" srcId="{B102C199-4EB2-4C76-9161-D86B9B999CBD}" destId="{BC47D076-A771-41D8-A715-68223545514C}" srcOrd="0" destOrd="0" parTransId="{4AE1E525-4A75-432F-9419-BAE17649CF46}" sibTransId="{26619DBA-0DB0-4897-BF73-2736F85A8CD6}"/>
    <dgm:cxn modelId="{D041369E-FEC5-48FE-B5B6-E5E509F1EC86}" srcId="{ECCC0813-A5B1-4EAD-9BC9-5A7A3A6903B6}" destId="{3190C7F7-7CC3-4C4C-9391-BDBB9ABD7FBF}" srcOrd="2" destOrd="0" parTransId="{B800D3E3-D239-45D5-91AD-644C3F791796}" sibTransId="{14525BA6-2517-4863-A494-571543BD75CF}"/>
    <dgm:cxn modelId="{57EE94CF-34BB-4FD1-A1DF-9B555CB6A212}" srcId="{3B6BA2C0-25A7-41E0-B904-63F6C41A59D0}" destId="{ECCC0813-A5B1-4EAD-9BC9-5A7A3A6903B6}" srcOrd="0" destOrd="0" parTransId="{1A7A45A1-FB92-42C7-A930-A7A469FD69FB}" sibTransId="{E8AB4BB1-57CF-4D29-A809-2F758AC2F093}"/>
    <dgm:cxn modelId="{7AB4026C-A166-42EB-9C17-950FFDD5D731}" type="presOf" srcId="{3190C7F7-7CC3-4C4C-9391-BDBB9ABD7FBF}" destId="{E5BC48F2-9B72-41BB-9FC5-43EE418BD654}" srcOrd="0" destOrd="2" presId="urn:microsoft.com/office/officeart/2005/8/layout/vList2"/>
    <dgm:cxn modelId="{7442A9DE-5FBE-42B9-BA5B-282F5329600F}" srcId="{B102C199-4EB2-4C76-9161-D86B9B999CBD}" destId="{EEF06690-08F0-4BF7-A37E-613D215EAC8A}" srcOrd="2" destOrd="0" parTransId="{019530B8-7992-4169-A5F3-BA0A27D1075A}" sibTransId="{F6DCECCF-AD73-4F04-8F0A-36A2D2C163A5}"/>
    <dgm:cxn modelId="{F80E7D87-A77E-4988-AEF8-CFE6EF65F0D5}" type="presOf" srcId="{806D4293-23B6-44EA-A720-EBA8A30E2E5F}" destId="{E5BC48F2-9B72-41BB-9FC5-43EE418BD654}" srcOrd="0" destOrd="1" presId="urn:microsoft.com/office/officeart/2005/8/layout/vList2"/>
    <dgm:cxn modelId="{0A2299F8-B6CF-4ED6-9C90-41931941A419}" srcId="{ECCC0813-A5B1-4EAD-9BC9-5A7A3A6903B6}" destId="{E6E58335-01DC-49FF-897F-D1AA32ED8ED6}" srcOrd="0" destOrd="0" parTransId="{2ADA22EB-FF57-40AA-AC78-143871F8F20F}" sibTransId="{A4415628-E12D-45EA-8324-92751810D02D}"/>
    <dgm:cxn modelId="{834F8D2A-7DEC-46D8-B19A-CD74302E7763}" srcId="{B102C199-4EB2-4C76-9161-D86B9B999CBD}" destId="{DFAB2591-E96B-4E52-A34A-A41FAEC11C20}" srcOrd="3" destOrd="0" parTransId="{3640BB5B-5A76-4571-94F7-467FFE425E98}" sibTransId="{EA22E06D-59D4-411F-9A36-1D8BF7730607}"/>
    <dgm:cxn modelId="{B252ABC5-02BF-4D37-AE03-8A382B463470}" type="presOf" srcId="{3B6BA2C0-25A7-41E0-B904-63F6C41A59D0}" destId="{B0F3230D-6C95-4CAF-A1DC-07DCE0CDD2D2}" srcOrd="0" destOrd="0" presId="urn:microsoft.com/office/officeart/2005/8/layout/vList2"/>
    <dgm:cxn modelId="{B8BF4EF5-0DED-4173-AE39-9869A002F555}" type="presParOf" srcId="{B0F3230D-6C95-4CAF-A1DC-07DCE0CDD2D2}" destId="{C70ED4A7-AB63-4B13-8256-306FE7D0B784}" srcOrd="0" destOrd="0" presId="urn:microsoft.com/office/officeart/2005/8/layout/vList2"/>
    <dgm:cxn modelId="{4DD0D6BA-D3E9-4BFC-B7ED-C35A575B55E1}" type="presParOf" srcId="{B0F3230D-6C95-4CAF-A1DC-07DCE0CDD2D2}" destId="{E5BC48F2-9B72-41BB-9FC5-43EE418BD654}" srcOrd="1" destOrd="0" presId="urn:microsoft.com/office/officeart/2005/8/layout/vList2"/>
    <dgm:cxn modelId="{A1452A8D-9BE7-4B90-BD5A-AE724EFCD08D}" type="presParOf" srcId="{B0F3230D-6C95-4CAF-A1DC-07DCE0CDD2D2}" destId="{08618B07-899A-4C63-8DEF-31CADBC1DE6A}" srcOrd="2" destOrd="0" presId="urn:microsoft.com/office/officeart/2005/8/layout/vList2"/>
    <dgm:cxn modelId="{E446199F-5A92-4257-897A-739AF58CCD76}" type="presParOf" srcId="{B0F3230D-6C95-4CAF-A1DC-07DCE0CDD2D2}" destId="{788403DE-E261-48D3-B5C4-C3091EBA65F4}" srcOrd="3" destOrd="0" presId="urn:microsoft.com/office/officeart/2005/8/layout/vLis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6063CF-2340-4D90-A701-41A3383F63B9}" type="doc">
      <dgm:prSet loTypeId="urn:microsoft.com/office/officeart/2008/layout/PictureAccentList" loCatId="list" qsTypeId="urn:microsoft.com/office/officeart/2005/8/quickstyle/simple1" qsCatId="simple" csTypeId="urn:microsoft.com/office/officeart/2005/8/colors/accent1_2" csCatId="accent1" phldr="1"/>
      <dgm:spPr/>
      <dgm:t>
        <a:bodyPr/>
        <a:lstStyle/>
        <a:p>
          <a:endParaRPr lang="en-US"/>
        </a:p>
      </dgm:t>
    </dgm:pt>
    <dgm:pt modelId="{79B8A95F-1636-496B-BE3B-F1ECACF47E6B}">
      <dgm:prSet phldrT="[Text]" custT="1"/>
      <dgm:spPr/>
      <dgm:t>
        <a:bodyPr/>
        <a:lstStyle/>
        <a:p>
          <a:pPr>
            <a:buNone/>
          </a:pPr>
          <a:r>
            <a:rPr lang="en-US" sz="3600" b="1" dirty="0">
              <a:ea typeface="+mn-lt"/>
              <a:cs typeface="+mn-lt"/>
            </a:rPr>
            <a:t>Social:</a:t>
          </a:r>
          <a:endParaRPr lang="en-US" sz="3600" dirty="0"/>
        </a:p>
      </dgm:t>
    </dgm:pt>
    <dgm:pt modelId="{6ED8C132-518C-4117-BE34-2526F37B7FDD}" type="parTrans" cxnId="{80BC5EB0-E193-4C19-9198-504CB77A1B91}">
      <dgm:prSet/>
      <dgm:spPr/>
      <dgm:t>
        <a:bodyPr/>
        <a:lstStyle/>
        <a:p>
          <a:endParaRPr lang="en-US"/>
        </a:p>
      </dgm:t>
    </dgm:pt>
    <dgm:pt modelId="{03700CD4-BAD6-4F4B-9834-7EF50345B164}" type="sibTrans" cxnId="{80BC5EB0-E193-4C19-9198-504CB77A1B91}">
      <dgm:prSet/>
      <dgm:spPr/>
      <dgm:t>
        <a:bodyPr/>
        <a:lstStyle/>
        <a:p>
          <a:endParaRPr lang="en-US"/>
        </a:p>
      </dgm:t>
    </dgm:pt>
    <dgm:pt modelId="{87618FC7-5F00-4102-A64B-B239DA89DDB5}">
      <dgm:prSet custT="1"/>
      <dgm:spPr/>
      <dgm:t>
        <a:bodyPr/>
        <a:lstStyle/>
        <a:p>
          <a:r>
            <a:rPr lang="en-US" sz="1600" dirty="0">
              <a:ea typeface="+mn-lt"/>
              <a:cs typeface="+mn-lt"/>
            </a:rPr>
            <a:t>Rising awareness of health and sustainability issues</a:t>
          </a:r>
          <a:endParaRPr lang="en-US" sz="1600" dirty="0"/>
        </a:p>
      </dgm:t>
    </dgm:pt>
    <dgm:pt modelId="{5395DC29-F204-4111-8AE1-0F4F7FE09B1C}" type="parTrans" cxnId="{A49D7CD0-0912-4C0D-80C8-3EDC5665E224}">
      <dgm:prSet/>
      <dgm:spPr/>
      <dgm:t>
        <a:bodyPr/>
        <a:lstStyle/>
        <a:p>
          <a:endParaRPr lang="en-US"/>
        </a:p>
      </dgm:t>
    </dgm:pt>
    <dgm:pt modelId="{7DDE1493-00A0-4460-9EE8-88F531C2EAFC}" type="sibTrans" cxnId="{A49D7CD0-0912-4C0D-80C8-3EDC5665E224}">
      <dgm:prSet/>
      <dgm:spPr/>
      <dgm:t>
        <a:bodyPr/>
        <a:lstStyle/>
        <a:p>
          <a:endParaRPr lang="en-US"/>
        </a:p>
      </dgm:t>
    </dgm:pt>
    <dgm:pt modelId="{F9E63E15-6990-4AF2-BBF1-6AC3D4242295}">
      <dgm:prSet custT="1"/>
      <dgm:spPr/>
      <dgm:t>
        <a:bodyPr/>
        <a:lstStyle/>
        <a:p>
          <a:r>
            <a:rPr lang="en-US" sz="1600" dirty="0">
              <a:ea typeface="+mn-lt"/>
              <a:cs typeface="+mn-lt"/>
            </a:rPr>
            <a:t>Growth in vegan, vegetarian, and plant-based diets</a:t>
          </a:r>
          <a:endParaRPr lang="en-US" sz="1600" dirty="0"/>
        </a:p>
      </dgm:t>
    </dgm:pt>
    <dgm:pt modelId="{9C5A3B1F-FCEF-4817-AEFC-C0C659A2F516}" type="parTrans" cxnId="{FE9E912F-BD9C-413A-B1F5-21CFE2E1F81B}">
      <dgm:prSet/>
      <dgm:spPr/>
      <dgm:t>
        <a:bodyPr/>
        <a:lstStyle/>
        <a:p>
          <a:endParaRPr lang="en-US"/>
        </a:p>
      </dgm:t>
    </dgm:pt>
    <dgm:pt modelId="{D876FCCB-4895-495B-AB76-401A9D21B062}" type="sibTrans" cxnId="{FE9E912F-BD9C-413A-B1F5-21CFE2E1F81B}">
      <dgm:prSet/>
      <dgm:spPr/>
      <dgm:t>
        <a:bodyPr/>
        <a:lstStyle/>
        <a:p>
          <a:endParaRPr lang="en-US"/>
        </a:p>
      </dgm:t>
    </dgm:pt>
    <dgm:pt modelId="{0AD55F8D-53CB-47D8-B419-80BD474129DE}">
      <dgm:prSet custT="1"/>
      <dgm:spPr/>
      <dgm:t>
        <a:bodyPr/>
        <a:lstStyle/>
        <a:p>
          <a:r>
            <a:rPr lang="en-US" sz="1600" dirty="0">
              <a:ea typeface="+mn-lt"/>
              <a:cs typeface="+mn-lt"/>
            </a:rPr>
            <a:t>Trend towards supporting local and ethical businesses</a:t>
          </a:r>
          <a:endParaRPr lang="en-US" sz="1600" dirty="0"/>
        </a:p>
      </dgm:t>
    </dgm:pt>
    <dgm:pt modelId="{0FD665F6-80A2-4F34-A63D-67C495677E0E}" type="parTrans" cxnId="{5C55656C-A6E1-4AF1-B579-05C92B949D3C}">
      <dgm:prSet/>
      <dgm:spPr/>
      <dgm:t>
        <a:bodyPr/>
        <a:lstStyle/>
        <a:p>
          <a:endParaRPr lang="en-US"/>
        </a:p>
      </dgm:t>
    </dgm:pt>
    <dgm:pt modelId="{266ADE13-7D3E-4FBB-AA78-EDA065F31446}" type="sibTrans" cxnId="{5C55656C-A6E1-4AF1-B579-05C92B949D3C}">
      <dgm:prSet/>
      <dgm:spPr/>
      <dgm:t>
        <a:bodyPr/>
        <a:lstStyle/>
        <a:p>
          <a:endParaRPr lang="en-US"/>
        </a:p>
      </dgm:t>
    </dgm:pt>
    <dgm:pt modelId="{679A5AF3-C948-4909-9CB1-05F7BD188ECF}">
      <dgm:prSet custT="1"/>
      <dgm:spPr/>
      <dgm:t>
        <a:bodyPr/>
        <a:lstStyle/>
        <a:p>
          <a:r>
            <a:rPr lang="en-US" sz="3600" b="1" dirty="0">
              <a:ea typeface="+mn-lt"/>
              <a:cs typeface="+mn-lt"/>
            </a:rPr>
            <a:t>Technological:</a:t>
          </a:r>
          <a:endParaRPr lang="en-US" sz="3600" dirty="0"/>
        </a:p>
      </dgm:t>
    </dgm:pt>
    <dgm:pt modelId="{6461B0EE-FF0B-482A-AF33-839EA56AFC68}" type="parTrans" cxnId="{D57EB914-E2E6-4300-A54A-9C02B2C1E00E}">
      <dgm:prSet/>
      <dgm:spPr/>
      <dgm:t>
        <a:bodyPr/>
        <a:lstStyle/>
        <a:p>
          <a:endParaRPr lang="en-US"/>
        </a:p>
      </dgm:t>
    </dgm:pt>
    <dgm:pt modelId="{5ADA5736-21BB-4C91-9113-0B9EF2FC9F37}" type="sibTrans" cxnId="{D57EB914-E2E6-4300-A54A-9C02B2C1E00E}">
      <dgm:prSet/>
      <dgm:spPr/>
      <dgm:t>
        <a:bodyPr/>
        <a:lstStyle/>
        <a:p>
          <a:endParaRPr lang="en-US"/>
        </a:p>
      </dgm:t>
    </dgm:pt>
    <dgm:pt modelId="{F9CA27AF-6E71-4960-85B1-20EAA7724A2D}">
      <dgm:prSet custT="1"/>
      <dgm:spPr/>
      <dgm:t>
        <a:bodyPr/>
        <a:lstStyle/>
        <a:p>
          <a:r>
            <a:rPr lang="en-US" sz="1600" dirty="0">
              <a:ea typeface="+mn-lt"/>
              <a:cs typeface="+mn-lt"/>
            </a:rPr>
            <a:t>Digital ordering platforms and contactless payments</a:t>
          </a:r>
          <a:endParaRPr lang="en-US" sz="1600" dirty="0"/>
        </a:p>
      </dgm:t>
    </dgm:pt>
    <dgm:pt modelId="{10629F59-0C8C-49CF-A828-CA1E36F75609}" type="parTrans" cxnId="{04978414-F746-47AB-A30F-970FFB18C61B}">
      <dgm:prSet/>
      <dgm:spPr/>
      <dgm:t>
        <a:bodyPr/>
        <a:lstStyle/>
        <a:p>
          <a:endParaRPr lang="en-US"/>
        </a:p>
      </dgm:t>
    </dgm:pt>
    <dgm:pt modelId="{0D842D70-6C16-48E9-83FD-DBE8EE346760}" type="sibTrans" cxnId="{04978414-F746-47AB-A30F-970FFB18C61B}">
      <dgm:prSet/>
      <dgm:spPr/>
      <dgm:t>
        <a:bodyPr/>
        <a:lstStyle/>
        <a:p>
          <a:endParaRPr lang="en-US"/>
        </a:p>
      </dgm:t>
    </dgm:pt>
    <dgm:pt modelId="{BD18ADE0-13FF-4124-92A4-048DEA5BFC77}">
      <dgm:prSet custT="1"/>
      <dgm:spPr/>
      <dgm:t>
        <a:bodyPr/>
        <a:lstStyle/>
        <a:p>
          <a:r>
            <a:rPr lang="en-US" sz="1600" dirty="0">
              <a:ea typeface="+mn-lt"/>
              <a:cs typeface="+mn-lt"/>
            </a:rPr>
            <a:t>Social media engagement for marketing and brand loyalty</a:t>
          </a:r>
          <a:endParaRPr lang="en-US" sz="1600" dirty="0"/>
        </a:p>
      </dgm:t>
    </dgm:pt>
    <dgm:pt modelId="{F3F62A19-AD02-483B-AEEC-E35C805ABDEB}" type="parTrans" cxnId="{CB977C38-2243-4D90-9FA3-67AFE05E5579}">
      <dgm:prSet/>
      <dgm:spPr/>
      <dgm:t>
        <a:bodyPr/>
        <a:lstStyle/>
        <a:p>
          <a:endParaRPr lang="en-US"/>
        </a:p>
      </dgm:t>
    </dgm:pt>
    <dgm:pt modelId="{489BA2C5-B906-4C85-8378-EDDD030A73E5}" type="sibTrans" cxnId="{CB977C38-2243-4D90-9FA3-67AFE05E5579}">
      <dgm:prSet/>
      <dgm:spPr/>
      <dgm:t>
        <a:bodyPr/>
        <a:lstStyle/>
        <a:p>
          <a:endParaRPr lang="en-US"/>
        </a:p>
      </dgm:t>
    </dgm:pt>
    <dgm:pt modelId="{C7C3B2F2-3615-4B32-BC8C-CBB17EA2EB7B}">
      <dgm:prSet custT="1"/>
      <dgm:spPr/>
      <dgm:t>
        <a:bodyPr/>
        <a:lstStyle/>
        <a:p>
          <a:r>
            <a:rPr lang="en-US" sz="1600" dirty="0">
              <a:ea typeface="+mn-lt"/>
              <a:cs typeface="+mn-lt"/>
            </a:rPr>
            <a:t>Online ordering and delivery integration</a:t>
          </a:r>
          <a:endParaRPr lang="en-US" sz="1600" dirty="0"/>
        </a:p>
      </dgm:t>
    </dgm:pt>
    <dgm:pt modelId="{C60167F0-BCFC-4737-96BB-9FACF7217CBC}" type="parTrans" cxnId="{A7CE64E4-9816-4192-A526-A5AF5A69AE9C}">
      <dgm:prSet/>
      <dgm:spPr/>
      <dgm:t>
        <a:bodyPr/>
        <a:lstStyle/>
        <a:p>
          <a:endParaRPr lang="en-US"/>
        </a:p>
      </dgm:t>
    </dgm:pt>
    <dgm:pt modelId="{5C63D111-DEAA-47F1-9C09-8D40DA188BE9}" type="sibTrans" cxnId="{A7CE64E4-9816-4192-A526-A5AF5A69AE9C}">
      <dgm:prSet/>
      <dgm:spPr/>
      <dgm:t>
        <a:bodyPr/>
        <a:lstStyle/>
        <a:p>
          <a:endParaRPr lang="en-US"/>
        </a:p>
      </dgm:t>
    </dgm:pt>
    <dgm:pt modelId="{C27369F6-78F8-43A7-A080-AC73324A214D}" type="pres">
      <dgm:prSet presAssocID="{176063CF-2340-4D90-A701-41A3383F63B9}" presName="layout" presStyleCnt="0">
        <dgm:presLayoutVars>
          <dgm:chMax/>
          <dgm:chPref/>
          <dgm:dir/>
          <dgm:animOne val="branch"/>
          <dgm:animLvl val="lvl"/>
          <dgm:resizeHandles/>
        </dgm:presLayoutVars>
      </dgm:prSet>
      <dgm:spPr/>
      <dgm:t>
        <a:bodyPr/>
        <a:lstStyle/>
        <a:p>
          <a:endParaRPr lang="en-US"/>
        </a:p>
      </dgm:t>
    </dgm:pt>
    <dgm:pt modelId="{F8BC4F4B-52F0-4296-B785-969C635A7365}" type="pres">
      <dgm:prSet presAssocID="{79B8A95F-1636-496B-BE3B-F1ECACF47E6B}" presName="root" presStyleCnt="0">
        <dgm:presLayoutVars>
          <dgm:chMax/>
          <dgm:chPref val="4"/>
        </dgm:presLayoutVars>
      </dgm:prSet>
      <dgm:spPr/>
    </dgm:pt>
    <dgm:pt modelId="{91F56EBD-9888-450F-9B57-170A1A02BD1B}" type="pres">
      <dgm:prSet presAssocID="{79B8A95F-1636-496B-BE3B-F1ECACF47E6B}" presName="rootComposite" presStyleCnt="0">
        <dgm:presLayoutVars/>
      </dgm:prSet>
      <dgm:spPr/>
    </dgm:pt>
    <dgm:pt modelId="{8E00D07B-15A4-495F-91AE-0CCE9E0829A9}" type="pres">
      <dgm:prSet presAssocID="{79B8A95F-1636-496B-BE3B-F1ECACF47E6B}" presName="rootText" presStyleLbl="node0" presStyleIdx="0" presStyleCnt="2" custScaleY="205027">
        <dgm:presLayoutVars>
          <dgm:chMax/>
          <dgm:chPref val="4"/>
        </dgm:presLayoutVars>
      </dgm:prSet>
      <dgm:spPr/>
      <dgm:t>
        <a:bodyPr/>
        <a:lstStyle/>
        <a:p>
          <a:endParaRPr lang="en-US"/>
        </a:p>
      </dgm:t>
    </dgm:pt>
    <dgm:pt modelId="{6ACF163F-C08A-4E7C-A8B7-B71DB43CC950}" type="pres">
      <dgm:prSet presAssocID="{79B8A95F-1636-496B-BE3B-F1ECACF47E6B}" presName="childShape" presStyleCnt="0">
        <dgm:presLayoutVars>
          <dgm:chMax val="0"/>
          <dgm:chPref val="0"/>
        </dgm:presLayoutVars>
      </dgm:prSet>
      <dgm:spPr/>
    </dgm:pt>
    <dgm:pt modelId="{AC69074E-A5D8-4E5C-98D3-A35A0685DC62}" type="pres">
      <dgm:prSet presAssocID="{87618FC7-5F00-4102-A64B-B239DA89DDB5}" presName="childComposite" presStyleCnt="0">
        <dgm:presLayoutVars>
          <dgm:chMax val="0"/>
          <dgm:chPref val="0"/>
        </dgm:presLayoutVars>
      </dgm:prSet>
      <dgm:spPr/>
    </dgm:pt>
    <dgm:pt modelId="{564AD588-BBAF-4BED-8E24-CDAC465A5413}" type="pres">
      <dgm:prSet presAssocID="{87618FC7-5F00-4102-A64B-B239DA89DDB5}" presName="Image" presStyleLbl="node1" presStyleIdx="0" presStyleCnt="6"/>
      <dgm:spPr/>
    </dgm:pt>
    <dgm:pt modelId="{4853DCA7-3512-4A84-B400-ECB2D5A000B6}" type="pres">
      <dgm:prSet presAssocID="{87618FC7-5F00-4102-A64B-B239DA89DDB5}" presName="childText" presStyleLbl="lnNode1" presStyleIdx="0" presStyleCnt="6" custScaleY="205027">
        <dgm:presLayoutVars>
          <dgm:chMax val="0"/>
          <dgm:chPref val="0"/>
          <dgm:bulletEnabled val="1"/>
        </dgm:presLayoutVars>
      </dgm:prSet>
      <dgm:spPr/>
      <dgm:t>
        <a:bodyPr/>
        <a:lstStyle/>
        <a:p>
          <a:endParaRPr lang="en-US"/>
        </a:p>
      </dgm:t>
    </dgm:pt>
    <dgm:pt modelId="{8857AA48-38FB-4DE8-B349-79905232B613}" type="pres">
      <dgm:prSet presAssocID="{F9E63E15-6990-4AF2-BBF1-6AC3D4242295}" presName="childComposite" presStyleCnt="0">
        <dgm:presLayoutVars>
          <dgm:chMax val="0"/>
          <dgm:chPref val="0"/>
        </dgm:presLayoutVars>
      </dgm:prSet>
      <dgm:spPr/>
    </dgm:pt>
    <dgm:pt modelId="{F9714EE6-1BA9-4350-B355-1F3845263FED}" type="pres">
      <dgm:prSet presAssocID="{F9E63E15-6990-4AF2-BBF1-6AC3D4242295}" presName="Image" presStyleLbl="node1" presStyleIdx="1" presStyleCnt="6"/>
      <dgm:spPr/>
    </dgm:pt>
    <dgm:pt modelId="{47F5570E-8B63-4B93-98DF-22342B7F047E}" type="pres">
      <dgm:prSet presAssocID="{F9E63E15-6990-4AF2-BBF1-6AC3D4242295}" presName="childText" presStyleLbl="lnNode1" presStyleIdx="1" presStyleCnt="6" custScaleY="205027">
        <dgm:presLayoutVars>
          <dgm:chMax val="0"/>
          <dgm:chPref val="0"/>
          <dgm:bulletEnabled val="1"/>
        </dgm:presLayoutVars>
      </dgm:prSet>
      <dgm:spPr/>
      <dgm:t>
        <a:bodyPr/>
        <a:lstStyle/>
        <a:p>
          <a:endParaRPr lang="en-US"/>
        </a:p>
      </dgm:t>
    </dgm:pt>
    <dgm:pt modelId="{CD0DF3DA-4F6C-4520-BA23-99FAA1A11DF4}" type="pres">
      <dgm:prSet presAssocID="{0AD55F8D-53CB-47D8-B419-80BD474129DE}" presName="childComposite" presStyleCnt="0">
        <dgm:presLayoutVars>
          <dgm:chMax val="0"/>
          <dgm:chPref val="0"/>
        </dgm:presLayoutVars>
      </dgm:prSet>
      <dgm:spPr/>
    </dgm:pt>
    <dgm:pt modelId="{609C5A9D-9A28-42F5-A705-D262C0273374}" type="pres">
      <dgm:prSet presAssocID="{0AD55F8D-53CB-47D8-B419-80BD474129DE}" presName="Image" presStyleLbl="node1" presStyleIdx="2" presStyleCnt="6"/>
      <dgm:spPr/>
    </dgm:pt>
    <dgm:pt modelId="{5B87CFB0-C247-428C-BDA1-7B9806D0127B}" type="pres">
      <dgm:prSet presAssocID="{0AD55F8D-53CB-47D8-B419-80BD474129DE}" presName="childText" presStyleLbl="lnNode1" presStyleIdx="2" presStyleCnt="6" custScaleY="205027">
        <dgm:presLayoutVars>
          <dgm:chMax val="0"/>
          <dgm:chPref val="0"/>
          <dgm:bulletEnabled val="1"/>
        </dgm:presLayoutVars>
      </dgm:prSet>
      <dgm:spPr/>
      <dgm:t>
        <a:bodyPr/>
        <a:lstStyle/>
        <a:p>
          <a:endParaRPr lang="en-US"/>
        </a:p>
      </dgm:t>
    </dgm:pt>
    <dgm:pt modelId="{E91CB1A9-9908-47BF-B27A-7CB66EAC548B}" type="pres">
      <dgm:prSet presAssocID="{679A5AF3-C948-4909-9CB1-05F7BD188ECF}" presName="root" presStyleCnt="0">
        <dgm:presLayoutVars>
          <dgm:chMax/>
          <dgm:chPref val="4"/>
        </dgm:presLayoutVars>
      </dgm:prSet>
      <dgm:spPr/>
    </dgm:pt>
    <dgm:pt modelId="{0337EE2D-635F-442E-8BBD-F501C1584B20}" type="pres">
      <dgm:prSet presAssocID="{679A5AF3-C948-4909-9CB1-05F7BD188ECF}" presName="rootComposite" presStyleCnt="0">
        <dgm:presLayoutVars/>
      </dgm:prSet>
      <dgm:spPr/>
    </dgm:pt>
    <dgm:pt modelId="{91884866-9EC0-4577-B3A6-6C73B45DA4C2}" type="pres">
      <dgm:prSet presAssocID="{679A5AF3-C948-4909-9CB1-05F7BD188ECF}" presName="rootText" presStyleLbl="node0" presStyleIdx="1" presStyleCnt="2" custScaleY="205027">
        <dgm:presLayoutVars>
          <dgm:chMax/>
          <dgm:chPref val="4"/>
        </dgm:presLayoutVars>
      </dgm:prSet>
      <dgm:spPr/>
      <dgm:t>
        <a:bodyPr/>
        <a:lstStyle/>
        <a:p>
          <a:endParaRPr lang="en-US"/>
        </a:p>
      </dgm:t>
    </dgm:pt>
    <dgm:pt modelId="{0B219E24-19BA-40FB-8A32-DA54EC247B34}" type="pres">
      <dgm:prSet presAssocID="{679A5AF3-C948-4909-9CB1-05F7BD188ECF}" presName="childShape" presStyleCnt="0">
        <dgm:presLayoutVars>
          <dgm:chMax val="0"/>
          <dgm:chPref val="0"/>
        </dgm:presLayoutVars>
      </dgm:prSet>
      <dgm:spPr/>
    </dgm:pt>
    <dgm:pt modelId="{1876B0FC-FBF7-443E-86A7-3D81D1BAAFC8}" type="pres">
      <dgm:prSet presAssocID="{F9CA27AF-6E71-4960-85B1-20EAA7724A2D}" presName="childComposite" presStyleCnt="0">
        <dgm:presLayoutVars>
          <dgm:chMax val="0"/>
          <dgm:chPref val="0"/>
        </dgm:presLayoutVars>
      </dgm:prSet>
      <dgm:spPr/>
    </dgm:pt>
    <dgm:pt modelId="{99D6912D-167E-49E8-9C76-EA0370A93329}" type="pres">
      <dgm:prSet presAssocID="{F9CA27AF-6E71-4960-85B1-20EAA7724A2D}" presName="Image" presStyleLbl="node1" presStyleIdx="3" presStyleCnt="6"/>
      <dgm:spPr/>
    </dgm:pt>
    <dgm:pt modelId="{5D5E8347-CAF1-432E-BF92-A488FBD200AF}" type="pres">
      <dgm:prSet presAssocID="{F9CA27AF-6E71-4960-85B1-20EAA7724A2D}" presName="childText" presStyleLbl="lnNode1" presStyleIdx="3" presStyleCnt="6" custScaleY="205027">
        <dgm:presLayoutVars>
          <dgm:chMax val="0"/>
          <dgm:chPref val="0"/>
          <dgm:bulletEnabled val="1"/>
        </dgm:presLayoutVars>
      </dgm:prSet>
      <dgm:spPr/>
      <dgm:t>
        <a:bodyPr/>
        <a:lstStyle/>
        <a:p>
          <a:endParaRPr lang="en-US"/>
        </a:p>
      </dgm:t>
    </dgm:pt>
    <dgm:pt modelId="{2535E4DD-6898-4A46-AC99-E87FBC812E01}" type="pres">
      <dgm:prSet presAssocID="{BD18ADE0-13FF-4124-92A4-048DEA5BFC77}" presName="childComposite" presStyleCnt="0">
        <dgm:presLayoutVars>
          <dgm:chMax val="0"/>
          <dgm:chPref val="0"/>
        </dgm:presLayoutVars>
      </dgm:prSet>
      <dgm:spPr/>
    </dgm:pt>
    <dgm:pt modelId="{EE0D721B-59C1-41B8-B9ED-43B3C5B91219}" type="pres">
      <dgm:prSet presAssocID="{BD18ADE0-13FF-4124-92A4-048DEA5BFC77}" presName="Image" presStyleLbl="node1" presStyleIdx="4" presStyleCnt="6"/>
      <dgm:spPr/>
    </dgm:pt>
    <dgm:pt modelId="{815DDD26-1A23-488F-98FD-E3F5EB83C98B}" type="pres">
      <dgm:prSet presAssocID="{BD18ADE0-13FF-4124-92A4-048DEA5BFC77}" presName="childText" presStyleLbl="lnNode1" presStyleIdx="4" presStyleCnt="6" custScaleY="205027">
        <dgm:presLayoutVars>
          <dgm:chMax val="0"/>
          <dgm:chPref val="0"/>
          <dgm:bulletEnabled val="1"/>
        </dgm:presLayoutVars>
      </dgm:prSet>
      <dgm:spPr/>
      <dgm:t>
        <a:bodyPr/>
        <a:lstStyle/>
        <a:p>
          <a:endParaRPr lang="en-US"/>
        </a:p>
      </dgm:t>
    </dgm:pt>
    <dgm:pt modelId="{1F696E68-3758-41FD-AB98-C5165FC6B15D}" type="pres">
      <dgm:prSet presAssocID="{C7C3B2F2-3615-4B32-BC8C-CBB17EA2EB7B}" presName="childComposite" presStyleCnt="0">
        <dgm:presLayoutVars>
          <dgm:chMax val="0"/>
          <dgm:chPref val="0"/>
        </dgm:presLayoutVars>
      </dgm:prSet>
      <dgm:spPr/>
    </dgm:pt>
    <dgm:pt modelId="{D4ED35B1-8B13-4C01-B445-A8D32D95BBF4}" type="pres">
      <dgm:prSet presAssocID="{C7C3B2F2-3615-4B32-BC8C-CBB17EA2EB7B}" presName="Image" presStyleLbl="node1" presStyleIdx="5" presStyleCnt="6"/>
      <dgm:spPr/>
    </dgm:pt>
    <dgm:pt modelId="{C32D3126-E9D8-4A51-888D-54F8A7EDA153}" type="pres">
      <dgm:prSet presAssocID="{C7C3B2F2-3615-4B32-BC8C-CBB17EA2EB7B}" presName="childText" presStyleLbl="lnNode1" presStyleIdx="5" presStyleCnt="6" custScaleY="205027">
        <dgm:presLayoutVars>
          <dgm:chMax val="0"/>
          <dgm:chPref val="0"/>
          <dgm:bulletEnabled val="1"/>
        </dgm:presLayoutVars>
      </dgm:prSet>
      <dgm:spPr/>
      <dgm:t>
        <a:bodyPr/>
        <a:lstStyle/>
        <a:p>
          <a:endParaRPr lang="en-US"/>
        </a:p>
      </dgm:t>
    </dgm:pt>
  </dgm:ptLst>
  <dgm:cxnLst>
    <dgm:cxn modelId="{FE9E912F-BD9C-413A-B1F5-21CFE2E1F81B}" srcId="{79B8A95F-1636-496B-BE3B-F1ECACF47E6B}" destId="{F9E63E15-6990-4AF2-BBF1-6AC3D4242295}" srcOrd="1" destOrd="0" parTransId="{9C5A3B1F-FCEF-4817-AEFC-C0C659A2F516}" sibTransId="{D876FCCB-4895-495B-AB76-401A9D21B062}"/>
    <dgm:cxn modelId="{A48EFBE0-7AFE-4F9F-BA9F-B3CCB8583644}" type="presOf" srcId="{F9CA27AF-6E71-4960-85B1-20EAA7724A2D}" destId="{5D5E8347-CAF1-432E-BF92-A488FBD200AF}" srcOrd="0" destOrd="0" presId="urn:microsoft.com/office/officeart/2008/layout/PictureAccentList"/>
    <dgm:cxn modelId="{D57EB914-E2E6-4300-A54A-9C02B2C1E00E}" srcId="{176063CF-2340-4D90-A701-41A3383F63B9}" destId="{679A5AF3-C948-4909-9CB1-05F7BD188ECF}" srcOrd="1" destOrd="0" parTransId="{6461B0EE-FF0B-482A-AF33-839EA56AFC68}" sibTransId="{5ADA5736-21BB-4C91-9113-0B9EF2FC9F37}"/>
    <dgm:cxn modelId="{CB977C38-2243-4D90-9FA3-67AFE05E5579}" srcId="{679A5AF3-C948-4909-9CB1-05F7BD188ECF}" destId="{BD18ADE0-13FF-4124-92A4-048DEA5BFC77}" srcOrd="1" destOrd="0" parTransId="{F3F62A19-AD02-483B-AEEC-E35C805ABDEB}" sibTransId="{489BA2C5-B906-4C85-8378-EDDD030A73E5}"/>
    <dgm:cxn modelId="{7BB054B5-D679-4D68-9083-9C978851073B}" type="presOf" srcId="{C7C3B2F2-3615-4B32-BC8C-CBB17EA2EB7B}" destId="{C32D3126-E9D8-4A51-888D-54F8A7EDA153}" srcOrd="0" destOrd="0" presId="urn:microsoft.com/office/officeart/2008/layout/PictureAccentList"/>
    <dgm:cxn modelId="{A49D7CD0-0912-4C0D-80C8-3EDC5665E224}" srcId="{79B8A95F-1636-496B-BE3B-F1ECACF47E6B}" destId="{87618FC7-5F00-4102-A64B-B239DA89DDB5}" srcOrd="0" destOrd="0" parTransId="{5395DC29-F204-4111-8AE1-0F4F7FE09B1C}" sibTransId="{7DDE1493-00A0-4460-9EE8-88F531C2EAFC}"/>
    <dgm:cxn modelId="{C5761448-ECED-4F22-934F-27B4A561CA14}" type="presOf" srcId="{BD18ADE0-13FF-4124-92A4-048DEA5BFC77}" destId="{815DDD26-1A23-488F-98FD-E3F5EB83C98B}" srcOrd="0" destOrd="0" presId="urn:microsoft.com/office/officeart/2008/layout/PictureAccentList"/>
    <dgm:cxn modelId="{DB8B2855-A3BF-4B7F-AD64-DE64859FB1BB}" type="presOf" srcId="{F9E63E15-6990-4AF2-BBF1-6AC3D4242295}" destId="{47F5570E-8B63-4B93-98DF-22342B7F047E}" srcOrd="0" destOrd="0" presId="urn:microsoft.com/office/officeart/2008/layout/PictureAccentList"/>
    <dgm:cxn modelId="{5856B037-ADBA-492D-851F-C114104F2D94}" type="presOf" srcId="{679A5AF3-C948-4909-9CB1-05F7BD188ECF}" destId="{91884866-9EC0-4577-B3A6-6C73B45DA4C2}" srcOrd="0" destOrd="0" presId="urn:microsoft.com/office/officeart/2008/layout/PictureAccentList"/>
    <dgm:cxn modelId="{BCA420B0-0383-41FD-9127-916196694352}" type="presOf" srcId="{176063CF-2340-4D90-A701-41A3383F63B9}" destId="{C27369F6-78F8-43A7-A080-AC73324A214D}" srcOrd="0" destOrd="0" presId="urn:microsoft.com/office/officeart/2008/layout/PictureAccentList"/>
    <dgm:cxn modelId="{5C55656C-A6E1-4AF1-B579-05C92B949D3C}" srcId="{79B8A95F-1636-496B-BE3B-F1ECACF47E6B}" destId="{0AD55F8D-53CB-47D8-B419-80BD474129DE}" srcOrd="2" destOrd="0" parTransId="{0FD665F6-80A2-4F34-A63D-67C495677E0E}" sibTransId="{266ADE13-7D3E-4FBB-AA78-EDA065F31446}"/>
    <dgm:cxn modelId="{04978414-F746-47AB-A30F-970FFB18C61B}" srcId="{679A5AF3-C948-4909-9CB1-05F7BD188ECF}" destId="{F9CA27AF-6E71-4960-85B1-20EAA7724A2D}" srcOrd="0" destOrd="0" parTransId="{10629F59-0C8C-49CF-A828-CA1E36F75609}" sibTransId="{0D842D70-6C16-48E9-83FD-DBE8EE346760}"/>
    <dgm:cxn modelId="{A7CE64E4-9816-4192-A526-A5AF5A69AE9C}" srcId="{679A5AF3-C948-4909-9CB1-05F7BD188ECF}" destId="{C7C3B2F2-3615-4B32-BC8C-CBB17EA2EB7B}" srcOrd="2" destOrd="0" parTransId="{C60167F0-BCFC-4737-96BB-9FACF7217CBC}" sibTransId="{5C63D111-DEAA-47F1-9C09-8D40DA188BE9}"/>
    <dgm:cxn modelId="{4A37CA35-416E-4B49-B1B8-0478F17849A1}" type="presOf" srcId="{79B8A95F-1636-496B-BE3B-F1ECACF47E6B}" destId="{8E00D07B-15A4-495F-91AE-0CCE9E0829A9}" srcOrd="0" destOrd="0" presId="urn:microsoft.com/office/officeart/2008/layout/PictureAccentList"/>
    <dgm:cxn modelId="{80BC5EB0-E193-4C19-9198-504CB77A1B91}" srcId="{176063CF-2340-4D90-A701-41A3383F63B9}" destId="{79B8A95F-1636-496B-BE3B-F1ECACF47E6B}" srcOrd="0" destOrd="0" parTransId="{6ED8C132-518C-4117-BE34-2526F37B7FDD}" sibTransId="{03700CD4-BAD6-4F4B-9834-7EF50345B164}"/>
    <dgm:cxn modelId="{86EC3F3F-CCFE-4420-BF78-062ABFF0C8BA}" type="presOf" srcId="{87618FC7-5F00-4102-A64B-B239DA89DDB5}" destId="{4853DCA7-3512-4A84-B400-ECB2D5A000B6}" srcOrd="0" destOrd="0" presId="urn:microsoft.com/office/officeart/2008/layout/PictureAccentList"/>
    <dgm:cxn modelId="{1D4DE8D2-1B0A-4194-8A3A-883E3FE070DD}" type="presOf" srcId="{0AD55F8D-53CB-47D8-B419-80BD474129DE}" destId="{5B87CFB0-C247-428C-BDA1-7B9806D0127B}" srcOrd="0" destOrd="0" presId="urn:microsoft.com/office/officeart/2008/layout/PictureAccentList"/>
    <dgm:cxn modelId="{9177D8A7-8430-415B-9776-8578D0BEAFA0}" type="presParOf" srcId="{C27369F6-78F8-43A7-A080-AC73324A214D}" destId="{F8BC4F4B-52F0-4296-B785-969C635A7365}" srcOrd="0" destOrd="0" presId="urn:microsoft.com/office/officeart/2008/layout/PictureAccentList"/>
    <dgm:cxn modelId="{844D63D3-C86F-4FE9-B5A8-B3BE3D4AEE0C}" type="presParOf" srcId="{F8BC4F4B-52F0-4296-B785-969C635A7365}" destId="{91F56EBD-9888-450F-9B57-170A1A02BD1B}" srcOrd="0" destOrd="0" presId="urn:microsoft.com/office/officeart/2008/layout/PictureAccentList"/>
    <dgm:cxn modelId="{59C440F7-679A-4F32-A639-4A4E07F67D70}" type="presParOf" srcId="{91F56EBD-9888-450F-9B57-170A1A02BD1B}" destId="{8E00D07B-15A4-495F-91AE-0CCE9E0829A9}" srcOrd="0" destOrd="0" presId="urn:microsoft.com/office/officeart/2008/layout/PictureAccentList"/>
    <dgm:cxn modelId="{53D24CFC-9A34-4BAB-98A1-167FB3623E6D}" type="presParOf" srcId="{F8BC4F4B-52F0-4296-B785-969C635A7365}" destId="{6ACF163F-C08A-4E7C-A8B7-B71DB43CC950}" srcOrd="1" destOrd="0" presId="urn:microsoft.com/office/officeart/2008/layout/PictureAccentList"/>
    <dgm:cxn modelId="{CDB0E94F-D8FD-4288-87C3-5B45FC3B8D3F}" type="presParOf" srcId="{6ACF163F-C08A-4E7C-A8B7-B71DB43CC950}" destId="{AC69074E-A5D8-4E5C-98D3-A35A0685DC62}" srcOrd="0" destOrd="0" presId="urn:microsoft.com/office/officeart/2008/layout/PictureAccentList"/>
    <dgm:cxn modelId="{C330F1B6-C6A2-475B-8E90-44DAD811CCC5}" type="presParOf" srcId="{AC69074E-A5D8-4E5C-98D3-A35A0685DC62}" destId="{564AD588-BBAF-4BED-8E24-CDAC465A5413}" srcOrd="0" destOrd="0" presId="urn:microsoft.com/office/officeart/2008/layout/PictureAccentList"/>
    <dgm:cxn modelId="{651C9111-6AF6-4CD6-B01D-2D117149D494}" type="presParOf" srcId="{AC69074E-A5D8-4E5C-98D3-A35A0685DC62}" destId="{4853DCA7-3512-4A84-B400-ECB2D5A000B6}" srcOrd="1" destOrd="0" presId="urn:microsoft.com/office/officeart/2008/layout/PictureAccentList"/>
    <dgm:cxn modelId="{E1E98FCA-9B4D-4908-BE08-425B443F1876}" type="presParOf" srcId="{6ACF163F-C08A-4E7C-A8B7-B71DB43CC950}" destId="{8857AA48-38FB-4DE8-B349-79905232B613}" srcOrd="1" destOrd="0" presId="urn:microsoft.com/office/officeart/2008/layout/PictureAccentList"/>
    <dgm:cxn modelId="{6A8F911E-8E56-4AB9-B8CF-30F3AFD3448A}" type="presParOf" srcId="{8857AA48-38FB-4DE8-B349-79905232B613}" destId="{F9714EE6-1BA9-4350-B355-1F3845263FED}" srcOrd="0" destOrd="0" presId="urn:microsoft.com/office/officeart/2008/layout/PictureAccentList"/>
    <dgm:cxn modelId="{DC46BFB0-99D4-4FD6-84C8-2B3EEEF93E8C}" type="presParOf" srcId="{8857AA48-38FB-4DE8-B349-79905232B613}" destId="{47F5570E-8B63-4B93-98DF-22342B7F047E}" srcOrd="1" destOrd="0" presId="urn:microsoft.com/office/officeart/2008/layout/PictureAccentList"/>
    <dgm:cxn modelId="{AFEE4B7D-A2BF-4C74-82BB-68725DE45BF3}" type="presParOf" srcId="{6ACF163F-C08A-4E7C-A8B7-B71DB43CC950}" destId="{CD0DF3DA-4F6C-4520-BA23-99FAA1A11DF4}" srcOrd="2" destOrd="0" presId="urn:microsoft.com/office/officeart/2008/layout/PictureAccentList"/>
    <dgm:cxn modelId="{1661C50D-2528-43A0-B557-38930B8AE916}" type="presParOf" srcId="{CD0DF3DA-4F6C-4520-BA23-99FAA1A11DF4}" destId="{609C5A9D-9A28-42F5-A705-D262C0273374}" srcOrd="0" destOrd="0" presId="urn:microsoft.com/office/officeart/2008/layout/PictureAccentList"/>
    <dgm:cxn modelId="{7033CA8C-FA66-4C5C-AC16-2063E802D97B}" type="presParOf" srcId="{CD0DF3DA-4F6C-4520-BA23-99FAA1A11DF4}" destId="{5B87CFB0-C247-428C-BDA1-7B9806D0127B}" srcOrd="1" destOrd="0" presId="urn:microsoft.com/office/officeart/2008/layout/PictureAccentList"/>
    <dgm:cxn modelId="{EE027041-ED3D-444A-8A0A-237E6CC53CC9}" type="presParOf" srcId="{C27369F6-78F8-43A7-A080-AC73324A214D}" destId="{E91CB1A9-9908-47BF-B27A-7CB66EAC548B}" srcOrd="1" destOrd="0" presId="urn:microsoft.com/office/officeart/2008/layout/PictureAccentList"/>
    <dgm:cxn modelId="{2C46F691-AEAD-4728-B76E-F13DF5FAEC5D}" type="presParOf" srcId="{E91CB1A9-9908-47BF-B27A-7CB66EAC548B}" destId="{0337EE2D-635F-442E-8BBD-F501C1584B20}" srcOrd="0" destOrd="0" presId="urn:microsoft.com/office/officeart/2008/layout/PictureAccentList"/>
    <dgm:cxn modelId="{E9B4F8EB-393B-490F-8CA1-6B9D86C88BB5}" type="presParOf" srcId="{0337EE2D-635F-442E-8BBD-F501C1584B20}" destId="{91884866-9EC0-4577-B3A6-6C73B45DA4C2}" srcOrd="0" destOrd="0" presId="urn:microsoft.com/office/officeart/2008/layout/PictureAccentList"/>
    <dgm:cxn modelId="{60BA7274-37B9-418A-BC2B-4D2CEE7AC4C6}" type="presParOf" srcId="{E91CB1A9-9908-47BF-B27A-7CB66EAC548B}" destId="{0B219E24-19BA-40FB-8A32-DA54EC247B34}" srcOrd="1" destOrd="0" presId="urn:microsoft.com/office/officeart/2008/layout/PictureAccentList"/>
    <dgm:cxn modelId="{8B60C162-5AFF-4FF8-A8AB-31A039C3F002}" type="presParOf" srcId="{0B219E24-19BA-40FB-8A32-DA54EC247B34}" destId="{1876B0FC-FBF7-443E-86A7-3D81D1BAAFC8}" srcOrd="0" destOrd="0" presId="urn:microsoft.com/office/officeart/2008/layout/PictureAccentList"/>
    <dgm:cxn modelId="{C5F54A33-1DC8-44B3-8B8B-D9007A814ED4}" type="presParOf" srcId="{1876B0FC-FBF7-443E-86A7-3D81D1BAAFC8}" destId="{99D6912D-167E-49E8-9C76-EA0370A93329}" srcOrd="0" destOrd="0" presId="urn:microsoft.com/office/officeart/2008/layout/PictureAccentList"/>
    <dgm:cxn modelId="{5D058F58-3B28-4169-BE85-D5C1247E20E3}" type="presParOf" srcId="{1876B0FC-FBF7-443E-86A7-3D81D1BAAFC8}" destId="{5D5E8347-CAF1-432E-BF92-A488FBD200AF}" srcOrd="1" destOrd="0" presId="urn:microsoft.com/office/officeart/2008/layout/PictureAccentList"/>
    <dgm:cxn modelId="{1A5918DD-EFB7-43AB-A71D-093E0BD977CB}" type="presParOf" srcId="{0B219E24-19BA-40FB-8A32-DA54EC247B34}" destId="{2535E4DD-6898-4A46-AC99-E87FBC812E01}" srcOrd="1" destOrd="0" presId="urn:microsoft.com/office/officeart/2008/layout/PictureAccentList"/>
    <dgm:cxn modelId="{4DE31F33-2C7C-47AA-BDE7-D80C5B06DF9A}" type="presParOf" srcId="{2535E4DD-6898-4A46-AC99-E87FBC812E01}" destId="{EE0D721B-59C1-41B8-B9ED-43B3C5B91219}" srcOrd="0" destOrd="0" presId="urn:microsoft.com/office/officeart/2008/layout/PictureAccentList"/>
    <dgm:cxn modelId="{140A56DC-F682-453B-BC7B-AC21272DE8EB}" type="presParOf" srcId="{2535E4DD-6898-4A46-AC99-E87FBC812E01}" destId="{815DDD26-1A23-488F-98FD-E3F5EB83C98B}" srcOrd="1" destOrd="0" presId="urn:microsoft.com/office/officeart/2008/layout/PictureAccentList"/>
    <dgm:cxn modelId="{89965651-2A50-4673-87BF-19A6DCB1431A}" type="presParOf" srcId="{0B219E24-19BA-40FB-8A32-DA54EC247B34}" destId="{1F696E68-3758-41FD-AB98-C5165FC6B15D}" srcOrd="2" destOrd="0" presId="urn:microsoft.com/office/officeart/2008/layout/PictureAccentList"/>
    <dgm:cxn modelId="{FB8A3B32-E95A-4DFF-B874-94934C652AB7}" type="presParOf" srcId="{1F696E68-3758-41FD-AB98-C5165FC6B15D}" destId="{D4ED35B1-8B13-4C01-B445-A8D32D95BBF4}" srcOrd="0" destOrd="0" presId="urn:microsoft.com/office/officeart/2008/layout/PictureAccentList"/>
    <dgm:cxn modelId="{74D7B219-2551-4A28-9ADD-55F52AB88EDE}" type="presParOf" srcId="{1F696E68-3758-41FD-AB98-C5165FC6B15D}" destId="{C32D3126-E9D8-4A51-888D-54F8A7EDA153}" srcOrd="1" destOrd="0" presId="urn:microsoft.com/office/officeart/2008/layout/PictureAccent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AFD3DA-7867-447D-B243-317C2B6D7604}" type="doc">
      <dgm:prSet loTypeId="urn:microsoft.com/office/officeart/2008/layout/VerticalAccentList" loCatId="list" qsTypeId="urn:microsoft.com/office/officeart/2005/8/quickstyle/simple1" qsCatId="simple" csTypeId="urn:microsoft.com/office/officeart/2005/8/colors/accent1_2" csCatId="accent1" phldr="1"/>
      <dgm:spPr/>
      <dgm:t>
        <a:bodyPr/>
        <a:lstStyle/>
        <a:p>
          <a:endParaRPr lang="en-US"/>
        </a:p>
      </dgm:t>
    </dgm:pt>
    <dgm:pt modelId="{D462711C-C48D-4E2F-8036-01FF456254AE}">
      <dgm:prSet phldrT="[Text]"/>
      <dgm:spPr/>
      <dgm:t>
        <a:bodyPr/>
        <a:lstStyle/>
        <a:p>
          <a:r>
            <a:rPr lang="en-US" dirty="0">
              <a:latin typeface="Times New Roman" panose="02020603050405020304" pitchFamily="18" charset="0"/>
              <a:cs typeface="Times New Roman" panose="02020603050405020304" pitchFamily="18" charset="0"/>
            </a:rPr>
            <a:t>Environmental:</a:t>
          </a:r>
        </a:p>
      </dgm:t>
    </dgm:pt>
    <dgm:pt modelId="{6B082693-3D8D-4E03-824F-9B7423A078F2}" type="parTrans" cxnId="{6D7CF809-1765-427E-B327-EA999634556F}">
      <dgm:prSet/>
      <dgm:spPr/>
      <dgm:t>
        <a:bodyPr/>
        <a:lstStyle/>
        <a:p>
          <a:endParaRPr lang="en-US"/>
        </a:p>
      </dgm:t>
    </dgm:pt>
    <dgm:pt modelId="{2B1165D9-CC29-4D56-8E00-55AE2D3E0CBE}" type="sibTrans" cxnId="{6D7CF809-1765-427E-B327-EA999634556F}">
      <dgm:prSet/>
      <dgm:spPr/>
      <dgm:t>
        <a:bodyPr/>
        <a:lstStyle/>
        <a:p>
          <a:endParaRPr lang="en-US"/>
        </a:p>
      </dgm:t>
    </dgm:pt>
    <dgm:pt modelId="{8E85DD82-816C-4B74-879C-B0BB0113561D}">
      <dgm:prSet/>
      <dgm:spPr/>
      <dgm:t>
        <a:bodyPr/>
        <a:lstStyle/>
        <a:p>
          <a:r>
            <a:rPr lang="en-US" dirty="0" err="1">
              <a:latin typeface="Times New Roman" panose="02020603050405020304" pitchFamily="18" charset="0"/>
              <a:cs typeface="Times New Roman" panose="02020603050405020304" pitchFamily="18" charset="0"/>
            </a:rPr>
            <a:t>Minimise</a:t>
          </a:r>
          <a:r>
            <a:rPr lang="en-US" dirty="0">
              <a:latin typeface="Times New Roman" panose="02020603050405020304" pitchFamily="18" charset="0"/>
              <a:cs typeface="Times New Roman" panose="02020603050405020304" pitchFamily="18" charset="0"/>
            </a:rPr>
            <a:t> carbon footprint through local sourcing and renewable energy</a:t>
          </a:r>
        </a:p>
      </dgm:t>
    </dgm:pt>
    <dgm:pt modelId="{F5115AA6-3393-4D30-A278-31BCF45FD8CE}" type="parTrans" cxnId="{24208640-5F35-4928-93D6-D48E072D453F}">
      <dgm:prSet/>
      <dgm:spPr/>
      <dgm:t>
        <a:bodyPr/>
        <a:lstStyle/>
        <a:p>
          <a:endParaRPr lang="en-US"/>
        </a:p>
      </dgm:t>
    </dgm:pt>
    <dgm:pt modelId="{B86F4F38-5620-4E6E-8823-2D69BFC57A94}" type="sibTrans" cxnId="{24208640-5F35-4928-93D6-D48E072D453F}">
      <dgm:prSet/>
      <dgm:spPr/>
      <dgm:t>
        <a:bodyPr/>
        <a:lstStyle/>
        <a:p>
          <a:endParaRPr lang="en-US"/>
        </a:p>
      </dgm:t>
    </dgm:pt>
    <dgm:pt modelId="{D08FF6D1-5058-4985-AA33-E8EB229B6BA6}">
      <dgm:prSet/>
      <dgm:spPr/>
      <dgm:t>
        <a:bodyPr/>
        <a:lstStyle/>
        <a:p>
          <a:r>
            <a:rPr lang="en-US" dirty="0">
              <a:latin typeface="Times New Roman" panose="02020603050405020304" pitchFamily="18" charset="0"/>
              <a:cs typeface="Times New Roman" panose="02020603050405020304" pitchFamily="18" charset="0"/>
            </a:rPr>
            <a:t>Use of compostable and reusable packaging</a:t>
          </a:r>
        </a:p>
      </dgm:t>
    </dgm:pt>
    <dgm:pt modelId="{622F7AA9-19EB-4FCE-BB9C-FB35E3331507}" type="parTrans" cxnId="{38C9513E-AAF9-4DA1-A991-7EF1E5179115}">
      <dgm:prSet/>
      <dgm:spPr/>
      <dgm:t>
        <a:bodyPr/>
        <a:lstStyle/>
        <a:p>
          <a:endParaRPr lang="en-US"/>
        </a:p>
      </dgm:t>
    </dgm:pt>
    <dgm:pt modelId="{F0DFE70B-1C18-4689-AB9B-B4DCA6470F4A}" type="sibTrans" cxnId="{38C9513E-AAF9-4DA1-A991-7EF1E5179115}">
      <dgm:prSet/>
      <dgm:spPr/>
      <dgm:t>
        <a:bodyPr/>
        <a:lstStyle/>
        <a:p>
          <a:endParaRPr lang="en-US"/>
        </a:p>
      </dgm:t>
    </dgm:pt>
    <dgm:pt modelId="{66AD81E7-1E6A-4101-B92C-DCFF2CE3F910}">
      <dgm:prSet/>
      <dgm:spPr/>
      <dgm:t>
        <a:bodyPr/>
        <a:lstStyle/>
        <a:p>
          <a:r>
            <a:rPr lang="en-US" dirty="0">
              <a:latin typeface="Times New Roman" panose="02020603050405020304" pitchFamily="18" charset="0"/>
              <a:cs typeface="Times New Roman" panose="02020603050405020304" pitchFamily="18" charset="0"/>
            </a:rPr>
            <a:t>In-store recycling and composting systems</a:t>
          </a:r>
        </a:p>
      </dgm:t>
    </dgm:pt>
    <dgm:pt modelId="{5CA53029-0D87-4D3F-9C2D-8FFD10026338}" type="parTrans" cxnId="{9BDB8A7D-E5CD-45ED-9051-2AAFFE3B04F1}">
      <dgm:prSet/>
      <dgm:spPr/>
      <dgm:t>
        <a:bodyPr/>
        <a:lstStyle/>
        <a:p>
          <a:endParaRPr lang="en-US"/>
        </a:p>
      </dgm:t>
    </dgm:pt>
    <dgm:pt modelId="{E019B357-ECEE-45E3-8EDE-D87AD8DB141C}" type="sibTrans" cxnId="{9BDB8A7D-E5CD-45ED-9051-2AAFFE3B04F1}">
      <dgm:prSet/>
      <dgm:spPr/>
      <dgm:t>
        <a:bodyPr/>
        <a:lstStyle/>
        <a:p>
          <a:endParaRPr lang="en-US"/>
        </a:p>
      </dgm:t>
    </dgm:pt>
    <dgm:pt modelId="{A59DA38D-2C39-4AA5-84B3-8A5C53831A6F}">
      <dgm:prSet/>
      <dgm:spPr/>
      <dgm:t>
        <a:bodyPr/>
        <a:lstStyle/>
        <a:p>
          <a:r>
            <a:rPr lang="en-US">
              <a:latin typeface="Times New Roman" panose="02020603050405020304" pitchFamily="18" charset="0"/>
              <a:cs typeface="Times New Roman" panose="02020603050405020304" pitchFamily="18" charset="0"/>
            </a:rPr>
            <a:t>Legal:</a:t>
          </a:r>
          <a:endParaRPr lang="en-US" dirty="0">
            <a:latin typeface="Times New Roman" panose="02020603050405020304" pitchFamily="18" charset="0"/>
            <a:cs typeface="Times New Roman" panose="02020603050405020304" pitchFamily="18" charset="0"/>
          </a:endParaRPr>
        </a:p>
      </dgm:t>
    </dgm:pt>
    <dgm:pt modelId="{40EA4589-3823-450A-8977-8B508B7221A2}" type="parTrans" cxnId="{6641AAE2-3BD4-45CB-BE3A-963C5096B7A7}">
      <dgm:prSet/>
      <dgm:spPr/>
      <dgm:t>
        <a:bodyPr/>
        <a:lstStyle/>
        <a:p>
          <a:endParaRPr lang="en-US"/>
        </a:p>
      </dgm:t>
    </dgm:pt>
    <dgm:pt modelId="{1BE52ED1-732E-408B-A21D-FC99E9CA90B7}" type="sibTrans" cxnId="{6641AAE2-3BD4-45CB-BE3A-963C5096B7A7}">
      <dgm:prSet/>
      <dgm:spPr/>
      <dgm:t>
        <a:bodyPr/>
        <a:lstStyle/>
        <a:p>
          <a:endParaRPr lang="en-US"/>
        </a:p>
      </dgm:t>
    </dgm:pt>
    <dgm:pt modelId="{C9051137-C7F8-46D2-9219-0D07189D92E6}">
      <dgm:prSet/>
      <dgm:spPr/>
      <dgm:t>
        <a:bodyPr/>
        <a:lstStyle/>
        <a:p>
          <a:r>
            <a:rPr lang="en-US" dirty="0">
              <a:latin typeface="Times New Roman" panose="02020603050405020304" pitchFamily="18" charset="0"/>
              <a:cs typeface="Times New Roman" panose="02020603050405020304" pitchFamily="18" charset="0"/>
            </a:rPr>
            <a:t>Compliance with Food Standards Agency regulations</a:t>
          </a:r>
        </a:p>
      </dgm:t>
    </dgm:pt>
    <dgm:pt modelId="{120D6C72-EDE4-41A2-8593-712376C55382}" type="parTrans" cxnId="{92066730-6E31-47AA-803B-1A26A530D2CC}">
      <dgm:prSet/>
      <dgm:spPr/>
      <dgm:t>
        <a:bodyPr/>
        <a:lstStyle/>
        <a:p>
          <a:endParaRPr lang="en-US"/>
        </a:p>
      </dgm:t>
    </dgm:pt>
    <dgm:pt modelId="{57566B58-2042-4D32-984E-3BE2B2FCA49B}" type="sibTrans" cxnId="{92066730-6E31-47AA-803B-1A26A530D2CC}">
      <dgm:prSet/>
      <dgm:spPr/>
      <dgm:t>
        <a:bodyPr/>
        <a:lstStyle/>
        <a:p>
          <a:endParaRPr lang="en-US"/>
        </a:p>
      </dgm:t>
    </dgm:pt>
    <dgm:pt modelId="{FBEAEFEA-EC9C-471F-B38D-EFC2F63EC8BC}">
      <dgm:prSet/>
      <dgm:spPr/>
      <dgm:t>
        <a:bodyPr/>
        <a:lstStyle/>
        <a:p>
          <a:r>
            <a:rPr lang="en-US" dirty="0">
              <a:latin typeface="Times New Roman" panose="02020603050405020304" pitchFamily="18" charset="0"/>
              <a:cs typeface="Times New Roman" panose="02020603050405020304" pitchFamily="18" charset="0"/>
            </a:rPr>
            <a:t>Adherence to employment, health, and safety legislation</a:t>
          </a:r>
        </a:p>
      </dgm:t>
    </dgm:pt>
    <dgm:pt modelId="{1F99C599-BF0A-462B-AD7E-D58745A888FA}" type="parTrans" cxnId="{CC870918-586A-4BAE-B163-CB547D7BB5F1}">
      <dgm:prSet/>
      <dgm:spPr/>
      <dgm:t>
        <a:bodyPr/>
        <a:lstStyle/>
        <a:p>
          <a:endParaRPr lang="en-US"/>
        </a:p>
      </dgm:t>
    </dgm:pt>
    <dgm:pt modelId="{8DDE7EDC-1753-476C-8912-5D726A454480}" type="sibTrans" cxnId="{CC870918-586A-4BAE-B163-CB547D7BB5F1}">
      <dgm:prSet/>
      <dgm:spPr/>
      <dgm:t>
        <a:bodyPr/>
        <a:lstStyle/>
        <a:p>
          <a:endParaRPr lang="en-US"/>
        </a:p>
      </dgm:t>
    </dgm:pt>
    <dgm:pt modelId="{D36C4B40-A37F-4576-A4E8-F3EE0F52F085}">
      <dgm:prSet/>
      <dgm:spPr/>
      <dgm:t>
        <a:bodyPr/>
        <a:lstStyle/>
        <a:p>
          <a:r>
            <a:rPr lang="en-US" dirty="0">
              <a:latin typeface="Times New Roman" panose="02020603050405020304" pitchFamily="18" charset="0"/>
              <a:cs typeface="Times New Roman" panose="02020603050405020304" pitchFamily="18" charset="0"/>
            </a:rPr>
            <a:t>Environmental legislation for waste management</a:t>
          </a:r>
        </a:p>
      </dgm:t>
    </dgm:pt>
    <dgm:pt modelId="{B1F1DC66-0774-4E16-BAE5-4E3B58202912}" type="parTrans" cxnId="{6E475CCC-9F84-4392-ABBA-099EC81D8CB6}">
      <dgm:prSet/>
      <dgm:spPr/>
      <dgm:t>
        <a:bodyPr/>
        <a:lstStyle/>
        <a:p>
          <a:endParaRPr lang="en-US"/>
        </a:p>
      </dgm:t>
    </dgm:pt>
    <dgm:pt modelId="{5869D651-7E25-4F87-BDED-61CDC815D101}" type="sibTrans" cxnId="{6E475CCC-9F84-4392-ABBA-099EC81D8CB6}">
      <dgm:prSet/>
      <dgm:spPr/>
      <dgm:t>
        <a:bodyPr/>
        <a:lstStyle/>
        <a:p>
          <a:endParaRPr lang="en-US"/>
        </a:p>
      </dgm:t>
    </dgm:pt>
    <dgm:pt modelId="{63CC796C-2F44-4833-9723-5095680B8914}" type="pres">
      <dgm:prSet presAssocID="{F9AFD3DA-7867-447D-B243-317C2B6D7604}" presName="Name0" presStyleCnt="0">
        <dgm:presLayoutVars>
          <dgm:chMax/>
          <dgm:chPref/>
          <dgm:dir/>
        </dgm:presLayoutVars>
      </dgm:prSet>
      <dgm:spPr/>
      <dgm:t>
        <a:bodyPr/>
        <a:lstStyle/>
        <a:p>
          <a:endParaRPr lang="en-US"/>
        </a:p>
      </dgm:t>
    </dgm:pt>
    <dgm:pt modelId="{7F222A12-8EE9-4B7C-8DEE-BB754DCAE66E}" type="pres">
      <dgm:prSet presAssocID="{D462711C-C48D-4E2F-8036-01FF456254AE}" presName="parenttextcomposite" presStyleCnt="0"/>
      <dgm:spPr/>
    </dgm:pt>
    <dgm:pt modelId="{89CED6C2-9687-4178-A306-D6770A2BAD0D}" type="pres">
      <dgm:prSet presAssocID="{D462711C-C48D-4E2F-8036-01FF456254AE}" presName="parenttext" presStyleLbl="revTx" presStyleIdx="0" presStyleCnt="2">
        <dgm:presLayoutVars>
          <dgm:chMax/>
          <dgm:chPref val="2"/>
          <dgm:bulletEnabled val="1"/>
        </dgm:presLayoutVars>
      </dgm:prSet>
      <dgm:spPr/>
      <dgm:t>
        <a:bodyPr/>
        <a:lstStyle/>
        <a:p>
          <a:endParaRPr lang="en-US"/>
        </a:p>
      </dgm:t>
    </dgm:pt>
    <dgm:pt modelId="{8E3721C1-C004-486C-8638-24AFD7FA66AB}" type="pres">
      <dgm:prSet presAssocID="{D462711C-C48D-4E2F-8036-01FF456254AE}" presName="composite" presStyleCnt="0"/>
      <dgm:spPr/>
    </dgm:pt>
    <dgm:pt modelId="{1EDF0780-AA0F-40A8-AACB-8CED79B72BC5}" type="pres">
      <dgm:prSet presAssocID="{D462711C-C48D-4E2F-8036-01FF456254AE}" presName="chevron1" presStyleLbl="alignNode1" presStyleIdx="0" presStyleCnt="14"/>
      <dgm:spPr/>
    </dgm:pt>
    <dgm:pt modelId="{8DEA774C-9BAC-47C2-96FF-DCD134DBB200}" type="pres">
      <dgm:prSet presAssocID="{D462711C-C48D-4E2F-8036-01FF456254AE}" presName="chevron2" presStyleLbl="alignNode1" presStyleIdx="1" presStyleCnt="14"/>
      <dgm:spPr/>
    </dgm:pt>
    <dgm:pt modelId="{13933C92-7A86-4FB1-87D6-863329A772DA}" type="pres">
      <dgm:prSet presAssocID="{D462711C-C48D-4E2F-8036-01FF456254AE}" presName="chevron3" presStyleLbl="alignNode1" presStyleIdx="2" presStyleCnt="14"/>
      <dgm:spPr/>
    </dgm:pt>
    <dgm:pt modelId="{90DB7029-4BC9-4783-A841-0BF6E7922409}" type="pres">
      <dgm:prSet presAssocID="{D462711C-C48D-4E2F-8036-01FF456254AE}" presName="chevron4" presStyleLbl="alignNode1" presStyleIdx="3" presStyleCnt="14"/>
      <dgm:spPr/>
    </dgm:pt>
    <dgm:pt modelId="{C6C510D5-D946-4F2E-831E-67E4A52F7E08}" type="pres">
      <dgm:prSet presAssocID="{D462711C-C48D-4E2F-8036-01FF456254AE}" presName="chevron5" presStyleLbl="alignNode1" presStyleIdx="4" presStyleCnt="14"/>
      <dgm:spPr/>
    </dgm:pt>
    <dgm:pt modelId="{EF1CC835-C90B-4A6C-9FD9-A72C336A662B}" type="pres">
      <dgm:prSet presAssocID="{D462711C-C48D-4E2F-8036-01FF456254AE}" presName="chevron6" presStyleLbl="alignNode1" presStyleIdx="5" presStyleCnt="14"/>
      <dgm:spPr/>
    </dgm:pt>
    <dgm:pt modelId="{051AD7CB-7B7E-4583-9074-E44E0647FE5E}" type="pres">
      <dgm:prSet presAssocID="{D462711C-C48D-4E2F-8036-01FF456254AE}" presName="chevron7" presStyleLbl="alignNode1" presStyleIdx="6" presStyleCnt="14"/>
      <dgm:spPr/>
    </dgm:pt>
    <dgm:pt modelId="{288D07F2-6A5A-4286-B7CB-1E3E24828DCF}" type="pres">
      <dgm:prSet presAssocID="{D462711C-C48D-4E2F-8036-01FF456254AE}" presName="childtext" presStyleLbl="solidFgAcc1" presStyleIdx="0" presStyleCnt="2">
        <dgm:presLayoutVars>
          <dgm:chMax/>
          <dgm:chPref val="0"/>
          <dgm:bulletEnabled val="1"/>
        </dgm:presLayoutVars>
      </dgm:prSet>
      <dgm:spPr/>
      <dgm:t>
        <a:bodyPr/>
        <a:lstStyle/>
        <a:p>
          <a:endParaRPr lang="en-US"/>
        </a:p>
      </dgm:t>
    </dgm:pt>
    <dgm:pt modelId="{E8D76216-1487-4F99-84BA-4EC990887C1D}" type="pres">
      <dgm:prSet presAssocID="{2B1165D9-CC29-4D56-8E00-55AE2D3E0CBE}" presName="sibTrans" presStyleCnt="0"/>
      <dgm:spPr/>
    </dgm:pt>
    <dgm:pt modelId="{4B58A460-EB4B-465D-BE6F-04A798E4DB2B}" type="pres">
      <dgm:prSet presAssocID="{A59DA38D-2C39-4AA5-84B3-8A5C53831A6F}" presName="parenttextcomposite" presStyleCnt="0"/>
      <dgm:spPr/>
    </dgm:pt>
    <dgm:pt modelId="{45451AB8-A1FB-4A0C-BF49-AF1D24664CCD}" type="pres">
      <dgm:prSet presAssocID="{A59DA38D-2C39-4AA5-84B3-8A5C53831A6F}" presName="parenttext" presStyleLbl="revTx" presStyleIdx="1" presStyleCnt="2">
        <dgm:presLayoutVars>
          <dgm:chMax/>
          <dgm:chPref val="2"/>
          <dgm:bulletEnabled val="1"/>
        </dgm:presLayoutVars>
      </dgm:prSet>
      <dgm:spPr/>
      <dgm:t>
        <a:bodyPr/>
        <a:lstStyle/>
        <a:p>
          <a:endParaRPr lang="en-US"/>
        </a:p>
      </dgm:t>
    </dgm:pt>
    <dgm:pt modelId="{11866D28-D7E7-47E9-8A3B-1B7C4B707A5B}" type="pres">
      <dgm:prSet presAssocID="{A59DA38D-2C39-4AA5-84B3-8A5C53831A6F}" presName="composite" presStyleCnt="0"/>
      <dgm:spPr/>
    </dgm:pt>
    <dgm:pt modelId="{34459CBD-AD22-46AB-A2AD-D6D99EBBEBDA}" type="pres">
      <dgm:prSet presAssocID="{A59DA38D-2C39-4AA5-84B3-8A5C53831A6F}" presName="chevron1" presStyleLbl="alignNode1" presStyleIdx="7" presStyleCnt="14"/>
      <dgm:spPr/>
    </dgm:pt>
    <dgm:pt modelId="{9299A773-4897-4DE4-A65D-4C86452FD32C}" type="pres">
      <dgm:prSet presAssocID="{A59DA38D-2C39-4AA5-84B3-8A5C53831A6F}" presName="chevron2" presStyleLbl="alignNode1" presStyleIdx="8" presStyleCnt="14"/>
      <dgm:spPr/>
    </dgm:pt>
    <dgm:pt modelId="{1128F05D-1454-4B84-9E30-9868E5C31B4D}" type="pres">
      <dgm:prSet presAssocID="{A59DA38D-2C39-4AA5-84B3-8A5C53831A6F}" presName="chevron3" presStyleLbl="alignNode1" presStyleIdx="9" presStyleCnt="14"/>
      <dgm:spPr/>
    </dgm:pt>
    <dgm:pt modelId="{A8F2BE2D-299B-47E8-AA10-03341951B1C5}" type="pres">
      <dgm:prSet presAssocID="{A59DA38D-2C39-4AA5-84B3-8A5C53831A6F}" presName="chevron4" presStyleLbl="alignNode1" presStyleIdx="10" presStyleCnt="14"/>
      <dgm:spPr/>
    </dgm:pt>
    <dgm:pt modelId="{1021C28E-CD44-43D5-8853-AFA0553DBD11}" type="pres">
      <dgm:prSet presAssocID="{A59DA38D-2C39-4AA5-84B3-8A5C53831A6F}" presName="chevron5" presStyleLbl="alignNode1" presStyleIdx="11" presStyleCnt="14"/>
      <dgm:spPr/>
    </dgm:pt>
    <dgm:pt modelId="{4F14C380-882A-4599-A667-2A88F91A8416}" type="pres">
      <dgm:prSet presAssocID="{A59DA38D-2C39-4AA5-84B3-8A5C53831A6F}" presName="chevron6" presStyleLbl="alignNode1" presStyleIdx="12" presStyleCnt="14"/>
      <dgm:spPr/>
    </dgm:pt>
    <dgm:pt modelId="{0028C876-DEFD-49FB-94BD-03A0DBD577F2}" type="pres">
      <dgm:prSet presAssocID="{A59DA38D-2C39-4AA5-84B3-8A5C53831A6F}" presName="chevron7" presStyleLbl="alignNode1" presStyleIdx="13" presStyleCnt="14"/>
      <dgm:spPr/>
    </dgm:pt>
    <dgm:pt modelId="{7FE7B673-6F46-41EA-B4A6-1ACC48069B66}" type="pres">
      <dgm:prSet presAssocID="{A59DA38D-2C39-4AA5-84B3-8A5C53831A6F}" presName="childtext" presStyleLbl="solidFgAcc1" presStyleIdx="1" presStyleCnt="2">
        <dgm:presLayoutVars>
          <dgm:chMax/>
          <dgm:chPref val="0"/>
          <dgm:bulletEnabled val="1"/>
        </dgm:presLayoutVars>
      </dgm:prSet>
      <dgm:spPr/>
      <dgm:t>
        <a:bodyPr/>
        <a:lstStyle/>
        <a:p>
          <a:endParaRPr lang="en-US"/>
        </a:p>
      </dgm:t>
    </dgm:pt>
  </dgm:ptLst>
  <dgm:cxnLst>
    <dgm:cxn modelId="{EBE5F716-15A2-4ECF-82AA-2171BCF5F5BC}" type="presOf" srcId="{A59DA38D-2C39-4AA5-84B3-8A5C53831A6F}" destId="{45451AB8-A1FB-4A0C-BF49-AF1D24664CCD}" srcOrd="0" destOrd="0" presId="urn:microsoft.com/office/officeart/2008/layout/VerticalAccentList"/>
    <dgm:cxn modelId="{5EA0F042-293F-4D8D-A5D9-179A457F8450}" type="presOf" srcId="{8E85DD82-816C-4B74-879C-B0BB0113561D}" destId="{288D07F2-6A5A-4286-B7CB-1E3E24828DCF}" srcOrd="0" destOrd="0" presId="urn:microsoft.com/office/officeart/2008/layout/VerticalAccentList"/>
    <dgm:cxn modelId="{5878EF9B-8A97-457A-8EF8-F0FB0BD52E50}" type="presOf" srcId="{D08FF6D1-5058-4985-AA33-E8EB229B6BA6}" destId="{288D07F2-6A5A-4286-B7CB-1E3E24828DCF}" srcOrd="0" destOrd="1" presId="urn:microsoft.com/office/officeart/2008/layout/VerticalAccentList"/>
    <dgm:cxn modelId="{6641AAE2-3BD4-45CB-BE3A-963C5096B7A7}" srcId="{F9AFD3DA-7867-447D-B243-317C2B6D7604}" destId="{A59DA38D-2C39-4AA5-84B3-8A5C53831A6F}" srcOrd="1" destOrd="0" parTransId="{40EA4589-3823-450A-8977-8B508B7221A2}" sibTransId="{1BE52ED1-732E-408B-A21D-FC99E9CA90B7}"/>
    <dgm:cxn modelId="{24208640-5F35-4928-93D6-D48E072D453F}" srcId="{D462711C-C48D-4E2F-8036-01FF456254AE}" destId="{8E85DD82-816C-4B74-879C-B0BB0113561D}" srcOrd="0" destOrd="0" parTransId="{F5115AA6-3393-4D30-A278-31BCF45FD8CE}" sibTransId="{B86F4F38-5620-4E6E-8823-2D69BFC57A94}"/>
    <dgm:cxn modelId="{9BDB8A7D-E5CD-45ED-9051-2AAFFE3B04F1}" srcId="{D462711C-C48D-4E2F-8036-01FF456254AE}" destId="{66AD81E7-1E6A-4101-B92C-DCFF2CE3F910}" srcOrd="2" destOrd="0" parTransId="{5CA53029-0D87-4D3F-9C2D-8FFD10026338}" sibTransId="{E019B357-ECEE-45E3-8EDE-D87AD8DB141C}"/>
    <dgm:cxn modelId="{05FDE3F5-EB29-4FB2-9893-160D38F23F34}" type="presOf" srcId="{F9AFD3DA-7867-447D-B243-317C2B6D7604}" destId="{63CC796C-2F44-4833-9723-5095680B8914}" srcOrd="0" destOrd="0" presId="urn:microsoft.com/office/officeart/2008/layout/VerticalAccentList"/>
    <dgm:cxn modelId="{38C9513E-AAF9-4DA1-A991-7EF1E5179115}" srcId="{D462711C-C48D-4E2F-8036-01FF456254AE}" destId="{D08FF6D1-5058-4985-AA33-E8EB229B6BA6}" srcOrd="1" destOrd="0" parTransId="{622F7AA9-19EB-4FCE-BB9C-FB35E3331507}" sibTransId="{F0DFE70B-1C18-4689-AB9B-B4DCA6470F4A}"/>
    <dgm:cxn modelId="{759D19C3-2D5E-4F33-A0B8-8E7FE000BD99}" type="presOf" srcId="{D36C4B40-A37F-4576-A4E8-F3EE0F52F085}" destId="{7FE7B673-6F46-41EA-B4A6-1ACC48069B66}" srcOrd="0" destOrd="2" presId="urn:microsoft.com/office/officeart/2008/layout/VerticalAccentList"/>
    <dgm:cxn modelId="{6E475CCC-9F84-4392-ABBA-099EC81D8CB6}" srcId="{A59DA38D-2C39-4AA5-84B3-8A5C53831A6F}" destId="{D36C4B40-A37F-4576-A4E8-F3EE0F52F085}" srcOrd="2" destOrd="0" parTransId="{B1F1DC66-0774-4E16-BAE5-4E3B58202912}" sibTransId="{5869D651-7E25-4F87-BDED-61CDC815D101}"/>
    <dgm:cxn modelId="{53039686-D5AF-45FF-80AB-3789895BC75A}" type="presOf" srcId="{D462711C-C48D-4E2F-8036-01FF456254AE}" destId="{89CED6C2-9687-4178-A306-D6770A2BAD0D}" srcOrd="0" destOrd="0" presId="urn:microsoft.com/office/officeart/2008/layout/VerticalAccentList"/>
    <dgm:cxn modelId="{CC870918-586A-4BAE-B163-CB547D7BB5F1}" srcId="{A59DA38D-2C39-4AA5-84B3-8A5C53831A6F}" destId="{FBEAEFEA-EC9C-471F-B38D-EFC2F63EC8BC}" srcOrd="1" destOrd="0" parTransId="{1F99C599-BF0A-462B-AD7E-D58745A888FA}" sibTransId="{8DDE7EDC-1753-476C-8912-5D726A454480}"/>
    <dgm:cxn modelId="{6D7CF809-1765-427E-B327-EA999634556F}" srcId="{F9AFD3DA-7867-447D-B243-317C2B6D7604}" destId="{D462711C-C48D-4E2F-8036-01FF456254AE}" srcOrd="0" destOrd="0" parTransId="{6B082693-3D8D-4E03-824F-9B7423A078F2}" sibTransId="{2B1165D9-CC29-4D56-8E00-55AE2D3E0CBE}"/>
    <dgm:cxn modelId="{DDCB365B-3127-456B-9915-659BDC25089D}" type="presOf" srcId="{FBEAEFEA-EC9C-471F-B38D-EFC2F63EC8BC}" destId="{7FE7B673-6F46-41EA-B4A6-1ACC48069B66}" srcOrd="0" destOrd="1" presId="urn:microsoft.com/office/officeart/2008/layout/VerticalAccentList"/>
    <dgm:cxn modelId="{30746A5D-44A3-4E0D-B27F-212AB4968435}" type="presOf" srcId="{C9051137-C7F8-46D2-9219-0D07189D92E6}" destId="{7FE7B673-6F46-41EA-B4A6-1ACC48069B66}" srcOrd="0" destOrd="0" presId="urn:microsoft.com/office/officeart/2008/layout/VerticalAccentList"/>
    <dgm:cxn modelId="{92066730-6E31-47AA-803B-1A26A530D2CC}" srcId="{A59DA38D-2C39-4AA5-84B3-8A5C53831A6F}" destId="{C9051137-C7F8-46D2-9219-0D07189D92E6}" srcOrd="0" destOrd="0" parTransId="{120D6C72-EDE4-41A2-8593-712376C55382}" sibTransId="{57566B58-2042-4D32-984E-3BE2B2FCA49B}"/>
    <dgm:cxn modelId="{14B2EC39-02A5-4B9E-BB86-2F9EA4BB4EC9}" type="presOf" srcId="{66AD81E7-1E6A-4101-B92C-DCFF2CE3F910}" destId="{288D07F2-6A5A-4286-B7CB-1E3E24828DCF}" srcOrd="0" destOrd="2" presId="urn:microsoft.com/office/officeart/2008/layout/VerticalAccentList"/>
    <dgm:cxn modelId="{990245A4-95D4-4E49-B864-9492A0E70015}" type="presParOf" srcId="{63CC796C-2F44-4833-9723-5095680B8914}" destId="{7F222A12-8EE9-4B7C-8DEE-BB754DCAE66E}" srcOrd="0" destOrd="0" presId="urn:microsoft.com/office/officeart/2008/layout/VerticalAccentList"/>
    <dgm:cxn modelId="{E24C04B4-B56D-48E9-8A92-BE5447E41FE9}" type="presParOf" srcId="{7F222A12-8EE9-4B7C-8DEE-BB754DCAE66E}" destId="{89CED6C2-9687-4178-A306-D6770A2BAD0D}" srcOrd="0" destOrd="0" presId="urn:microsoft.com/office/officeart/2008/layout/VerticalAccentList"/>
    <dgm:cxn modelId="{B06516CF-2C46-49B9-9089-5EC7867809F9}" type="presParOf" srcId="{63CC796C-2F44-4833-9723-5095680B8914}" destId="{8E3721C1-C004-486C-8638-24AFD7FA66AB}" srcOrd="1" destOrd="0" presId="urn:microsoft.com/office/officeart/2008/layout/VerticalAccentList"/>
    <dgm:cxn modelId="{0284E2FA-B33D-43F3-B7CC-4BC2092B0CE9}" type="presParOf" srcId="{8E3721C1-C004-486C-8638-24AFD7FA66AB}" destId="{1EDF0780-AA0F-40A8-AACB-8CED79B72BC5}" srcOrd="0" destOrd="0" presId="urn:microsoft.com/office/officeart/2008/layout/VerticalAccentList"/>
    <dgm:cxn modelId="{BE821F48-74D8-4C97-861F-A6AF320F378B}" type="presParOf" srcId="{8E3721C1-C004-486C-8638-24AFD7FA66AB}" destId="{8DEA774C-9BAC-47C2-96FF-DCD134DBB200}" srcOrd="1" destOrd="0" presId="urn:microsoft.com/office/officeart/2008/layout/VerticalAccentList"/>
    <dgm:cxn modelId="{01097C61-40C8-48C6-92AB-C3B7D8CFA12D}" type="presParOf" srcId="{8E3721C1-C004-486C-8638-24AFD7FA66AB}" destId="{13933C92-7A86-4FB1-87D6-863329A772DA}" srcOrd="2" destOrd="0" presId="urn:microsoft.com/office/officeart/2008/layout/VerticalAccentList"/>
    <dgm:cxn modelId="{B46F6A62-C550-453B-B51C-24EADDC0482E}" type="presParOf" srcId="{8E3721C1-C004-486C-8638-24AFD7FA66AB}" destId="{90DB7029-4BC9-4783-A841-0BF6E7922409}" srcOrd="3" destOrd="0" presId="urn:microsoft.com/office/officeart/2008/layout/VerticalAccentList"/>
    <dgm:cxn modelId="{B59DECE9-714D-4DB2-85D6-7722EEA09E23}" type="presParOf" srcId="{8E3721C1-C004-486C-8638-24AFD7FA66AB}" destId="{C6C510D5-D946-4F2E-831E-67E4A52F7E08}" srcOrd="4" destOrd="0" presId="urn:microsoft.com/office/officeart/2008/layout/VerticalAccentList"/>
    <dgm:cxn modelId="{E8DF6E57-34C8-493C-B105-9D07817A66ED}" type="presParOf" srcId="{8E3721C1-C004-486C-8638-24AFD7FA66AB}" destId="{EF1CC835-C90B-4A6C-9FD9-A72C336A662B}" srcOrd="5" destOrd="0" presId="urn:microsoft.com/office/officeart/2008/layout/VerticalAccentList"/>
    <dgm:cxn modelId="{49840F6C-35F8-4D20-8BE8-B53B448087DC}" type="presParOf" srcId="{8E3721C1-C004-486C-8638-24AFD7FA66AB}" destId="{051AD7CB-7B7E-4583-9074-E44E0647FE5E}" srcOrd="6" destOrd="0" presId="urn:microsoft.com/office/officeart/2008/layout/VerticalAccentList"/>
    <dgm:cxn modelId="{79840C23-CD20-4C0B-AE82-A3B86AFE0337}" type="presParOf" srcId="{8E3721C1-C004-486C-8638-24AFD7FA66AB}" destId="{288D07F2-6A5A-4286-B7CB-1E3E24828DCF}" srcOrd="7" destOrd="0" presId="urn:microsoft.com/office/officeart/2008/layout/VerticalAccentList"/>
    <dgm:cxn modelId="{19F0A701-50A2-478B-8D5E-4BF7BAE98027}" type="presParOf" srcId="{63CC796C-2F44-4833-9723-5095680B8914}" destId="{E8D76216-1487-4F99-84BA-4EC990887C1D}" srcOrd="2" destOrd="0" presId="urn:microsoft.com/office/officeart/2008/layout/VerticalAccentList"/>
    <dgm:cxn modelId="{94ECE71E-761F-49BB-B63E-DB9992BF8CA9}" type="presParOf" srcId="{63CC796C-2F44-4833-9723-5095680B8914}" destId="{4B58A460-EB4B-465D-BE6F-04A798E4DB2B}" srcOrd="3" destOrd="0" presId="urn:microsoft.com/office/officeart/2008/layout/VerticalAccentList"/>
    <dgm:cxn modelId="{9227088F-3F01-4A02-B446-1E564D5EE021}" type="presParOf" srcId="{4B58A460-EB4B-465D-BE6F-04A798E4DB2B}" destId="{45451AB8-A1FB-4A0C-BF49-AF1D24664CCD}" srcOrd="0" destOrd="0" presId="urn:microsoft.com/office/officeart/2008/layout/VerticalAccentList"/>
    <dgm:cxn modelId="{51DAD294-56A6-4D03-A7B5-CF687C5C028E}" type="presParOf" srcId="{63CC796C-2F44-4833-9723-5095680B8914}" destId="{11866D28-D7E7-47E9-8A3B-1B7C4B707A5B}" srcOrd="4" destOrd="0" presId="urn:microsoft.com/office/officeart/2008/layout/VerticalAccentList"/>
    <dgm:cxn modelId="{7BA4E397-9138-41D0-9964-A6B6C6337200}" type="presParOf" srcId="{11866D28-D7E7-47E9-8A3B-1B7C4B707A5B}" destId="{34459CBD-AD22-46AB-A2AD-D6D99EBBEBDA}" srcOrd="0" destOrd="0" presId="urn:microsoft.com/office/officeart/2008/layout/VerticalAccentList"/>
    <dgm:cxn modelId="{6F037C81-3E45-413C-BE26-CAA065F21328}" type="presParOf" srcId="{11866D28-D7E7-47E9-8A3B-1B7C4B707A5B}" destId="{9299A773-4897-4DE4-A65D-4C86452FD32C}" srcOrd="1" destOrd="0" presId="urn:microsoft.com/office/officeart/2008/layout/VerticalAccentList"/>
    <dgm:cxn modelId="{3BF59707-5F4E-4A4E-92A6-7D34456B2429}" type="presParOf" srcId="{11866D28-D7E7-47E9-8A3B-1B7C4B707A5B}" destId="{1128F05D-1454-4B84-9E30-9868E5C31B4D}" srcOrd="2" destOrd="0" presId="urn:microsoft.com/office/officeart/2008/layout/VerticalAccentList"/>
    <dgm:cxn modelId="{0385F079-33FD-4F60-8EAB-A707D984C098}" type="presParOf" srcId="{11866D28-D7E7-47E9-8A3B-1B7C4B707A5B}" destId="{A8F2BE2D-299B-47E8-AA10-03341951B1C5}" srcOrd="3" destOrd="0" presId="urn:microsoft.com/office/officeart/2008/layout/VerticalAccentList"/>
    <dgm:cxn modelId="{05AE8DDB-0AD4-46E3-99EF-E9FE7BAE9CDD}" type="presParOf" srcId="{11866D28-D7E7-47E9-8A3B-1B7C4B707A5B}" destId="{1021C28E-CD44-43D5-8853-AFA0553DBD11}" srcOrd="4" destOrd="0" presId="urn:microsoft.com/office/officeart/2008/layout/VerticalAccentList"/>
    <dgm:cxn modelId="{B16160F1-01B1-4BD2-AC51-ED45B731AF2E}" type="presParOf" srcId="{11866D28-D7E7-47E9-8A3B-1B7C4B707A5B}" destId="{4F14C380-882A-4599-A667-2A88F91A8416}" srcOrd="5" destOrd="0" presId="urn:microsoft.com/office/officeart/2008/layout/VerticalAccentList"/>
    <dgm:cxn modelId="{C3A9D783-45C1-4E0E-8F28-BFFFEA118F26}" type="presParOf" srcId="{11866D28-D7E7-47E9-8A3B-1B7C4B707A5B}" destId="{0028C876-DEFD-49FB-94BD-03A0DBD577F2}" srcOrd="6" destOrd="0" presId="urn:microsoft.com/office/officeart/2008/layout/VerticalAccentList"/>
    <dgm:cxn modelId="{A15E66C8-9ED0-4D49-9A14-1637254C2DD0}" type="presParOf" srcId="{11866D28-D7E7-47E9-8A3B-1B7C4B707A5B}" destId="{7FE7B673-6F46-41EA-B4A6-1ACC48069B66}" srcOrd="7" destOrd="0" presId="urn:microsoft.com/office/officeart/2008/layout/VerticalAccent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82FF06-5766-461F-951C-D4F1AFE2ACF4}" type="doc">
      <dgm:prSet loTypeId="urn:microsoft.com/office/officeart/2005/8/layout/default#1" loCatId="list" qsTypeId="urn:microsoft.com/office/officeart/2005/8/quickstyle/simple1" qsCatId="simple" csTypeId="urn:microsoft.com/office/officeart/2005/8/colors/colorful1#1" csCatId="colorful" phldr="1"/>
      <dgm:spPr/>
      <dgm:t>
        <a:bodyPr/>
        <a:lstStyle/>
        <a:p>
          <a:endParaRPr lang="en-US"/>
        </a:p>
      </dgm:t>
    </dgm:pt>
    <dgm:pt modelId="{FDFC4510-B151-4A7F-AD4A-230A5673D274}">
      <dgm:prSet/>
      <dgm:spPr/>
      <dgm:t>
        <a:bodyPr/>
        <a:lstStyle/>
        <a:p>
          <a:r>
            <a:rPr lang="en-US" b="1" dirty="0">
              <a:latin typeface="Times New Roman" panose="02020603050405020304" pitchFamily="18" charset="0"/>
              <a:cs typeface="Times New Roman" panose="02020603050405020304" pitchFamily="18" charset="0"/>
            </a:rPr>
            <a:t>Segmentation:</a:t>
          </a:r>
          <a:endParaRPr lang="en-US" dirty="0">
            <a:latin typeface="Times New Roman" panose="02020603050405020304" pitchFamily="18" charset="0"/>
            <a:cs typeface="Times New Roman" panose="02020603050405020304" pitchFamily="18" charset="0"/>
          </a:endParaRPr>
        </a:p>
      </dgm:t>
    </dgm:pt>
    <dgm:pt modelId="{C6EE52A0-BF4E-4316-A4AE-176BBC4D3B46}" type="parTrans" cxnId="{1456133C-E717-4F25-B9B2-D17560A4B71B}">
      <dgm:prSet/>
      <dgm:spPr/>
      <dgm:t>
        <a:bodyPr/>
        <a:lstStyle/>
        <a:p>
          <a:endParaRPr lang="en-US"/>
        </a:p>
      </dgm:t>
    </dgm:pt>
    <dgm:pt modelId="{C32C17B9-C729-4B8E-8351-439080D29870}" type="sibTrans" cxnId="{1456133C-E717-4F25-B9B2-D17560A4B71B}">
      <dgm:prSet/>
      <dgm:spPr/>
      <dgm:t>
        <a:bodyPr/>
        <a:lstStyle/>
        <a:p>
          <a:endParaRPr lang="en-US"/>
        </a:p>
      </dgm:t>
    </dgm:pt>
    <dgm:pt modelId="{383BE5B7-04E3-49CF-B658-3EF3D96FF329}">
      <dgm:prSet/>
      <dgm:spPr/>
      <dgm:t>
        <a:bodyPr/>
        <a:lstStyle/>
        <a:p>
          <a:r>
            <a:rPr lang="en-US" dirty="0">
              <a:latin typeface="Times New Roman" panose="02020603050405020304" pitchFamily="18" charset="0"/>
              <a:cs typeface="Times New Roman" panose="02020603050405020304" pitchFamily="18" charset="0"/>
            </a:rPr>
            <a:t>Demographic: young professionals, students, eco-conscious families</a:t>
          </a:r>
        </a:p>
      </dgm:t>
    </dgm:pt>
    <dgm:pt modelId="{A99C7B88-6896-4014-87C5-D90B727B1F0A}" type="parTrans" cxnId="{9B85AADC-5F37-4838-ADC9-ABFA1CA685C0}">
      <dgm:prSet/>
      <dgm:spPr/>
      <dgm:t>
        <a:bodyPr/>
        <a:lstStyle/>
        <a:p>
          <a:endParaRPr lang="en-US"/>
        </a:p>
      </dgm:t>
    </dgm:pt>
    <dgm:pt modelId="{48EDE8D1-3C0D-41AB-85E8-FEB581ADB462}" type="sibTrans" cxnId="{9B85AADC-5F37-4838-ADC9-ABFA1CA685C0}">
      <dgm:prSet/>
      <dgm:spPr/>
      <dgm:t>
        <a:bodyPr/>
        <a:lstStyle/>
        <a:p>
          <a:endParaRPr lang="en-US"/>
        </a:p>
      </dgm:t>
    </dgm:pt>
    <dgm:pt modelId="{74101CB9-D1A7-4E49-949A-03C024A9CBF1}">
      <dgm:prSet/>
      <dgm:spPr/>
      <dgm:t>
        <a:bodyPr/>
        <a:lstStyle/>
        <a:p>
          <a:r>
            <a:rPr lang="en-US" dirty="0">
              <a:latin typeface="Times New Roman" panose="02020603050405020304" pitchFamily="18" charset="0"/>
              <a:cs typeface="Times New Roman" panose="02020603050405020304" pitchFamily="18" charset="0"/>
            </a:rPr>
            <a:t>Psychographic: health-conscious, sustainability-focused</a:t>
          </a:r>
        </a:p>
      </dgm:t>
    </dgm:pt>
    <dgm:pt modelId="{0A5E8D25-F179-4049-A409-DB879CFCCC1A}" type="parTrans" cxnId="{E02F0785-2260-46F5-8BB9-64F4D869A901}">
      <dgm:prSet/>
      <dgm:spPr/>
      <dgm:t>
        <a:bodyPr/>
        <a:lstStyle/>
        <a:p>
          <a:endParaRPr lang="en-US"/>
        </a:p>
      </dgm:t>
    </dgm:pt>
    <dgm:pt modelId="{67489665-2AAB-4C41-B1CC-27E1416BD0A1}" type="sibTrans" cxnId="{E02F0785-2260-46F5-8BB9-64F4D869A901}">
      <dgm:prSet/>
      <dgm:spPr/>
      <dgm:t>
        <a:bodyPr/>
        <a:lstStyle/>
        <a:p>
          <a:endParaRPr lang="en-US"/>
        </a:p>
      </dgm:t>
    </dgm:pt>
    <dgm:pt modelId="{49A6EC85-7519-448E-B63F-AFF3C4247192}">
      <dgm:prSet/>
      <dgm:spPr/>
      <dgm:t>
        <a:bodyPr/>
        <a:lstStyle/>
        <a:p>
          <a:r>
            <a:rPr lang="en-US" dirty="0" err="1">
              <a:latin typeface="Times New Roman" panose="02020603050405020304" pitchFamily="18" charset="0"/>
              <a:cs typeface="Times New Roman" panose="02020603050405020304" pitchFamily="18" charset="0"/>
            </a:rPr>
            <a:t>Behavioural</a:t>
          </a:r>
          <a:r>
            <a:rPr lang="en-US" dirty="0">
              <a:latin typeface="Times New Roman" panose="02020603050405020304" pitchFamily="18" charset="0"/>
              <a:cs typeface="Times New Roman" panose="02020603050405020304" pitchFamily="18" charset="0"/>
            </a:rPr>
            <a:t>: quality-seeking, loyal cafe-goers</a:t>
          </a:r>
        </a:p>
      </dgm:t>
    </dgm:pt>
    <dgm:pt modelId="{5D5C866F-796C-4A3E-9E8F-630D923F8ECE}" type="parTrans" cxnId="{8D9A8AC4-0D48-4B4A-A146-A55C9D75565F}">
      <dgm:prSet/>
      <dgm:spPr/>
      <dgm:t>
        <a:bodyPr/>
        <a:lstStyle/>
        <a:p>
          <a:endParaRPr lang="en-US"/>
        </a:p>
      </dgm:t>
    </dgm:pt>
    <dgm:pt modelId="{06F7868E-FB0D-46D0-94CA-DC42600ED037}" type="sibTrans" cxnId="{8D9A8AC4-0D48-4B4A-A146-A55C9D75565F}">
      <dgm:prSet/>
      <dgm:spPr/>
      <dgm:t>
        <a:bodyPr/>
        <a:lstStyle/>
        <a:p>
          <a:endParaRPr lang="en-US"/>
        </a:p>
      </dgm:t>
    </dgm:pt>
    <dgm:pt modelId="{06EDC766-6D33-488F-83F0-683310D89FE7}">
      <dgm:prSet/>
      <dgm:spPr/>
      <dgm:t>
        <a:bodyPr/>
        <a:lstStyle/>
        <a:p>
          <a:r>
            <a:rPr lang="en-US" b="1">
              <a:latin typeface="Times New Roman" panose="02020603050405020304" pitchFamily="18" charset="0"/>
              <a:cs typeface="Times New Roman" panose="02020603050405020304" pitchFamily="18" charset="0"/>
            </a:rPr>
            <a:t>Target Market:</a:t>
          </a:r>
          <a:endParaRPr lang="en-US">
            <a:latin typeface="Times New Roman" panose="02020603050405020304" pitchFamily="18" charset="0"/>
            <a:cs typeface="Times New Roman" panose="02020603050405020304" pitchFamily="18" charset="0"/>
          </a:endParaRPr>
        </a:p>
      </dgm:t>
    </dgm:pt>
    <dgm:pt modelId="{4332BFED-CF9F-403C-9016-1047DBA3D56A}" type="parTrans" cxnId="{1BF73DD1-FD00-45D8-B1BF-66E8B816F5C9}">
      <dgm:prSet/>
      <dgm:spPr/>
      <dgm:t>
        <a:bodyPr/>
        <a:lstStyle/>
        <a:p>
          <a:endParaRPr lang="en-US"/>
        </a:p>
      </dgm:t>
    </dgm:pt>
    <dgm:pt modelId="{2B9F522C-AC94-445C-AF44-8C2BA46F008C}" type="sibTrans" cxnId="{1BF73DD1-FD00-45D8-B1BF-66E8B816F5C9}">
      <dgm:prSet/>
      <dgm:spPr/>
      <dgm:t>
        <a:bodyPr/>
        <a:lstStyle/>
        <a:p>
          <a:endParaRPr lang="en-US"/>
        </a:p>
      </dgm:t>
    </dgm:pt>
    <dgm:pt modelId="{3C699608-B4A6-4E53-8820-1489548E5A81}">
      <dgm:prSet/>
      <dgm:spPr/>
      <dgm:t>
        <a:bodyPr/>
        <a:lstStyle/>
        <a:p>
          <a:r>
            <a:rPr lang="en-US" dirty="0">
              <a:latin typeface="Times New Roman" panose="02020603050405020304" pitchFamily="18" charset="0"/>
              <a:cs typeface="Times New Roman" panose="02020603050405020304" pitchFamily="18" charset="0"/>
            </a:rPr>
            <a:t>Urban professionals and students in central London</a:t>
          </a:r>
        </a:p>
      </dgm:t>
    </dgm:pt>
    <dgm:pt modelId="{F05A0367-0DE7-43FB-AD81-30210DC7FBA3}" type="parTrans" cxnId="{4311225A-9AD0-47F5-AB2F-9296763F1C85}">
      <dgm:prSet/>
      <dgm:spPr/>
      <dgm:t>
        <a:bodyPr/>
        <a:lstStyle/>
        <a:p>
          <a:endParaRPr lang="en-US"/>
        </a:p>
      </dgm:t>
    </dgm:pt>
    <dgm:pt modelId="{4C01F8C8-BB2D-47F3-9A25-9D92742E44F8}" type="sibTrans" cxnId="{4311225A-9AD0-47F5-AB2F-9296763F1C85}">
      <dgm:prSet/>
      <dgm:spPr/>
      <dgm:t>
        <a:bodyPr/>
        <a:lstStyle/>
        <a:p>
          <a:endParaRPr lang="en-US"/>
        </a:p>
      </dgm:t>
    </dgm:pt>
    <dgm:pt modelId="{3887780A-8ABA-4A10-A869-24995CBC5BFB}">
      <dgm:prSet/>
      <dgm:spPr/>
      <dgm:t>
        <a:bodyPr/>
        <a:lstStyle/>
        <a:p>
          <a:r>
            <a:rPr lang="en-US" dirty="0">
              <a:latin typeface="Times New Roman" panose="02020603050405020304" pitchFamily="18" charset="0"/>
              <a:cs typeface="Times New Roman" panose="02020603050405020304" pitchFamily="18" charset="0"/>
            </a:rPr>
            <a:t>Consumers willing to pay more for sustainable and ethical products</a:t>
          </a:r>
        </a:p>
      </dgm:t>
    </dgm:pt>
    <dgm:pt modelId="{DE36F80B-F351-44B6-A2D3-FEEF5B3E8C3C}" type="parTrans" cxnId="{FAEA0711-3C0E-416C-B4C5-F4F748E6CE4B}">
      <dgm:prSet/>
      <dgm:spPr/>
      <dgm:t>
        <a:bodyPr/>
        <a:lstStyle/>
        <a:p>
          <a:endParaRPr lang="en-US"/>
        </a:p>
      </dgm:t>
    </dgm:pt>
    <dgm:pt modelId="{53280020-EA9E-43BE-874C-D18611E368AC}" type="sibTrans" cxnId="{FAEA0711-3C0E-416C-B4C5-F4F748E6CE4B}">
      <dgm:prSet/>
      <dgm:spPr/>
      <dgm:t>
        <a:bodyPr/>
        <a:lstStyle/>
        <a:p>
          <a:endParaRPr lang="en-US"/>
        </a:p>
      </dgm:t>
    </dgm:pt>
    <dgm:pt modelId="{A81A1C35-A748-4D7F-ADF0-DF8661FA0587}">
      <dgm:prSet/>
      <dgm:spPr/>
      <dgm:t>
        <a:bodyPr/>
        <a:lstStyle/>
        <a:p>
          <a:r>
            <a:rPr lang="en-US" b="1">
              <a:latin typeface="Times New Roman" panose="02020603050405020304" pitchFamily="18" charset="0"/>
              <a:cs typeface="Times New Roman" panose="02020603050405020304" pitchFamily="18" charset="0"/>
            </a:rPr>
            <a:t>Positioning:</a:t>
          </a:r>
          <a:endParaRPr lang="en-US">
            <a:latin typeface="Times New Roman" panose="02020603050405020304" pitchFamily="18" charset="0"/>
            <a:cs typeface="Times New Roman" panose="02020603050405020304" pitchFamily="18" charset="0"/>
          </a:endParaRPr>
        </a:p>
      </dgm:t>
    </dgm:pt>
    <dgm:pt modelId="{54084E83-A109-45C3-9961-C811D8714D30}" type="parTrans" cxnId="{7771BB45-7F04-4007-AEC0-528C99FD2E1B}">
      <dgm:prSet/>
      <dgm:spPr/>
      <dgm:t>
        <a:bodyPr/>
        <a:lstStyle/>
        <a:p>
          <a:endParaRPr lang="en-US"/>
        </a:p>
      </dgm:t>
    </dgm:pt>
    <dgm:pt modelId="{A825C8E7-0A74-42FA-A027-DEAA6F1CDCAC}" type="sibTrans" cxnId="{7771BB45-7F04-4007-AEC0-528C99FD2E1B}">
      <dgm:prSet/>
      <dgm:spPr/>
      <dgm:t>
        <a:bodyPr/>
        <a:lstStyle/>
        <a:p>
          <a:endParaRPr lang="en-US"/>
        </a:p>
      </dgm:t>
    </dgm:pt>
    <dgm:pt modelId="{26A9C970-7BD6-454F-B2EC-ECB8F4329A34}">
      <dgm:prSet/>
      <dgm:spPr/>
      <dgm:t>
        <a:bodyPr/>
        <a:lstStyle/>
        <a:p>
          <a:r>
            <a:rPr lang="en-US" dirty="0">
              <a:latin typeface="Times New Roman" panose="02020603050405020304" pitchFamily="18" charset="0"/>
              <a:cs typeface="Times New Roman" panose="02020603050405020304" pitchFamily="18" charset="0"/>
            </a:rPr>
            <a:t>Modern, eco-friendly, community-oriented brand</a:t>
          </a:r>
        </a:p>
      </dgm:t>
    </dgm:pt>
    <dgm:pt modelId="{A31BD986-41ED-48D5-BA3F-5CA3082D8C8A}" type="parTrans" cxnId="{A0209B8A-6B6B-4659-8271-F7139EB8EE3A}">
      <dgm:prSet/>
      <dgm:spPr/>
      <dgm:t>
        <a:bodyPr/>
        <a:lstStyle/>
        <a:p>
          <a:endParaRPr lang="en-US"/>
        </a:p>
      </dgm:t>
    </dgm:pt>
    <dgm:pt modelId="{B95D0A72-F719-423E-813A-21D76022CE68}" type="sibTrans" cxnId="{A0209B8A-6B6B-4659-8271-F7139EB8EE3A}">
      <dgm:prSet/>
      <dgm:spPr/>
      <dgm:t>
        <a:bodyPr/>
        <a:lstStyle/>
        <a:p>
          <a:endParaRPr lang="en-US"/>
        </a:p>
      </dgm:t>
    </dgm:pt>
    <dgm:pt modelId="{0F1680BC-0713-4276-BECB-69977B31C94E}">
      <dgm:prSet/>
      <dgm:spPr/>
      <dgm:t>
        <a:bodyPr/>
        <a:lstStyle/>
        <a:p>
          <a:r>
            <a:rPr lang="en-US" dirty="0">
              <a:latin typeface="Times New Roman" panose="02020603050405020304" pitchFamily="18" charset="0"/>
              <a:cs typeface="Times New Roman" panose="02020603050405020304" pitchFamily="18" charset="0"/>
            </a:rPr>
            <a:t>“Conscious choice” cafe promoting sustainable lifestyles</a:t>
          </a:r>
        </a:p>
      </dgm:t>
    </dgm:pt>
    <dgm:pt modelId="{85FA74C8-20B0-457F-9DB3-AAEE85E72176}" type="parTrans" cxnId="{959C7822-6F9D-4ADE-8C21-48E45A1894CB}">
      <dgm:prSet/>
      <dgm:spPr/>
      <dgm:t>
        <a:bodyPr/>
        <a:lstStyle/>
        <a:p>
          <a:endParaRPr lang="en-US"/>
        </a:p>
      </dgm:t>
    </dgm:pt>
    <dgm:pt modelId="{E47B2F9A-988D-4081-9C91-25403B5D80D6}" type="sibTrans" cxnId="{959C7822-6F9D-4ADE-8C21-48E45A1894CB}">
      <dgm:prSet/>
      <dgm:spPr/>
      <dgm:t>
        <a:bodyPr/>
        <a:lstStyle/>
        <a:p>
          <a:endParaRPr lang="en-US"/>
        </a:p>
      </dgm:t>
    </dgm:pt>
    <dgm:pt modelId="{D310A6C9-125B-45FC-855B-B2F7D6CFB91B}" type="pres">
      <dgm:prSet presAssocID="{9882FF06-5766-461F-951C-D4F1AFE2ACF4}" presName="diagram" presStyleCnt="0">
        <dgm:presLayoutVars>
          <dgm:dir/>
          <dgm:resizeHandles val="exact"/>
        </dgm:presLayoutVars>
      </dgm:prSet>
      <dgm:spPr/>
      <dgm:t>
        <a:bodyPr/>
        <a:lstStyle/>
        <a:p>
          <a:endParaRPr lang="en-US"/>
        </a:p>
      </dgm:t>
    </dgm:pt>
    <dgm:pt modelId="{10123A83-21EB-4A45-9989-EA053CC355A5}" type="pres">
      <dgm:prSet presAssocID="{FDFC4510-B151-4A7F-AD4A-230A5673D274}" presName="node" presStyleLbl="node1" presStyleIdx="0" presStyleCnt="3">
        <dgm:presLayoutVars>
          <dgm:bulletEnabled val="1"/>
        </dgm:presLayoutVars>
      </dgm:prSet>
      <dgm:spPr/>
      <dgm:t>
        <a:bodyPr/>
        <a:lstStyle/>
        <a:p>
          <a:endParaRPr lang="en-US"/>
        </a:p>
      </dgm:t>
    </dgm:pt>
    <dgm:pt modelId="{59C2B244-135F-451A-A9C0-C7441E23D560}" type="pres">
      <dgm:prSet presAssocID="{C32C17B9-C729-4B8E-8351-439080D29870}" presName="sibTrans" presStyleCnt="0"/>
      <dgm:spPr/>
    </dgm:pt>
    <dgm:pt modelId="{1A9C7B03-3ACE-4D20-86C6-ADBFEB1F7A52}" type="pres">
      <dgm:prSet presAssocID="{06EDC766-6D33-488F-83F0-683310D89FE7}" presName="node" presStyleLbl="node1" presStyleIdx="1" presStyleCnt="3">
        <dgm:presLayoutVars>
          <dgm:bulletEnabled val="1"/>
        </dgm:presLayoutVars>
      </dgm:prSet>
      <dgm:spPr/>
      <dgm:t>
        <a:bodyPr/>
        <a:lstStyle/>
        <a:p>
          <a:endParaRPr lang="en-US"/>
        </a:p>
      </dgm:t>
    </dgm:pt>
    <dgm:pt modelId="{A87CCAE9-5017-4103-A72C-9F16D964A350}" type="pres">
      <dgm:prSet presAssocID="{2B9F522C-AC94-445C-AF44-8C2BA46F008C}" presName="sibTrans" presStyleCnt="0"/>
      <dgm:spPr/>
    </dgm:pt>
    <dgm:pt modelId="{29AD0B30-19BB-4A15-A846-A1EE94032B7D}" type="pres">
      <dgm:prSet presAssocID="{A81A1C35-A748-4D7F-ADF0-DF8661FA0587}" presName="node" presStyleLbl="node1" presStyleIdx="2" presStyleCnt="3">
        <dgm:presLayoutVars>
          <dgm:bulletEnabled val="1"/>
        </dgm:presLayoutVars>
      </dgm:prSet>
      <dgm:spPr/>
      <dgm:t>
        <a:bodyPr/>
        <a:lstStyle/>
        <a:p>
          <a:endParaRPr lang="en-US"/>
        </a:p>
      </dgm:t>
    </dgm:pt>
  </dgm:ptLst>
  <dgm:cxnLst>
    <dgm:cxn modelId="{E02F0785-2260-46F5-8BB9-64F4D869A901}" srcId="{FDFC4510-B151-4A7F-AD4A-230A5673D274}" destId="{74101CB9-D1A7-4E49-949A-03C024A9CBF1}" srcOrd="1" destOrd="0" parTransId="{0A5E8D25-F179-4049-A409-DB879CFCCC1A}" sibTransId="{67489665-2AAB-4C41-B1CC-27E1416BD0A1}"/>
    <dgm:cxn modelId="{959C7822-6F9D-4ADE-8C21-48E45A1894CB}" srcId="{A81A1C35-A748-4D7F-ADF0-DF8661FA0587}" destId="{0F1680BC-0713-4276-BECB-69977B31C94E}" srcOrd="1" destOrd="0" parTransId="{85FA74C8-20B0-457F-9DB3-AAEE85E72176}" sibTransId="{E47B2F9A-988D-4081-9C91-25403B5D80D6}"/>
    <dgm:cxn modelId="{F6EB1E39-C2DA-4FD5-B9D8-58A351B8E090}" type="presOf" srcId="{383BE5B7-04E3-49CF-B658-3EF3D96FF329}" destId="{10123A83-21EB-4A45-9989-EA053CC355A5}" srcOrd="0" destOrd="1" presId="urn:microsoft.com/office/officeart/2005/8/layout/default#1"/>
    <dgm:cxn modelId="{352620CC-4A46-4CCE-B7C2-387C8361F463}" type="presOf" srcId="{FDFC4510-B151-4A7F-AD4A-230A5673D274}" destId="{10123A83-21EB-4A45-9989-EA053CC355A5}" srcOrd="0" destOrd="0" presId="urn:microsoft.com/office/officeart/2005/8/layout/default#1"/>
    <dgm:cxn modelId="{C8808F27-9A39-4DA0-B05B-82834289CE35}" type="presOf" srcId="{26A9C970-7BD6-454F-B2EC-ECB8F4329A34}" destId="{29AD0B30-19BB-4A15-A846-A1EE94032B7D}" srcOrd="0" destOrd="1" presId="urn:microsoft.com/office/officeart/2005/8/layout/default#1"/>
    <dgm:cxn modelId="{1456133C-E717-4F25-B9B2-D17560A4B71B}" srcId="{9882FF06-5766-461F-951C-D4F1AFE2ACF4}" destId="{FDFC4510-B151-4A7F-AD4A-230A5673D274}" srcOrd="0" destOrd="0" parTransId="{C6EE52A0-BF4E-4316-A4AE-176BBC4D3B46}" sibTransId="{C32C17B9-C729-4B8E-8351-439080D29870}"/>
    <dgm:cxn modelId="{7771BB45-7F04-4007-AEC0-528C99FD2E1B}" srcId="{9882FF06-5766-461F-951C-D4F1AFE2ACF4}" destId="{A81A1C35-A748-4D7F-ADF0-DF8661FA0587}" srcOrd="2" destOrd="0" parTransId="{54084E83-A109-45C3-9961-C811D8714D30}" sibTransId="{A825C8E7-0A74-42FA-A027-DEAA6F1CDCAC}"/>
    <dgm:cxn modelId="{58C746CF-EE70-4DB8-9E6F-50E412F4BB54}" type="presOf" srcId="{06EDC766-6D33-488F-83F0-683310D89FE7}" destId="{1A9C7B03-3ACE-4D20-86C6-ADBFEB1F7A52}" srcOrd="0" destOrd="0" presId="urn:microsoft.com/office/officeart/2005/8/layout/default#1"/>
    <dgm:cxn modelId="{8D9A8AC4-0D48-4B4A-A146-A55C9D75565F}" srcId="{FDFC4510-B151-4A7F-AD4A-230A5673D274}" destId="{49A6EC85-7519-448E-B63F-AFF3C4247192}" srcOrd="2" destOrd="0" parTransId="{5D5C866F-796C-4A3E-9E8F-630D923F8ECE}" sibTransId="{06F7868E-FB0D-46D0-94CA-DC42600ED037}"/>
    <dgm:cxn modelId="{B286D13E-285F-4FDE-A496-552F2D829C66}" type="presOf" srcId="{74101CB9-D1A7-4E49-949A-03C024A9CBF1}" destId="{10123A83-21EB-4A45-9989-EA053CC355A5}" srcOrd="0" destOrd="2" presId="urn:microsoft.com/office/officeart/2005/8/layout/default#1"/>
    <dgm:cxn modelId="{1BF73DD1-FD00-45D8-B1BF-66E8B816F5C9}" srcId="{9882FF06-5766-461F-951C-D4F1AFE2ACF4}" destId="{06EDC766-6D33-488F-83F0-683310D89FE7}" srcOrd="1" destOrd="0" parTransId="{4332BFED-CF9F-403C-9016-1047DBA3D56A}" sibTransId="{2B9F522C-AC94-445C-AF44-8C2BA46F008C}"/>
    <dgm:cxn modelId="{D1D36703-1884-4877-B8CD-F0E41496693D}" type="presOf" srcId="{0F1680BC-0713-4276-BECB-69977B31C94E}" destId="{29AD0B30-19BB-4A15-A846-A1EE94032B7D}" srcOrd="0" destOrd="2" presId="urn:microsoft.com/office/officeart/2005/8/layout/default#1"/>
    <dgm:cxn modelId="{22CEA8FE-CA69-4C22-85DC-49EDDB5D7575}" type="presOf" srcId="{3C699608-B4A6-4E53-8820-1489548E5A81}" destId="{1A9C7B03-3ACE-4D20-86C6-ADBFEB1F7A52}" srcOrd="0" destOrd="1" presId="urn:microsoft.com/office/officeart/2005/8/layout/default#1"/>
    <dgm:cxn modelId="{A0209B8A-6B6B-4659-8271-F7139EB8EE3A}" srcId="{A81A1C35-A748-4D7F-ADF0-DF8661FA0587}" destId="{26A9C970-7BD6-454F-B2EC-ECB8F4329A34}" srcOrd="0" destOrd="0" parTransId="{A31BD986-41ED-48D5-BA3F-5CA3082D8C8A}" sibTransId="{B95D0A72-F719-423E-813A-21D76022CE68}"/>
    <dgm:cxn modelId="{9986DABB-6432-43D2-AFCA-C37245E1BAC0}" type="presOf" srcId="{A81A1C35-A748-4D7F-ADF0-DF8661FA0587}" destId="{29AD0B30-19BB-4A15-A846-A1EE94032B7D}" srcOrd="0" destOrd="0" presId="urn:microsoft.com/office/officeart/2005/8/layout/default#1"/>
    <dgm:cxn modelId="{4311225A-9AD0-47F5-AB2F-9296763F1C85}" srcId="{06EDC766-6D33-488F-83F0-683310D89FE7}" destId="{3C699608-B4A6-4E53-8820-1489548E5A81}" srcOrd="0" destOrd="0" parTransId="{F05A0367-0DE7-43FB-AD81-30210DC7FBA3}" sibTransId="{4C01F8C8-BB2D-47F3-9A25-9D92742E44F8}"/>
    <dgm:cxn modelId="{FAEA0711-3C0E-416C-B4C5-F4F748E6CE4B}" srcId="{06EDC766-6D33-488F-83F0-683310D89FE7}" destId="{3887780A-8ABA-4A10-A869-24995CBC5BFB}" srcOrd="1" destOrd="0" parTransId="{DE36F80B-F351-44B6-A2D3-FEEF5B3E8C3C}" sibTransId="{53280020-EA9E-43BE-874C-D18611E368AC}"/>
    <dgm:cxn modelId="{9B85AADC-5F37-4838-ADC9-ABFA1CA685C0}" srcId="{FDFC4510-B151-4A7F-AD4A-230A5673D274}" destId="{383BE5B7-04E3-49CF-B658-3EF3D96FF329}" srcOrd="0" destOrd="0" parTransId="{A99C7B88-6896-4014-87C5-D90B727B1F0A}" sibTransId="{48EDE8D1-3C0D-41AB-85E8-FEB581ADB462}"/>
    <dgm:cxn modelId="{97CFF71E-B596-49F1-9241-328128527BD8}" type="presOf" srcId="{3887780A-8ABA-4A10-A869-24995CBC5BFB}" destId="{1A9C7B03-3ACE-4D20-86C6-ADBFEB1F7A52}" srcOrd="0" destOrd="2" presId="urn:microsoft.com/office/officeart/2005/8/layout/default#1"/>
    <dgm:cxn modelId="{DD671844-110B-4ED4-B63C-726C0C3B0A10}" type="presOf" srcId="{49A6EC85-7519-448E-B63F-AFF3C4247192}" destId="{10123A83-21EB-4A45-9989-EA053CC355A5}" srcOrd="0" destOrd="3" presId="urn:microsoft.com/office/officeart/2005/8/layout/default#1"/>
    <dgm:cxn modelId="{6F23B255-E30B-476A-8FB0-56BFDB843FA9}" type="presOf" srcId="{9882FF06-5766-461F-951C-D4F1AFE2ACF4}" destId="{D310A6C9-125B-45FC-855B-B2F7D6CFB91B}" srcOrd="0" destOrd="0" presId="urn:microsoft.com/office/officeart/2005/8/layout/default#1"/>
    <dgm:cxn modelId="{EBF36DB0-C8BE-45AD-AAC5-340E502FE78E}" type="presParOf" srcId="{D310A6C9-125B-45FC-855B-B2F7D6CFB91B}" destId="{10123A83-21EB-4A45-9989-EA053CC355A5}" srcOrd="0" destOrd="0" presId="urn:microsoft.com/office/officeart/2005/8/layout/default#1"/>
    <dgm:cxn modelId="{7FE13520-7720-4DD2-B0DA-20BB17A0EC0E}" type="presParOf" srcId="{D310A6C9-125B-45FC-855B-B2F7D6CFB91B}" destId="{59C2B244-135F-451A-A9C0-C7441E23D560}" srcOrd="1" destOrd="0" presId="urn:microsoft.com/office/officeart/2005/8/layout/default#1"/>
    <dgm:cxn modelId="{2B7F35E1-9CA6-4296-A309-4B502C6A6BD2}" type="presParOf" srcId="{D310A6C9-125B-45FC-855B-B2F7D6CFB91B}" destId="{1A9C7B03-3ACE-4D20-86C6-ADBFEB1F7A52}" srcOrd="2" destOrd="0" presId="urn:microsoft.com/office/officeart/2005/8/layout/default#1"/>
    <dgm:cxn modelId="{C01AD44F-C07D-4C7A-8C0A-DFF9A1921311}" type="presParOf" srcId="{D310A6C9-125B-45FC-855B-B2F7D6CFB91B}" destId="{A87CCAE9-5017-4103-A72C-9F16D964A350}" srcOrd="3" destOrd="0" presId="urn:microsoft.com/office/officeart/2005/8/layout/default#1"/>
    <dgm:cxn modelId="{EA2F625A-38A3-4715-9394-0A2B523952A5}" type="presParOf" srcId="{D310A6C9-125B-45FC-855B-B2F7D6CFB91B}" destId="{29AD0B30-19BB-4A15-A846-A1EE94032B7D}" srcOrd="4" destOrd="0" presId="urn:microsoft.com/office/officeart/2005/8/layout/default#1"/>
  </dgm:cxnLst>
  <dgm:bg>
    <a:solidFill>
      <a:schemeClr val="accent2">
        <a:lumMod val="20000"/>
        <a:lumOff val="80000"/>
      </a:schemeClr>
    </a:solidFill>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024D183-CAC9-49A5-A71E-D7382BFEE0D3}" type="doc">
      <dgm:prSet loTypeId="urn:microsoft.com/office/officeart/2005/8/layout/default#2" loCatId="list" qsTypeId="urn:microsoft.com/office/officeart/2005/8/quickstyle/simple1" qsCatId="simple" csTypeId="urn:microsoft.com/office/officeart/2005/8/colors/accent1_2" csCatId="accent1" phldr="1"/>
      <dgm:spPr/>
      <dgm:t>
        <a:bodyPr/>
        <a:lstStyle/>
        <a:p>
          <a:endParaRPr lang="en-US"/>
        </a:p>
      </dgm:t>
    </dgm:pt>
    <dgm:pt modelId="{D3AF0726-EB6A-4C70-8858-B304627C7953}">
      <dgm:prSet phldrT="[Text]"/>
      <dgm:spPr/>
      <dgm:t>
        <a:bodyPr/>
        <a:lstStyle/>
        <a:p>
          <a:pPr>
            <a:buNone/>
          </a:pPr>
          <a:r>
            <a:rPr lang="en-US" b="1">
              <a:latin typeface="Times New Roman" panose="02020603050405020304" pitchFamily="18" charset="0"/>
              <a:ea typeface="+mn-lt"/>
              <a:cs typeface="Times New Roman" panose="02020603050405020304" pitchFamily="18" charset="0"/>
            </a:rPr>
            <a:t>Product:</a:t>
          </a:r>
          <a:endParaRPr lang="en-US"/>
        </a:p>
      </dgm:t>
    </dgm:pt>
    <dgm:pt modelId="{8E55575F-B96B-4AF8-ABF6-E45AB479DD68}" type="parTrans" cxnId="{9998CD63-A2A4-4380-B4B7-C0D9564A023F}">
      <dgm:prSet/>
      <dgm:spPr/>
      <dgm:t>
        <a:bodyPr/>
        <a:lstStyle/>
        <a:p>
          <a:endParaRPr lang="en-US"/>
        </a:p>
      </dgm:t>
    </dgm:pt>
    <dgm:pt modelId="{DE969E97-6411-4C7B-884B-1CE76E75BAF8}" type="sibTrans" cxnId="{9998CD63-A2A4-4380-B4B7-C0D9564A023F}">
      <dgm:prSet/>
      <dgm:spPr/>
      <dgm:t>
        <a:bodyPr/>
        <a:lstStyle/>
        <a:p>
          <a:endParaRPr lang="en-US"/>
        </a:p>
      </dgm:t>
    </dgm:pt>
    <dgm:pt modelId="{30D2F1C4-9019-4E45-9E47-EB4276BCFAA7}">
      <dgm:prSet/>
      <dgm:spPr/>
      <dgm:t>
        <a:bodyPr/>
        <a:lstStyle/>
        <a:p>
          <a:r>
            <a:rPr lang="en-US" dirty="0">
              <a:latin typeface="Times New Roman" panose="02020603050405020304" pitchFamily="18" charset="0"/>
              <a:ea typeface="+mn-lt"/>
              <a:cs typeface="Times New Roman" panose="02020603050405020304" pitchFamily="18" charset="0"/>
            </a:rPr>
            <a:t>Fair-trade coffee, organic teas, vegan/vegetarian meals</a:t>
          </a:r>
          <a:endParaRPr lang="en-US" dirty="0">
            <a:latin typeface="Times New Roman" panose="02020603050405020304" pitchFamily="18" charset="0"/>
            <a:cs typeface="Times New Roman" panose="02020603050405020304" pitchFamily="18" charset="0"/>
          </a:endParaRPr>
        </a:p>
      </dgm:t>
    </dgm:pt>
    <dgm:pt modelId="{B2F9D9AE-6D76-433C-972A-73254232C32E}" type="parTrans" cxnId="{5458F604-4160-49A0-A26A-018334C81516}">
      <dgm:prSet/>
      <dgm:spPr/>
      <dgm:t>
        <a:bodyPr/>
        <a:lstStyle/>
        <a:p>
          <a:endParaRPr lang="en-US"/>
        </a:p>
      </dgm:t>
    </dgm:pt>
    <dgm:pt modelId="{B83E17F9-B4B7-4D52-8830-D72485674926}" type="sibTrans" cxnId="{5458F604-4160-49A0-A26A-018334C81516}">
      <dgm:prSet/>
      <dgm:spPr/>
      <dgm:t>
        <a:bodyPr/>
        <a:lstStyle/>
        <a:p>
          <a:endParaRPr lang="en-US"/>
        </a:p>
      </dgm:t>
    </dgm:pt>
    <dgm:pt modelId="{7FFD3378-29B4-4309-89BC-BEB5C674A34A}">
      <dgm:prSet/>
      <dgm:spPr/>
      <dgm:t>
        <a:bodyPr/>
        <a:lstStyle/>
        <a:p>
          <a:r>
            <a:rPr lang="en-US" dirty="0">
              <a:latin typeface="Times New Roman" panose="02020603050405020304" pitchFamily="18" charset="0"/>
              <a:ea typeface="+mn-lt"/>
              <a:cs typeface="Times New Roman" panose="02020603050405020304" pitchFamily="18" charset="0"/>
            </a:rPr>
            <a:t>Zero-waste packaging and ethical sourcing</a:t>
          </a:r>
          <a:endParaRPr lang="en-US" dirty="0">
            <a:latin typeface="Times New Roman" panose="02020603050405020304" pitchFamily="18" charset="0"/>
            <a:cs typeface="Times New Roman" panose="02020603050405020304" pitchFamily="18" charset="0"/>
          </a:endParaRPr>
        </a:p>
      </dgm:t>
    </dgm:pt>
    <dgm:pt modelId="{B762B0C3-A316-415A-94A4-B3A1F6ECB885}" type="parTrans" cxnId="{FF70768A-3F55-486E-B53A-10EA82F22F6F}">
      <dgm:prSet/>
      <dgm:spPr/>
      <dgm:t>
        <a:bodyPr/>
        <a:lstStyle/>
        <a:p>
          <a:endParaRPr lang="en-US"/>
        </a:p>
      </dgm:t>
    </dgm:pt>
    <dgm:pt modelId="{E96C0C7C-BBB7-4F20-AEBB-8ED5C34AECE6}" type="sibTrans" cxnId="{FF70768A-3F55-486E-B53A-10EA82F22F6F}">
      <dgm:prSet/>
      <dgm:spPr/>
      <dgm:t>
        <a:bodyPr/>
        <a:lstStyle/>
        <a:p>
          <a:endParaRPr lang="en-US"/>
        </a:p>
      </dgm:t>
    </dgm:pt>
    <dgm:pt modelId="{26F8FAD6-EC80-4C22-89BD-FC6B7DA9ABC7}">
      <dgm:prSet/>
      <dgm:spPr/>
      <dgm:t>
        <a:bodyPr/>
        <a:lstStyle/>
        <a:p>
          <a:r>
            <a:rPr lang="en-US" dirty="0">
              <a:latin typeface="Times New Roman" panose="02020603050405020304" pitchFamily="18" charset="0"/>
              <a:ea typeface="+mn-lt"/>
              <a:cs typeface="Times New Roman" panose="02020603050405020304" pitchFamily="18" charset="0"/>
            </a:rPr>
            <a:t>Seasonal menu changes for sustainability</a:t>
          </a:r>
          <a:endParaRPr lang="en-US" dirty="0">
            <a:latin typeface="Times New Roman" panose="02020603050405020304" pitchFamily="18" charset="0"/>
            <a:cs typeface="Times New Roman" panose="02020603050405020304" pitchFamily="18" charset="0"/>
          </a:endParaRPr>
        </a:p>
      </dgm:t>
    </dgm:pt>
    <dgm:pt modelId="{E8E5C4C3-383D-4AD9-8468-442A9FCA96D3}" type="parTrans" cxnId="{25AE319F-339B-4BD1-9673-7162C4670190}">
      <dgm:prSet/>
      <dgm:spPr/>
      <dgm:t>
        <a:bodyPr/>
        <a:lstStyle/>
        <a:p>
          <a:endParaRPr lang="en-US"/>
        </a:p>
      </dgm:t>
    </dgm:pt>
    <dgm:pt modelId="{D27D7AE3-1377-46E8-B5A2-B1B4D85A3FC9}" type="sibTrans" cxnId="{25AE319F-339B-4BD1-9673-7162C4670190}">
      <dgm:prSet/>
      <dgm:spPr/>
      <dgm:t>
        <a:bodyPr/>
        <a:lstStyle/>
        <a:p>
          <a:endParaRPr lang="en-US"/>
        </a:p>
      </dgm:t>
    </dgm:pt>
    <dgm:pt modelId="{93F2BDD0-E17C-4D8C-825F-F88BA0B0382A}">
      <dgm:prSet/>
      <dgm:spPr/>
      <dgm:t>
        <a:bodyPr/>
        <a:lstStyle/>
        <a:p>
          <a:r>
            <a:rPr lang="en-US" b="1">
              <a:latin typeface="Times New Roman" panose="02020603050405020304" pitchFamily="18" charset="0"/>
              <a:ea typeface="+mn-lt"/>
              <a:cs typeface="Times New Roman" panose="02020603050405020304" pitchFamily="18" charset="0"/>
            </a:rPr>
            <a:t>Price:</a:t>
          </a:r>
          <a:endParaRPr lang="en-US" dirty="0">
            <a:latin typeface="Times New Roman" panose="02020603050405020304" pitchFamily="18" charset="0"/>
            <a:cs typeface="Times New Roman" panose="02020603050405020304" pitchFamily="18" charset="0"/>
          </a:endParaRPr>
        </a:p>
      </dgm:t>
    </dgm:pt>
    <dgm:pt modelId="{EE075063-51BC-479E-ACD0-6BFE6B1957ED}" type="parTrans" cxnId="{85B95101-5559-4682-8B40-0E219EF1C454}">
      <dgm:prSet/>
      <dgm:spPr/>
      <dgm:t>
        <a:bodyPr/>
        <a:lstStyle/>
        <a:p>
          <a:endParaRPr lang="en-US"/>
        </a:p>
      </dgm:t>
    </dgm:pt>
    <dgm:pt modelId="{A7769F5C-F7ED-4FBF-B2E1-3716BA4DCDB5}" type="sibTrans" cxnId="{85B95101-5559-4682-8B40-0E219EF1C454}">
      <dgm:prSet/>
      <dgm:spPr/>
      <dgm:t>
        <a:bodyPr/>
        <a:lstStyle/>
        <a:p>
          <a:endParaRPr lang="en-US"/>
        </a:p>
      </dgm:t>
    </dgm:pt>
    <dgm:pt modelId="{0A6DDC43-13E0-40FD-9C28-C7DC983FA958}">
      <dgm:prSet/>
      <dgm:spPr/>
      <dgm:t>
        <a:bodyPr/>
        <a:lstStyle/>
        <a:p>
          <a:r>
            <a:rPr lang="en-US" dirty="0">
              <a:latin typeface="Times New Roman" panose="02020603050405020304" pitchFamily="18" charset="0"/>
              <a:ea typeface="+mn-lt"/>
              <a:cs typeface="Times New Roman" panose="02020603050405020304" pitchFamily="18" charset="0"/>
            </a:rPr>
            <a:t>Premium pricing justified by quality, ethics, and convenience</a:t>
          </a:r>
          <a:endParaRPr lang="en-US" dirty="0">
            <a:latin typeface="Times New Roman" panose="02020603050405020304" pitchFamily="18" charset="0"/>
            <a:cs typeface="Times New Roman" panose="02020603050405020304" pitchFamily="18" charset="0"/>
          </a:endParaRPr>
        </a:p>
      </dgm:t>
    </dgm:pt>
    <dgm:pt modelId="{99879124-6568-4B50-AF33-9A82496F052E}" type="parTrans" cxnId="{85FA9E2A-5502-4965-B968-A62906E70C95}">
      <dgm:prSet/>
      <dgm:spPr/>
      <dgm:t>
        <a:bodyPr/>
        <a:lstStyle/>
        <a:p>
          <a:endParaRPr lang="en-US"/>
        </a:p>
      </dgm:t>
    </dgm:pt>
    <dgm:pt modelId="{31849EB9-4C47-4176-9BB4-F8590FB3FB2C}" type="sibTrans" cxnId="{85FA9E2A-5502-4965-B968-A62906E70C95}">
      <dgm:prSet/>
      <dgm:spPr/>
      <dgm:t>
        <a:bodyPr/>
        <a:lstStyle/>
        <a:p>
          <a:endParaRPr lang="en-US"/>
        </a:p>
      </dgm:t>
    </dgm:pt>
    <dgm:pt modelId="{1828FCAC-2218-47B0-9AF5-CD932238C737}">
      <dgm:prSet/>
      <dgm:spPr/>
      <dgm:t>
        <a:bodyPr/>
        <a:lstStyle/>
        <a:p>
          <a:r>
            <a:rPr lang="en-US" dirty="0">
              <a:latin typeface="Times New Roman" panose="02020603050405020304" pitchFamily="18" charset="0"/>
              <a:ea typeface="+mn-lt"/>
              <a:cs typeface="Times New Roman" panose="02020603050405020304" pitchFamily="18" charset="0"/>
            </a:rPr>
            <a:t>Loyalty and referral schemes to encourage repeat business</a:t>
          </a:r>
          <a:endParaRPr lang="en-US" dirty="0">
            <a:latin typeface="Times New Roman" panose="02020603050405020304" pitchFamily="18" charset="0"/>
            <a:cs typeface="Times New Roman" panose="02020603050405020304" pitchFamily="18" charset="0"/>
          </a:endParaRPr>
        </a:p>
      </dgm:t>
    </dgm:pt>
    <dgm:pt modelId="{F4AEDD73-E2B6-4CEC-AD41-A87E23BEB659}" type="parTrans" cxnId="{55BBE3DD-41C6-4D11-9C8C-203C6169CBBF}">
      <dgm:prSet/>
      <dgm:spPr/>
      <dgm:t>
        <a:bodyPr/>
        <a:lstStyle/>
        <a:p>
          <a:endParaRPr lang="en-US"/>
        </a:p>
      </dgm:t>
    </dgm:pt>
    <dgm:pt modelId="{1D8E6648-F69E-452A-8C56-ED2C9855A456}" type="sibTrans" cxnId="{55BBE3DD-41C6-4D11-9C8C-203C6169CBBF}">
      <dgm:prSet/>
      <dgm:spPr/>
      <dgm:t>
        <a:bodyPr/>
        <a:lstStyle/>
        <a:p>
          <a:endParaRPr lang="en-US"/>
        </a:p>
      </dgm:t>
    </dgm:pt>
    <dgm:pt modelId="{E1B144D9-DA28-4B31-B756-4F6D173966A2}">
      <dgm:prSet/>
      <dgm:spPr/>
      <dgm:t>
        <a:bodyPr/>
        <a:lstStyle/>
        <a:p>
          <a:r>
            <a:rPr lang="en-US" b="1">
              <a:latin typeface="Times New Roman" panose="02020603050405020304" pitchFamily="18" charset="0"/>
              <a:ea typeface="+mn-lt"/>
              <a:cs typeface="Times New Roman" panose="02020603050405020304" pitchFamily="18" charset="0"/>
            </a:rPr>
            <a:t>Place:</a:t>
          </a:r>
          <a:endParaRPr lang="en-US" dirty="0">
            <a:latin typeface="Times New Roman" panose="02020603050405020304" pitchFamily="18" charset="0"/>
            <a:cs typeface="Times New Roman" panose="02020603050405020304" pitchFamily="18" charset="0"/>
          </a:endParaRPr>
        </a:p>
      </dgm:t>
    </dgm:pt>
    <dgm:pt modelId="{3E67CC2A-C730-4891-83E6-9CC389230967}" type="parTrans" cxnId="{4F33B9ED-D080-462D-A748-73DE4C5ABD16}">
      <dgm:prSet/>
      <dgm:spPr/>
      <dgm:t>
        <a:bodyPr/>
        <a:lstStyle/>
        <a:p>
          <a:endParaRPr lang="en-US"/>
        </a:p>
      </dgm:t>
    </dgm:pt>
    <dgm:pt modelId="{DDAAD04D-6465-4028-A002-A465914DCFAB}" type="sibTrans" cxnId="{4F33B9ED-D080-462D-A748-73DE4C5ABD16}">
      <dgm:prSet/>
      <dgm:spPr/>
      <dgm:t>
        <a:bodyPr/>
        <a:lstStyle/>
        <a:p>
          <a:endParaRPr lang="en-US"/>
        </a:p>
      </dgm:t>
    </dgm:pt>
    <dgm:pt modelId="{C710FD70-6B2B-4A26-8256-612218F946F1}">
      <dgm:prSet/>
      <dgm:spPr/>
      <dgm:t>
        <a:bodyPr/>
        <a:lstStyle/>
        <a:p>
          <a:r>
            <a:rPr lang="en-US" dirty="0">
              <a:latin typeface="Times New Roman" panose="02020603050405020304" pitchFamily="18" charset="0"/>
              <a:ea typeface="+mn-lt"/>
              <a:cs typeface="Times New Roman" panose="02020603050405020304" pitchFamily="18" charset="0"/>
            </a:rPr>
            <a:t>Central London café location</a:t>
          </a:r>
          <a:endParaRPr lang="en-US" dirty="0">
            <a:latin typeface="Times New Roman" panose="02020603050405020304" pitchFamily="18" charset="0"/>
            <a:cs typeface="Times New Roman" panose="02020603050405020304" pitchFamily="18" charset="0"/>
          </a:endParaRPr>
        </a:p>
      </dgm:t>
    </dgm:pt>
    <dgm:pt modelId="{A46AB025-FF25-4081-8FA0-969B95A1AA3B}" type="parTrans" cxnId="{D815C779-E610-4DAA-A462-1E567308F494}">
      <dgm:prSet/>
      <dgm:spPr/>
      <dgm:t>
        <a:bodyPr/>
        <a:lstStyle/>
        <a:p>
          <a:endParaRPr lang="en-US"/>
        </a:p>
      </dgm:t>
    </dgm:pt>
    <dgm:pt modelId="{0B5F3453-CEC6-4F09-976C-C04B0043D09A}" type="sibTrans" cxnId="{D815C779-E610-4DAA-A462-1E567308F494}">
      <dgm:prSet/>
      <dgm:spPr/>
      <dgm:t>
        <a:bodyPr/>
        <a:lstStyle/>
        <a:p>
          <a:endParaRPr lang="en-US"/>
        </a:p>
      </dgm:t>
    </dgm:pt>
    <dgm:pt modelId="{06B6E1B7-E782-43B6-B0A9-EF866C732016}">
      <dgm:prSet/>
      <dgm:spPr/>
      <dgm:t>
        <a:bodyPr/>
        <a:lstStyle/>
        <a:p>
          <a:r>
            <a:rPr lang="en-US" dirty="0">
              <a:latin typeface="Times New Roman" panose="02020603050405020304" pitchFamily="18" charset="0"/>
              <a:ea typeface="+mn-lt"/>
              <a:cs typeface="Times New Roman" panose="02020603050405020304" pitchFamily="18" charset="0"/>
            </a:rPr>
            <a:t>Online ordering and delivery options</a:t>
          </a:r>
          <a:endParaRPr lang="en-US" dirty="0">
            <a:latin typeface="Times New Roman" panose="02020603050405020304" pitchFamily="18" charset="0"/>
            <a:cs typeface="Times New Roman" panose="02020603050405020304" pitchFamily="18" charset="0"/>
          </a:endParaRPr>
        </a:p>
      </dgm:t>
    </dgm:pt>
    <dgm:pt modelId="{24DBBE83-EE3A-43C3-BED4-A9F69A7D9025}" type="parTrans" cxnId="{2947C7AE-1A51-44F1-8D7B-8B3975952CA0}">
      <dgm:prSet/>
      <dgm:spPr/>
      <dgm:t>
        <a:bodyPr/>
        <a:lstStyle/>
        <a:p>
          <a:endParaRPr lang="en-US"/>
        </a:p>
      </dgm:t>
    </dgm:pt>
    <dgm:pt modelId="{059380D2-F44E-4C58-9674-FC4EB3C35786}" type="sibTrans" cxnId="{2947C7AE-1A51-44F1-8D7B-8B3975952CA0}">
      <dgm:prSet/>
      <dgm:spPr/>
      <dgm:t>
        <a:bodyPr/>
        <a:lstStyle/>
        <a:p>
          <a:endParaRPr lang="en-US"/>
        </a:p>
      </dgm:t>
    </dgm:pt>
    <dgm:pt modelId="{03A4E4E3-0D57-4FA0-97E3-4B3270679C5E}">
      <dgm:prSet/>
      <dgm:spPr/>
      <dgm:t>
        <a:bodyPr/>
        <a:lstStyle/>
        <a:p>
          <a:r>
            <a:rPr lang="en-US" b="1">
              <a:latin typeface="Times New Roman" panose="02020603050405020304" pitchFamily="18" charset="0"/>
              <a:ea typeface="+mn-lt"/>
              <a:cs typeface="Times New Roman" panose="02020603050405020304" pitchFamily="18" charset="0"/>
            </a:rPr>
            <a:t>Promotion:</a:t>
          </a:r>
          <a:endParaRPr lang="en-US" dirty="0">
            <a:latin typeface="Times New Roman" panose="02020603050405020304" pitchFamily="18" charset="0"/>
            <a:cs typeface="Times New Roman" panose="02020603050405020304" pitchFamily="18" charset="0"/>
          </a:endParaRPr>
        </a:p>
      </dgm:t>
    </dgm:pt>
    <dgm:pt modelId="{87E8688C-5608-404D-B397-04850888977F}" type="parTrans" cxnId="{014DCD39-FCA2-492D-862F-DEBEA7926178}">
      <dgm:prSet/>
      <dgm:spPr/>
      <dgm:t>
        <a:bodyPr/>
        <a:lstStyle/>
        <a:p>
          <a:endParaRPr lang="en-US"/>
        </a:p>
      </dgm:t>
    </dgm:pt>
    <dgm:pt modelId="{891814D8-BC5F-48E6-9D82-BD052DE4262F}" type="sibTrans" cxnId="{014DCD39-FCA2-492D-862F-DEBEA7926178}">
      <dgm:prSet/>
      <dgm:spPr/>
      <dgm:t>
        <a:bodyPr/>
        <a:lstStyle/>
        <a:p>
          <a:endParaRPr lang="en-US"/>
        </a:p>
      </dgm:t>
    </dgm:pt>
    <dgm:pt modelId="{7E0FBADD-990C-4AF8-8EFC-CB1A56CE04FA}">
      <dgm:prSet/>
      <dgm:spPr/>
      <dgm:t>
        <a:bodyPr/>
        <a:lstStyle/>
        <a:p>
          <a:r>
            <a:rPr lang="en-US" dirty="0">
              <a:latin typeface="Times New Roman" panose="02020603050405020304" pitchFamily="18" charset="0"/>
              <a:ea typeface="+mn-lt"/>
              <a:cs typeface="Times New Roman" panose="02020603050405020304" pitchFamily="18" charset="0"/>
            </a:rPr>
            <a:t>Social media campaigns (Instagram, TikTok, LinkedIn)</a:t>
          </a:r>
          <a:endParaRPr lang="en-US" dirty="0">
            <a:latin typeface="Times New Roman" panose="02020603050405020304" pitchFamily="18" charset="0"/>
            <a:cs typeface="Times New Roman" panose="02020603050405020304" pitchFamily="18" charset="0"/>
          </a:endParaRPr>
        </a:p>
      </dgm:t>
    </dgm:pt>
    <dgm:pt modelId="{5381A8A9-DD47-4EF8-885E-092E1E3C7E24}" type="parTrans" cxnId="{93D8059C-8E83-47E3-866E-BA0B4F716551}">
      <dgm:prSet/>
      <dgm:spPr/>
      <dgm:t>
        <a:bodyPr/>
        <a:lstStyle/>
        <a:p>
          <a:endParaRPr lang="en-US"/>
        </a:p>
      </dgm:t>
    </dgm:pt>
    <dgm:pt modelId="{B09FB126-D11E-49EF-A230-D12B1224167C}" type="sibTrans" cxnId="{93D8059C-8E83-47E3-866E-BA0B4F716551}">
      <dgm:prSet/>
      <dgm:spPr/>
      <dgm:t>
        <a:bodyPr/>
        <a:lstStyle/>
        <a:p>
          <a:endParaRPr lang="en-US"/>
        </a:p>
      </dgm:t>
    </dgm:pt>
    <dgm:pt modelId="{29CE103F-09A5-4AF6-9760-4F45FB8E6DD0}">
      <dgm:prSet/>
      <dgm:spPr/>
      <dgm:t>
        <a:bodyPr/>
        <a:lstStyle/>
        <a:p>
          <a:r>
            <a:rPr lang="en-US" dirty="0">
              <a:latin typeface="Times New Roman" panose="02020603050405020304" pitchFamily="18" charset="0"/>
              <a:ea typeface="+mn-lt"/>
              <a:cs typeface="Times New Roman" panose="02020603050405020304" pitchFamily="18" charset="0"/>
            </a:rPr>
            <a:t>Influencer partnerships and community events</a:t>
          </a:r>
          <a:endParaRPr lang="en-US" dirty="0">
            <a:latin typeface="Times New Roman" panose="02020603050405020304" pitchFamily="18" charset="0"/>
            <a:cs typeface="Times New Roman" panose="02020603050405020304" pitchFamily="18" charset="0"/>
          </a:endParaRPr>
        </a:p>
      </dgm:t>
    </dgm:pt>
    <dgm:pt modelId="{11BAB4FA-1E98-4F6C-8B00-3C3405874D73}" type="parTrans" cxnId="{33E34F1F-AB86-4DFD-8723-5270E2654D51}">
      <dgm:prSet/>
      <dgm:spPr/>
      <dgm:t>
        <a:bodyPr/>
        <a:lstStyle/>
        <a:p>
          <a:endParaRPr lang="en-US"/>
        </a:p>
      </dgm:t>
    </dgm:pt>
    <dgm:pt modelId="{46B584F1-225F-41BE-82D9-E8ECEFF5ED5A}" type="sibTrans" cxnId="{33E34F1F-AB86-4DFD-8723-5270E2654D51}">
      <dgm:prSet/>
      <dgm:spPr/>
      <dgm:t>
        <a:bodyPr/>
        <a:lstStyle/>
        <a:p>
          <a:endParaRPr lang="en-US"/>
        </a:p>
      </dgm:t>
    </dgm:pt>
    <dgm:pt modelId="{11570DC1-4143-40F8-A44C-7E66F40FD824}">
      <dgm:prSet/>
      <dgm:spPr/>
      <dgm:t>
        <a:bodyPr/>
        <a:lstStyle/>
        <a:p>
          <a:r>
            <a:rPr lang="en-US" dirty="0">
              <a:latin typeface="Times New Roman" panose="02020603050405020304" pitchFamily="18" charset="0"/>
              <a:ea typeface="+mn-lt"/>
              <a:cs typeface="Times New Roman" panose="02020603050405020304" pitchFamily="18" charset="0"/>
            </a:rPr>
            <a:t>Sustainability storytelling to build brand identity</a:t>
          </a:r>
          <a:endParaRPr lang="en-US" dirty="0">
            <a:latin typeface="Times New Roman" panose="02020603050405020304" pitchFamily="18" charset="0"/>
            <a:cs typeface="Times New Roman" panose="02020603050405020304" pitchFamily="18" charset="0"/>
          </a:endParaRPr>
        </a:p>
      </dgm:t>
    </dgm:pt>
    <dgm:pt modelId="{4A589573-1F6B-464C-BEF3-501C856F1904}" type="parTrans" cxnId="{790726E0-9ACE-45C4-AA24-A3AD3D59D1F9}">
      <dgm:prSet/>
      <dgm:spPr/>
      <dgm:t>
        <a:bodyPr/>
        <a:lstStyle/>
        <a:p>
          <a:endParaRPr lang="en-US"/>
        </a:p>
      </dgm:t>
    </dgm:pt>
    <dgm:pt modelId="{708DB5E4-B4AA-444F-9BCD-D63057B8A7C4}" type="sibTrans" cxnId="{790726E0-9ACE-45C4-AA24-A3AD3D59D1F9}">
      <dgm:prSet/>
      <dgm:spPr/>
      <dgm:t>
        <a:bodyPr/>
        <a:lstStyle/>
        <a:p>
          <a:endParaRPr lang="en-US"/>
        </a:p>
      </dgm:t>
    </dgm:pt>
    <dgm:pt modelId="{70B1451D-0AE7-46B4-A77F-324DA0686624}" type="pres">
      <dgm:prSet presAssocID="{9024D183-CAC9-49A5-A71E-D7382BFEE0D3}" presName="diagram" presStyleCnt="0">
        <dgm:presLayoutVars>
          <dgm:dir/>
          <dgm:resizeHandles val="exact"/>
        </dgm:presLayoutVars>
      </dgm:prSet>
      <dgm:spPr/>
      <dgm:t>
        <a:bodyPr/>
        <a:lstStyle/>
        <a:p>
          <a:endParaRPr lang="en-US"/>
        </a:p>
      </dgm:t>
    </dgm:pt>
    <dgm:pt modelId="{46FFF3B9-0408-440C-AB2F-5B7939159C1A}" type="pres">
      <dgm:prSet presAssocID="{D3AF0726-EB6A-4C70-8858-B304627C7953}" presName="node" presStyleLbl="node1" presStyleIdx="0" presStyleCnt="4">
        <dgm:presLayoutVars>
          <dgm:bulletEnabled val="1"/>
        </dgm:presLayoutVars>
      </dgm:prSet>
      <dgm:spPr/>
      <dgm:t>
        <a:bodyPr/>
        <a:lstStyle/>
        <a:p>
          <a:endParaRPr lang="en-US"/>
        </a:p>
      </dgm:t>
    </dgm:pt>
    <dgm:pt modelId="{B02AF5E7-8DA3-4280-BA9B-E0DDF4FA0E70}" type="pres">
      <dgm:prSet presAssocID="{DE969E97-6411-4C7B-884B-1CE76E75BAF8}" presName="sibTrans" presStyleCnt="0"/>
      <dgm:spPr/>
    </dgm:pt>
    <dgm:pt modelId="{078B6CED-C71B-43E0-AF45-2F2E6CFA3B24}" type="pres">
      <dgm:prSet presAssocID="{93F2BDD0-E17C-4D8C-825F-F88BA0B0382A}" presName="node" presStyleLbl="node1" presStyleIdx="1" presStyleCnt="4">
        <dgm:presLayoutVars>
          <dgm:bulletEnabled val="1"/>
        </dgm:presLayoutVars>
      </dgm:prSet>
      <dgm:spPr/>
      <dgm:t>
        <a:bodyPr/>
        <a:lstStyle/>
        <a:p>
          <a:endParaRPr lang="en-US"/>
        </a:p>
      </dgm:t>
    </dgm:pt>
    <dgm:pt modelId="{A608DF1C-21A7-41A2-8F97-B40B88417128}" type="pres">
      <dgm:prSet presAssocID="{A7769F5C-F7ED-4FBF-B2E1-3716BA4DCDB5}" presName="sibTrans" presStyleCnt="0"/>
      <dgm:spPr/>
    </dgm:pt>
    <dgm:pt modelId="{257EFDA9-C04E-46C9-B9F1-2E1981145997}" type="pres">
      <dgm:prSet presAssocID="{E1B144D9-DA28-4B31-B756-4F6D173966A2}" presName="node" presStyleLbl="node1" presStyleIdx="2" presStyleCnt="4">
        <dgm:presLayoutVars>
          <dgm:bulletEnabled val="1"/>
        </dgm:presLayoutVars>
      </dgm:prSet>
      <dgm:spPr/>
      <dgm:t>
        <a:bodyPr/>
        <a:lstStyle/>
        <a:p>
          <a:endParaRPr lang="en-US"/>
        </a:p>
      </dgm:t>
    </dgm:pt>
    <dgm:pt modelId="{9B5FF805-62F0-4CD6-9E43-A4039A815A3B}" type="pres">
      <dgm:prSet presAssocID="{DDAAD04D-6465-4028-A002-A465914DCFAB}" presName="sibTrans" presStyleCnt="0"/>
      <dgm:spPr/>
    </dgm:pt>
    <dgm:pt modelId="{5BF57C08-6E8B-4B6C-9AAF-FEA4472982C1}" type="pres">
      <dgm:prSet presAssocID="{03A4E4E3-0D57-4FA0-97E3-4B3270679C5E}" presName="node" presStyleLbl="node1" presStyleIdx="3" presStyleCnt="4">
        <dgm:presLayoutVars>
          <dgm:bulletEnabled val="1"/>
        </dgm:presLayoutVars>
      </dgm:prSet>
      <dgm:spPr/>
      <dgm:t>
        <a:bodyPr/>
        <a:lstStyle/>
        <a:p>
          <a:endParaRPr lang="en-US"/>
        </a:p>
      </dgm:t>
    </dgm:pt>
  </dgm:ptLst>
  <dgm:cxnLst>
    <dgm:cxn modelId="{D815C779-E610-4DAA-A462-1E567308F494}" srcId="{E1B144D9-DA28-4B31-B756-4F6D173966A2}" destId="{C710FD70-6B2B-4A26-8256-612218F946F1}" srcOrd="0" destOrd="0" parTransId="{A46AB025-FF25-4081-8FA0-969B95A1AA3B}" sibTransId="{0B5F3453-CEC6-4F09-976C-C04B0043D09A}"/>
    <dgm:cxn modelId="{8048A2F3-ABDB-4E44-996E-4AF9DBFE58F1}" type="presOf" srcId="{7FFD3378-29B4-4309-89BC-BEB5C674A34A}" destId="{46FFF3B9-0408-440C-AB2F-5B7939159C1A}" srcOrd="0" destOrd="2" presId="urn:microsoft.com/office/officeart/2005/8/layout/default#2"/>
    <dgm:cxn modelId="{55BBE3DD-41C6-4D11-9C8C-203C6169CBBF}" srcId="{93F2BDD0-E17C-4D8C-825F-F88BA0B0382A}" destId="{1828FCAC-2218-47B0-9AF5-CD932238C737}" srcOrd="1" destOrd="0" parTransId="{F4AEDD73-E2B6-4CEC-AD41-A87E23BEB659}" sibTransId="{1D8E6648-F69E-452A-8C56-ED2C9855A456}"/>
    <dgm:cxn modelId="{790726E0-9ACE-45C4-AA24-A3AD3D59D1F9}" srcId="{03A4E4E3-0D57-4FA0-97E3-4B3270679C5E}" destId="{11570DC1-4143-40F8-A44C-7E66F40FD824}" srcOrd="2" destOrd="0" parTransId="{4A589573-1F6B-464C-BEF3-501C856F1904}" sibTransId="{708DB5E4-B4AA-444F-9BCD-D63057B8A7C4}"/>
    <dgm:cxn modelId="{4F33B9ED-D080-462D-A748-73DE4C5ABD16}" srcId="{9024D183-CAC9-49A5-A71E-D7382BFEE0D3}" destId="{E1B144D9-DA28-4B31-B756-4F6D173966A2}" srcOrd="2" destOrd="0" parTransId="{3E67CC2A-C730-4891-83E6-9CC389230967}" sibTransId="{DDAAD04D-6465-4028-A002-A465914DCFAB}"/>
    <dgm:cxn modelId="{85FA9E2A-5502-4965-B968-A62906E70C95}" srcId="{93F2BDD0-E17C-4D8C-825F-F88BA0B0382A}" destId="{0A6DDC43-13E0-40FD-9C28-C7DC983FA958}" srcOrd="0" destOrd="0" parTransId="{99879124-6568-4B50-AF33-9A82496F052E}" sibTransId="{31849EB9-4C47-4176-9BB4-F8590FB3FB2C}"/>
    <dgm:cxn modelId="{93D8059C-8E83-47E3-866E-BA0B4F716551}" srcId="{03A4E4E3-0D57-4FA0-97E3-4B3270679C5E}" destId="{7E0FBADD-990C-4AF8-8EFC-CB1A56CE04FA}" srcOrd="0" destOrd="0" parTransId="{5381A8A9-DD47-4EF8-885E-092E1E3C7E24}" sibTransId="{B09FB126-D11E-49EF-A230-D12B1224167C}"/>
    <dgm:cxn modelId="{E99AE99F-25E1-4502-941D-A8E590076A56}" type="presOf" srcId="{0A6DDC43-13E0-40FD-9C28-C7DC983FA958}" destId="{078B6CED-C71B-43E0-AF45-2F2E6CFA3B24}" srcOrd="0" destOrd="1" presId="urn:microsoft.com/office/officeart/2005/8/layout/default#2"/>
    <dgm:cxn modelId="{5458F604-4160-49A0-A26A-018334C81516}" srcId="{D3AF0726-EB6A-4C70-8858-B304627C7953}" destId="{30D2F1C4-9019-4E45-9E47-EB4276BCFAA7}" srcOrd="0" destOrd="0" parTransId="{B2F9D9AE-6D76-433C-972A-73254232C32E}" sibTransId="{B83E17F9-B4B7-4D52-8830-D72485674926}"/>
    <dgm:cxn modelId="{507EB02E-E164-4F84-9FCC-D7FED64DBBBB}" type="presOf" srcId="{03A4E4E3-0D57-4FA0-97E3-4B3270679C5E}" destId="{5BF57C08-6E8B-4B6C-9AAF-FEA4472982C1}" srcOrd="0" destOrd="0" presId="urn:microsoft.com/office/officeart/2005/8/layout/default#2"/>
    <dgm:cxn modelId="{014DCD39-FCA2-492D-862F-DEBEA7926178}" srcId="{9024D183-CAC9-49A5-A71E-D7382BFEE0D3}" destId="{03A4E4E3-0D57-4FA0-97E3-4B3270679C5E}" srcOrd="3" destOrd="0" parTransId="{87E8688C-5608-404D-B397-04850888977F}" sibTransId="{891814D8-BC5F-48E6-9D82-BD052DE4262F}"/>
    <dgm:cxn modelId="{33E34F1F-AB86-4DFD-8723-5270E2654D51}" srcId="{03A4E4E3-0D57-4FA0-97E3-4B3270679C5E}" destId="{29CE103F-09A5-4AF6-9760-4F45FB8E6DD0}" srcOrd="1" destOrd="0" parTransId="{11BAB4FA-1E98-4F6C-8B00-3C3405874D73}" sibTransId="{46B584F1-225F-41BE-82D9-E8ECEFF5ED5A}"/>
    <dgm:cxn modelId="{25AE319F-339B-4BD1-9673-7162C4670190}" srcId="{D3AF0726-EB6A-4C70-8858-B304627C7953}" destId="{26F8FAD6-EC80-4C22-89BD-FC6B7DA9ABC7}" srcOrd="2" destOrd="0" parTransId="{E8E5C4C3-383D-4AD9-8468-442A9FCA96D3}" sibTransId="{D27D7AE3-1377-46E8-B5A2-B1B4D85A3FC9}"/>
    <dgm:cxn modelId="{AF76F360-4BF4-43A8-AF16-2EA7001C17D9}" type="presOf" srcId="{9024D183-CAC9-49A5-A71E-D7382BFEE0D3}" destId="{70B1451D-0AE7-46B4-A77F-324DA0686624}" srcOrd="0" destOrd="0" presId="urn:microsoft.com/office/officeart/2005/8/layout/default#2"/>
    <dgm:cxn modelId="{6B12FDDD-6CD5-4534-8B04-EC82619A41E4}" type="presOf" srcId="{D3AF0726-EB6A-4C70-8858-B304627C7953}" destId="{46FFF3B9-0408-440C-AB2F-5B7939159C1A}" srcOrd="0" destOrd="0" presId="urn:microsoft.com/office/officeart/2005/8/layout/default#2"/>
    <dgm:cxn modelId="{96FEFBE2-DACB-4A34-BCA1-330D7989298E}" type="presOf" srcId="{30D2F1C4-9019-4E45-9E47-EB4276BCFAA7}" destId="{46FFF3B9-0408-440C-AB2F-5B7939159C1A}" srcOrd="0" destOrd="1" presId="urn:microsoft.com/office/officeart/2005/8/layout/default#2"/>
    <dgm:cxn modelId="{10B1ED2A-7548-408A-8039-E1DFF0F5F8E1}" type="presOf" srcId="{26F8FAD6-EC80-4C22-89BD-FC6B7DA9ABC7}" destId="{46FFF3B9-0408-440C-AB2F-5B7939159C1A}" srcOrd="0" destOrd="3" presId="urn:microsoft.com/office/officeart/2005/8/layout/default#2"/>
    <dgm:cxn modelId="{13917277-A719-4368-A730-9AFFEF4A3CF1}" type="presOf" srcId="{11570DC1-4143-40F8-A44C-7E66F40FD824}" destId="{5BF57C08-6E8B-4B6C-9AAF-FEA4472982C1}" srcOrd="0" destOrd="3" presId="urn:microsoft.com/office/officeart/2005/8/layout/default#2"/>
    <dgm:cxn modelId="{71AE2491-1C9E-4925-945C-DC5C38A8ACD3}" type="presOf" srcId="{06B6E1B7-E782-43B6-B0A9-EF866C732016}" destId="{257EFDA9-C04E-46C9-B9F1-2E1981145997}" srcOrd="0" destOrd="2" presId="urn:microsoft.com/office/officeart/2005/8/layout/default#2"/>
    <dgm:cxn modelId="{FF70768A-3F55-486E-B53A-10EA82F22F6F}" srcId="{D3AF0726-EB6A-4C70-8858-B304627C7953}" destId="{7FFD3378-29B4-4309-89BC-BEB5C674A34A}" srcOrd="1" destOrd="0" parTransId="{B762B0C3-A316-415A-94A4-B3A1F6ECB885}" sibTransId="{E96C0C7C-BBB7-4F20-AEBB-8ED5C34AECE6}"/>
    <dgm:cxn modelId="{9998CD63-A2A4-4380-B4B7-C0D9564A023F}" srcId="{9024D183-CAC9-49A5-A71E-D7382BFEE0D3}" destId="{D3AF0726-EB6A-4C70-8858-B304627C7953}" srcOrd="0" destOrd="0" parTransId="{8E55575F-B96B-4AF8-ABF6-E45AB479DD68}" sibTransId="{DE969E97-6411-4C7B-884B-1CE76E75BAF8}"/>
    <dgm:cxn modelId="{78797419-3F3E-4922-9112-FA76FA6AD8F4}" type="presOf" srcId="{E1B144D9-DA28-4B31-B756-4F6D173966A2}" destId="{257EFDA9-C04E-46C9-B9F1-2E1981145997}" srcOrd="0" destOrd="0" presId="urn:microsoft.com/office/officeart/2005/8/layout/default#2"/>
    <dgm:cxn modelId="{85B95101-5559-4682-8B40-0E219EF1C454}" srcId="{9024D183-CAC9-49A5-A71E-D7382BFEE0D3}" destId="{93F2BDD0-E17C-4D8C-825F-F88BA0B0382A}" srcOrd="1" destOrd="0" parTransId="{EE075063-51BC-479E-ACD0-6BFE6B1957ED}" sibTransId="{A7769F5C-F7ED-4FBF-B2E1-3716BA4DCDB5}"/>
    <dgm:cxn modelId="{3A3AB478-0492-464C-8973-86FED27EFB74}" type="presOf" srcId="{1828FCAC-2218-47B0-9AF5-CD932238C737}" destId="{078B6CED-C71B-43E0-AF45-2F2E6CFA3B24}" srcOrd="0" destOrd="2" presId="urn:microsoft.com/office/officeart/2005/8/layout/default#2"/>
    <dgm:cxn modelId="{996A8CE4-72EF-4AC7-8E8D-CBDF5307BA81}" type="presOf" srcId="{7E0FBADD-990C-4AF8-8EFC-CB1A56CE04FA}" destId="{5BF57C08-6E8B-4B6C-9AAF-FEA4472982C1}" srcOrd="0" destOrd="1" presId="urn:microsoft.com/office/officeart/2005/8/layout/default#2"/>
    <dgm:cxn modelId="{87719091-3359-46D1-9EE7-C247AD605D8D}" type="presOf" srcId="{C710FD70-6B2B-4A26-8256-612218F946F1}" destId="{257EFDA9-C04E-46C9-B9F1-2E1981145997}" srcOrd="0" destOrd="1" presId="urn:microsoft.com/office/officeart/2005/8/layout/default#2"/>
    <dgm:cxn modelId="{07E43984-930B-4234-B356-B70231649D6A}" type="presOf" srcId="{29CE103F-09A5-4AF6-9760-4F45FB8E6DD0}" destId="{5BF57C08-6E8B-4B6C-9AAF-FEA4472982C1}" srcOrd="0" destOrd="2" presId="urn:microsoft.com/office/officeart/2005/8/layout/default#2"/>
    <dgm:cxn modelId="{61BAFE3D-9776-4BDF-BAF2-6E93BD123FF0}" type="presOf" srcId="{93F2BDD0-E17C-4D8C-825F-F88BA0B0382A}" destId="{078B6CED-C71B-43E0-AF45-2F2E6CFA3B24}" srcOrd="0" destOrd="0" presId="urn:microsoft.com/office/officeart/2005/8/layout/default#2"/>
    <dgm:cxn modelId="{2947C7AE-1A51-44F1-8D7B-8B3975952CA0}" srcId="{E1B144D9-DA28-4B31-B756-4F6D173966A2}" destId="{06B6E1B7-E782-43B6-B0A9-EF866C732016}" srcOrd="1" destOrd="0" parTransId="{24DBBE83-EE3A-43C3-BED4-A9F69A7D9025}" sibTransId="{059380D2-F44E-4C58-9674-FC4EB3C35786}"/>
    <dgm:cxn modelId="{38082920-3BE9-4315-BD62-BB1368995760}" type="presParOf" srcId="{70B1451D-0AE7-46B4-A77F-324DA0686624}" destId="{46FFF3B9-0408-440C-AB2F-5B7939159C1A}" srcOrd="0" destOrd="0" presId="urn:microsoft.com/office/officeart/2005/8/layout/default#2"/>
    <dgm:cxn modelId="{7DDC1795-5D8B-4F2E-8436-5B6162E9D0EF}" type="presParOf" srcId="{70B1451D-0AE7-46B4-A77F-324DA0686624}" destId="{B02AF5E7-8DA3-4280-BA9B-E0DDF4FA0E70}" srcOrd="1" destOrd="0" presId="urn:microsoft.com/office/officeart/2005/8/layout/default#2"/>
    <dgm:cxn modelId="{2E3792E5-48A1-4FC4-884E-E14CA149388C}" type="presParOf" srcId="{70B1451D-0AE7-46B4-A77F-324DA0686624}" destId="{078B6CED-C71B-43E0-AF45-2F2E6CFA3B24}" srcOrd="2" destOrd="0" presId="urn:microsoft.com/office/officeart/2005/8/layout/default#2"/>
    <dgm:cxn modelId="{E27DE48B-BDBB-491F-9FE0-4FBCD271F8F2}" type="presParOf" srcId="{70B1451D-0AE7-46B4-A77F-324DA0686624}" destId="{A608DF1C-21A7-41A2-8F97-B40B88417128}" srcOrd="3" destOrd="0" presId="urn:microsoft.com/office/officeart/2005/8/layout/default#2"/>
    <dgm:cxn modelId="{D790D2A1-6C33-4EC5-A411-D09EAC1845A1}" type="presParOf" srcId="{70B1451D-0AE7-46B4-A77F-324DA0686624}" destId="{257EFDA9-C04E-46C9-B9F1-2E1981145997}" srcOrd="4" destOrd="0" presId="urn:microsoft.com/office/officeart/2005/8/layout/default#2"/>
    <dgm:cxn modelId="{1DF1ECB2-38D1-40F3-AF21-2639634FCADD}" type="presParOf" srcId="{70B1451D-0AE7-46B4-A77F-324DA0686624}" destId="{9B5FF805-62F0-4CD6-9E43-A4039A815A3B}" srcOrd="5" destOrd="0" presId="urn:microsoft.com/office/officeart/2005/8/layout/default#2"/>
    <dgm:cxn modelId="{F3812677-E67C-4D1A-9AE0-F8F9F703ABF4}" type="presParOf" srcId="{70B1451D-0AE7-46B4-A77F-324DA0686624}" destId="{5BF57C08-6E8B-4B6C-9AAF-FEA4472982C1}" srcOrd="6" destOrd="0" presId="urn:microsoft.com/office/officeart/2005/8/layout/defaul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08D7E-9845-4C24-ADAB-1F2C15EC3609}">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54057-A7C4-4FF2-A0F7-7620B431B987}">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9712D-8F31-4897-BA2A-49E81BCECE44}">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b="0" kern="1200">
              <a:latin typeface="Times New Roman" panose="02020603050405020304" pitchFamily="18" charset="0"/>
              <a:cs typeface="Times New Roman" panose="02020603050405020304" pitchFamily="18" charset="0"/>
            </a:rPr>
            <a:t>Zero‑waste, locally sourced organic cafe</a:t>
          </a:r>
        </a:p>
      </dsp:txBody>
      <dsp:txXfrm>
        <a:off x="1057183" y="1805"/>
        <a:ext cx="9458416" cy="915310"/>
      </dsp:txXfrm>
    </dsp:sp>
    <dsp:sp modelId="{FBE0DC62-2EC2-4AD6-8CE3-4E16FD205445}">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421084-F510-44F7-AD09-738B38E8A922}">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4B48CA-C01E-4F78-BEAB-F0644010B287}">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Fair-trade coffee, teas, plant-based meals</a:t>
          </a:r>
        </a:p>
      </dsp:txBody>
      <dsp:txXfrm>
        <a:off x="1057183" y="1145944"/>
        <a:ext cx="9458416" cy="915310"/>
      </dsp:txXfrm>
    </dsp:sp>
    <dsp:sp modelId="{BBF2F791-D8CB-40C7-8CFF-D05AB26A8A9D}">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D031B-7200-4116-8702-6FA1D7B542B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961A2A-E3F6-4DE1-B9F4-4C5B6A441534}">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b="0" kern="1200">
              <a:latin typeface="Times New Roman" panose="02020603050405020304" pitchFamily="18" charset="0"/>
              <a:cs typeface="Times New Roman" panose="02020603050405020304" pitchFamily="18" charset="0"/>
            </a:rPr>
            <a:t>Location: central London near campuses/offices</a:t>
          </a:r>
        </a:p>
      </dsp:txBody>
      <dsp:txXfrm>
        <a:off x="1057183" y="2290082"/>
        <a:ext cx="9458416" cy="915310"/>
      </dsp:txXfrm>
    </dsp:sp>
    <dsp:sp modelId="{DB21EB03-03A4-4464-A920-3EBC9A4B4A59}">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2644AD-69FD-41EF-88C8-D65F58473DDB}">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05FFF2-184E-4DA8-A49D-3ED5B7B39534}">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b="0" kern="1200" dirty="0">
              <a:latin typeface="Times New Roman" panose="02020603050405020304" pitchFamily="18" charset="0"/>
              <a:cs typeface="Times New Roman" panose="02020603050405020304" pitchFamily="18" charset="0"/>
            </a:rPr>
            <a:t>Core idea: “Sustain, Sip, Save” – low environmental impact</a:t>
          </a:r>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685EB-DB99-498B-926B-D6B4CB710BD5}">
      <dsp:nvSpPr>
        <dsp:cNvPr id="0" name=""/>
        <dsp:cNvSpPr/>
      </dsp:nvSpPr>
      <dsp:spPr>
        <a:xfrm>
          <a:off x="0" y="58909"/>
          <a:ext cx="6666833" cy="8365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Private Limited Company (Ltd)</a:t>
          </a:r>
        </a:p>
      </dsp:txBody>
      <dsp:txXfrm>
        <a:off x="40837" y="99746"/>
        <a:ext cx="6585159" cy="754876"/>
      </dsp:txXfrm>
    </dsp:sp>
    <dsp:sp modelId="{AEA0ED03-9387-4819-97D3-F82CBEAC2CBC}">
      <dsp:nvSpPr>
        <dsp:cNvPr id="0" name=""/>
        <dsp:cNvSpPr/>
      </dsp:nvSpPr>
      <dsp:spPr>
        <a:xfrm>
          <a:off x="0" y="958819"/>
          <a:ext cx="6666833" cy="83655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Provides limited liability to protect founder’s personal assets</a:t>
          </a:r>
        </a:p>
      </dsp:txBody>
      <dsp:txXfrm>
        <a:off x="40837" y="999656"/>
        <a:ext cx="6585159" cy="754876"/>
      </dsp:txXfrm>
    </dsp:sp>
    <dsp:sp modelId="{FDDEBDBB-AA47-4265-8974-3B553665EF85}">
      <dsp:nvSpPr>
        <dsp:cNvPr id="0" name=""/>
        <dsp:cNvSpPr/>
      </dsp:nvSpPr>
      <dsp:spPr>
        <a:xfrm>
          <a:off x="0" y="1858730"/>
          <a:ext cx="6666833" cy="83655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Attracts potential investors and lenders</a:t>
          </a:r>
        </a:p>
      </dsp:txBody>
      <dsp:txXfrm>
        <a:off x="40837" y="1899567"/>
        <a:ext cx="6585159" cy="754876"/>
      </dsp:txXfrm>
    </dsp:sp>
    <dsp:sp modelId="{BCB02EFC-C796-4782-B074-76B9E9DE0B9D}">
      <dsp:nvSpPr>
        <dsp:cNvPr id="0" name=""/>
        <dsp:cNvSpPr/>
      </dsp:nvSpPr>
      <dsp:spPr>
        <a:xfrm>
          <a:off x="0" y="2758640"/>
          <a:ext cx="6666833" cy="83655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Simplifies taxation and ownership structure</a:t>
          </a:r>
        </a:p>
      </dsp:txBody>
      <dsp:txXfrm>
        <a:off x="40837" y="2799477"/>
        <a:ext cx="6585159" cy="754876"/>
      </dsp:txXfrm>
    </dsp:sp>
    <dsp:sp modelId="{E8C34FCF-643A-4BA6-89DC-141A7C060A84}">
      <dsp:nvSpPr>
        <dsp:cNvPr id="0" name=""/>
        <dsp:cNvSpPr/>
      </dsp:nvSpPr>
      <dsp:spPr>
        <a:xfrm>
          <a:off x="0" y="3658550"/>
          <a:ext cx="6666833" cy="83655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latin typeface="Times New Roman" panose="02020603050405020304" pitchFamily="18" charset="0"/>
              <a:cs typeface="Times New Roman" panose="02020603050405020304" pitchFamily="18" charset="0"/>
            </a:rPr>
            <a:t>Enables future expansion and partnerships</a:t>
          </a:r>
        </a:p>
      </dsp:txBody>
      <dsp:txXfrm>
        <a:off x="40837" y="3699387"/>
        <a:ext cx="6585159" cy="754876"/>
      </dsp:txXfrm>
    </dsp:sp>
    <dsp:sp modelId="{5C724D24-2C6D-4016-AF21-2FEEC08580AE}">
      <dsp:nvSpPr>
        <dsp:cNvPr id="0" name=""/>
        <dsp:cNvSpPr/>
      </dsp:nvSpPr>
      <dsp:spPr>
        <a:xfrm>
          <a:off x="0" y="4558460"/>
          <a:ext cx="6666833" cy="83655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Compliant with UK corporate law and reporting requirements</a:t>
          </a:r>
        </a:p>
      </dsp:txBody>
      <dsp:txXfrm>
        <a:off x="40837" y="4599297"/>
        <a:ext cx="6585159" cy="754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ED4A7-AB63-4B13-8256-306FE7D0B784}">
      <dsp:nvSpPr>
        <dsp:cNvPr id="0" name=""/>
        <dsp:cNvSpPr/>
      </dsp:nvSpPr>
      <dsp:spPr>
        <a:xfrm>
          <a:off x="0" y="574162"/>
          <a:ext cx="9998829" cy="105292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latin typeface="Times New Roman" panose="02020603050405020304" pitchFamily="18" charset="0"/>
              <a:ea typeface="+mn-lt"/>
              <a:cs typeface="Times New Roman" panose="02020603050405020304" pitchFamily="18" charset="0"/>
            </a:rPr>
            <a:t>Political:</a:t>
          </a:r>
          <a:endParaRPr lang="en-US" sz="2800" kern="1200" dirty="0">
            <a:latin typeface="Times New Roman" panose="02020603050405020304" pitchFamily="18" charset="0"/>
            <a:cs typeface="Times New Roman" panose="02020603050405020304" pitchFamily="18" charset="0"/>
          </a:endParaRPr>
        </a:p>
      </dsp:txBody>
      <dsp:txXfrm>
        <a:off x="51399" y="625561"/>
        <a:ext cx="9896031" cy="950123"/>
      </dsp:txXfrm>
    </dsp:sp>
    <dsp:sp modelId="{E5BC48F2-9B72-41BB-9FC5-43EE418BD654}">
      <dsp:nvSpPr>
        <dsp:cNvPr id="0" name=""/>
        <dsp:cNvSpPr/>
      </dsp:nvSpPr>
      <dsp:spPr>
        <a:xfrm>
          <a:off x="0" y="1627083"/>
          <a:ext cx="9998829"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46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ea typeface="+mn-lt"/>
              <a:cs typeface="Times New Roman" panose="02020603050405020304" pitchFamily="18" charset="0"/>
            </a:rPr>
            <a:t>UK Net Zero Strategy encourages sustainable business practices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ea typeface="+mn-lt"/>
              <a:cs typeface="Times New Roman" panose="02020603050405020304" pitchFamily="18" charset="0"/>
            </a:rPr>
            <a:t>Plastic Packaging Tax incentivizes zero-waste operations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ea typeface="+mn-lt"/>
              <a:cs typeface="Times New Roman" panose="02020603050405020304" pitchFamily="18" charset="0"/>
            </a:rPr>
            <a:t>Potential access to green grants and start-up support</a:t>
          </a:r>
          <a:endParaRPr lang="en-US" sz="2000" kern="1200" dirty="0">
            <a:latin typeface="Times New Roman" panose="02020603050405020304" pitchFamily="18" charset="0"/>
            <a:cs typeface="Times New Roman" panose="02020603050405020304" pitchFamily="18" charset="0"/>
          </a:endParaRPr>
        </a:p>
      </dsp:txBody>
      <dsp:txXfrm>
        <a:off x="0" y="1627083"/>
        <a:ext cx="9998829" cy="1076400"/>
      </dsp:txXfrm>
    </dsp:sp>
    <dsp:sp modelId="{08618B07-899A-4C63-8DEF-31CADBC1DE6A}">
      <dsp:nvSpPr>
        <dsp:cNvPr id="0" name=""/>
        <dsp:cNvSpPr/>
      </dsp:nvSpPr>
      <dsp:spPr>
        <a:xfrm>
          <a:off x="0" y="2703483"/>
          <a:ext cx="9998829" cy="862796"/>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latin typeface="Times New Roman" panose="02020603050405020304" pitchFamily="18" charset="0"/>
              <a:ea typeface="+mn-lt"/>
              <a:cs typeface="Times New Roman" panose="02020603050405020304" pitchFamily="18" charset="0"/>
            </a:rPr>
            <a:t>Economic:</a:t>
          </a:r>
          <a:endParaRPr lang="en-US" sz="2800" kern="1200" dirty="0">
            <a:latin typeface="Times New Roman" panose="02020603050405020304" pitchFamily="18" charset="0"/>
            <a:cs typeface="Times New Roman" panose="02020603050405020304" pitchFamily="18" charset="0"/>
          </a:endParaRPr>
        </a:p>
      </dsp:txBody>
      <dsp:txXfrm>
        <a:off x="42118" y="2745601"/>
        <a:ext cx="9914593" cy="778560"/>
      </dsp:txXfrm>
    </dsp:sp>
    <dsp:sp modelId="{788403DE-E261-48D3-B5C4-C3091EBA65F4}">
      <dsp:nvSpPr>
        <dsp:cNvPr id="0" name=""/>
        <dsp:cNvSpPr/>
      </dsp:nvSpPr>
      <dsp:spPr>
        <a:xfrm>
          <a:off x="0" y="3566279"/>
          <a:ext cx="9998829" cy="1278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463"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ea typeface="+mn-lt"/>
              <a:cs typeface="Times New Roman" panose="02020603050405020304" pitchFamily="18" charset="0"/>
            </a:rPr>
            <a:t>UK cafe market projected to grow to ~£5.8bn by 2026</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ea typeface="+mn-lt"/>
              <a:cs typeface="Times New Roman" panose="02020603050405020304" pitchFamily="18" charset="0"/>
            </a:rPr>
            <a:t>Post-pandemic recovery increasing demand for healthy food</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ea typeface="+mn-lt"/>
              <a:cs typeface="Times New Roman" panose="02020603050405020304" pitchFamily="18" charset="0"/>
            </a:rPr>
            <a:t>Urban consumers willing to pay premium for ethical and local produce</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20000"/>
            </a:spcAft>
            <a:buChar char="•"/>
          </a:pPr>
          <a:r>
            <a:rPr lang="en-US" sz="2000" kern="1200" dirty="0">
              <a:latin typeface="Times New Roman" panose="02020603050405020304" pitchFamily="18" charset="0"/>
              <a:ea typeface="+mn-lt"/>
              <a:cs typeface="Times New Roman" panose="02020603050405020304" pitchFamily="18" charset="0"/>
            </a:rPr>
            <a:t>Cost pressures from rent and energy considered in pricing strategy</a:t>
          </a:r>
          <a:endParaRPr lang="en-US" sz="2000" kern="1200" dirty="0">
            <a:latin typeface="Times New Roman" panose="02020603050405020304" pitchFamily="18" charset="0"/>
            <a:cs typeface="Times New Roman" panose="02020603050405020304" pitchFamily="18" charset="0"/>
          </a:endParaRPr>
        </a:p>
      </dsp:txBody>
      <dsp:txXfrm>
        <a:off x="0" y="3566279"/>
        <a:ext cx="9998829" cy="12782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0D07B-15A4-495F-91AE-0CCE9E0829A9}">
      <dsp:nvSpPr>
        <dsp:cNvPr id="0" name=""/>
        <dsp:cNvSpPr/>
      </dsp:nvSpPr>
      <dsp:spPr>
        <a:xfrm>
          <a:off x="132648" y="527"/>
          <a:ext cx="4755306" cy="10416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US" sz="3600" b="1" kern="1200" dirty="0">
              <a:ea typeface="+mn-lt"/>
              <a:cs typeface="+mn-lt"/>
            </a:rPr>
            <a:t>Social:</a:t>
          </a:r>
          <a:endParaRPr lang="en-US" sz="3600" kern="1200" dirty="0"/>
        </a:p>
      </dsp:txBody>
      <dsp:txXfrm>
        <a:off x="163156" y="31035"/>
        <a:ext cx="4694290" cy="980588"/>
      </dsp:txXfrm>
    </dsp:sp>
    <dsp:sp modelId="{564AD588-BBAF-4BED-8E24-CDAC465A5413}">
      <dsp:nvSpPr>
        <dsp:cNvPr id="0" name=""/>
        <dsp:cNvSpPr/>
      </dsp:nvSpPr>
      <dsp:spPr>
        <a:xfrm>
          <a:off x="132648" y="1400364"/>
          <a:ext cx="508033" cy="508033"/>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3DCA7-3512-4A84-B400-ECB2D5A000B6}">
      <dsp:nvSpPr>
        <dsp:cNvPr id="0" name=""/>
        <dsp:cNvSpPr/>
      </dsp:nvSpPr>
      <dsp:spPr>
        <a:xfrm>
          <a:off x="671163" y="1133578"/>
          <a:ext cx="4216791" cy="1041604"/>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ea typeface="+mn-lt"/>
              <a:cs typeface="+mn-lt"/>
            </a:rPr>
            <a:t>Rising awareness of health and sustainability issues</a:t>
          </a:r>
          <a:endParaRPr lang="en-US" sz="1600" kern="1200" dirty="0"/>
        </a:p>
      </dsp:txBody>
      <dsp:txXfrm>
        <a:off x="722019" y="1184434"/>
        <a:ext cx="4115079" cy="939892"/>
      </dsp:txXfrm>
    </dsp:sp>
    <dsp:sp modelId="{F9714EE6-1BA9-4350-B355-1F3845263FED}">
      <dsp:nvSpPr>
        <dsp:cNvPr id="0" name=""/>
        <dsp:cNvSpPr/>
      </dsp:nvSpPr>
      <dsp:spPr>
        <a:xfrm>
          <a:off x="132648" y="2502933"/>
          <a:ext cx="508033" cy="508033"/>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F5570E-8B63-4B93-98DF-22342B7F047E}">
      <dsp:nvSpPr>
        <dsp:cNvPr id="0" name=""/>
        <dsp:cNvSpPr/>
      </dsp:nvSpPr>
      <dsp:spPr>
        <a:xfrm>
          <a:off x="671163" y="2236147"/>
          <a:ext cx="4216791" cy="1041604"/>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ea typeface="+mn-lt"/>
              <a:cs typeface="+mn-lt"/>
            </a:rPr>
            <a:t>Growth in vegan, vegetarian, and plant-based diets</a:t>
          </a:r>
          <a:endParaRPr lang="en-US" sz="1600" kern="1200" dirty="0"/>
        </a:p>
      </dsp:txBody>
      <dsp:txXfrm>
        <a:off x="722019" y="2287003"/>
        <a:ext cx="4115079" cy="939892"/>
      </dsp:txXfrm>
    </dsp:sp>
    <dsp:sp modelId="{609C5A9D-9A28-42F5-A705-D262C0273374}">
      <dsp:nvSpPr>
        <dsp:cNvPr id="0" name=""/>
        <dsp:cNvSpPr/>
      </dsp:nvSpPr>
      <dsp:spPr>
        <a:xfrm>
          <a:off x="132648" y="3605502"/>
          <a:ext cx="508033" cy="508033"/>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7CFB0-C247-428C-BDA1-7B9806D0127B}">
      <dsp:nvSpPr>
        <dsp:cNvPr id="0" name=""/>
        <dsp:cNvSpPr/>
      </dsp:nvSpPr>
      <dsp:spPr>
        <a:xfrm>
          <a:off x="671163" y="3338716"/>
          <a:ext cx="4216791" cy="1041604"/>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ea typeface="+mn-lt"/>
              <a:cs typeface="+mn-lt"/>
            </a:rPr>
            <a:t>Trend towards supporting local and ethical businesses</a:t>
          </a:r>
          <a:endParaRPr lang="en-US" sz="1600" kern="1200" dirty="0"/>
        </a:p>
      </dsp:txBody>
      <dsp:txXfrm>
        <a:off x="722019" y="3389572"/>
        <a:ext cx="4115079" cy="939892"/>
      </dsp:txXfrm>
    </dsp:sp>
    <dsp:sp modelId="{91884866-9EC0-4577-B3A6-6C73B45DA4C2}">
      <dsp:nvSpPr>
        <dsp:cNvPr id="0" name=""/>
        <dsp:cNvSpPr/>
      </dsp:nvSpPr>
      <dsp:spPr>
        <a:xfrm>
          <a:off x="5363485" y="527"/>
          <a:ext cx="4755306" cy="10416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US" sz="3600" b="1" kern="1200" dirty="0">
              <a:ea typeface="+mn-lt"/>
              <a:cs typeface="+mn-lt"/>
            </a:rPr>
            <a:t>Technological:</a:t>
          </a:r>
          <a:endParaRPr lang="en-US" sz="3600" kern="1200" dirty="0"/>
        </a:p>
      </dsp:txBody>
      <dsp:txXfrm>
        <a:off x="5393993" y="31035"/>
        <a:ext cx="4694290" cy="980588"/>
      </dsp:txXfrm>
    </dsp:sp>
    <dsp:sp modelId="{99D6912D-167E-49E8-9C76-EA0370A93329}">
      <dsp:nvSpPr>
        <dsp:cNvPr id="0" name=""/>
        <dsp:cNvSpPr/>
      </dsp:nvSpPr>
      <dsp:spPr>
        <a:xfrm>
          <a:off x="5363485" y="1400364"/>
          <a:ext cx="508033" cy="508033"/>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5E8347-CAF1-432E-BF92-A488FBD200AF}">
      <dsp:nvSpPr>
        <dsp:cNvPr id="0" name=""/>
        <dsp:cNvSpPr/>
      </dsp:nvSpPr>
      <dsp:spPr>
        <a:xfrm>
          <a:off x="5902000" y="1133578"/>
          <a:ext cx="4216791" cy="1041604"/>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ea typeface="+mn-lt"/>
              <a:cs typeface="+mn-lt"/>
            </a:rPr>
            <a:t>Digital ordering platforms and contactless payments</a:t>
          </a:r>
          <a:endParaRPr lang="en-US" sz="1600" kern="1200" dirty="0"/>
        </a:p>
      </dsp:txBody>
      <dsp:txXfrm>
        <a:off x="5952856" y="1184434"/>
        <a:ext cx="4115079" cy="939892"/>
      </dsp:txXfrm>
    </dsp:sp>
    <dsp:sp modelId="{EE0D721B-59C1-41B8-B9ED-43B3C5B91219}">
      <dsp:nvSpPr>
        <dsp:cNvPr id="0" name=""/>
        <dsp:cNvSpPr/>
      </dsp:nvSpPr>
      <dsp:spPr>
        <a:xfrm>
          <a:off x="5363485" y="2502933"/>
          <a:ext cx="508033" cy="508033"/>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5DDD26-1A23-488F-98FD-E3F5EB83C98B}">
      <dsp:nvSpPr>
        <dsp:cNvPr id="0" name=""/>
        <dsp:cNvSpPr/>
      </dsp:nvSpPr>
      <dsp:spPr>
        <a:xfrm>
          <a:off x="5902000" y="2236147"/>
          <a:ext cx="4216791" cy="1041604"/>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ea typeface="+mn-lt"/>
              <a:cs typeface="+mn-lt"/>
            </a:rPr>
            <a:t>Social media engagement for marketing and brand loyalty</a:t>
          </a:r>
          <a:endParaRPr lang="en-US" sz="1600" kern="1200" dirty="0"/>
        </a:p>
      </dsp:txBody>
      <dsp:txXfrm>
        <a:off x="5952856" y="2287003"/>
        <a:ext cx="4115079" cy="939892"/>
      </dsp:txXfrm>
    </dsp:sp>
    <dsp:sp modelId="{D4ED35B1-8B13-4C01-B445-A8D32D95BBF4}">
      <dsp:nvSpPr>
        <dsp:cNvPr id="0" name=""/>
        <dsp:cNvSpPr/>
      </dsp:nvSpPr>
      <dsp:spPr>
        <a:xfrm>
          <a:off x="5363485" y="3605502"/>
          <a:ext cx="508033" cy="508033"/>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2D3126-E9D8-4A51-888D-54F8A7EDA153}">
      <dsp:nvSpPr>
        <dsp:cNvPr id="0" name=""/>
        <dsp:cNvSpPr/>
      </dsp:nvSpPr>
      <dsp:spPr>
        <a:xfrm>
          <a:off x="5902000" y="3338716"/>
          <a:ext cx="4216791" cy="1041604"/>
        </a:xfrm>
        <a:prstGeom prst="roundRect">
          <a:avLst>
            <a:gd name="adj" fmla="val 1667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ea typeface="+mn-lt"/>
              <a:cs typeface="+mn-lt"/>
            </a:rPr>
            <a:t>Online ordering and delivery integration</a:t>
          </a:r>
          <a:endParaRPr lang="en-US" sz="1600" kern="1200" dirty="0"/>
        </a:p>
      </dsp:txBody>
      <dsp:txXfrm>
        <a:off x="5952856" y="3389572"/>
        <a:ext cx="4115079" cy="9398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ED6C2-9687-4178-A306-D6770A2BAD0D}">
      <dsp:nvSpPr>
        <dsp:cNvPr id="0" name=""/>
        <dsp:cNvSpPr/>
      </dsp:nvSpPr>
      <dsp:spPr>
        <a:xfrm>
          <a:off x="143427" y="27739"/>
          <a:ext cx="8577072" cy="779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b" anchorCtr="0">
          <a:noAutofit/>
        </a:bodyPr>
        <a:lstStyle/>
        <a:p>
          <a:pPr marL="0" lvl="0" indent="0" algn="l" defTabSz="1600200">
            <a:lnSpc>
              <a:spcPct val="9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Environmental:</a:t>
          </a:r>
        </a:p>
      </dsp:txBody>
      <dsp:txXfrm>
        <a:off x="143427" y="27739"/>
        <a:ext cx="8577072" cy="779733"/>
      </dsp:txXfrm>
    </dsp:sp>
    <dsp:sp modelId="{1EDF0780-AA0F-40A8-AACB-8CED79B72BC5}">
      <dsp:nvSpPr>
        <dsp:cNvPr id="0" name=""/>
        <dsp:cNvSpPr/>
      </dsp:nvSpPr>
      <dsp:spPr>
        <a:xfrm>
          <a:off x="143427" y="807473"/>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EA774C-9BAC-47C2-96FF-DCD134DBB200}">
      <dsp:nvSpPr>
        <dsp:cNvPr id="0" name=""/>
        <dsp:cNvSpPr/>
      </dsp:nvSpPr>
      <dsp:spPr>
        <a:xfrm>
          <a:off x="1348982" y="807473"/>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933C92-7A86-4FB1-87D6-863329A772DA}">
      <dsp:nvSpPr>
        <dsp:cNvPr id="0" name=""/>
        <dsp:cNvSpPr/>
      </dsp:nvSpPr>
      <dsp:spPr>
        <a:xfrm>
          <a:off x="2555490" y="807473"/>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DB7029-4BC9-4783-A841-0BF6E7922409}">
      <dsp:nvSpPr>
        <dsp:cNvPr id="0" name=""/>
        <dsp:cNvSpPr/>
      </dsp:nvSpPr>
      <dsp:spPr>
        <a:xfrm>
          <a:off x="3761046" y="807473"/>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C510D5-D946-4F2E-831E-67E4A52F7E08}">
      <dsp:nvSpPr>
        <dsp:cNvPr id="0" name=""/>
        <dsp:cNvSpPr/>
      </dsp:nvSpPr>
      <dsp:spPr>
        <a:xfrm>
          <a:off x="4967554" y="807473"/>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1CC835-C90B-4A6C-9FD9-A72C336A662B}">
      <dsp:nvSpPr>
        <dsp:cNvPr id="0" name=""/>
        <dsp:cNvSpPr/>
      </dsp:nvSpPr>
      <dsp:spPr>
        <a:xfrm>
          <a:off x="6173109" y="807473"/>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AD7CB-7B7E-4583-9074-E44E0647FE5E}">
      <dsp:nvSpPr>
        <dsp:cNvPr id="0" name=""/>
        <dsp:cNvSpPr/>
      </dsp:nvSpPr>
      <dsp:spPr>
        <a:xfrm>
          <a:off x="7379617" y="807473"/>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D07F2-6A5A-4286-B7CB-1E3E24828DCF}">
      <dsp:nvSpPr>
        <dsp:cNvPr id="0" name=""/>
        <dsp:cNvSpPr/>
      </dsp:nvSpPr>
      <dsp:spPr>
        <a:xfrm>
          <a:off x="143427" y="966308"/>
          <a:ext cx="8688573" cy="1270677"/>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err="1">
              <a:latin typeface="Times New Roman" panose="02020603050405020304" pitchFamily="18" charset="0"/>
              <a:cs typeface="Times New Roman" panose="02020603050405020304" pitchFamily="18" charset="0"/>
            </a:rPr>
            <a:t>Minimise</a:t>
          </a:r>
          <a:r>
            <a:rPr lang="en-US" sz="2300" kern="1200" dirty="0">
              <a:latin typeface="Times New Roman" panose="02020603050405020304" pitchFamily="18" charset="0"/>
              <a:cs typeface="Times New Roman" panose="02020603050405020304" pitchFamily="18" charset="0"/>
            </a:rPr>
            <a:t> carbon footprint through local sourcing and renewable energy</a:t>
          </a:r>
        </a:p>
        <a:p>
          <a:pPr marL="0" lvl="0" indent="0" algn="l"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Use of compostable and reusable packaging</a:t>
          </a:r>
        </a:p>
        <a:p>
          <a:pPr marL="0" lvl="0" indent="0" algn="l"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In-store recycling and composting systems</a:t>
          </a:r>
        </a:p>
      </dsp:txBody>
      <dsp:txXfrm>
        <a:off x="143427" y="966308"/>
        <a:ext cx="8688573" cy="1270677"/>
      </dsp:txXfrm>
    </dsp:sp>
    <dsp:sp modelId="{45451AB8-A1FB-4A0C-BF49-AF1D24664CCD}">
      <dsp:nvSpPr>
        <dsp:cNvPr id="0" name=""/>
        <dsp:cNvSpPr/>
      </dsp:nvSpPr>
      <dsp:spPr>
        <a:xfrm>
          <a:off x="143427" y="2493608"/>
          <a:ext cx="8577072" cy="779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b" anchorCtr="0">
          <a:noAutofit/>
        </a:bodyPr>
        <a:lstStyle/>
        <a:p>
          <a:pPr marL="0" lvl="0" indent="0" algn="l" defTabSz="1600200">
            <a:lnSpc>
              <a:spcPct val="90000"/>
            </a:lnSpc>
            <a:spcBef>
              <a:spcPct val="0"/>
            </a:spcBef>
            <a:spcAft>
              <a:spcPct val="35000"/>
            </a:spcAft>
            <a:buNone/>
          </a:pPr>
          <a:r>
            <a:rPr lang="en-US" sz="3600" kern="1200">
              <a:latin typeface="Times New Roman" panose="02020603050405020304" pitchFamily="18" charset="0"/>
              <a:cs typeface="Times New Roman" panose="02020603050405020304" pitchFamily="18" charset="0"/>
            </a:rPr>
            <a:t>Legal:</a:t>
          </a:r>
          <a:endParaRPr lang="en-US" sz="3600" kern="1200" dirty="0">
            <a:latin typeface="Times New Roman" panose="02020603050405020304" pitchFamily="18" charset="0"/>
            <a:cs typeface="Times New Roman" panose="02020603050405020304" pitchFamily="18" charset="0"/>
          </a:endParaRPr>
        </a:p>
      </dsp:txBody>
      <dsp:txXfrm>
        <a:off x="143427" y="2493608"/>
        <a:ext cx="8577072" cy="779733"/>
      </dsp:txXfrm>
    </dsp:sp>
    <dsp:sp modelId="{34459CBD-AD22-46AB-A2AD-D6D99EBBEBDA}">
      <dsp:nvSpPr>
        <dsp:cNvPr id="0" name=""/>
        <dsp:cNvSpPr/>
      </dsp:nvSpPr>
      <dsp:spPr>
        <a:xfrm>
          <a:off x="143427" y="3273342"/>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99A773-4897-4DE4-A65D-4C86452FD32C}">
      <dsp:nvSpPr>
        <dsp:cNvPr id="0" name=""/>
        <dsp:cNvSpPr/>
      </dsp:nvSpPr>
      <dsp:spPr>
        <a:xfrm>
          <a:off x="1348982" y="3273342"/>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28F05D-1454-4B84-9E30-9868E5C31B4D}">
      <dsp:nvSpPr>
        <dsp:cNvPr id="0" name=""/>
        <dsp:cNvSpPr/>
      </dsp:nvSpPr>
      <dsp:spPr>
        <a:xfrm>
          <a:off x="2555490" y="3273342"/>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F2BE2D-299B-47E8-AA10-03341951B1C5}">
      <dsp:nvSpPr>
        <dsp:cNvPr id="0" name=""/>
        <dsp:cNvSpPr/>
      </dsp:nvSpPr>
      <dsp:spPr>
        <a:xfrm>
          <a:off x="3761046" y="3273342"/>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1C28E-CD44-43D5-8853-AFA0553DBD11}">
      <dsp:nvSpPr>
        <dsp:cNvPr id="0" name=""/>
        <dsp:cNvSpPr/>
      </dsp:nvSpPr>
      <dsp:spPr>
        <a:xfrm>
          <a:off x="4967554" y="3273342"/>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14C380-882A-4599-A667-2A88F91A8416}">
      <dsp:nvSpPr>
        <dsp:cNvPr id="0" name=""/>
        <dsp:cNvSpPr/>
      </dsp:nvSpPr>
      <dsp:spPr>
        <a:xfrm>
          <a:off x="6173109" y="3273342"/>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28C876-DEFD-49FB-94BD-03A0DBD577F2}">
      <dsp:nvSpPr>
        <dsp:cNvPr id="0" name=""/>
        <dsp:cNvSpPr/>
      </dsp:nvSpPr>
      <dsp:spPr>
        <a:xfrm>
          <a:off x="7379617" y="3273342"/>
          <a:ext cx="2007034" cy="1588346"/>
        </a:xfrm>
        <a:prstGeom prst="chevron">
          <a:avLst>
            <a:gd name="adj" fmla="val 706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E7B673-6F46-41EA-B4A6-1ACC48069B66}">
      <dsp:nvSpPr>
        <dsp:cNvPr id="0" name=""/>
        <dsp:cNvSpPr/>
      </dsp:nvSpPr>
      <dsp:spPr>
        <a:xfrm>
          <a:off x="143427" y="3432177"/>
          <a:ext cx="8688573" cy="1270677"/>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8420" tIns="58420" rIns="58420" bIns="58420" numCol="1" spcCol="1270" anchor="ctr" anchorCtr="0">
          <a:noAutofit/>
        </a:bodyPr>
        <a:lstStyle/>
        <a:p>
          <a:pPr marL="0" lvl="0" indent="0" algn="l"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Compliance with Food Standards Agency regulations</a:t>
          </a:r>
        </a:p>
        <a:p>
          <a:pPr marL="0" lvl="0" indent="0" algn="l"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Adherence to employment, health, and safety legislation</a:t>
          </a:r>
        </a:p>
        <a:p>
          <a:pPr marL="0" lvl="0" indent="0" algn="l"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Environmental legislation for waste management</a:t>
          </a:r>
        </a:p>
      </dsp:txBody>
      <dsp:txXfrm>
        <a:off x="143427" y="3432177"/>
        <a:ext cx="8688573" cy="127067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23A83-21EB-4A45-9989-EA053CC355A5}">
      <dsp:nvSpPr>
        <dsp:cNvPr id="0" name=""/>
        <dsp:cNvSpPr/>
      </dsp:nvSpPr>
      <dsp:spPr>
        <a:xfrm>
          <a:off x="0" y="1071918"/>
          <a:ext cx="3414946" cy="2048967"/>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dirty="0">
              <a:latin typeface="Times New Roman" panose="02020603050405020304" pitchFamily="18" charset="0"/>
              <a:cs typeface="Times New Roman" panose="02020603050405020304" pitchFamily="18" charset="0"/>
            </a:rPr>
            <a:t>Segmentation:</a:t>
          </a:r>
          <a:endParaRPr lang="en-US" sz="21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Demographic: young professionals, students, eco-conscious families</a:t>
          </a: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Psychographic: health-conscious, sustainability-focused</a:t>
          </a:r>
        </a:p>
        <a:p>
          <a:pPr marL="171450" lvl="1" indent="-171450" algn="l" defTabSz="711200">
            <a:lnSpc>
              <a:spcPct val="90000"/>
            </a:lnSpc>
            <a:spcBef>
              <a:spcPct val="0"/>
            </a:spcBef>
            <a:spcAft>
              <a:spcPct val="15000"/>
            </a:spcAft>
            <a:buChar char="•"/>
          </a:pPr>
          <a:r>
            <a:rPr lang="en-US" sz="1600" kern="1200" dirty="0" err="1">
              <a:latin typeface="Times New Roman" panose="02020603050405020304" pitchFamily="18" charset="0"/>
              <a:cs typeface="Times New Roman" panose="02020603050405020304" pitchFamily="18" charset="0"/>
            </a:rPr>
            <a:t>Behavioural</a:t>
          </a:r>
          <a:r>
            <a:rPr lang="en-US" sz="1600" kern="1200" dirty="0">
              <a:latin typeface="Times New Roman" panose="02020603050405020304" pitchFamily="18" charset="0"/>
              <a:cs typeface="Times New Roman" panose="02020603050405020304" pitchFamily="18" charset="0"/>
            </a:rPr>
            <a:t>: quality-seeking, loyal cafe-goers</a:t>
          </a:r>
        </a:p>
      </dsp:txBody>
      <dsp:txXfrm>
        <a:off x="0" y="1071918"/>
        <a:ext cx="3414946" cy="2048967"/>
      </dsp:txXfrm>
    </dsp:sp>
    <dsp:sp modelId="{1A9C7B03-3ACE-4D20-86C6-ADBFEB1F7A52}">
      <dsp:nvSpPr>
        <dsp:cNvPr id="0" name=""/>
        <dsp:cNvSpPr/>
      </dsp:nvSpPr>
      <dsp:spPr>
        <a:xfrm>
          <a:off x="3756441" y="1071918"/>
          <a:ext cx="3414946" cy="20489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latin typeface="Times New Roman" panose="02020603050405020304" pitchFamily="18" charset="0"/>
              <a:cs typeface="Times New Roman" panose="02020603050405020304" pitchFamily="18" charset="0"/>
            </a:rPr>
            <a:t>Target Market:</a:t>
          </a:r>
          <a:endParaRPr lang="en-US" sz="2100" kern="120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Urban professionals and students in central London</a:t>
          </a: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Consumers willing to pay more for sustainable and ethical products</a:t>
          </a:r>
        </a:p>
      </dsp:txBody>
      <dsp:txXfrm>
        <a:off x="3756441" y="1071918"/>
        <a:ext cx="3414946" cy="2048967"/>
      </dsp:txXfrm>
    </dsp:sp>
    <dsp:sp modelId="{29AD0B30-19BB-4A15-A846-A1EE94032B7D}">
      <dsp:nvSpPr>
        <dsp:cNvPr id="0" name=""/>
        <dsp:cNvSpPr/>
      </dsp:nvSpPr>
      <dsp:spPr>
        <a:xfrm>
          <a:off x="7512882" y="1071918"/>
          <a:ext cx="3414946" cy="2048967"/>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latin typeface="Times New Roman" panose="02020603050405020304" pitchFamily="18" charset="0"/>
              <a:cs typeface="Times New Roman" panose="02020603050405020304" pitchFamily="18" charset="0"/>
            </a:rPr>
            <a:t>Positioning:</a:t>
          </a:r>
          <a:endParaRPr lang="en-US" sz="2100" kern="120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Modern, eco-friendly, community-oriented brand</a:t>
          </a: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“Conscious choice” cafe promoting sustainable lifestyles</a:t>
          </a:r>
        </a:p>
      </dsp:txBody>
      <dsp:txXfrm>
        <a:off x="7512882" y="1071918"/>
        <a:ext cx="3414946" cy="20489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FF3B9-0408-440C-AB2F-5B7939159C1A}">
      <dsp:nvSpPr>
        <dsp:cNvPr id="0" name=""/>
        <dsp:cNvSpPr/>
      </dsp:nvSpPr>
      <dsp:spPr>
        <a:xfrm>
          <a:off x="818" y="155545"/>
          <a:ext cx="3192363" cy="191541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latin typeface="Times New Roman" panose="02020603050405020304" pitchFamily="18" charset="0"/>
              <a:ea typeface="+mn-lt"/>
              <a:cs typeface="Times New Roman" panose="02020603050405020304" pitchFamily="18" charset="0"/>
            </a:rPr>
            <a:t>Product:</a:t>
          </a:r>
          <a:endParaRPr lang="en-US" sz="2100" kern="1200"/>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Fair-trade coffee, organic teas, vegan/vegetarian meals</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Zero-waste packaging and ethical sourcing</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Seasonal menu changes for sustainability</a:t>
          </a:r>
          <a:endParaRPr lang="en-US" sz="1600" kern="1200" dirty="0">
            <a:latin typeface="Times New Roman" panose="02020603050405020304" pitchFamily="18" charset="0"/>
            <a:cs typeface="Times New Roman" panose="02020603050405020304" pitchFamily="18" charset="0"/>
          </a:endParaRPr>
        </a:p>
      </dsp:txBody>
      <dsp:txXfrm>
        <a:off x="818" y="155545"/>
        <a:ext cx="3192363" cy="1915417"/>
      </dsp:txXfrm>
    </dsp:sp>
    <dsp:sp modelId="{078B6CED-C71B-43E0-AF45-2F2E6CFA3B24}">
      <dsp:nvSpPr>
        <dsp:cNvPr id="0" name=""/>
        <dsp:cNvSpPr/>
      </dsp:nvSpPr>
      <dsp:spPr>
        <a:xfrm>
          <a:off x="3512418" y="155545"/>
          <a:ext cx="3192363" cy="191541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latin typeface="Times New Roman" panose="02020603050405020304" pitchFamily="18" charset="0"/>
              <a:ea typeface="+mn-lt"/>
              <a:cs typeface="Times New Roman" panose="02020603050405020304" pitchFamily="18" charset="0"/>
            </a:rPr>
            <a:t>Price:</a:t>
          </a:r>
          <a:endParaRPr lang="en-US" sz="21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Premium pricing justified by quality, ethics, and convenience</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Loyalty and referral schemes to encourage repeat business</a:t>
          </a:r>
          <a:endParaRPr lang="en-US" sz="1600" kern="1200" dirty="0">
            <a:latin typeface="Times New Roman" panose="02020603050405020304" pitchFamily="18" charset="0"/>
            <a:cs typeface="Times New Roman" panose="02020603050405020304" pitchFamily="18" charset="0"/>
          </a:endParaRPr>
        </a:p>
      </dsp:txBody>
      <dsp:txXfrm>
        <a:off x="3512418" y="155545"/>
        <a:ext cx="3192363" cy="1915417"/>
      </dsp:txXfrm>
    </dsp:sp>
    <dsp:sp modelId="{257EFDA9-C04E-46C9-B9F1-2E1981145997}">
      <dsp:nvSpPr>
        <dsp:cNvPr id="0" name=""/>
        <dsp:cNvSpPr/>
      </dsp:nvSpPr>
      <dsp:spPr>
        <a:xfrm>
          <a:off x="818" y="2390199"/>
          <a:ext cx="3192363" cy="191541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latin typeface="Times New Roman" panose="02020603050405020304" pitchFamily="18" charset="0"/>
              <a:ea typeface="+mn-lt"/>
              <a:cs typeface="Times New Roman" panose="02020603050405020304" pitchFamily="18" charset="0"/>
            </a:rPr>
            <a:t>Place:</a:t>
          </a:r>
          <a:endParaRPr lang="en-US" sz="21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Central London café location</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Online ordering and delivery options</a:t>
          </a:r>
          <a:endParaRPr lang="en-US" sz="1600" kern="1200" dirty="0">
            <a:latin typeface="Times New Roman" panose="02020603050405020304" pitchFamily="18" charset="0"/>
            <a:cs typeface="Times New Roman" panose="02020603050405020304" pitchFamily="18" charset="0"/>
          </a:endParaRPr>
        </a:p>
      </dsp:txBody>
      <dsp:txXfrm>
        <a:off x="818" y="2390199"/>
        <a:ext cx="3192363" cy="1915417"/>
      </dsp:txXfrm>
    </dsp:sp>
    <dsp:sp modelId="{5BF57C08-6E8B-4B6C-9AAF-FEA4472982C1}">
      <dsp:nvSpPr>
        <dsp:cNvPr id="0" name=""/>
        <dsp:cNvSpPr/>
      </dsp:nvSpPr>
      <dsp:spPr>
        <a:xfrm>
          <a:off x="3512418" y="2390199"/>
          <a:ext cx="3192363" cy="191541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latin typeface="Times New Roman" panose="02020603050405020304" pitchFamily="18" charset="0"/>
              <a:ea typeface="+mn-lt"/>
              <a:cs typeface="Times New Roman" panose="02020603050405020304" pitchFamily="18" charset="0"/>
            </a:rPr>
            <a:t>Promotion:</a:t>
          </a:r>
          <a:endParaRPr lang="en-US" sz="21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Social media campaigns (Instagram, TikTok, LinkedIn)</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Influencer partnerships and community events</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a:lnSpc>
              <a:spcPct val="90000"/>
            </a:lnSpc>
            <a:spcBef>
              <a:spcPct val="0"/>
            </a:spcBef>
            <a:spcAft>
              <a:spcPct val="15000"/>
            </a:spcAft>
            <a:buChar char="•"/>
          </a:pPr>
          <a:r>
            <a:rPr lang="en-US" sz="1600" kern="1200" dirty="0">
              <a:latin typeface="Times New Roman" panose="02020603050405020304" pitchFamily="18" charset="0"/>
              <a:ea typeface="+mn-lt"/>
              <a:cs typeface="Times New Roman" panose="02020603050405020304" pitchFamily="18" charset="0"/>
            </a:rPr>
            <a:t>Sustainability storytelling to build brand identity</a:t>
          </a:r>
          <a:endParaRPr lang="en-US" sz="1600" kern="1200" dirty="0">
            <a:latin typeface="Times New Roman" panose="02020603050405020304" pitchFamily="18" charset="0"/>
            <a:cs typeface="Times New Roman" panose="02020603050405020304" pitchFamily="18" charset="0"/>
          </a:endParaRPr>
        </a:p>
      </dsp:txBody>
      <dsp:txXfrm>
        <a:off x="3512418" y="2390199"/>
        <a:ext cx="3192363" cy="19154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PictureAccentList">
  <dgm:title val=""/>
  <dgm:desc val=""/>
  <dgm:catLst>
    <dgm:cat type="picture" pri="14000"/>
    <dgm:cat type="list" pri="14500"/>
  </dgm:catLst>
  <dgm:sampData>
    <dgm:dataModel>
      <dgm:ptLst>
        <dgm:pt modelId="0" type="doc"/>
        <dgm:pt modelId="1">
          <dgm:prSet phldr="1"/>
        </dgm:pt>
        <dgm:pt modelId="11">
          <dgm:prSet phldr="1"/>
        </dgm:pt>
        <dgm:pt modelId="12">
          <dgm:prSet phldr="1"/>
        </dgm:pt>
      </dgm:ptLst>
      <dgm:cxnLst>
        <dgm:cxn modelId="4" srcId="0" destId="1" srcOrd="0" destOrd="0"/>
        <dgm:cxn modelId="5" srcId="1" destId="11" srcOrd="0" destOrd="0"/>
        <dgm:cxn modelId="6" srcId="1" destId="12" srcOrd="1" destOrd="0"/>
      </dgm:cxnLst>
      <dgm:bg/>
      <dgm:whole/>
    </dgm:dataModel>
  </dgm:sampData>
  <dgm:style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styleData>
  <dgm:clrData>
    <dgm:dataModel>
      <dgm:ptLst>
        <dgm:pt modelId="0" type="doc"/>
        <dgm:pt modelId="1"/>
        <dgm:pt modelId="11"/>
        <dgm:pt modelId="12"/>
        <dgm:pt modelId="13"/>
      </dgm:ptLst>
      <dgm:cxnLst>
        <dgm:cxn modelId="4" srcId="0" destId="1" srcOrd="0" destOrd="0"/>
        <dgm:cxn modelId="5" srcId="1" destId="11" srcOrd="0" destOrd="0"/>
        <dgm:cxn modelId="6" srcId="1" destId="12" srcOrd="0" destOrd="0"/>
        <dgm:cxn modelId="14" srcId="1" destId="13" srcOrd="0" destOrd="0"/>
      </dgm:cxnLst>
      <dgm:bg/>
      <dgm:whole/>
    </dgm:dataModel>
  </dgm:clrData>
  <dgm:layoutNode name="layout">
    <dgm:varLst>
      <dgm:chMax/>
      <dgm:chPref/>
      <dgm:dir/>
      <dgm:animOne val="branch"/>
      <dgm:animLvl val="lvl"/>
      <dgm:resizeHandles/>
    </dgm:varLst>
    <dgm:choose name="Name0">
      <dgm:if name="Name1" func="var" arg="dir" op="equ" val="norm">
        <dgm:alg type="hierChild">
          <dgm:param type="linDir" val="fromL"/>
        </dgm:alg>
      </dgm:if>
      <dgm:else name="Name2">
        <dgm:alg type="hierChild">
          <dgm:param type="linDir" val="fromL"/>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primFontSz" for="des" forName="childText" refType="primFontSz" refFor="des" refForName="rootText" op="lte"/>
      <dgm:constr type="w" for="des" forName="rootComposite" refType="w" fact="4"/>
      <dgm:constr type="h" for="des" forName="rootComposite" refType="h"/>
      <dgm:constr type="w" for="des" forName="childComposite" refType="w" refFor="des" refForName="rootComposite"/>
      <dgm:constr type="h" for="des" forName="childComposite" refType="h" refFor="des" refForName="rootComposite"/>
      <dgm:constr type="sibSp" refType="w" refFor="des" refForName="rootComposite" fact="0.1"/>
      <dgm:constr type="sibSp" for="des" forName="childShape" refType="h" refFor="des" refForName="rootComposite" fact="0.12"/>
      <dgm:constr type="sp" for="des" forName="root" refType="h" refFor="des" refForName="rootComposite" fact="0.18"/>
    </dgm:constrLst>
    <dgm:ruleLst/>
    <dgm:forEach name="Name3" axis="ch">
      <dgm:forEach name="Name4" axis="self" ptType="node" cnt="1">
        <dgm:layoutNode name="root">
          <dgm:varLst>
            <dgm:chMax/>
            <dgm:chPref val="4"/>
          </dgm:varLst>
          <dgm:alg type="hierRoot"/>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onstrLst>
              <dgm:constr type="l" for="ch" forName="rootText"/>
              <dgm:constr type="t" for="ch" forName="rootText"/>
              <dgm:constr type="w" for="ch" forName="rootText" refType="w"/>
              <dgm:constr type="h" for="ch" forName="rootText" refType="h"/>
            </dgm:constrLst>
            <dgm:ruleLst/>
            <dgm:layoutNode name="rootText" styleLbl="node0">
              <dgm:varLst>
                <dgm:chMax/>
                <dgm:chPref val="4"/>
              </dgm:varLst>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5" axis="ch">
              <dgm:forEach name="Name6" axis="self" ptType="node">
                <dgm:layoutNode name="childComposite">
                  <dgm:varLst>
                    <dgm:chMax val="0"/>
                    <dgm:chPref val="0"/>
                  </dgm:varLst>
                  <dgm:alg type="composite"/>
                  <dgm:shape xmlns:r="http://schemas.openxmlformats.org/officeDocument/2006/relationships" r:blip="">
                    <dgm:adjLst/>
                  </dgm:shape>
                  <dgm:presOf/>
                  <dgm:choose name="Name7">
                    <dgm:if name="Name8" func="var" arg="dir" op="equ" val="norm">
                      <dgm:constrLst>
                        <dgm:constr type="w" for="ch" forName="Image" refType="h"/>
                        <dgm:constr type="h" for="ch" forName="Image" refType="h"/>
                        <dgm:constr type="l" for="ch" forName="Image"/>
                        <dgm:constr type="t" for="ch" forName="Image"/>
                        <dgm:constr type="h" for="ch" forName="childText" refType="h"/>
                        <dgm:constr type="l" for="ch" forName="childText" refType="w" refFor="ch" refForName="Image" fact="1.06"/>
                        <dgm:constr type="t" for="ch" forName="childText"/>
                      </dgm:constrLst>
                    </dgm:if>
                    <dgm:else name="Name9">
                      <dgm:constrLst>
                        <dgm:constr type="w" for="ch" forName="Image" refType="h"/>
                        <dgm:constr type="h" for="ch" forName="Image" refType="h"/>
                        <dgm:constr type="r" for="ch" forName="Image" refType="w"/>
                        <dgm:constr type="t" for="ch" forName="Image"/>
                        <dgm:constr type="h" for="ch" forName="childText" refType="h"/>
                        <dgm:constr type="t" for="ch" forName="childText"/>
                        <dgm:constr type="wOff" for="ch" forName="childText" refType="w" refFor="ch" refForName="Image" fact="-1.06"/>
                      </dgm:constrLst>
                    </dgm:else>
                  </dgm:choose>
                  <dgm:ruleLst/>
                  <dgm:layoutNode name="Image" styleLbl="node1">
                    <dgm:alg type="sp"/>
                    <dgm:shape xmlns:r="http://schemas.openxmlformats.org/officeDocument/2006/relationships" type="roundRect" r:blip="" blipPhldr="1">
                      <dgm:adjLst>
                        <dgm:adj idx="1" val="0.1667"/>
                      </dgm:adjLst>
                    </dgm:shape>
                    <dgm:presOf/>
                  </dgm:layoutNode>
                  <dgm:layoutNode name="childText" styleLbl="lnNode1">
                    <dgm:varLst>
                      <dgm:chMax val="0"/>
                      <dgm:chPref val="0"/>
                      <dgm:bulletEnabled val="1"/>
                    </dgm:varLst>
                    <dgm:alg type="tx"/>
                    <dgm:shape xmlns:r="http://schemas.openxmlformats.org/officeDocument/2006/relationships" type="roundRect" r:blip="">
                      <dgm:adjLst>
                        <dgm:adj idx="1" val="0.1667"/>
                      </dgm:adjLst>
                    </dgm:shape>
                    <dgm:presOf axis="self desOrSelf" ptType="node node" st="1 1" cnt="1 0"/>
                    <dgm:ruleLst>
                      <dgm:rule type="primFontSz" val="5" fact="NaN" max="NaN"/>
                    </dgm:ruleLs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2">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AD4FCC-7C2E-41E7-AFDE-A4FB9C762C9D}" type="datetimeFigureOut">
              <a:rPr lang="en-US" smtClean="0"/>
              <a:pPr/>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266321-25A0-4DD2-AF1F-AFB2311E13DE}" type="slidenum">
              <a:rPr lang="en-US" smtClean="0"/>
              <a:pPr/>
              <a:t>‹#›</a:t>
            </a:fld>
            <a:endParaRPr lang="en-US"/>
          </a:p>
        </p:txBody>
      </p:sp>
    </p:spTree>
    <p:extLst>
      <p:ext uri="{BB962C8B-B14F-4D97-AF65-F5344CB8AC3E}">
        <p14:creationId xmlns:p14="http://schemas.microsoft.com/office/powerpoint/2010/main" xmlns="" val="2687849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“Hello everyone, today I will be presenting my business idea, Eco Haven Cafe, for our Enterprise and Entrepreneurship module. This presentation will cover the concept, management structure, marketing strategies, environmental analysis, and funding requirements for our sustainable organic cafe located in central London. The aim of this venture is to create a zero-waste cafe offering ethical and healthy food and drinks for urban consumers who care about sustainability.”</a:t>
            </a:r>
          </a:p>
          <a:p>
            <a:endParaRPr lang="en-US" dirty="0"/>
          </a:p>
        </p:txBody>
      </p:sp>
      <p:sp>
        <p:nvSpPr>
          <p:cNvPr id="4" name="Slide Number Placeholder 3"/>
          <p:cNvSpPr>
            <a:spLocks noGrp="1"/>
          </p:cNvSpPr>
          <p:nvPr>
            <p:ph type="sldNum" sz="quarter" idx="5"/>
          </p:nvPr>
        </p:nvSpPr>
        <p:spPr/>
        <p:txBody>
          <a:bodyPr/>
          <a:lstStyle/>
          <a:p>
            <a:fld id="{26266321-25A0-4DD2-AF1F-AFB2311E13DE}" type="slidenum">
              <a:rPr lang="en-US" smtClean="0"/>
              <a:pPr/>
              <a:t>1</a:t>
            </a:fld>
            <a:endParaRPr lang="en-US"/>
          </a:p>
        </p:txBody>
      </p:sp>
    </p:spTree>
    <p:extLst>
      <p:ext uri="{BB962C8B-B14F-4D97-AF65-F5344CB8AC3E}">
        <p14:creationId xmlns:p14="http://schemas.microsoft.com/office/powerpoint/2010/main" xmlns="" val="1114929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 Haven Cafe is a zero-waste, locally sourced organic cafe. We will offer fair-trade coffee, organic teas, and plant-based meals. Our core idea is ‘Sustain, Sip, Save’, which means every product and process is chosen to reduce environmental impact. The cafe will be located in central London near campuses and office areas to target busy professionals and students. We aim to combine convenience, health, and sustainability in one experience. Our focus is on serving eco-conscious consumers who want to enjoy delicious food and drinks without harming the planet.</a:t>
            </a:r>
          </a:p>
        </p:txBody>
      </p:sp>
      <p:sp>
        <p:nvSpPr>
          <p:cNvPr id="4" name="Slide Number Placeholder 3"/>
          <p:cNvSpPr>
            <a:spLocks noGrp="1"/>
          </p:cNvSpPr>
          <p:nvPr>
            <p:ph type="sldNum" sz="quarter" idx="5"/>
          </p:nvPr>
        </p:nvSpPr>
        <p:spPr/>
        <p:txBody>
          <a:bodyPr/>
          <a:lstStyle/>
          <a:p>
            <a:fld id="{26266321-25A0-4DD2-AF1F-AFB2311E13DE}" type="slidenum">
              <a:rPr lang="en-US" smtClean="0"/>
              <a:pPr/>
              <a:t>4</a:t>
            </a:fld>
            <a:endParaRPr lang="en-US"/>
          </a:p>
        </p:txBody>
      </p:sp>
    </p:spTree>
    <p:extLst>
      <p:ext uri="{BB962C8B-B14F-4D97-AF65-F5344CB8AC3E}">
        <p14:creationId xmlns:p14="http://schemas.microsoft.com/office/powerpoint/2010/main" xmlns="" val="3264146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management structure is designed to ensure smooth operations. The founder will act as the Managing Director overseeing the overall strategy and decision-making. We will have two supervisors to help manage day-to-day operations. The head barista will be responsible for coffee and beverage operations, while the head chef will manage the kitchen and plant-based menu. During the start-up phase, marketing, finance, and procurement will be handled in-house to keep costs low and control quality. As the business grows, we plan to expand roles and bring in specialists in each area</a:t>
            </a:r>
          </a:p>
        </p:txBody>
      </p:sp>
      <p:sp>
        <p:nvSpPr>
          <p:cNvPr id="4" name="Slide Number Placeholder 3"/>
          <p:cNvSpPr>
            <a:spLocks noGrp="1"/>
          </p:cNvSpPr>
          <p:nvPr>
            <p:ph type="sldNum" sz="quarter" idx="5"/>
          </p:nvPr>
        </p:nvSpPr>
        <p:spPr/>
        <p:txBody>
          <a:bodyPr/>
          <a:lstStyle/>
          <a:p>
            <a:fld id="{26266321-25A0-4DD2-AF1F-AFB2311E13DE}" type="slidenum">
              <a:rPr lang="en-US" smtClean="0"/>
              <a:pPr/>
              <a:t>5</a:t>
            </a:fld>
            <a:endParaRPr lang="en-US"/>
          </a:p>
        </p:txBody>
      </p:sp>
    </p:spTree>
    <p:extLst>
      <p:ext uri="{BB962C8B-B14F-4D97-AF65-F5344CB8AC3E}">
        <p14:creationId xmlns:p14="http://schemas.microsoft.com/office/powerpoint/2010/main" xmlns="" val="7281271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cafe will be set up as a Private Limited Company (Ltd). This structure provides limited liability, which protects the founder’s personal assets from business debts. It also makes it easier to attract investors and secure loans, as the legal framework is more structured. A Private Limited Company is compliant with UK corporate law and taxation rules. This legal form is ideal for a business that plans to grow and potentially expand into other locations in the future</a:t>
            </a:r>
          </a:p>
        </p:txBody>
      </p:sp>
      <p:sp>
        <p:nvSpPr>
          <p:cNvPr id="4" name="Slide Number Placeholder 3"/>
          <p:cNvSpPr>
            <a:spLocks noGrp="1"/>
          </p:cNvSpPr>
          <p:nvPr>
            <p:ph type="sldNum" sz="quarter" idx="5"/>
          </p:nvPr>
        </p:nvSpPr>
        <p:spPr/>
        <p:txBody>
          <a:bodyPr/>
          <a:lstStyle/>
          <a:p>
            <a:fld id="{26266321-25A0-4DD2-AF1F-AFB2311E13DE}" type="slidenum">
              <a:rPr lang="en-US" smtClean="0"/>
              <a:pPr/>
              <a:t>7</a:t>
            </a:fld>
            <a:endParaRPr lang="en-US"/>
          </a:p>
        </p:txBody>
      </p:sp>
    </p:spTree>
    <p:extLst>
      <p:ext uri="{BB962C8B-B14F-4D97-AF65-F5344CB8AC3E}">
        <p14:creationId xmlns:p14="http://schemas.microsoft.com/office/powerpoint/2010/main" xmlns="" val="4258832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266321-25A0-4DD2-AF1F-AFB2311E13DE}" type="slidenum">
              <a:rPr lang="en-US" smtClean="0"/>
              <a:pPr/>
              <a:t>8</a:t>
            </a:fld>
            <a:endParaRPr lang="en-US"/>
          </a:p>
        </p:txBody>
      </p:sp>
    </p:spTree>
    <p:extLst>
      <p:ext uri="{BB962C8B-B14F-4D97-AF65-F5344CB8AC3E}">
        <p14:creationId xmlns:p14="http://schemas.microsoft.com/office/powerpoint/2010/main" xmlns="" val="3951024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and technological trends also support our business. Socially, there is a growing awareness of health and sustainability, with more people choosing plant-based and vegan diets. Consumers are increasingly supporting local and ethical businesses. Technologically, digital ordering systems and contactless payment options are becoming standard, and we plan to integrate these to improve convenience. Social media and online engagement will be key tools for marketing, connecting with customers, and building loyalty</a:t>
            </a:r>
          </a:p>
        </p:txBody>
      </p:sp>
      <p:sp>
        <p:nvSpPr>
          <p:cNvPr id="4" name="Slide Number Placeholder 3"/>
          <p:cNvSpPr>
            <a:spLocks noGrp="1"/>
          </p:cNvSpPr>
          <p:nvPr>
            <p:ph type="sldNum" sz="quarter" idx="5"/>
          </p:nvPr>
        </p:nvSpPr>
        <p:spPr/>
        <p:txBody>
          <a:bodyPr/>
          <a:lstStyle/>
          <a:p>
            <a:fld id="{26266321-25A0-4DD2-AF1F-AFB2311E13DE}" type="slidenum">
              <a:rPr lang="en-US" smtClean="0"/>
              <a:pPr/>
              <a:t>9</a:t>
            </a:fld>
            <a:endParaRPr lang="en-US"/>
          </a:p>
        </p:txBody>
      </p:sp>
    </p:spTree>
    <p:extLst>
      <p:ext uri="{BB962C8B-B14F-4D97-AF65-F5344CB8AC3E}">
        <p14:creationId xmlns:p14="http://schemas.microsoft.com/office/powerpoint/2010/main" xmlns="" val="904937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266321-25A0-4DD2-AF1F-AFB2311E13DE}" type="slidenum">
              <a:rPr lang="en-US" smtClean="0"/>
              <a:pPr/>
              <a:t>10</a:t>
            </a:fld>
            <a:endParaRPr lang="en-US"/>
          </a:p>
        </p:txBody>
      </p:sp>
    </p:spTree>
    <p:extLst>
      <p:ext uri="{BB962C8B-B14F-4D97-AF65-F5344CB8AC3E}">
        <p14:creationId xmlns:p14="http://schemas.microsoft.com/office/powerpoint/2010/main" xmlns="" val="1725025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marketing strategy is based on Segmentation, Targeting, and Positioning. For segmentation, we consider demographic factors such as age and lifestyle, psychographic factors like health-conscious and sustainability-focused consumers, and behavioral factors like loyalty and quality-seeking habits. Our target market is urban professionals and students in central London who value sustainability and community. In terms of positioning, Eco Haven Cafe will be seen as a modern, community-oriented, conscious choice cafe, encouraging customers to make ethical and environmentally friendly decisions</a:t>
            </a:r>
          </a:p>
        </p:txBody>
      </p:sp>
      <p:sp>
        <p:nvSpPr>
          <p:cNvPr id="4" name="Slide Number Placeholder 3"/>
          <p:cNvSpPr>
            <a:spLocks noGrp="1"/>
          </p:cNvSpPr>
          <p:nvPr>
            <p:ph type="sldNum" sz="quarter" idx="5"/>
          </p:nvPr>
        </p:nvSpPr>
        <p:spPr/>
        <p:txBody>
          <a:bodyPr/>
          <a:lstStyle/>
          <a:p>
            <a:fld id="{26266321-25A0-4DD2-AF1F-AFB2311E13DE}" type="slidenum">
              <a:rPr lang="en-US" smtClean="0"/>
              <a:pPr/>
              <a:t>11</a:t>
            </a:fld>
            <a:endParaRPr lang="en-US"/>
          </a:p>
        </p:txBody>
      </p:sp>
    </p:spTree>
    <p:extLst>
      <p:ext uri="{BB962C8B-B14F-4D97-AF65-F5344CB8AC3E}">
        <p14:creationId xmlns:p14="http://schemas.microsoft.com/office/powerpoint/2010/main" xmlns="" val="831290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product offering includes fair-trade coffee, organic teas, and vegan/vegetarian meals, all in zero-waste packaging. For price, we will adopt premium pricing, which reflects the quality and ethical sourcing of our products. The place is a central London cafe, combined with online ordering and delivery. Promotion will include social media campaigns on platforms like Instagram and TikTok, influencer partnerships, loyalty schemes, and storytelling around sustainability. We want customers to feel part of a community that values ethical consumption</a:t>
            </a:r>
          </a:p>
        </p:txBody>
      </p:sp>
      <p:sp>
        <p:nvSpPr>
          <p:cNvPr id="4" name="Slide Number Placeholder 3"/>
          <p:cNvSpPr>
            <a:spLocks noGrp="1"/>
          </p:cNvSpPr>
          <p:nvPr>
            <p:ph type="sldNum" sz="quarter" idx="5"/>
          </p:nvPr>
        </p:nvSpPr>
        <p:spPr/>
        <p:txBody>
          <a:bodyPr/>
          <a:lstStyle/>
          <a:p>
            <a:fld id="{26266321-25A0-4DD2-AF1F-AFB2311E13DE}" type="slidenum">
              <a:rPr lang="en-US" smtClean="0"/>
              <a:pPr/>
              <a:t>12</a:t>
            </a:fld>
            <a:endParaRPr lang="en-US"/>
          </a:p>
        </p:txBody>
      </p:sp>
    </p:spTree>
    <p:extLst>
      <p:ext uri="{BB962C8B-B14F-4D97-AF65-F5344CB8AC3E}">
        <p14:creationId xmlns:p14="http://schemas.microsoft.com/office/powerpoint/2010/main" xmlns="" val="3030305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regarding funding, the total start-up cost is around £95,000. Key allocations include £30k for lease and renovation, £18k for furniture and eco-equipment, £15k for kitchen and inventory, £7k for marketing and website, £10k for staff salaries and training, and £15k for working capital and other costs. The funding mix will be £35k from the owner and £60k from a government-backed start-up loan at around 6% interest. This funding will allow us to launch successfully, cover initial operations, and run effective marketing campaigns, ensuring a strong start for the café</a:t>
            </a:r>
          </a:p>
          <a:p>
            <a:r>
              <a:rPr lang="en-US" dirty="0"/>
              <a:t>In conclusion, Eco Haven Cafe combines sustainability, convenience, and quality to meet the growing demand for ethical and plant-based food in central London. Our structured management, clear marketing strategy, and careful funding plan position us to create a profitable and responsible business that encourages customers to make conscious choices. </a:t>
            </a:r>
          </a:p>
          <a:p>
            <a:endParaRPr lang="en-US" dirty="0"/>
          </a:p>
          <a:p>
            <a:r>
              <a:rPr lang="en-US" dirty="0"/>
              <a:t>Thank you for your attention</a:t>
            </a:r>
          </a:p>
        </p:txBody>
      </p:sp>
      <p:sp>
        <p:nvSpPr>
          <p:cNvPr id="4" name="Slide Number Placeholder 3"/>
          <p:cNvSpPr>
            <a:spLocks noGrp="1"/>
          </p:cNvSpPr>
          <p:nvPr>
            <p:ph type="sldNum" sz="quarter" idx="5"/>
          </p:nvPr>
        </p:nvSpPr>
        <p:spPr/>
        <p:txBody>
          <a:bodyPr/>
          <a:lstStyle/>
          <a:p>
            <a:fld id="{26266321-25A0-4DD2-AF1F-AFB2311E13DE}" type="slidenum">
              <a:rPr lang="en-US" smtClean="0"/>
              <a:pPr/>
              <a:t>13</a:t>
            </a:fld>
            <a:endParaRPr lang="en-US"/>
          </a:p>
        </p:txBody>
      </p:sp>
    </p:spTree>
    <p:extLst>
      <p:ext uri="{BB962C8B-B14F-4D97-AF65-F5344CB8AC3E}">
        <p14:creationId xmlns:p14="http://schemas.microsoft.com/office/powerpoint/2010/main" xmlns="" val="1283587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r>
              <a:rPr lang="en-GB" dirty="0" smtClean="0"/>
              <a:t>Six- month Financial Forecast</a:t>
            </a: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pPr/>
              <a:t>16</a:t>
            </a:fld>
            <a:endParaRPr lang="en-GB"/>
          </a:p>
        </p:txBody>
      </p:sp>
    </p:spTree>
    <p:extLst>
      <p:ext uri="{BB962C8B-B14F-4D97-AF65-F5344CB8AC3E}">
        <p14:creationId xmlns:p14="http://schemas.microsoft.com/office/powerpoint/2010/main" xmlns="" val="3412330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266321-25A0-4DD2-AF1F-AFB2311E13DE}" type="slidenum">
              <a:rPr lang="en-US" smtClean="0"/>
              <a:pPr/>
              <a:t>18</a:t>
            </a:fld>
            <a:endParaRPr lang="en-US"/>
          </a:p>
        </p:txBody>
      </p:sp>
    </p:spTree>
    <p:extLst>
      <p:ext uri="{BB962C8B-B14F-4D97-AF65-F5344CB8AC3E}">
        <p14:creationId xmlns:p14="http://schemas.microsoft.com/office/powerpoint/2010/main" xmlns="" val="3836289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A07C7072-693F-7341-FF65-32C349CE8B4D}"/>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5" name="Footer Placeholder 4">
            <a:extLst>
              <a:ext uri="{FF2B5EF4-FFF2-40B4-BE49-F238E27FC236}">
                <a16:creationId xmlns:a16="http://schemas.microsoft.com/office/drawing/2014/main" xmlns=""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10081D2F-4179-1AD3-E213-FC33197B4F5B}"/>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2092983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7AA5F41-42B6-92B4-EAE4-94FA6F61C870}"/>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5" name="Footer Placeholder 4">
            <a:extLst>
              <a:ext uri="{FF2B5EF4-FFF2-40B4-BE49-F238E27FC236}">
                <a16:creationId xmlns:a16="http://schemas.microsoft.com/office/drawing/2014/main" xmlns=""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E174ADA-4FFD-2843-54D9-4781FE772D5E}"/>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38698429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D5E64E7E-CAFE-039C-959B-23FDAE05F4F4}"/>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5" name="Footer Placeholder 4">
            <a:extLst>
              <a:ext uri="{FF2B5EF4-FFF2-40B4-BE49-F238E27FC236}">
                <a16:creationId xmlns:a16="http://schemas.microsoft.com/office/drawing/2014/main" xmlns=""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E2AEB137-970E-E462-5149-7AAB584F6A40}"/>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32929266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F01724E2-23DB-A6B6-92CC-1D69CDE431CC}"/>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6" name="Footer Placeholder 5">
            <a:extLst>
              <a:ext uri="{FF2B5EF4-FFF2-40B4-BE49-F238E27FC236}">
                <a16:creationId xmlns:a16="http://schemas.microsoft.com/office/drawing/2014/main" xmlns=""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2C5FB51C-F754-3A05-5956-9C2A3AB31066}"/>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10779883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D6BFF43F-828C-FD39-438C-F0EE9AD4DB65}"/>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8" name="Footer Placeholder 7">
            <a:extLst>
              <a:ext uri="{FF2B5EF4-FFF2-40B4-BE49-F238E27FC236}">
                <a16:creationId xmlns:a16="http://schemas.microsoft.com/office/drawing/2014/main" xmlns=""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8C951E1C-B869-A84C-1FD2-09EE11270FBF}"/>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37670902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92137C09-FD56-DEB9-5513-E013049FC1D8}"/>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4" name="Footer Placeholder 3">
            <a:extLst>
              <a:ext uri="{FF2B5EF4-FFF2-40B4-BE49-F238E27FC236}">
                <a16:creationId xmlns:a16="http://schemas.microsoft.com/office/drawing/2014/main" xmlns=""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1F86D30F-74B1-972D-10BA-82831FAA2BE8}"/>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41682711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D1BBD48-82C0-0606-6E8A-4E2BAAEE1875}"/>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3" name="Footer Placeholder 2">
            <a:extLst>
              <a:ext uri="{FF2B5EF4-FFF2-40B4-BE49-F238E27FC236}">
                <a16:creationId xmlns:a16="http://schemas.microsoft.com/office/drawing/2014/main" xmlns=""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ADAE27C1-3425-D2E9-E742-9AA9F8C1ED80}"/>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14431309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B0C0FAF6-7BC3-B2E0-8D0B-7A2FCCFF8AE0}"/>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6" name="Footer Placeholder 5">
            <a:extLst>
              <a:ext uri="{FF2B5EF4-FFF2-40B4-BE49-F238E27FC236}">
                <a16:creationId xmlns:a16="http://schemas.microsoft.com/office/drawing/2014/main" xmlns=""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354AF446-EFF1-2397-D097-9CF0E0F7E76C}"/>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1028871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A1AB03A-FB7E-F364-5B79-75DCE8E3150C}"/>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6" name="Footer Placeholder 5">
            <a:extLst>
              <a:ext uri="{FF2B5EF4-FFF2-40B4-BE49-F238E27FC236}">
                <a16:creationId xmlns:a16="http://schemas.microsoft.com/office/drawing/2014/main" xmlns=""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D2202980-0966-BFF9-1935-9F76258559E5}"/>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42867182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DA8DCECB-6880-5C4C-B7DF-EEE2D0DB5EE6}"/>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5" name="Footer Placeholder 4">
            <a:extLst>
              <a:ext uri="{FF2B5EF4-FFF2-40B4-BE49-F238E27FC236}">
                <a16:creationId xmlns:a16="http://schemas.microsoft.com/office/drawing/2014/main" xmlns=""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0CF0812-A2D1-8EFC-7F4E-A851BDE2CBE7}"/>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11515931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1B28D98-1A00-7902-0DAA-A4837DF8AF76}"/>
              </a:ext>
            </a:extLst>
          </p:cNvPr>
          <p:cNvSpPr>
            <a:spLocks noGrp="1"/>
          </p:cNvSpPr>
          <p:nvPr>
            <p:ph type="dt" sz="half" idx="10"/>
          </p:nvPr>
        </p:nvSpPr>
        <p:spPr/>
        <p:txBody>
          <a:bodyPr/>
          <a:lstStyle/>
          <a:p>
            <a:fld id="{EC124A7F-636A-4441-8E5A-F364BBDE539F}" type="datetimeFigureOut">
              <a:rPr lang="en-GB" smtClean="0"/>
              <a:pPr/>
              <a:t>07/12/2025</a:t>
            </a:fld>
            <a:endParaRPr lang="en-GB"/>
          </a:p>
        </p:txBody>
      </p:sp>
      <p:sp>
        <p:nvSpPr>
          <p:cNvPr id="5" name="Footer Placeholder 4">
            <a:extLst>
              <a:ext uri="{FF2B5EF4-FFF2-40B4-BE49-F238E27FC236}">
                <a16:creationId xmlns:a16="http://schemas.microsoft.com/office/drawing/2014/main" xmlns=""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9B5DBD0B-42AD-CA6E-3B63-48479505C41D}"/>
              </a:ext>
            </a:extLst>
          </p:cNvPr>
          <p:cNvSpPr>
            <a:spLocks noGrp="1"/>
          </p:cNvSpPr>
          <p:nvPr>
            <p:ph type="sldNum" sz="quarter" idx="12"/>
          </p:nvPr>
        </p:nvSpPr>
        <p:spPr/>
        <p:txBody>
          <a:body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pPr/>
              <a:t>12/7/2025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pPr/>
              <a:t>‹#›</a:t>
            </a:fld>
            <a:endParaRPr lang="en-US"/>
          </a:p>
        </p:txBody>
      </p:sp>
    </p:spTree>
    <p:extLst>
      <p:ext uri="{BB962C8B-B14F-4D97-AF65-F5344CB8AC3E}">
        <p14:creationId xmlns:p14="http://schemas.microsoft.com/office/powerpoint/2010/main" xmlns=""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pPr/>
              <a:t>07/12/2025</a:t>
            </a:fld>
            <a:endParaRPr lang="en-GB"/>
          </a:p>
        </p:txBody>
      </p:sp>
      <p:sp>
        <p:nvSpPr>
          <p:cNvPr id="5" name="Footer Placeholder 4">
            <a:extLst>
              <a:ext uri="{FF2B5EF4-FFF2-40B4-BE49-F238E27FC236}">
                <a16:creationId xmlns:a16="http://schemas.microsoft.com/office/drawing/2014/main" xmlns=""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pPr/>
              <a:t>‹#›</a:t>
            </a:fld>
            <a:endParaRPr lang="en-GB"/>
          </a:p>
        </p:txBody>
      </p:sp>
    </p:spTree>
    <p:extLst>
      <p:ext uri="{BB962C8B-B14F-4D97-AF65-F5344CB8AC3E}">
        <p14:creationId xmlns:p14="http://schemas.microsoft.com/office/powerpoint/2010/main" xmlns="" val="289706794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8D0D6D3E-D7F9-4591-9CA9-DDF4DB1F73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84628" y="211756"/>
            <a:ext cx="5204801" cy="2993457"/>
          </a:xfrm>
        </p:spPr>
        <p:txBody>
          <a:bodyPr anchor="t">
            <a:normAutofit fontScale="90000"/>
          </a:bodyPr>
          <a:lstStyle/>
          <a:p>
            <a:pPr algn="l"/>
            <a:r>
              <a:rPr lang="en-US" sz="4000" dirty="0" smtClean="0">
                <a:latin typeface="Times New Roman" panose="02020603050405020304" pitchFamily="18" charset="0"/>
                <a:ea typeface="+mj-lt"/>
                <a:cs typeface="Times New Roman" panose="02020603050405020304" pitchFamily="18" charset="0"/>
              </a:rPr>
              <a:t> </a:t>
            </a:r>
            <a:r>
              <a:rPr lang="en-GB" sz="3600" dirty="0" smtClean="0"/>
              <a:t>Business </a:t>
            </a:r>
            <a:r>
              <a:rPr lang="en-GB" sz="3600" dirty="0" smtClean="0"/>
              <a:t>Plan: </a:t>
            </a:r>
            <a:r>
              <a:rPr lang="en-GB" sz="3600" b="1" dirty="0" smtClean="0">
                <a:solidFill>
                  <a:srgbClr val="00B0F0"/>
                </a:solidFill>
              </a:rPr>
              <a:t>Assessment Task </a:t>
            </a:r>
            <a:r>
              <a:rPr lang="en-GB" sz="3600" b="1" dirty="0" smtClean="0">
                <a:solidFill>
                  <a:srgbClr val="00B0F0"/>
                </a:solidFill>
              </a:rPr>
              <a:t>2       </a:t>
            </a:r>
            <a:r>
              <a:rPr lang="en-GB" sz="3600" dirty="0" smtClean="0"/>
              <a:t> </a:t>
            </a:r>
            <a:r>
              <a:rPr lang="en-US" sz="4000" dirty="0" smtClean="0">
                <a:latin typeface="Times New Roman" panose="02020603050405020304" pitchFamily="18" charset="0"/>
                <a:ea typeface="+mj-lt"/>
                <a:cs typeface="Times New Roman" panose="02020603050405020304" pitchFamily="18" charset="0"/>
              </a:rPr>
              <a:t>Eco </a:t>
            </a:r>
            <a:r>
              <a:rPr lang="en-US" sz="4000" dirty="0">
                <a:latin typeface="Times New Roman" panose="02020603050405020304" pitchFamily="18" charset="0"/>
                <a:ea typeface="+mj-lt"/>
                <a:cs typeface="Times New Roman" panose="02020603050405020304" pitchFamily="18" charset="0"/>
              </a:rPr>
              <a:t>Haven Cafe – Sustainable Organic Cafe in Central </a:t>
            </a:r>
            <a:r>
              <a:rPr lang="en-US" sz="4000" dirty="0" smtClean="0">
                <a:latin typeface="Times New Roman" panose="02020603050405020304" pitchFamily="18" charset="0"/>
                <a:ea typeface="+mj-lt"/>
                <a:cs typeface="Times New Roman" panose="02020603050405020304" pitchFamily="18" charset="0"/>
              </a:rPr>
              <a:t>London</a:t>
            </a:r>
            <a:br>
              <a:rPr lang="en-US" sz="4000" dirty="0" smtClean="0">
                <a:latin typeface="Times New Roman" panose="02020603050405020304" pitchFamily="18" charset="0"/>
                <a:ea typeface="+mj-lt"/>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xmlns="" id="{C4C9F2B0-1044-46EB-8AEB-C3BFFDE6C2C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xmlns="" id="{D28B54C3-B57B-472A-B96E-1FCB67093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xmlns="" id="{7DB3C429-F8DA-49B9-AF84-21996FCF78B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xmlns="" id="{802DF641-4519-EB5B-87B9-7613B8BFC810}"/>
              </a:ext>
            </a:extLst>
          </p:cNvPr>
          <p:cNvSpPr txBox="1"/>
          <p:nvPr/>
        </p:nvSpPr>
        <p:spPr>
          <a:xfrm>
            <a:off x="248450" y="3281143"/>
            <a:ext cx="7037499" cy="2554545"/>
          </a:xfrm>
          <a:prstGeom prst="rect">
            <a:avLst/>
          </a:prstGeom>
          <a:noFill/>
        </p:spPr>
        <p:txBody>
          <a:bodyPr wrap="square" rtlCol="0">
            <a:spAutoFit/>
          </a:bodyPr>
          <a:lstStyle/>
          <a:p>
            <a:endParaRPr lang="en-US" sz="2000" dirty="0" smtClean="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My name: Shake Muhammad Repon </a:t>
            </a:r>
            <a:r>
              <a:rPr lang="en-US" sz="2000" dirty="0" smtClean="0">
                <a:latin typeface="Times New Roman" panose="02020603050405020304" pitchFamily="18" charset="0"/>
                <a:cs typeface="Times New Roman" panose="02020603050405020304" pitchFamily="18" charset="0"/>
              </a:rPr>
              <a:t>Miah </a:t>
            </a:r>
          </a:p>
          <a:p>
            <a:r>
              <a:rPr lang="en-GB" sz="2000" dirty="0" smtClean="0">
                <a:latin typeface="Times New Roman" panose="02020603050405020304" pitchFamily="18" charset="0"/>
                <a:cs typeface="Times New Roman" panose="02020603050405020304" pitchFamily="18" charset="0"/>
              </a:rPr>
              <a:t>Student ID : 2430024</a:t>
            </a:r>
            <a:endParaRPr lang="en-US" sz="2000" dirty="0" smtClean="0">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Module </a:t>
            </a:r>
            <a:r>
              <a:rPr lang="en-US" sz="2000" dirty="0">
                <a:latin typeface="Times New Roman" panose="02020603050405020304" pitchFamily="18" charset="0"/>
                <a:cs typeface="Times New Roman" panose="02020603050405020304" pitchFamily="18" charset="0"/>
              </a:rPr>
              <a:t>Name &amp; Code: Enterprise and Entrepreneurship LCLM4006</a:t>
            </a: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xmlns="" id="{90586C1A-53A9-1F26-F5BB-610DA4A440BA}"/>
              </a:ext>
            </a:extLst>
          </p:cNvPr>
          <p:cNvPicPr>
            <a:picLocks noChangeAspect="1"/>
          </p:cNvPicPr>
          <p:nvPr/>
        </p:nvPicPr>
        <p:blipFill>
          <a:blip r:embed="rId3"/>
          <a:stretch>
            <a:fillRect/>
          </a:stretch>
        </p:blipFill>
        <p:spPr>
          <a:xfrm>
            <a:off x="6188427" y="1662909"/>
            <a:ext cx="5755123" cy="3249450"/>
          </a:xfrm>
          <a:prstGeom prst="rect">
            <a:avLst/>
          </a:prstGeom>
        </p:spPr>
      </p:pic>
    </p:spTree>
    <p:extLst>
      <p:ext uri="{BB962C8B-B14F-4D97-AF65-F5344CB8AC3E}">
        <p14:creationId xmlns:p14="http://schemas.microsoft.com/office/powerpoint/2010/main" xmlns=""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Slide 2 - </a:t>
            </a:r>
            <a:r>
              <a:rPr lang="en-GB" b="1" dirty="0" smtClean="0">
                <a:latin typeface="Söhne"/>
              </a:rPr>
              <a:t>Table of Contents</a:t>
            </a:r>
            <a:r>
              <a:rPr lang="en-GB" dirty="0" smtClean="0"/>
              <a:t/>
            </a:r>
            <a:br>
              <a:rPr lang="en-GB" dirty="0" smtClean="0"/>
            </a:br>
            <a:r>
              <a:rPr lang="en-GB" b="1" dirty="0" smtClean="0"/>
              <a:t/>
            </a:r>
            <a:br>
              <a:rPr lang="en-GB" b="1" dirty="0" smtClean="0"/>
            </a:br>
            <a:endParaRPr lang="en-US" dirty="0"/>
          </a:p>
        </p:txBody>
      </p:sp>
      <p:sp>
        <p:nvSpPr>
          <p:cNvPr id="3" name="Content Placeholder 2"/>
          <p:cNvSpPr>
            <a:spLocks noGrp="1"/>
          </p:cNvSpPr>
          <p:nvPr>
            <p:ph idx="1"/>
          </p:nvPr>
        </p:nvSpPr>
        <p:spPr>
          <a:xfrm>
            <a:off x="838200" y="972152"/>
            <a:ext cx="10515600" cy="5698155"/>
          </a:xfrm>
        </p:spPr>
        <p:txBody>
          <a:bodyPr/>
          <a:lstStyle/>
          <a:p>
            <a:r>
              <a:rPr lang="en-GB" dirty="0" smtClean="0"/>
              <a:t>Business </a:t>
            </a:r>
            <a:r>
              <a:rPr lang="en-GB" dirty="0" smtClean="0"/>
              <a:t>Plan</a:t>
            </a:r>
          </a:p>
          <a:p>
            <a:r>
              <a:rPr lang="en-GB" dirty="0" smtClean="0">
                <a:latin typeface="Söhne"/>
              </a:rPr>
              <a:t>Introduction</a:t>
            </a:r>
          </a:p>
          <a:p>
            <a:r>
              <a:rPr lang="en-US" dirty="0" smtClean="0">
                <a:latin typeface="Times New Roman" panose="02020603050405020304" pitchFamily="18" charset="0"/>
                <a:ea typeface="+mj-lt"/>
                <a:cs typeface="Times New Roman" panose="02020603050405020304" pitchFamily="18" charset="0"/>
              </a:rPr>
              <a:t>Business </a:t>
            </a:r>
            <a:r>
              <a:rPr lang="en-US" dirty="0" smtClean="0">
                <a:latin typeface="Times New Roman" panose="02020603050405020304" pitchFamily="18" charset="0"/>
                <a:ea typeface="+mj-lt"/>
                <a:cs typeface="Times New Roman" panose="02020603050405020304" pitchFamily="18" charset="0"/>
              </a:rPr>
              <a:t>Concept</a:t>
            </a:r>
          </a:p>
          <a:p>
            <a:r>
              <a:rPr lang="en-US" dirty="0" smtClean="0">
                <a:latin typeface="Times New Roman" panose="02020603050405020304" pitchFamily="18" charset="0"/>
                <a:ea typeface="+mj-lt"/>
                <a:cs typeface="Times New Roman" panose="02020603050405020304" pitchFamily="18" charset="0"/>
              </a:rPr>
              <a:t>Management </a:t>
            </a:r>
            <a:r>
              <a:rPr lang="en-US" dirty="0" smtClean="0">
                <a:latin typeface="Times New Roman" panose="02020603050405020304" pitchFamily="18" charset="0"/>
                <a:ea typeface="+mj-lt"/>
                <a:cs typeface="Times New Roman" panose="02020603050405020304" pitchFamily="18" charset="0"/>
              </a:rPr>
              <a:t>Structure</a:t>
            </a:r>
          </a:p>
          <a:p>
            <a:r>
              <a:rPr lang="en-US" dirty="0" err="1" smtClean="0">
                <a:latin typeface="Times New Roman" panose="02020603050405020304" pitchFamily="18" charset="0"/>
                <a:ea typeface="+mj-lt"/>
                <a:cs typeface="Times New Roman" panose="02020603050405020304" pitchFamily="18" charset="0"/>
              </a:rPr>
              <a:t>Organisational</a:t>
            </a:r>
            <a:r>
              <a:rPr lang="en-US" dirty="0" smtClean="0">
                <a:latin typeface="Times New Roman" panose="02020603050405020304" pitchFamily="18" charset="0"/>
                <a:ea typeface="+mj-lt"/>
                <a:cs typeface="Times New Roman" panose="02020603050405020304" pitchFamily="18" charset="0"/>
              </a:rPr>
              <a:t> </a:t>
            </a:r>
            <a:r>
              <a:rPr lang="en-US" dirty="0" smtClean="0">
                <a:latin typeface="Times New Roman" panose="02020603050405020304" pitchFamily="18" charset="0"/>
                <a:ea typeface="+mj-lt"/>
                <a:cs typeface="Times New Roman" panose="02020603050405020304" pitchFamily="18" charset="0"/>
              </a:rPr>
              <a:t>Chart</a:t>
            </a:r>
          </a:p>
          <a:p>
            <a:r>
              <a:rPr lang="en-US" dirty="0" smtClean="0">
                <a:latin typeface="Times New Roman" panose="02020603050405020304" pitchFamily="18" charset="0"/>
                <a:ea typeface="+mj-lt"/>
                <a:cs typeface="Times New Roman" panose="02020603050405020304" pitchFamily="18" charset="0"/>
              </a:rPr>
              <a:t>Legal </a:t>
            </a:r>
            <a:r>
              <a:rPr lang="en-US" dirty="0" smtClean="0">
                <a:latin typeface="Times New Roman" panose="02020603050405020304" pitchFamily="18" charset="0"/>
                <a:ea typeface="+mj-lt"/>
                <a:cs typeface="Times New Roman" panose="02020603050405020304" pitchFamily="18" charset="0"/>
              </a:rPr>
              <a:t>Format</a:t>
            </a:r>
          </a:p>
          <a:p>
            <a:r>
              <a:rPr lang="en-US" dirty="0" smtClean="0">
                <a:latin typeface="Times New Roman" panose="02020603050405020304" pitchFamily="18" charset="0"/>
                <a:ea typeface="+mj-lt"/>
                <a:cs typeface="Times New Roman" panose="02020603050405020304" pitchFamily="18" charset="0"/>
              </a:rPr>
              <a:t>Environmental Analysis: Political &amp; </a:t>
            </a:r>
            <a:r>
              <a:rPr lang="en-US" dirty="0" smtClean="0">
                <a:latin typeface="Times New Roman" panose="02020603050405020304" pitchFamily="18" charset="0"/>
                <a:ea typeface="+mj-lt"/>
                <a:cs typeface="Times New Roman" panose="02020603050405020304" pitchFamily="18" charset="0"/>
              </a:rPr>
              <a:t>Economic</a:t>
            </a:r>
          </a:p>
          <a:p>
            <a:r>
              <a:rPr lang="en-US" dirty="0" smtClean="0">
                <a:latin typeface="Times New Roman" panose="02020603050405020304" pitchFamily="18" charset="0"/>
                <a:ea typeface="+mj-lt"/>
                <a:cs typeface="Times New Roman" panose="02020603050405020304" pitchFamily="18" charset="0"/>
              </a:rPr>
              <a:t>Environmental Analysis: Social &amp; </a:t>
            </a:r>
            <a:r>
              <a:rPr lang="en-US" dirty="0" smtClean="0">
                <a:latin typeface="Times New Roman" panose="02020603050405020304" pitchFamily="18" charset="0"/>
                <a:ea typeface="+mj-lt"/>
                <a:cs typeface="Times New Roman" panose="02020603050405020304" pitchFamily="18" charset="0"/>
              </a:rPr>
              <a:t>Technological</a:t>
            </a:r>
          </a:p>
          <a:p>
            <a:r>
              <a:rPr lang="en-US" dirty="0" smtClean="0">
                <a:latin typeface="Times New Roman" panose="02020603050405020304" pitchFamily="18" charset="0"/>
                <a:ea typeface="+mj-lt"/>
                <a:cs typeface="Times New Roman" panose="02020603050405020304" pitchFamily="18" charset="0"/>
              </a:rPr>
              <a:t>Environmental Analysis: Environmental &amp; </a:t>
            </a:r>
            <a:r>
              <a:rPr lang="en-US" dirty="0" smtClean="0">
                <a:latin typeface="Times New Roman" panose="02020603050405020304" pitchFamily="18" charset="0"/>
                <a:ea typeface="+mj-lt"/>
                <a:cs typeface="Times New Roman" panose="02020603050405020304" pitchFamily="18" charset="0"/>
              </a:rPr>
              <a:t>Legal</a:t>
            </a:r>
          </a:p>
          <a:p>
            <a:r>
              <a:rPr lang="en-US" dirty="0" smtClean="0">
                <a:latin typeface="Times New Roman" panose="02020603050405020304" pitchFamily="18" charset="0"/>
                <a:ea typeface="+mj-lt"/>
                <a:cs typeface="Times New Roman" panose="02020603050405020304" pitchFamily="18" charset="0"/>
              </a:rPr>
              <a:t>Marketing Strategies: STP &amp; Positioning</a:t>
            </a:r>
            <a:endParaRPr lang="en-US" dirty="0" smtClean="0">
              <a:latin typeface="Times New Roman" panose="02020603050405020304" pitchFamily="18" charset="0"/>
              <a:ea typeface="+mj-lt"/>
              <a:cs typeface="Times New Roman" panose="02020603050405020304" pitchFamily="18" charset="0"/>
            </a:endParaRPr>
          </a:p>
          <a:p>
            <a:endParaRPr lang="en-US" dirty="0" smtClean="0">
              <a:latin typeface="Times New Roman" panose="02020603050405020304" pitchFamily="18" charset="0"/>
              <a:ea typeface="+mj-lt"/>
              <a:cs typeface="Times New Roman" panose="02020603050405020304" pitchFamily="18" charset="0"/>
            </a:endParaRPr>
          </a:p>
          <a:p>
            <a:endParaRPr lang="en-US" dirty="0" smtClean="0">
              <a:latin typeface="Times New Roman" panose="02020603050405020304" pitchFamily="18" charset="0"/>
              <a:ea typeface="+mj-lt"/>
              <a:cs typeface="Times New Roman" panose="02020603050405020304" pitchFamily="18" charset="0"/>
            </a:endParaRPr>
          </a:p>
          <a:p>
            <a:endParaRPr lang="en-US" dirty="0" smtClean="0">
              <a:latin typeface="Times New Roman" panose="02020603050405020304" pitchFamily="18" charset="0"/>
              <a:ea typeface="+mj-lt"/>
              <a:cs typeface="Times New Roman" panose="02020603050405020304" pitchFamily="18" charset="0"/>
            </a:endParaRPr>
          </a:p>
          <a:p>
            <a:endParaRPr lang="en-GB" dirty="0" smtClean="0">
              <a:latin typeface="Söhne"/>
            </a:endParaRP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Söhne"/>
              </a:rPr>
              <a:t>Introduction</a:t>
            </a:r>
            <a:r>
              <a:rPr lang="en-GB" dirty="0" smtClean="0"/>
              <a:t/>
            </a:r>
            <a:br>
              <a:rPr lang="en-GB" dirty="0" smtClean="0"/>
            </a:br>
            <a:endParaRPr lang="en-US" dirty="0"/>
          </a:p>
        </p:txBody>
      </p:sp>
      <p:sp>
        <p:nvSpPr>
          <p:cNvPr id="3" name="Content Placeholder 2"/>
          <p:cNvSpPr>
            <a:spLocks noGrp="1"/>
          </p:cNvSpPr>
          <p:nvPr>
            <p:ph idx="1"/>
          </p:nvPr>
        </p:nvSpPr>
        <p:spPr/>
        <p:txBody>
          <a:bodyPr/>
          <a:lstStyle/>
          <a:p>
            <a:pPr lvl="0">
              <a:buNone/>
            </a:pPr>
            <a:r>
              <a:rPr lang="en-US" dirty="0" smtClean="0"/>
              <a:t>“Hello everyone</a:t>
            </a:r>
            <a:r>
              <a:rPr lang="en-US" dirty="0" smtClean="0"/>
              <a:t>, My name is Shake </a:t>
            </a:r>
            <a:r>
              <a:rPr lang="en-US" dirty="0" smtClean="0"/>
              <a:t>M</a:t>
            </a:r>
            <a:r>
              <a:rPr lang="en-US" dirty="0" smtClean="0"/>
              <a:t>uhammad r Repon Miah. Today </a:t>
            </a:r>
            <a:r>
              <a:rPr lang="en-US" dirty="0" smtClean="0"/>
              <a:t>I will be presenting my business idea, Eco Haven Cafe, </a:t>
            </a:r>
            <a:r>
              <a:rPr lang="en-US" dirty="0" smtClean="0"/>
              <a:t>Which is  </a:t>
            </a:r>
            <a:r>
              <a:rPr lang="en-US" dirty="0" smtClean="0"/>
              <a:t>organic cafe located in central London. </a:t>
            </a:r>
            <a:endParaRPr lang="en-US" dirty="0" smtClean="0"/>
          </a:p>
          <a:p>
            <a:pPr lvl="0">
              <a:buNone/>
            </a:pPr>
            <a:r>
              <a:rPr lang="en-US" dirty="0" smtClean="0"/>
              <a:t> The </a:t>
            </a:r>
            <a:r>
              <a:rPr lang="en-US" dirty="0" smtClean="0"/>
              <a:t>aim of this venture is to create a zero-waste cafe offering ethical and healthy food and drinks for urban consumers who care about sustainability.”</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148DF2-527C-AE65-7772-D0AD70DA66DB}"/>
              </a:ext>
            </a:extLst>
          </p:cNvPr>
          <p:cNvSpPr>
            <a:spLocks noGrp="1"/>
          </p:cNvSpPr>
          <p:nvPr>
            <p:ph type="title"/>
          </p:nvPr>
        </p:nvSpPr>
        <p:spPr>
          <a:xfrm>
            <a:off x="799698" y="365125"/>
            <a:ext cx="10515600" cy="884555"/>
          </a:xfrm>
          <a:solidFill>
            <a:schemeClr val="accent2">
              <a:lumMod val="20000"/>
              <a:lumOff val="80000"/>
            </a:schemeClr>
          </a:solidFill>
        </p:spPr>
        <p:txBody>
          <a:bodyPr/>
          <a:lstStyle/>
          <a:p>
            <a:r>
              <a:rPr lang="en-US" dirty="0">
                <a:latin typeface="Times New Roman" panose="02020603050405020304" pitchFamily="18" charset="0"/>
                <a:ea typeface="+mj-lt"/>
                <a:cs typeface="Times New Roman" panose="02020603050405020304" pitchFamily="18" charset="0"/>
              </a:rPr>
              <a:t>Business Concept</a:t>
            </a:r>
            <a:endParaRPr lang="en-US"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xmlns="" id="{179428D9-1AE8-0BB7-901D-9B9B95423048}"/>
              </a:ext>
            </a:extLst>
          </p:cNvPr>
          <p:cNvGraphicFramePr>
            <a:graphicFrameLocks noGrp="1"/>
          </p:cNvGraphicFramePr>
          <p:nvPr>
            <p:ph idx="1"/>
            <p:extLst>
              <p:ext uri="{D42A27DB-BD31-4B8C-83A1-F6EECF244321}">
                <p14:modId xmlns:p14="http://schemas.microsoft.com/office/powerpoint/2010/main" xmlns="" val="12622577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xmlns="" id="{FCA2BDFB-8DC0-79B7-3328-095D7966EB9C}"/>
              </a:ext>
            </a:extLst>
          </p:cNvPr>
          <p:cNvSpPr txBox="1"/>
          <p:nvPr/>
        </p:nvSpPr>
        <p:spPr>
          <a:xfrm>
            <a:off x="1930400" y="6475909"/>
            <a:ext cx="6096000" cy="276999"/>
          </a:xfrm>
          <a:prstGeom prst="rect">
            <a:avLst/>
          </a:prstGeom>
          <a:noFill/>
        </p:spPr>
        <p:txBody>
          <a:bodyPr wrap="square">
            <a:spAutoFit/>
          </a:bodyPr>
          <a:lstStyle/>
          <a:p>
            <a:r>
              <a:rPr lang="en-GB" sz="1200" kern="0" dirty="0">
                <a:effectLst/>
                <a:latin typeface="Times New Roman" panose="02020603050405020304" pitchFamily="18" charset="0"/>
                <a:ea typeface="Times New Roman" panose="02020603050405020304" pitchFamily="18" charset="0"/>
                <a:cs typeface="Vrinda"/>
              </a:rPr>
              <a:t>British Business Bank, 2024</a:t>
            </a:r>
            <a:endParaRPr lang="en-US" dirty="0"/>
          </a:p>
        </p:txBody>
      </p:sp>
    </p:spTree>
    <p:extLst>
      <p:ext uri="{BB962C8B-B14F-4D97-AF65-F5344CB8AC3E}">
        <p14:creationId xmlns:p14="http://schemas.microsoft.com/office/powerpoint/2010/main" xmlns="" val="1483312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F4CF103-0E48-21B1-C024-BD29E10D4EC1}"/>
              </a:ext>
            </a:extLst>
          </p:cNvPr>
          <p:cNvSpPr>
            <a:spLocks noGrp="1"/>
          </p:cNvSpPr>
          <p:nvPr>
            <p:ph type="title"/>
          </p:nvPr>
        </p:nvSpPr>
        <p:spPr>
          <a:xfrm>
            <a:off x="483436" y="1198418"/>
            <a:ext cx="3200400" cy="4461163"/>
          </a:xfrm>
        </p:spPr>
        <p:txBody>
          <a:bodyPr>
            <a:normAutofit/>
          </a:bodyPr>
          <a:lstStyle/>
          <a:p>
            <a:r>
              <a:rPr lang="en-US" dirty="0">
                <a:solidFill>
                  <a:srgbClr val="FFFFFF"/>
                </a:solidFill>
                <a:latin typeface="Times New Roman" panose="02020603050405020304" pitchFamily="18" charset="0"/>
                <a:ea typeface="+mj-lt"/>
                <a:cs typeface="Times New Roman" panose="02020603050405020304" pitchFamily="18" charset="0"/>
              </a:rPr>
              <a:t>Management Structure</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xmlns="" id="{C8ED4BEF-7CBA-1856-982B-2E035752357E}"/>
              </a:ext>
            </a:extLst>
          </p:cNvPr>
          <p:cNvSpPr>
            <a:spLocks noGrp="1"/>
          </p:cNvSpPr>
          <p:nvPr>
            <p:ph idx="1"/>
          </p:nvPr>
        </p:nvSpPr>
        <p:spPr>
          <a:xfrm>
            <a:off x="4264428" y="945658"/>
            <a:ext cx="6906491" cy="4713923"/>
          </a:xfrm>
        </p:spPr>
        <p:txBody>
          <a:bodyPr vert="horz" lIns="91440" tIns="45720" rIns="91440" bIns="45720" rtlCol="0" anchor="ctr">
            <a:normAutofit/>
          </a:bodyPr>
          <a:lstStyle/>
          <a:p>
            <a:r>
              <a:rPr lang="en-US" sz="2400" dirty="0" smtClean="0">
                <a:latin typeface="Times New Roman" panose="02020603050405020304" pitchFamily="18" charset="0"/>
                <a:ea typeface="+mn-lt"/>
                <a:cs typeface="Times New Roman" panose="02020603050405020304" pitchFamily="18" charset="0"/>
              </a:rPr>
              <a:t> I am the Founder </a:t>
            </a:r>
            <a:r>
              <a:rPr lang="en-US" sz="2400" dirty="0">
                <a:latin typeface="Times New Roman" panose="02020603050405020304" pitchFamily="18" charset="0"/>
                <a:ea typeface="+mn-lt"/>
                <a:cs typeface="Times New Roman" panose="02020603050405020304" pitchFamily="18" charset="0"/>
              </a:rPr>
              <a:t>as Managing Director overseeing overall strategy</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ea typeface="+mn-lt"/>
                <a:cs typeface="Times New Roman" panose="02020603050405020304" pitchFamily="18" charset="0"/>
              </a:rPr>
              <a:t>Two supervisors supporting operational management</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ea typeface="+mn-lt"/>
                <a:cs typeface="Times New Roman" panose="02020603050405020304" pitchFamily="18" charset="0"/>
              </a:rPr>
              <a:t>Head Barista managing coffee and beverage operations</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ea typeface="+mn-lt"/>
                <a:cs typeface="Times New Roman" panose="02020603050405020304" pitchFamily="18" charset="0"/>
              </a:rPr>
              <a:t>Head Chef managing plant-based and vegan menu offerings</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ea typeface="+mn-lt"/>
                <a:cs typeface="Times New Roman" panose="02020603050405020304" pitchFamily="18" charset="0"/>
              </a:rPr>
              <a:t>In-house teams for marketing, finance, and procurement during start-up</a:t>
            </a:r>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ea typeface="+mn-lt"/>
                <a:cs typeface="Times New Roman" panose="02020603050405020304" pitchFamily="18" charset="0"/>
              </a:rPr>
              <a:t>Plans to expand roles as the business grows</a:t>
            </a:r>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B8CE8DDB-BECF-B905-BE2A-3E68D86D444B}"/>
              </a:ext>
            </a:extLst>
          </p:cNvPr>
          <p:cNvSpPr txBox="1"/>
          <p:nvPr/>
        </p:nvSpPr>
        <p:spPr>
          <a:xfrm>
            <a:off x="4164224" y="5659581"/>
            <a:ext cx="6096000" cy="307777"/>
          </a:xfrm>
          <a:prstGeom prst="rect">
            <a:avLst/>
          </a:prstGeom>
          <a:noFill/>
        </p:spPr>
        <p:txBody>
          <a:bodyPr wrap="square">
            <a:spAutoFit/>
          </a:bodyPr>
          <a:lstStyle/>
          <a:p>
            <a:r>
              <a:rPr lang="en-GB" sz="1400" kern="0" dirty="0">
                <a:effectLst/>
                <a:latin typeface="Times New Roman" panose="02020603050405020304" pitchFamily="18" charset="0"/>
                <a:ea typeface="Times New Roman" panose="02020603050405020304" pitchFamily="18" charset="0"/>
                <a:cs typeface="Vrinda"/>
              </a:rPr>
              <a:t>Burns, 2022) </a:t>
            </a:r>
            <a:endParaRPr lang="en-US" sz="2000" dirty="0"/>
          </a:p>
        </p:txBody>
      </p:sp>
    </p:spTree>
    <p:extLst>
      <p:ext uri="{BB962C8B-B14F-4D97-AF65-F5344CB8AC3E}">
        <p14:creationId xmlns:p14="http://schemas.microsoft.com/office/powerpoint/2010/main" xmlns="" val="3088438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Eco Heaven Café – </a:t>
            </a:r>
            <a:r>
              <a:rPr lang="en-US" dirty="0" err="1" smtClean="0"/>
              <a:t>Organisational</a:t>
            </a:r>
            <a:r>
              <a:rPr lang="en-US" dirty="0" smtClean="0"/>
              <a:t> </a:t>
            </a:r>
            <a:r>
              <a:rPr lang="en-US" dirty="0" smtClean="0"/>
              <a:t>Chart</a:t>
            </a:r>
            <a:endParaRPr lang="en-US" dirty="0"/>
          </a:p>
        </p:txBody>
      </p:sp>
      <p:sp>
        <p:nvSpPr>
          <p:cNvPr id="3" name="Content Placeholder 2"/>
          <p:cNvSpPr>
            <a:spLocks noGrp="1"/>
          </p:cNvSpPr>
          <p:nvPr>
            <p:ph idx="1"/>
          </p:nvPr>
        </p:nvSpPr>
        <p:spPr/>
        <p:txBody>
          <a:bodyPr/>
          <a:lstStyle/>
          <a:p>
            <a:r>
              <a:rPr lang="en-US" dirty="0" smtClean="0"/>
              <a:t>I am the Owner </a:t>
            </a:r>
            <a:r>
              <a:rPr lang="en-US" dirty="0" smtClean="0"/>
              <a:t>/ </a:t>
            </a:r>
            <a:r>
              <a:rPr lang="en-US" dirty="0" smtClean="0"/>
              <a:t>Founder </a:t>
            </a:r>
            <a:r>
              <a:rPr lang="en-US" dirty="0" smtClean="0"/>
              <a:t>⬇</a:t>
            </a:r>
            <a:endParaRPr lang="en-US" dirty="0" smtClean="0"/>
          </a:p>
          <a:p>
            <a:r>
              <a:rPr lang="en-US" dirty="0" smtClean="0"/>
              <a:t>Café </a:t>
            </a:r>
            <a:r>
              <a:rPr lang="en-US" dirty="0" smtClean="0"/>
              <a:t>Manager</a:t>
            </a:r>
            <a:r>
              <a:rPr lang="en-US" dirty="0" smtClean="0"/>
              <a:t>⬇</a:t>
            </a:r>
          </a:p>
          <a:p>
            <a:r>
              <a:rPr lang="en-US" dirty="0" smtClean="0"/>
              <a:t>Head Chef Assistant </a:t>
            </a:r>
            <a:r>
              <a:rPr lang="en-US" dirty="0" smtClean="0"/>
              <a:t>⬇</a:t>
            </a:r>
            <a:endParaRPr lang="en-US" dirty="0" smtClean="0"/>
          </a:p>
          <a:p>
            <a:r>
              <a:rPr lang="en-US" dirty="0" smtClean="0"/>
              <a:t>Chef Barista Supervisor Customer </a:t>
            </a:r>
          </a:p>
          <a:p>
            <a:r>
              <a:rPr lang="en-US" dirty="0" smtClean="0"/>
              <a:t>Service </a:t>
            </a:r>
            <a:r>
              <a:rPr lang="en-US" dirty="0" smtClean="0"/>
              <a:t>Supervisor</a:t>
            </a:r>
            <a:r>
              <a:rPr lang="en-US" dirty="0" smtClean="0"/>
              <a:t>⬇</a:t>
            </a:r>
          </a:p>
          <a:p>
            <a:r>
              <a:rPr lang="en-US" dirty="0" smtClean="0"/>
              <a:t>Baristas </a:t>
            </a:r>
            <a:r>
              <a:rPr lang="en-US" dirty="0" smtClean="0"/>
              <a:t>/ </a:t>
            </a:r>
            <a:r>
              <a:rPr lang="en-US" dirty="0" smtClean="0"/>
              <a:t>Servers Kitchen Assistants Cleaning </a:t>
            </a:r>
            <a:r>
              <a:rPr lang="en-US" dirty="0" smtClean="0"/>
              <a:t>&amp; Maintenance Staff</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xmlns=""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xmlns=""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256B2C21-A230-48C0-8DF1-C46611373C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xmlns="" id="{3847E18C-932D-4C95-AABA-FEC7C9499A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xmlns="" id="{3150CB11-0C61-439E-910F-5787759E72A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xmlns="" id="{43F8A58B-5155-44CE-A5FF-7647B47D0A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xmlns="" id="{443F2ACA-E6D6-4028-82DD-F03C262D5DE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70DC626-5266-D137-CB11-8E0B0177D108}"/>
              </a:ext>
            </a:extLst>
          </p:cNvPr>
          <p:cNvSpPr>
            <a:spLocks noGrp="1"/>
          </p:cNvSpPr>
          <p:nvPr>
            <p:ph type="title"/>
          </p:nvPr>
        </p:nvSpPr>
        <p:spPr>
          <a:xfrm>
            <a:off x="173195" y="2255945"/>
            <a:ext cx="4037835" cy="1606503"/>
          </a:xfrm>
        </p:spPr>
        <p:txBody>
          <a:bodyPr anchor="b">
            <a:normAutofit/>
          </a:bodyPr>
          <a:lstStyle/>
          <a:p>
            <a:r>
              <a:rPr lang="en-US" dirty="0">
                <a:solidFill>
                  <a:srgbClr val="FFFFFF"/>
                </a:solidFill>
                <a:latin typeface="Times New Roman" panose="02020603050405020304" pitchFamily="18" charset="0"/>
                <a:ea typeface="+mj-lt"/>
                <a:cs typeface="Times New Roman" panose="02020603050405020304" pitchFamily="18" charset="0"/>
              </a:rPr>
              <a:t>Legal Format</a:t>
            </a:r>
            <a:endParaRPr lang="en-US" dirty="0">
              <a:solidFill>
                <a:srgbClr val="FFFFFF"/>
              </a:solidFill>
              <a:latin typeface="Times New Roman" panose="02020603050405020304" pitchFamily="18" charset="0"/>
              <a:cs typeface="Times New Roman" panose="02020603050405020304" pitchFamily="18" charset="0"/>
            </a:endParaRPr>
          </a:p>
        </p:txBody>
      </p:sp>
      <p:graphicFrame>
        <p:nvGraphicFramePr>
          <p:cNvPr id="23" name="Content Placeholder 2">
            <a:extLst>
              <a:ext uri="{FF2B5EF4-FFF2-40B4-BE49-F238E27FC236}">
                <a16:creationId xmlns:a16="http://schemas.microsoft.com/office/drawing/2014/main" xmlns="" id="{4D8E7400-139A-CFCF-CE5E-0CB9C5E01D27}"/>
              </a:ext>
            </a:extLst>
          </p:cNvPr>
          <p:cNvGraphicFramePr>
            <a:graphicFrameLocks noGrp="1"/>
          </p:cNvGraphicFramePr>
          <p:nvPr>
            <p:ph idx="1"/>
            <p:extLst>
              <p:ext uri="{D42A27DB-BD31-4B8C-83A1-F6EECF244321}">
                <p14:modId xmlns:p14="http://schemas.microsoft.com/office/powerpoint/2010/main" xmlns="" val="42604826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xmlns="" id="{0CA64C7C-D568-AE4B-4257-405B43A0E2B9}"/>
              </a:ext>
            </a:extLst>
          </p:cNvPr>
          <p:cNvSpPr txBox="1"/>
          <p:nvPr/>
        </p:nvSpPr>
        <p:spPr>
          <a:xfrm>
            <a:off x="4109720" y="6392680"/>
            <a:ext cx="6167120" cy="338554"/>
          </a:xfrm>
          <a:prstGeom prst="rect">
            <a:avLst/>
          </a:prstGeom>
          <a:noFill/>
        </p:spPr>
        <p:txBody>
          <a:bodyPr wrap="square">
            <a:spAutoFit/>
          </a:bodyPr>
          <a:lstStyle/>
          <a:p>
            <a:r>
              <a:rPr lang="en-GB" sz="1600" kern="0" dirty="0">
                <a:effectLst/>
                <a:latin typeface="Times New Roman" panose="02020603050405020304" pitchFamily="18" charset="0"/>
                <a:ea typeface="Times New Roman" panose="02020603050405020304" pitchFamily="18" charset="0"/>
                <a:cs typeface="Vrinda"/>
              </a:rPr>
              <a:t>Kotler et al., 2014</a:t>
            </a:r>
            <a:endParaRPr lang="en-US" sz="2400" dirty="0"/>
          </a:p>
        </p:txBody>
      </p:sp>
    </p:spTree>
    <p:extLst>
      <p:ext uri="{BB962C8B-B14F-4D97-AF65-F5344CB8AC3E}">
        <p14:creationId xmlns:p14="http://schemas.microsoft.com/office/powerpoint/2010/main" xmlns="" val="3594523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xmlns="" id="{70DFC902-7D23-471A-B557-B6B6917D7A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054A420-738E-0536-B409-82534FDDC466}"/>
              </a:ext>
            </a:extLst>
          </p:cNvPr>
          <p:cNvSpPr>
            <a:spLocks noGrp="1"/>
          </p:cNvSpPr>
          <p:nvPr>
            <p:ph type="title"/>
          </p:nvPr>
        </p:nvSpPr>
        <p:spPr>
          <a:xfrm>
            <a:off x="1155548" y="386353"/>
            <a:ext cx="9888496" cy="691958"/>
          </a:xfrm>
          <a:solidFill>
            <a:schemeClr val="accent2">
              <a:lumMod val="20000"/>
              <a:lumOff val="80000"/>
            </a:schemeClr>
          </a:solidFill>
        </p:spPr>
        <p:txBody>
          <a:bodyPr anchor="t">
            <a:normAutofit/>
          </a:bodyPr>
          <a:lstStyle/>
          <a:p>
            <a:r>
              <a:rPr lang="en-US" sz="4000" dirty="0">
                <a:latin typeface="Times New Roman" panose="02020603050405020304" pitchFamily="18" charset="0"/>
                <a:ea typeface="+mj-lt"/>
                <a:cs typeface="Times New Roman" panose="02020603050405020304" pitchFamily="18" charset="0"/>
              </a:rPr>
              <a:t>Environmental Analysis: Political &amp; Economic</a:t>
            </a:r>
            <a:endParaRPr lang="en-US" sz="4000" dirty="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xmlns="" id="{A55D5633-D557-4DCA-982C-FF36EB7A1C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xmlns="" id="{450D3AD2-FA80-415F-A9CE-54D884561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a:extLst>
              <a:ext uri="{FF2B5EF4-FFF2-40B4-BE49-F238E27FC236}">
                <a16:creationId xmlns:a16="http://schemas.microsoft.com/office/drawing/2014/main" xmlns="" id="{87FD7D82-622E-35FC-615D-8FDC45324833}"/>
              </a:ext>
            </a:extLst>
          </p:cNvPr>
          <p:cNvGraphicFramePr/>
          <p:nvPr>
            <p:extLst>
              <p:ext uri="{D42A27DB-BD31-4B8C-83A1-F6EECF244321}">
                <p14:modId xmlns:p14="http://schemas.microsoft.com/office/powerpoint/2010/main" xmlns="" val="2654276265"/>
              </p:ext>
            </p:extLst>
          </p:nvPr>
        </p:nvGraphicFramePr>
        <p:xfrm>
          <a:off x="1036319" y="1563986"/>
          <a:ext cx="9998829"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xmlns="" id="{FE1161AA-6791-09E5-024E-0ACE0D1FA4BB}"/>
              </a:ext>
            </a:extLst>
          </p:cNvPr>
          <p:cNvSpPr txBox="1"/>
          <p:nvPr/>
        </p:nvSpPr>
        <p:spPr>
          <a:xfrm>
            <a:off x="1891153" y="6471647"/>
            <a:ext cx="6096000" cy="338554"/>
          </a:xfrm>
          <a:prstGeom prst="rect">
            <a:avLst/>
          </a:prstGeom>
          <a:noFill/>
        </p:spPr>
        <p:txBody>
          <a:bodyPr wrap="square">
            <a:spAutoFit/>
          </a:bodyPr>
          <a:lstStyle/>
          <a:p>
            <a:r>
              <a:rPr lang="en-GB" sz="1600" kern="0" dirty="0">
                <a:effectLst/>
                <a:latin typeface="Times New Roman" panose="02020603050405020304" pitchFamily="18" charset="0"/>
                <a:ea typeface="Times New Roman" panose="02020603050405020304" pitchFamily="18" charset="0"/>
                <a:cs typeface="Vrinda"/>
              </a:rPr>
              <a:t>Mintel (2023) </a:t>
            </a:r>
            <a:endParaRPr lang="en-US" sz="2400" dirty="0"/>
          </a:p>
        </p:txBody>
      </p:sp>
    </p:spTree>
    <p:extLst>
      <p:ext uri="{BB962C8B-B14F-4D97-AF65-F5344CB8AC3E}">
        <p14:creationId xmlns:p14="http://schemas.microsoft.com/office/powerpoint/2010/main" xmlns="" val="650116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xmlns="" id="{70DFC902-7D23-471A-B557-B6B6917D7A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3707948-06F0-BE34-7407-516B51234B8F}"/>
              </a:ext>
            </a:extLst>
          </p:cNvPr>
          <p:cNvSpPr>
            <a:spLocks noGrp="1"/>
          </p:cNvSpPr>
          <p:nvPr>
            <p:ph type="title"/>
          </p:nvPr>
        </p:nvSpPr>
        <p:spPr>
          <a:xfrm>
            <a:off x="1156851" y="637762"/>
            <a:ext cx="9888496" cy="900131"/>
          </a:xfrm>
        </p:spPr>
        <p:txBody>
          <a:bodyPr anchor="t">
            <a:normAutofit fontScale="90000"/>
          </a:bodyPr>
          <a:lstStyle/>
          <a:p>
            <a:r>
              <a:rPr lang="en-US" sz="4000" dirty="0">
                <a:solidFill>
                  <a:schemeClr val="bg1"/>
                </a:solidFill>
                <a:ea typeface="+mj-lt"/>
                <a:cs typeface="+mj-lt"/>
              </a:rPr>
              <a:t>Environmental Analysis: Social &amp; Technological</a:t>
            </a:r>
            <a:endParaRPr lang="en-US" sz="4000" dirty="0">
              <a:solidFill>
                <a:schemeClr val="bg1"/>
              </a:solidFill>
            </a:endParaRPr>
          </a:p>
        </p:txBody>
      </p:sp>
      <p:sp>
        <p:nvSpPr>
          <p:cNvPr id="19" name="Rectangle 18">
            <a:extLst>
              <a:ext uri="{FF2B5EF4-FFF2-40B4-BE49-F238E27FC236}">
                <a16:creationId xmlns:a16="http://schemas.microsoft.com/office/drawing/2014/main" xmlns="" id="{A55D5633-D557-4DCA-982C-FF36EB7A1C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xmlns="" id="{450D3AD2-FA80-415F-A9CE-54D884561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xmlns="" id="{ABE96A7A-A4E0-87FC-F937-C9DF0A78004C}"/>
              </a:ext>
            </a:extLst>
          </p:cNvPr>
          <p:cNvGraphicFramePr/>
          <p:nvPr>
            <p:extLst>
              <p:ext uri="{D42A27DB-BD31-4B8C-83A1-F6EECF244321}">
                <p14:modId xmlns:p14="http://schemas.microsoft.com/office/powerpoint/2010/main" xmlns="" val="439705780"/>
              </p:ext>
            </p:extLst>
          </p:nvPr>
        </p:nvGraphicFramePr>
        <p:xfrm>
          <a:off x="783709" y="1839389"/>
          <a:ext cx="10251440" cy="4380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xmlns="" id="{FC1042FA-DCC1-7A05-4C80-70AB9B8448C2}"/>
              </a:ext>
            </a:extLst>
          </p:cNvPr>
          <p:cNvSpPr txBox="1"/>
          <p:nvPr/>
        </p:nvSpPr>
        <p:spPr>
          <a:xfrm>
            <a:off x="2052320" y="6370986"/>
            <a:ext cx="6096000" cy="307777"/>
          </a:xfrm>
          <a:prstGeom prst="rect">
            <a:avLst/>
          </a:prstGeom>
          <a:noFill/>
        </p:spPr>
        <p:txBody>
          <a:bodyPr wrap="square">
            <a:spAutoFit/>
          </a:bodyPr>
          <a:lstStyle/>
          <a:p>
            <a:r>
              <a:rPr lang="en-GB" sz="1400" kern="0" dirty="0">
                <a:solidFill>
                  <a:srgbClr val="222222"/>
                </a:solidFill>
                <a:effectLst/>
                <a:latin typeface="Times New Roman" panose="02020603050405020304" pitchFamily="18" charset="0"/>
                <a:ea typeface="Times New Roman" panose="02020603050405020304" pitchFamily="18" charset="0"/>
              </a:rPr>
              <a:t>Trapp</a:t>
            </a:r>
            <a:r>
              <a:rPr lang="en-GB" sz="1400" kern="0" dirty="0">
                <a:solidFill>
                  <a:srgbClr val="222222"/>
                </a:solidFill>
                <a:latin typeface="Times New Roman" panose="02020603050405020304" pitchFamily="18" charset="0"/>
                <a:ea typeface="Times New Roman" panose="02020603050405020304" pitchFamily="18" charset="0"/>
              </a:rPr>
              <a:t> </a:t>
            </a:r>
            <a:r>
              <a:rPr lang="en-GB" sz="1400" kern="0" dirty="0">
                <a:solidFill>
                  <a:srgbClr val="222222"/>
                </a:solidFill>
                <a:effectLst/>
                <a:latin typeface="Times New Roman" panose="02020603050405020304" pitchFamily="18" charset="0"/>
                <a:ea typeface="Times New Roman" panose="02020603050405020304" pitchFamily="18" charset="0"/>
              </a:rPr>
              <a:t>and </a:t>
            </a:r>
            <a:r>
              <a:rPr lang="en-GB" sz="1400" kern="0" dirty="0" err="1">
                <a:solidFill>
                  <a:srgbClr val="222222"/>
                </a:solidFill>
                <a:effectLst/>
                <a:latin typeface="Times New Roman" panose="02020603050405020304" pitchFamily="18" charset="0"/>
                <a:ea typeface="Times New Roman" panose="02020603050405020304" pitchFamily="18" charset="0"/>
              </a:rPr>
              <a:t>Kanbach</a:t>
            </a:r>
            <a:r>
              <a:rPr lang="en-GB" sz="1400" kern="0" dirty="0">
                <a:solidFill>
                  <a:srgbClr val="222222"/>
                </a:solidFill>
                <a:effectLst/>
                <a:latin typeface="Times New Roman" panose="02020603050405020304" pitchFamily="18" charset="0"/>
                <a:ea typeface="Times New Roman" panose="02020603050405020304" pitchFamily="18" charset="0"/>
              </a:rPr>
              <a:t>, 2021</a:t>
            </a:r>
            <a:endParaRPr lang="en-US" sz="2000" dirty="0"/>
          </a:p>
        </p:txBody>
      </p:sp>
    </p:spTree>
    <p:extLst>
      <p:ext uri="{BB962C8B-B14F-4D97-AF65-F5344CB8AC3E}">
        <p14:creationId xmlns:p14="http://schemas.microsoft.com/office/powerpoint/2010/main" xmlns="" val="1259671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xmlns="" id="{70DFC902-7D23-471A-B557-B6B6917D7A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C69975D8-FD0C-3DFC-8E79-2A77CF94D30F}"/>
              </a:ext>
            </a:extLst>
          </p:cNvPr>
          <p:cNvSpPr>
            <a:spLocks noGrp="1"/>
          </p:cNvSpPr>
          <p:nvPr>
            <p:ph type="title"/>
          </p:nvPr>
        </p:nvSpPr>
        <p:spPr>
          <a:xfrm>
            <a:off x="1156851" y="637763"/>
            <a:ext cx="9888496" cy="764318"/>
          </a:xfrm>
          <a:solidFill>
            <a:schemeClr val="accent2">
              <a:lumMod val="20000"/>
              <a:lumOff val="80000"/>
            </a:schemeClr>
          </a:solidFill>
        </p:spPr>
        <p:txBody>
          <a:bodyPr anchor="t">
            <a:normAutofit fontScale="90000"/>
          </a:bodyPr>
          <a:lstStyle/>
          <a:p>
            <a:r>
              <a:rPr lang="en-US" sz="4000" dirty="0">
                <a:latin typeface="Times New Roman" panose="02020603050405020304" pitchFamily="18" charset="0"/>
                <a:ea typeface="+mj-lt"/>
                <a:cs typeface="Times New Roman" panose="02020603050405020304" pitchFamily="18" charset="0"/>
              </a:rPr>
              <a:t>Environmental Analysis: Environmental &amp; Legal</a:t>
            </a:r>
            <a:endParaRPr lang="en-US" sz="4000" dirty="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xmlns="" id="{A55D5633-D557-4DCA-982C-FF36EB7A1C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xmlns="" id="{450D3AD2-FA80-415F-A9CE-54D884561C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xmlns="" id="{4AB416F1-22EE-D234-39B8-84A7DFA25B3B}"/>
              </a:ext>
            </a:extLst>
          </p:cNvPr>
          <p:cNvGraphicFramePr/>
          <p:nvPr>
            <p:extLst>
              <p:ext uri="{D42A27DB-BD31-4B8C-83A1-F6EECF244321}">
                <p14:modId xmlns:p14="http://schemas.microsoft.com/office/powerpoint/2010/main" xmlns="" val="2763449259"/>
              </p:ext>
            </p:extLst>
          </p:nvPr>
        </p:nvGraphicFramePr>
        <p:xfrm>
          <a:off x="965200" y="1828606"/>
          <a:ext cx="9530080" cy="48894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xmlns="" id="{D6E4A499-A8F5-B0FF-893E-AE805624287F}"/>
              </a:ext>
            </a:extLst>
          </p:cNvPr>
          <p:cNvSpPr txBox="1"/>
          <p:nvPr/>
        </p:nvSpPr>
        <p:spPr>
          <a:xfrm>
            <a:off x="8798560" y="4504621"/>
            <a:ext cx="3048000" cy="311219"/>
          </a:xfrm>
          <a:prstGeom prst="rect">
            <a:avLst/>
          </a:prstGeom>
          <a:noFill/>
        </p:spPr>
        <p:txBody>
          <a:bodyPr wrap="square">
            <a:spAutoFit/>
          </a:bodyPr>
          <a:lstStyle/>
          <a:p>
            <a:r>
              <a:rPr lang="en-GB" sz="1400" kern="0" dirty="0">
                <a:solidFill>
                  <a:srgbClr val="222222"/>
                </a:solidFill>
                <a:effectLst/>
                <a:latin typeface="Times New Roman" panose="02020603050405020304" pitchFamily="18" charset="0"/>
                <a:ea typeface="Times New Roman" panose="02020603050405020304" pitchFamily="18" charset="0"/>
                <a:cs typeface="Vrinda"/>
              </a:rPr>
              <a:t>Kumar</a:t>
            </a:r>
            <a:r>
              <a:rPr lang="en-GB" sz="1400" kern="0" dirty="0">
                <a:solidFill>
                  <a:srgbClr val="222222"/>
                </a:solidFill>
                <a:latin typeface="Times New Roman" panose="02020603050405020304" pitchFamily="18" charset="0"/>
                <a:ea typeface="Times New Roman" panose="02020603050405020304" pitchFamily="18" charset="0"/>
                <a:cs typeface="Vrinda"/>
              </a:rPr>
              <a:t> et al.,</a:t>
            </a:r>
            <a:r>
              <a:rPr lang="en-GB" sz="1400" kern="0" dirty="0">
                <a:solidFill>
                  <a:srgbClr val="222222"/>
                </a:solidFill>
                <a:effectLst/>
                <a:latin typeface="Times New Roman" panose="02020603050405020304" pitchFamily="18" charset="0"/>
                <a:ea typeface="Times New Roman" panose="02020603050405020304" pitchFamily="18" charset="0"/>
                <a:cs typeface="Vrinda"/>
              </a:rPr>
              <a:t> 2022</a:t>
            </a:r>
            <a:endParaRPr lang="en-US" sz="2000" dirty="0"/>
          </a:p>
        </p:txBody>
      </p:sp>
    </p:spTree>
    <p:extLst>
      <p:ext uri="{BB962C8B-B14F-4D97-AF65-F5344CB8AC3E}">
        <p14:creationId xmlns:p14="http://schemas.microsoft.com/office/powerpoint/2010/main" xmlns="" val="3670532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BACC6370-2D7E-4714-9D71-7542949D7D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xmlns=""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F68B3F68-107C-434F-AA38-110D5EA91B8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AAD0DBB9-1A4B-4391-81D4-CB19F9AB918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063BBA22-50EA-4C4D-BE05-F1CE4E63AA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B5980F29-BED0-960F-D6BC-2C7F3EA349E5}"/>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latin typeface="Times New Roman" panose="02020603050405020304" pitchFamily="18" charset="0"/>
                <a:ea typeface="+mj-lt"/>
                <a:cs typeface="Times New Roman" panose="02020603050405020304" pitchFamily="18" charset="0"/>
              </a:rPr>
              <a:t>Marketing Strategies: STP &amp; Positioning</a:t>
            </a:r>
            <a:endParaRPr lang="en-US"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xmlns="" id="{35D43F46-AEFE-3CD2-04AE-3D49079F603E}"/>
              </a:ext>
            </a:extLst>
          </p:cNvPr>
          <p:cNvGraphicFramePr>
            <a:graphicFrameLocks noGrp="1"/>
          </p:cNvGraphicFramePr>
          <p:nvPr>
            <p:ph idx="1"/>
            <p:extLst>
              <p:ext uri="{D42A27DB-BD31-4B8C-83A1-F6EECF244321}">
                <p14:modId xmlns:p14="http://schemas.microsoft.com/office/powerpoint/2010/main" xmlns="" val="42569325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xmlns="" id="{98795592-20C9-6B9E-7AEF-DFDA6018BB4D}"/>
              </a:ext>
            </a:extLst>
          </p:cNvPr>
          <p:cNvSpPr txBox="1"/>
          <p:nvPr/>
        </p:nvSpPr>
        <p:spPr>
          <a:xfrm>
            <a:off x="3358058" y="5505381"/>
            <a:ext cx="6096000" cy="307777"/>
          </a:xfrm>
          <a:prstGeom prst="rect">
            <a:avLst/>
          </a:prstGeom>
          <a:noFill/>
        </p:spPr>
        <p:txBody>
          <a:bodyPr wrap="square">
            <a:spAutoFit/>
          </a:bodyPr>
          <a:lstStyle/>
          <a:p>
            <a:r>
              <a:rPr lang="en-GB" sz="1400" kern="0" dirty="0">
                <a:effectLst/>
                <a:latin typeface="Times New Roman" panose="02020603050405020304" pitchFamily="18" charset="0"/>
                <a:ea typeface="Times New Roman" panose="02020603050405020304" pitchFamily="18" charset="0"/>
                <a:cs typeface="Vrinda"/>
              </a:rPr>
              <a:t>Statista, 2024</a:t>
            </a:r>
            <a:endParaRPr lang="en-US" sz="2000" dirty="0"/>
          </a:p>
        </p:txBody>
      </p:sp>
    </p:spTree>
    <p:extLst>
      <p:ext uri="{BB962C8B-B14F-4D97-AF65-F5344CB8AC3E}">
        <p14:creationId xmlns:p14="http://schemas.microsoft.com/office/powerpoint/2010/main" xmlns="" val="933904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E6EA989-EA08-0629-C3E6-F482B2238645}"/>
              </a:ext>
            </a:extLst>
          </p:cNvPr>
          <p:cNvSpPr>
            <a:spLocks noGrp="1"/>
          </p:cNvSpPr>
          <p:nvPr>
            <p:ph type="title"/>
          </p:nvPr>
        </p:nvSpPr>
        <p:spPr>
          <a:xfrm>
            <a:off x="686834" y="1153572"/>
            <a:ext cx="3200400" cy="4461163"/>
          </a:xfrm>
        </p:spPr>
        <p:txBody>
          <a:bodyPr>
            <a:normAutofit/>
          </a:bodyPr>
          <a:lstStyle/>
          <a:p>
            <a:r>
              <a:rPr lang="en-US" dirty="0">
                <a:solidFill>
                  <a:srgbClr val="FFFFFF"/>
                </a:solidFill>
                <a:latin typeface="Times New Roman" panose="02020603050405020304" pitchFamily="18" charset="0"/>
                <a:ea typeface="+mj-lt"/>
                <a:cs typeface="Times New Roman" panose="02020603050405020304" pitchFamily="18" charset="0"/>
              </a:rPr>
              <a:t>Marketing Mix (4Ps)</a:t>
            </a:r>
            <a:endParaRPr lang="en-US"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6" name="Diagram 5">
            <a:extLst>
              <a:ext uri="{FF2B5EF4-FFF2-40B4-BE49-F238E27FC236}">
                <a16:creationId xmlns:a16="http://schemas.microsoft.com/office/drawing/2014/main" xmlns="" id="{B0F9EF51-3A3A-814C-7C30-B464F45F680E}"/>
              </a:ext>
            </a:extLst>
          </p:cNvPr>
          <p:cNvGraphicFramePr/>
          <p:nvPr>
            <p:extLst>
              <p:ext uri="{D42A27DB-BD31-4B8C-83A1-F6EECF244321}">
                <p14:modId xmlns:p14="http://schemas.microsoft.com/office/powerpoint/2010/main" xmlns="" val="2590529294"/>
              </p:ext>
            </p:extLst>
          </p:nvPr>
        </p:nvGraphicFramePr>
        <p:xfrm>
          <a:off x="4378960" y="1198418"/>
          <a:ext cx="6705600" cy="4461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xmlns="" id="{4C318F33-BEC4-D257-E52A-AFA325E1985D}"/>
              </a:ext>
            </a:extLst>
          </p:cNvPr>
          <p:cNvSpPr txBox="1"/>
          <p:nvPr/>
        </p:nvSpPr>
        <p:spPr>
          <a:xfrm>
            <a:off x="4500879" y="5960747"/>
            <a:ext cx="6096000" cy="307777"/>
          </a:xfrm>
          <a:prstGeom prst="rect">
            <a:avLst/>
          </a:prstGeom>
          <a:noFill/>
        </p:spPr>
        <p:txBody>
          <a:bodyPr wrap="square">
            <a:spAutoFit/>
          </a:bodyPr>
          <a:lstStyle/>
          <a:p>
            <a:r>
              <a:rPr lang="en-GB" sz="1400" kern="0" dirty="0">
                <a:effectLst/>
                <a:latin typeface="Times New Roman" panose="02020603050405020304" pitchFamily="18" charset="0"/>
                <a:ea typeface="Times New Roman" panose="02020603050405020304" pitchFamily="18" charset="0"/>
                <a:cs typeface="Vrinda"/>
              </a:rPr>
              <a:t>Gov.UK,2023</a:t>
            </a:r>
            <a:endParaRPr lang="en-US" sz="2000" dirty="0"/>
          </a:p>
        </p:txBody>
      </p:sp>
    </p:spTree>
    <p:extLst>
      <p:ext uri="{BB962C8B-B14F-4D97-AF65-F5344CB8AC3E}">
        <p14:creationId xmlns:p14="http://schemas.microsoft.com/office/powerpoint/2010/main" xmlns="" val="1116611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7FBF43A-C442-D9B5-6D02-7A99AEA35114}"/>
              </a:ext>
            </a:extLst>
          </p:cNvPr>
          <p:cNvSpPr>
            <a:spLocks noGrp="1"/>
          </p:cNvSpPr>
          <p:nvPr>
            <p:ph type="title"/>
          </p:nvPr>
        </p:nvSpPr>
        <p:spPr>
          <a:xfrm>
            <a:off x="686834" y="1153572"/>
            <a:ext cx="3200400" cy="4461163"/>
          </a:xfrm>
        </p:spPr>
        <p:txBody>
          <a:bodyPr>
            <a:normAutofit/>
          </a:bodyPr>
          <a:lstStyle/>
          <a:p>
            <a:r>
              <a:rPr lang="en-US" sz="4100" dirty="0">
                <a:solidFill>
                  <a:srgbClr val="FFFFFF"/>
                </a:solidFill>
                <a:latin typeface="Times New Roman" panose="02020603050405020304" pitchFamily="18" charset="0"/>
                <a:ea typeface="+mj-lt"/>
                <a:cs typeface="Times New Roman" panose="02020603050405020304" pitchFamily="18" charset="0"/>
              </a:rPr>
              <a:t>Funding Requirements &amp; Allocation</a:t>
            </a:r>
            <a:endParaRPr lang="en-US" sz="4100" dirty="0">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xmlns="" id="{83572F37-BBAA-135D-C65C-CF37384FC7C5}"/>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sz="2000" b="1" dirty="0">
                <a:latin typeface="Times New Roman" panose="02020603050405020304" pitchFamily="18" charset="0"/>
                <a:ea typeface="+mn-lt"/>
                <a:cs typeface="Times New Roman" panose="02020603050405020304" pitchFamily="18" charset="0"/>
              </a:rPr>
              <a:t>Total Start-Up Cost:</a:t>
            </a:r>
            <a:r>
              <a:rPr lang="en-US" sz="2000" dirty="0">
                <a:latin typeface="Times New Roman" panose="02020603050405020304" pitchFamily="18" charset="0"/>
                <a:ea typeface="+mn-lt"/>
                <a:cs typeface="Times New Roman" panose="02020603050405020304" pitchFamily="18" charset="0"/>
              </a:rPr>
              <a:t> ~£95,000</a:t>
            </a:r>
            <a:endParaRPr lang="en-US" sz="2000" dirty="0">
              <a:latin typeface="Times New Roman" panose="02020603050405020304" pitchFamily="18" charset="0"/>
              <a:cs typeface="Times New Roman" panose="02020603050405020304" pitchFamily="18" charset="0"/>
            </a:endParaRPr>
          </a:p>
          <a:p>
            <a:pPr marL="0" indent="0">
              <a:buNone/>
            </a:pPr>
            <a:r>
              <a:rPr lang="en-US" sz="2000" b="1" dirty="0">
                <a:latin typeface="Times New Roman" panose="02020603050405020304" pitchFamily="18" charset="0"/>
                <a:ea typeface="+mn-lt"/>
                <a:cs typeface="Times New Roman" panose="02020603050405020304" pitchFamily="18" charset="0"/>
              </a:rPr>
              <a:t>Allocation:</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Lease &amp; renovation: £30k</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Furniture &amp; eco equipment: £18k</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Kitchen &amp; inventory: £15k</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Marketing &amp; website: £7k</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Staff salaries &amp; training: £10k</a:t>
            </a:r>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ea typeface="+mn-lt"/>
                <a:cs typeface="Times New Roman" panose="02020603050405020304" pitchFamily="18" charset="0"/>
              </a:rPr>
              <a:t>Working capital &amp; other costs: £15k</a:t>
            </a:r>
            <a:endParaRPr lang="en-US" sz="2000" dirty="0">
              <a:latin typeface="Times New Roman" panose="02020603050405020304" pitchFamily="18" charset="0"/>
              <a:cs typeface="Times New Roman" panose="02020603050405020304" pitchFamily="18" charset="0"/>
            </a:endParaRPr>
          </a:p>
          <a:p>
            <a:pPr marL="0" indent="0">
              <a:buNone/>
            </a:pPr>
            <a:r>
              <a:rPr lang="en-US" sz="2000" b="1" dirty="0">
                <a:latin typeface="Times New Roman" panose="02020603050405020304" pitchFamily="18" charset="0"/>
                <a:ea typeface="+mn-lt"/>
                <a:cs typeface="Times New Roman" panose="02020603050405020304" pitchFamily="18" charset="0"/>
              </a:rPr>
              <a:t>Funding Mix:</a:t>
            </a:r>
            <a:r>
              <a:rPr lang="en-US" sz="2000" dirty="0">
                <a:latin typeface="Times New Roman" panose="02020603050405020304" pitchFamily="18" charset="0"/>
                <a:ea typeface="+mn-lt"/>
                <a:cs typeface="Times New Roman" panose="02020603050405020304" pitchFamily="18" charset="0"/>
              </a:rPr>
              <a:t> £35k owner investment + £60k government-backed loan (~6% interest)</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20070656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costs(Monthly)</a:t>
            </a:r>
            <a:endParaRPr lang="en-US" dirty="0"/>
          </a:p>
        </p:txBody>
      </p:sp>
      <p:sp>
        <p:nvSpPr>
          <p:cNvPr id="3" name="Content Placeholder 2"/>
          <p:cNvSpPr>
            <a:spLocks noGrp="1"/>
          </p:cNvSpPr>
          <p:nvPr>
            <p:ph idx="1"/>
          </p:nvPr>
        </p:nvSpPr>
        <p:spPr/>
        <p:txBody>
          <a:bodyPr>
            <a:normAutofit fontScale="85000" lnSpcReduction="20000"/>
          </a:bodyPr>
          <a:lstStyle/>
          <a:p>
            <a:pPr fontAlgn="ctr"/>
            <a:endParaRPr lang="en-GB" b="1" dirty="0" smtClean="0"/>
          </a:p>
          <a:p>
            <a:pPr fontAlgn="ctr"/>
            <a:endParaRPr lang="en-GB" dirty="0" smtClean="0"/>
          </a:p>
          <a:p>
            <a:pPr fontAlgn="ctr"/>
            <a:r>
              <a:rPr lang="en-GB" dirty="0" smtClean="0"/>
              <a:t>Rent-  £2,500</a:t>
            </a:r>
            <a:endParaRPr lang="en-GB" dirty="0" smtClean="0"/>
          </a:p>
          <a:p>
            <a:pPr fontAlgn="ctr"/>
            <a:r>
              <a:rPr lang="en-GB" dirty="0" smtClean="0"/>
              <a:t>Staff Salaries- 10,000</a:t>
            </a:r>
            <a:endParaRPr lang="en-GB" dirty="0" smtClean="0"/>
          </a:p>
          <a:p>
            <a:pPr fontAlgn="ctr"/>
            <a:r>
              <a:rPr lang="en-GB" dirty="0" smtClean="0"/>
              <a:t>Utilities- 1,200</a:t>
            </a:r>
            <a:endParaRPr lang="en-GB" dirty="0" smtClean="0"/>
          </a:p>
          <a:p>
            <a:pPr fontAlgn="ctr"/>
            <a:r>
              <a:rPr lang="en-GB" dirty="0" smtClean="0"/>
              <a:t>Insurance- 300</a:t>
            </a:r>
            <a:endParaRPr lang="en-GB" dirty="0" smtClean="0"/>
          </a:p>
          <a:p>
            <a:pPr fontAlgn="ctr"/>
            <a:r>
              <a:rPr lang="en-GB" dirty="0" smtClean="0"/>
              <a:t>Internet &amp; POS System- 200</a:t>
            </a:r>
            <a:endParaRPr lang="en-GB" dirty="0" smtClean="0"/>
          </a:p>
          <a:p>
            <a:pPr fontAlgn="ctr"/>
            <a:r>
              <a:rPr lang="en-GB" dirty="0" smtClean="0"/>
              <a:t>A marketing &amp; Advertising – 800</a:t>
            </a:r>
            <a:endParaRPr lang="en-GB" dirty="0" smtClean="0"/>
          </a:p>
          <a:p>
            <a:pPr fontAlgn="ctr"/>
            <a:r>
              <a:rPr lang="en-GB" dirty="0" smtClean="0"/>
              <a:t> Loan Repayment- 1200</a:t>
            </a:r>
          </a:p>
          <a:p>
            <a:pPr fontAlgn="ctr"/>
            <a:endParaRPr lang="en-GB" dirty="0" smtClean="0"/>
          </a:p>
          <a:p>
            <a:pPr fontAlgn="ctr"/>
            <a:r>
              <a:rPr lang="en-GB" dirty="0" smtClean="0"/>
              <a:t>Total </a:t>
            </a:r>
            <a:r>
              <a:rPr lang="en-GB" dirty="0" smtClean="0"/>
              <a:t>cost= £16,200</a:t>
            </a:r>
            <a:endParaRPr lang="en-GB" dirty="0" smtClean="0"/>
          </a:p>
          <a:p>
            <a:pPr fontAlgn="ctr"/>
            <a:endParaRPr lang="en-GB" dirty="0" smtClean="0"/>
          </a:p>
          <a:p>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 costs( Monthly)</a:t>
            </a:r>
            <a:endParaRPr lang="en-US" dirty="0"/>
          </a:p>
        </p:txBody>
      </p:sp>
      <p:sp>
        <p:nvSpPr>
          <p:cNvPr id="3" name="Content Placeholder 2"/>
          <p:cNvSpPr>
            <a:spLocks noGrp="1"/>
          </p:cNvSpPr>
          <p:nvPr>
            <p:ph idx="1"/>
          </p:nvPr>
        </p:nvSpPr>
        <p:spPr/>
        <p:txBody>
          <a:bodyPr/>
          <a:lstStyle/>
          <a:p>
            <a:r>
              <a:rPr lang="en-US" dirty="0" smtClean="0"/>
              <a:t>Coffee </a:t>
            </a:r>
            <a:r>
              <a:rPr lang="en-US" dirty="0" smtClean="0"/>
              <a:t>&amp; Tea </a:t>
            </a:r>
            <a:r>
              <a:rPr lang="en-US" dirty="0" smtClean="0"/>
              <a:t>Supplies- 3,000</a:t>
            </a:r>
          </a:p>
          <a:p>
            <a:r>
              <a:rPr lang="en-US" dirty="0" smtClean="0"/>
              <a:t>Organic Food </a:t>
            </a:r>
            <a:r>
              <a:rPr lang="en-US" dirty="0" smtClean="0"/>
              <a:t>Ingredients- 4,000</a:t>
            </a:r>
            <a:endParaRPr lang="en-US" dirty="0" smtClean="0"/>
          </a:p>
          <a:p>
            <a:r>
              <a:rPr lang="en-US" dirty="0" smtClean="0"/>
              <a:t>Eco-Friendly </a:t>
            </a:r>
            <a:r>
              <a:rPr lang="en-US" dirty="0" smtClean="0"/>
              <a:t>Packaging- 1,500</a:t>
            </a:r>
          </a:p>
          <a:p>
            <a:r>
              <a:rPr lang="en-US" dirty="0" smtClean="0"/>
              <a:t>Cleaning </a:t>
            </a:r>
            <a:r>
              <a:rPr lang="en-US" dirty="0" smtClean="0"/>
              <a:t>&amp; Hygiene </a:t>
            </a:r>
            <a:r>
              <a:rPr lang="en-US" dirty="0" smtClean="0"/>
              <a:t>Supplies- 500</a:t>
            </a:r>
          </a:p>
          <a:p>
            <a:r>
              <a:rPr lang="en-US" dirty="0" smtClean="0"/>
              <a:t>Delivery </a:t>
            </a:r>
            <a:r>
              <a:rPr lang="en-US" dirty="0" smtClean="0"/>
              <a:t>&amp; </a:t>
            </a:r>
            <a:r>
              <a:rPr lang="en-US" dirty="0" smtClean="0"/>
              <a:t>Transport- 1,000</a:t>
            </a:r>
          </a:p>
          <a:p>
            <a:pPr>
              <a:buNone/>
            </a:pPr>
            <a:r>
              <a:rPr lang="en-US" dirty="0" smtClean="0"/>
              <a:t> </a:t>
            </a:r>
          </a:p>
          <a:p>
            <a:r>
              <a:rPr lang="en-US" dirty="0" smtClean="0"/>
              <a:t>Total </a:t>
            </a:r>
            <a:r>
              <a:rPr lang="en-US" dirty="0" smtClean="0"/>
              <a:t>Variable Costs= £10,000</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xmlns="" id="{32BC26D8-82FB-445E-AA49-62A77D7C1EE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CB44330D-EA18-4254-AA95-EB49948539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xmlns="" id="{BED89189-FB6E-F6A5-FE8F-2CDDE5D6F9C0}"/>
              </a:ext>
            </a:extLst>
          </p:cNvPr>
          <p:cNvGraphicFramePr>
            <a:graphicFrameLocks noGrp="1"/>
          </p:cNvGraphicFramePr>
          <p:nvPr>
            <p:extLst>
              <p:ext uri="{D42A27DB-BD31-4B8C-83A1-F6EECF244321}">
                <p14:modId xmlns:p14="http://schemas.microsoft.com/office/powerpoint/2010/main" xmlns="" val="1420079107"/>
              </p:ext>
            </p:extLst>
          </p:nvPr>
        </p:nvGraphicFramePr>
        <p:xfrm>
          <a:off x="769553" y="577515"/>
          <a:ext cx="11043003" cy="6924489"/>
        </p:xfrm>
        <a:graphic>
          <a:graphicData uri="http://schemas.openxmlformats.org/drawingml/2006/table">
            <a:tbl>
              <a:tblPr/>
              <a:tblGrid>
                <a:gridCol w="2045531">
                  <a:extLst>
                    <a:ext uri="{9D8B030D-6E8A-4147-A177-3AD203B41FA5}">
                      <a16:colId xmlns:a16="http://schemas.microsoft.com/office/drawing/2014/main" xmlns="" val="2231490072"/>
                    </a:ext>
                  </a:extLst>
                </a:gridCol>
                <a:gridCol w="1497034">
                  <a:extLst>
                    <a:ext uri="{9D8B030D-6E8A-4147-A177-3AD203B41FA5}">
                      <a16:colId xmlns:a16="http://schemas.microsoft.com/office/drawing/2014/main" xmlns="" val="188148330"/>
                    </a:ext>
                  </a:extLst>
                </a:gridCol>
                <a:gridCol w="1656128">
                  <a:extLst>
                    <a:ext uri="{9D8B030D-6E8A-4147-A177-3AD203B41FA5}">
                      <a16:colId xmlns:a16="http://schemas.microsoft.com/office/drawing/2014/main" xmlns="" val="2562362153"/>
                    </a:ext>
                  </a:extLst>
                </a:gridCol>
                <a:gridCol w="1396732">
                  <a:extLst>
                    <a:ext uri="{9D8B030D-6E8A-4147-A177-3AD203B41FA5}">
                      <a16:colId xmlns:a16="http://schemas.microsoft.com/office/drawing/2014/main" xmlns="" val="2352855495"/>
                    </a:ext>
                  </a:extLst>
                </a:gridCol>
                <a:gridCol w="1394718">
                  <a:extLst>
                    <a:ext uri="{9D8B030D-6E8A-4147-A177-3AD203B41FA5}">
                      <a16:colId xmlns:a16="http://schemas.microsoft.com/office/drawing/2014/main" xmlns="" val="1421131222"/>
                    </a:ext>
                  </a:extLst>
                </a:gridCol>
                <a:gridCol w="1656128">
                  <a:extLst>
                    <a:ext uri="{9D8B030D-6E8A-4147-A177-3AD203B41FA5}">
                      <a16:colId xmlns:a16="http://schemas.microsoft.com/office/drawing/2014/main" xmlns="" val="1789028460"/>
                    </a:ext>
                  </a:extLst>
                </a:gridCol>
                <a:gridCol w="1396732">
                  <a:extLst>
                    <a:ext uri="{9D8B030D-6E8A-4147-A177-3AD203B41FA5}">
                      <a16:colId xmlns:a16="http://schemas.microsoft.com/office/drawing/2014/main" xmlns="" val="2007591605"/>
                    </a:ext>
                  </a:extLst>
                </a:gridCol>
              </a:tblGrid>
              <a:tr h="626995">
                <a:tc>
                  <a:txBody>
                    <a:bodyPr/>
                    <a:lstStyle/>
                    <a:p>
                      <a:pPr algn="l" fontAlgn="b">
                        <a:spcBef>
                          <a:spcPts val="0"/>
                        </a:spcBef>
                        <a:spcAft>
                          <a:spcPts val="0"/>
                        </a:spcAft>
                      </a:pPr>
                      <a:endParaRPr lang="en-GB" sz="2300" b="0" i="0" u="none" strike="noStrike" dirty="0">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xmlns="" val="2295798917"/>
                  </a:ext>
                </a:extLst>
              </a:tr>
              <a:tr h="1136800">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CAEDFB"/>
                          </a:highlight>
                          <a:latin typeface="Aptos Narrow" panose="020B0004020202020204" pitchFamily="34" charset="0"/>
                        </a:rPr>
                        <a:t>£16,200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CAEDFB"/>
                          </a:highlight>
                          <a:latin typeface="Aptos Narrow" panose="020B0004020202020204" pitchFamily="34" charset="0"/>
                        </a:rPr>
                        <a:t>£16,200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CAEDFB"/>
                          </a:highlight>
                          <a:latin typeface="Aptos Narrow" panose="020B0004020202020204" pitchFamily="34" charset="0"/>
                        </a:rPr>
                        <a:t>£16,200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CAEDFB"/>
                          </a:highlight>
                          <a:latin typeface="Aptos Narrow" panose="020B0004020202020204" pitchFamily="34" charset="0"/>
                        </a:rPr>
                        <a:t>£16,200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CAEDFB"/>
                          </a:highlight>
                          <a:latin typeface="Aptos Narrow" panose="020B0004020202020204" pitchFamily="34" charset="0"/>
                        </a:rPr>
                        <a:t>£16,200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CAEDFB"/>
                          </a:highlight>
                          <a:latin typeface="Aptos Narrow" panose="020B0004020202020204" pitchFamily="34" charset="0"/>
                        </a:rPr>
                        <a:t>£16,200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xmlns="" val="413318362"/>
                  </a:ext>
                </a:extLst>
              </a:tr>
              <a:tr h="1188645">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BE2D5"/>
                          </a:highlight>
                          <a:latin typeface="Aptos Narrow" panose="020B0004020202020204" pitchFamily="34" charset="0"/>
                        </a:rPr>
                        <a:t>£10,000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a:t>
                      </a:r>
                      <a:r>
                        <a:rPr lang="en-GB" sz="3300" b="0" i="0" u="none" strike="noStrike" dirty="0" smtClean="0">
                          <a:solidFill>
                            <a:srgbClr val="000000"/>
                          </a:solidFill>
                          <a:effectLst/>
                          <a:highlight>
                            <a:srgbClr val="FBE2D5"/>
                          </a:highlight>
                          <a:latin typeface="Aptos Narrow" panose="020B0004020202020204" pitchFamily="34" charset="0"/>
                        </a:rPr>
                        <a:t>10,500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a:t>
                      </a:r>
                      <a:r>
                        <a:rPr lang="en-GB" sz="3300" b="0" i="0" u="none" strike="noStrike" dirty="0" smtClean="0">
                          <a:solidFill>
                            <a:srgbClr val="000000"/>
                          </a:solidFill>
                          <a:effectLst/>
                          <a:highlight>
                            <a:srgbClr val="FBE2D5"/>
                          </a:highlight>
                          <a:latin typeface="Aptos Narrow" panose="020B0004020202020204" pitchFamily="34" charset="0"/>
                        </a:rPr>
                        <a:t>11,000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BE2D5"/>
                          </a:highlight>
                          <a:latin typeface="Aptos Narrow" panose="020B0004020202020204" pitchFamily="34" charset="0"/>
                        </a:rPr>
                        <a:t>£11,500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BE2D5"/>
                          </a:highlight>
                          <a:latin typeface="Aptos Narrow" panose="020B0004020202020204" pitchFamily="34" charset="0"/>
                        </a:rPr>
                        <a:t>£12,000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BE2D5"/>
                          </a:highlight>
                          <a:latin typeface="Aptos Narrow" panose="020B0004020202020204" pitchFamily="34" charset="0"/>
                        </a:rPr>
                        <a:t>£12,5000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xmlns="" val="1569448225"/>
                  </a:ext>
                </a:extLst>
              </a:tr>
              <a:tr h="1136800">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200" b="0" i="0" u="none" strike="noStrike" dirty="0" smtClean="0">
                          <a:effectLst/>
                          <a:highlight>
                            <a:srgbClr val="F2CEEF"/>
                          </a:highlight>
                          <a:latin typeface="Arial" panose="020B0604020202020204" pitchFamily="34" charset="0"/>
                        </a:rPr>
                        <a:t>£26,200</a:t>
                      </a:r>
                      <a:endParaRPr lang="en-GB" sz="32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2CEEF"/>
                          </a:highlight>
                          <a:latin typeface="Aptos Narrow" panose="020B0004020202020204" pitchFamily="34" charset="0"/>
                        </a:rPr>
                        <a:t>£26,700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2CEEF"/>
                          </a:highlight>
                          <a:latin typeface="Aptos Narrow" panose="020B0004020202020204" pitchFamily="34" charset="0"/>
                        </a:rPr>
                        <a:t>£27,200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2CEEF"/>
                          </a:highlight>
                          <a:latin typeface="Aptos Narrow" panose="020B0004020202020204" pitchFamily="34" charset="0"/>
                        </a:rPr>
                        <a:t>£27,700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2CEEF"/>
                          </a:highlight>
                          <a:latin typeface="Aptos Narrow" panose="020B0004020202020204" pitchFamily="34" charset="0"/>
                        </a:rPr>
                        <a:t>£28,200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smtClean="0">
                          <a:solidFill>
                            <a:srgbClr val="000000"/>
                          </a:solidFill>
                          <a:effectLst/>
                          <a:highlight>
                            <a:srgbClr val="F2CEEF"/>
                          </a:highlight>
                          <a:latin typeface="Aptos Narrow" panose="020B0004020202020204" pitchFamily="34" charset="0"/>
                        </a:rPr>
                        <a:t>£28,700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xmlns="" val="1915319405"/>
                  </a:ext>
                </a:extLst>
              </a:tr>
              <a:tr h="1136800">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smtClean="0">
                          <a:solidFill>
                            <a:srgbClr val="000000"/>
                          </a:solidFill>
                          <a:effectLst/>
                          <a:latin typeface="Aptos Narrow" panose="020B0004020202020204" pitchFamily="34" charset="0"/>
                        </a:rPr>
                        <a:t>£18,000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smtClean="0">
                          <a:solidFill>
                            <a:srgbClr val="000000"/>
                          </a:solidFill>
                          <a:effectLst/>
                          <a:latin typeface="Aptos Narrow" panose="020B0004020202020204" pitchFamily="34" charset="0"/>
                        </a:rPr>
                        <a:t>£22,000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smtClean="0">
                          <a:solidFill>
                            <a:srgbClr val="000000"/>
                          </a:solidFill>
                          <a:effectLst/>
                          <a:latin typeface="Aptos Narrow" panose="020B0004020202020204" pitchFamily="34" charset="0"/>
                        </a:rPr>
                        <a:t>£27,000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smtClean="0">
                          <a:solidFill>
                            <a:srgbClr val="000000"/>
                          </a:solidFill>
                          <a:effectLst/>
                          <a:latin typeface="Aptos Narrow" panose="020B0004020202020204" pitchFamily="34" charset="0"/>
                        </a:rPr>
                        <a:t>£32,000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smtClean="0">
                          <a:solidFill>
                            <a:srgbClr val="000000"/>
                          </a:solidFill>
                          <a:effectLst/>
                          <a:latin typeface="Aptos Narrow" panose="020B0004020202020204" pitchFamily="34" charset="0"/>
                        </a:rPr>
                        <a:t>£36,000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smtClean="0">
                          <a:solidFill>
                            <a:srgbClr val="000000"/>
                          </a:solidFill>
                          <a:effectLst/>
                          <a:latin typeface="Aptos Narrow" panose="020B0004020202020204" pitchFamily="34" charset="0"/>
                        </a:rPr>
                        <a:t>£40,000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654665380"/>
                  </a:ext>
                </a:extLst>
              </a:tr>
              <a:tr h="1698449">
                <a:tc>
                  <a:txBody>
                    <a:bodyPr/>
                    <a:lstStyle/>
                    <a:p>
                      <a:pPr algn="l" fontAlgn="b">
                        <a:spcBef>
                          <a:spcPts val="0"/>
                        </a:spcBef>
                        <a:spcAft>
                          <a:spcPts val="0"/>
                        </a:spcAft>
                      </a:pPr>
                      <a:r>
                        <a:rPr lang="en-GB" sz="3300" b="1" i="0" u="none" strike="noStrike" dirty="0" smtClean="0">
                          <a:solidFill>
                            <a:srgbClr val="000000"/>
                          </a:solidFill>
                          <a:effectLst/>
                          <a:highlight>
                            <a:srgbClr val="FFFF00"/>
                          </a:highlight>
                          <a:latin typeface="Aptos Narrow" panose="020B0004020202020204" pitchFamily="34" charset="0"/>
                        </a:rPr>
                        <a:t>Profit/loses</a:t>
                      </a:r>
                      <a:endParaRPr lang="en-GB" sz="2300" b="0" i="0" u="none" strike="noStrike" dirty="0">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smtClean="0">
                          <a:solidFill>
                            <a:srgbClr val="000000"/>
                          </a:solidFill>
                          <a:effectLst/>
                          <a:highlight>
                            <a:srgbClr val="B5E6A2"/>
                          </a:highlight>
                          <a:latin typeface="Aptos Narrow" panose="020B0004020202020204" pitchFamily="34" charset="0"/>
                        </a:rPr>
                        <a:t>-£8,200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smtClean="0">
                          <a:solidFill>
                            <a:srgbClr val="000000"/>
                          </a:solidFill>
                          <a:effectLst/>
                          <a:highlight>
                            <a:srgbClr val="B5E6A2"/>
                          </a:highlight>
                          <a:latin typeface="Aptos Narrow" panose="020B0004020202020204" pitchFamily="34" charset="0"/>
                        </a:rPr>
                        <a:t>-£4,700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smtClean="0">
                          <a:solidFill>
                            <a:srgbClr val="000000"/>
                          </a:solidFill>
                          <a:effectLst/>
                          <a:highlight>
                            <a:srgbClr val="B5E6A2"/>
                          </a:highlight>
                          <a:latin typeface="Aptos Narrow" panose="020B0004020202020204" pitchFamily="34" charset="0"/>
                        </a:rPr>
                        <a:t>-£200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smtClean="0">
                          <a:solidFill>
                            <a:srgbClr val="000000"/>
                          </a:solidFill>
                          <a:effectLst/>
                          <a:highlight>
                            <a:srgbClr val="B5E6A2"/>
                          </a:highlight>
                          <a:latin typeface="Aptos Narrow" panose="020B0004020202020204" pitchFamily="34" charset="0"/>
                        </a:rPr>
                        <a:t>+£4,300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smtClean="0">
                          <a:solidFill>
                            <a:srgbClr val="000000"/>
                          </a:solidFill>
                          <a:effectLst/>
                          <a:highlight>
                            <a:srgbClr val="B5E6A2"/>
                          </a:highlight>
                          <a:latin typeface="Aptos Narrow" panose="020B0004020202020204" pitchFamily="34" charset="0"/>
                        </a:rPr>
                        <a:t>+£7,800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smtClean="0">
                          <a:solidFill>
                            <a:srgbClr val="000000"/>
                          </a:solidFill>
                          <a:effectLst/>
                          <a:highlight>
                            <a:srgbClr val="B5E6A2"/>
                          </a:highlight>
                          <a:latin typeface="Aptos Narrow" panose="020B0004020202020204" pitchFamily="34" charset="0"/>
                        </a:rPr>
                        <a:t>+£11,300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xmlns="" val="1439213082"/>
                  </a:ext>
                </a:extLst>
              </a:tr>
            </a:tbl>
          </a:graphicData>
        </a:graphic>
      </p:graphicFrame>
      <p:sp>
        <p:nvSpPr>
          <p:cNvPr id="7" name="TextBox 6">
            <a:extLst>
              <a:ext uri="{FF2B5EF4-FFF2-40B4-BE49-F238E27FC236}">
                <a16:creationId xmlns:a16="http://schemas.microsoft.com/office/drawing/2014/main" xmlns="" id="{B48ED22E-60CB-C575-C560-F579BE600A27}"/>
              </a:ext>
            </a:extLst>
          </p:cNvPr>
          <p:cNvSpPr txBox="1"/>
          <p:nvPr/>
        </p:nvSpPr>
        <p:spPr>
          <a:xfrm>
            <a:off x="914400" y="4793381"/>
            <a:ext cx="10241280" cy="707886"/>
          </a:xfrm>
          <a:prstGeom prst="rect">
            <a:avLst/>
          </a:prstGeom>
          <a:noFill/>
        </p:spPr>
        <p:txBody>
          <a:bodyPr wrap="square" rtlCol="0">
            <a:spAutoFit/>
          </a:bodyPr>
          <a:lstStyle/>
          <a:p>
            <a:r>
              <a:rPr lang="en-GB" sz="4000" dirty="0" smtClean="0"/>
              <a:t>                 </a:t>
            </a:r>
            <a:r>
              <a:rPr lang="en-GB" dirty="0" smtClean="0"/>
              <a:t> </a:t>
            </a:r>
            <a:endParaRPr lang="en-GB" dirty="0"/>
          </a:p>
        </p:txBody>
      </p:sp>
      <p:sp>
        <p:nvSpPr>
          <p:cNvPr id="8" name="TextBox 7">
            <a:extLst>
              <a:ext uri="{FF2B5EF4-FFF2-40B4-BE49-F238E27FC236}">
                <a16:creationId xmlns:a16="http://schemas.microsoft.com/office/drawing/2014/main" xmlns="" id="{C895F13B-A6A0-47E2-82A6-F316CAD0016A}"/>
              </a:ext>
            </a:extLst>
          </p:cNvPr>
          <p:cNvSpPr txBox="1"/>
          <p:nvPr/>
        </p:nvSpPr>
        <p:spPr>
          <a:xfrm>
            <a:off x="914399" y="5778266"/>
            <a:ext cx="10257797" cy="646331"/>
          </a:xfrm>
          <a:prstGeom prst="rect">
            <a:avLst/>
          </a:prstGeom>
          <a:noFill/>
        </p:spPr>
        <p:txBody>
          <a:bodyPr wrap="square" rtlCol="0">
            <a:spAutoFit/>
          </a:bodyPr>
          <a:lstStyle/>
          <a:p>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xmlns="" val="33015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Breakeven </a:t>
            </a:r>
            <a:r>
              <a:rPr lang="en-US" dirty="0" err="1" smtClean="0"/>
              <a:t>AnalysisFormula:Breakeven</a:t>
            </a:r>
            <a:endParaRPr lang="en-US" dirty="0"/>
          </a:p>
        </p:txBody>
      </p:sp>
      <p:sp>
        <p:nvSpPr>
          <p:cNvPr id="3" name="Content Placeholder 2"/>
          <p:cNvSpPr>
            <a:spLocks noGrp="1"/>
          </p:cNvSpPr>
          <p:nvPr>
            <p:ph idx="1"/>
          </p:nvPr>
        </p:nvSpPr>
        <p:spPr/>
        <p:txBody>
          <a:bodyPr/>
          <a:lstStyle/>
          <a:p>
            <a:pPr>
              <a:buNone/>
            </a:pPr>
            <a:r>
              <a:rPr lang="en-US" b="1" dirty="0" smtClean="0"/>
              <a:t>Breakeven </a:t>
            </a:r>
            <a:r>
              <a:rPr lang="en-US" b="1" dirty="0" smtClean="0"/>
              <a:t>point </a:t>
            </a:r>
            <a:r>
              <a:rPr lang="en-US" dirty="0" smtClean="0"/>
              <a:t>= </a:t>
            </a:r>
            <a:r>
              <a:rPr lang="en-US" dirty="0" smtClean="0"/>
              <a:t> Fixed </a:t>
            </a:r>
            <a:r>
              <a:rPr lang="en-US" dirty="0" smtClean="0"/>
              <a:t>Costs ÷ (Total Revenue – Variable Costs) per </a:t>
            </a:r>
            <a:r>
              <a:rPr lang="en-US" dirty="0" smtClean="0"/>
              <a:t>unit</a:t>
            </a:r>
          </a:p>
          <a:p>
            <a:pPr>
              <a:buNone/>
            </a:pPr>
            <a:r>
              <a:rPr lang="en-US" dirty="0" smtClean="0"/>
              <a:t> </a:t>
            </a:r>
            <a:r>
              <a:rPr lang="en-US" b="1" dirty="0" smtClean="0"/>
              <a:t>Simplified </a:t>
            </a:r>
            <a:r>
              <a:rPr lang="en-US" b="1" dirty="0" smtClean="0"/>
              <a:t>Monthly </a:t>
            </a:r>
            <a:r>
              <a:rPr lang="en-US" b="1" dirty="0" smtClean="0"/>
              <a:t>Breakeven</a:t>
            </a:r>
            <a:r>
              <a:rPr lang="en-US" dirty="0" smtClean="0"/>
              <a:t>: Monthly </a:t>
            </a:r>
            <a:r>
              <a:rPr lang="en-US" dirty="0" smtClean="0"/>
              <a:t>Fixed Costs = £</a:t>
            </a:r>
            <a:r>
              <a:rPr lang="en-US" dirty="0" smtClean="0"/>
              <a:t>16,200</a:t>
            </a:r>
          </a:p>
          <a:p>
            <a:pPr>
              <a:buNone/>
            </a:pPr>
            <a:r>
              <a:rPr lang="en-US" dirty="0" smtClean="0"/>
              <a:t> Average </a:t>
            </a:r>
            <a:r>
              <a:rPr lang="en-US" dirty="0" smtClean="0"/>
              <a:t>Gross Margin = 60</a:t>
            </a:r>
            <a:r>
              <a:rPr lang="en-US" dirty="0" smtClean="0"/>
              <a:t>%</a:t>
            </a:r>
          </a:p>
          <a:p>
            <a:pPr>
              <a:buNone/>
            </a:pPr>
            <a:r>
              <a:rPr lang="en-US" dirty="0" smtClean="0"/>
              <a:t> Breakeven </a:t>
            </a:r>
            <a:r>
              <a:rPr lang="en-US" dirty="0" smtClean="0"/>
              <a:t>Revenue =£16,200 ÷ 0.60 = £27,000 per </a:t>
            </a:r>
            <a:r>
              <a:rPr lang="en-US" dirty="0" smtClean="0"/>
              <a:t>month  </a:t>
            </a:r>
          </a:p>
          <a:p>
            <a:pPr>
              <a:buNone/>
            </a:pPr>
            <a:endParaRPr lang="en-US" dirty="0" smtClean="0"/>
          </a:p>
          <a:p>
            <a:pPr>
              <a:buNone/>
            </a:pPr>
            <a:r>
              <a:rPr lang="en-US" dirty="0" smtClean="0"/>
              <a:t> </a:t>
            </a:r>
            <a:r>
              <a:rPr lang="en-US" b="1" dirty="0" smtClean="0"/>
              <a:t>Breakeven </a:t>
            </a:r>
            <a:r>
              <a:rPr lang="en-US" b="1" dirty="0" smtClean="0"/>
              <a:t>Result</a:t>
            </a:r>
            <a:r>
              <a:rPr lang="en-US" dirty="0" smtClean="0"/>
              <a:t>: </a:t>
            </a:r>
            <a:r>
              <a:rPr lang="en-US" dirty="0" smtClean="0"/>
              <a:t>The business is expected to break even in Month 4, when revenue reaches £32,000 and costs are fully covered.</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804BA2-061E-C54B-1AED-71E6A3D4900A}"/>
              </a:ext>
            </a:extLst>
          </p:cNvPr>
          <p:cNvSpPr>
            <a:spLocks noGrp="1"/>
          </p:cNvSpPr>
          <p:nvPr>
            <p:ph type="title"/>
          </p:nvPr>
        </p:nvSpPr>
        <p:spPr>
          <a:xfrm>
            <a:off x="838200" y="365125"/>
            <a:ext cx="10515600" cy="721995"/>
          </a:xfrm>
          <a:solidFill>
            <a:schemeClr val="accent2">
              <a:lumMod val="20000"/>
              <a:lumOff val="80000"/>
            </a:schemeClr>
          </a:solidFill>
        </p:spPr>
        <p:txBody>
          <a:bodyPr/>
          <a:lstStyle/>
          <a:p>
            <a:r>
              <a:rPr lang="en-US" dirty="0">
                <a:latin typeface="Times New Roman" panose="02020603050405020304" pitchFamily="18" charset="0"/>
                <a:cs typeface="Times New Roman" panose="02020603050405020304" pitchFamily="18" charset="0"/>
              </a:rPr>
              <a:t>References </a:t>
            </a:r>
          </a:p>
        </p:txBody>
      </p:sp>
      <p:sp>
        <p:nvSpPr>
          <p:cNvPr id="4" name="TextBox 3">
            <a:extLst>
              <a:ext uri="{FF2B5EF4-FFF2-40B4-BE49-F238E27FC236}">
                <a16:creationId xmlns:a16="http://schemas.microsoft.com/office/drawing/2014/main" xmlns="" id="{BA0C265A-F2FA-A598-70B2-02680116EAAB}"/>
              </a:ext>
            </a:extLst>
          </p:cNvPr>
          <p:cNvSpPr txBox="1"/>
          <p:nvPr/>
        </p:nvSpPr>
        <p:spPr>
          <a:xfrm>
            <a:off x="345440" y="1696720"/>
            <a:ext cx="11104880" cy="4801314"/>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British Business Bank (2024) Start Up Loans </a:t>
            </a:r>
            <a:r>
              <a:rPr lang="en-US" dirty="0" err="1">
                <a:latin typeface="Times New Roman" panose="02020603050405020304" pitchFamily="18" charset="0"/>
                <a:cs typeface="Times New Roman" panose="02020603050405020304" pitchFamily="18" charset="0"/>
              </a:rPr>
              <a:t>Programme</a:t>
            </a:r>
            <a:r>
              <a:rPr lang="en-US" dirty="0">
                <a:latin typeface="Times New Roman" panose="02020603050405020304" pitchFamily="18" charset="0"/>
                <a:cs typeface="Times New Roman" panose="02020603050405020304" pitchFamily="18" charset="0"/>
              </a:rPr>
              <a:t>. [online] Available at: https://www.startuploans.co.uk/ [Accessed 5 Nov. 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Burns, P. (2022) Entrepreneurship and Small Business: Start-Up, Growth and Maturity. 5th ed. London: Palgrave Macmillan.</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Gov.UK (2023) Plastic Packaging Tax and Net Zero Strategy. [online] Available at: https://www.gov.uk [Accessed 3 Nov. 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Kotler, P., Keller, K., </a:t>
            </a:r>
            <a:r>
              <a:rPr lang="en-US" dirty="0" err="1">
                <a:latin typeface="Times New Roman" panose="02020603050405020304" pitchFamily="18" charset="0"/>
                <a:cs typeface="Times New Roman" panose="02020603050405020304" pitchFamily="18" charset="0"/>
              </a:rPr>
              <a:t>Ancarani</a:t>
            </a:r>
            <a:r>
              <a:rPr lang="en-US" dirty="0">
                <a:latin typeface="Times New Roman" panose="02020603050405020304" pitchFamily="18" charset="0"/>
                <a:cs typeface="Times New Roman" panose="02020603050405020304" pitchFamily="18" charset="0"/>
              </a:rPr>
              <a:t>, F. &amp; Costabile, M. (2014) Marketing Management. 3rd European ed. Harlow: Pearson Education.</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Kumar, S., Sahoo, S., Lim, W.M. and Dana, L.P., 2022. Religion as a social shaping force in entrepreneurship and business: Insights from a technology-empowered systematic literature review. Technological Forecasting and Social Change, 175, p.121393.</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Mintel (2023) UK Ethical Consumer Report. [online] Available at: https://www.mintel.com [Accessed 2 Nov. 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Statista (2024) Coffee Shop Market Value in the UK (2021–2026). [online] Available at: https://www.statista.com [Accessed 1 Nov. 2025].</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Trapp, C.T. and </a:t>
            </a:r>
            <a:r>
              <a:rPr lang="en-US" dirty="0" err="1">
                <a:latin typeface="Times New Roman" panose="02020603050405020304" pitchFamily="18" charset="0"/>
                <a:cs typeface="Times New Roman" panose="02020603050405020304" pitchFamily="18" charset="0"/>
              </a:rPr>
              <a:t>Kanbach</a:t>
            </a:r>
            <a:r>
              <a:rPr lang="en-US" dirty="0">
                <a:latin typeface="Times New Roman" panose="02020603050405020304" pitchFamily="18" charset="0"/>
                <a:cs typeface="Times New Roman" panose="02020603050405020304" pitchFamily="18" charset="0"/>
              </a:rPr>
              <a:t>, D.K., 2021. Green entrepreneurship and business models: Deriving green technology business model archetypes. Journal of cleaner production, 297, p.126694.</a:t>
            </a:r>
          </a:p>
        </p:txBody>
      </p:sp>
    </p:spTree>
    <p:extLst>
      <p:ext uri="{BB962C8B-B14F-4D97-AF65-F5344CB8AC3E}">
        <p14:creationId xmlns:p14="http://schemas.microsoft.com/office/powerpoint/2010/main" xmlns="" val="896954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165</TotalTime>
  <Words>2003</Words>
  <Application>Microsoft Office PowerPoint</Application>
  <PresentationFormat>Custom</PresentationFormat>
  <Paragraphs>224</Paragraphs>
  <Slides>18</Slides>
  <Notes>12</Notes>
  <HiddenSlides>0</HiddenSlides>
  <MMClips>0</MMClips>
  <ScaleCrop>false</ScaleCrop>
  <HeadingPairs>
    <vt:vector size="4" baseType="variant">
      <vt:variant>
        <vt:lpstr>Theme</vt:lpstr>
      </vt:variant>
      <vt:variant>
        <vt:i4>2</vt:i4>
      </vt:variant>
      <vt:variant>
        <vt:lpstr>Slide Titles</vt:lpstr>
      </vt:variant>
      <vt:variant>
        <vt:i4>18</vt:i4>
      </vt:variant>
    </vt:vector>
  </HeadingPairs>
  <TitlesOfParts>
    <vt:vector size="20" baseType="lpstr">
      <vt:lpstr>office theme</vt:lpstr>
      <vt:lpstr>1_Office Theme</vt:lpstr>
      <vt:lpstr> Business Plan: Assessment Task 2        Eco Haven Cafe – Sustainable Organic Cafe in Central London </vt:lpstr>
      <vt:lpstr>Slide 2 - Table of Contents  </vt:lpstr>
      <vt:lpstr>Introduction </vt:lpstr>
      <vt:lpstr>Business Concept</vt:lpstr>
      <vt:lpstr>Management Structure</vt:lpstr>
      <vt:lpstr>Eco Heaven Café – Organisational Chart</vt:lpstr>
      <vt:lpstr>Legal Format</vt:lpstr>
      <vt:lpstr>Environmental Analysis: Political &amp; Economic</vt:lpstr>
      <vt:lpstr>Environmental Analysis: Social &amp; Technological</vt:lpstr>
      <vt:lpstr>Environmental Analysis: Environmental &amp; Legal</vt:lpstr>
      <vt:lpstr>Marketing Strategies: STP &amp; Positioning</vt:lpstr>
      <vt:lpstr>Marketing Mix (4Ps)</vt:lpstr>
      <vt:lpstr>Funding Requirements &amp; Allocation</vt:lpstr>
      <vt:lpstr>Fixed costs(Monthly)</vt:lpstr>
      <vt:lpstr>Variable costs( Monthly)</vt:lpstr>
      <vt:lpstr>Slide 16</vt:lpstr>
      <vt:lpstr>Breakeven AnalysisFormula:Breakeven</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 Haven Cafe – Sustainable Organic Cafe in Central London</dc:title>
  <dc:creator>User Name</dc:creator>
  <cp:lastModifiedBy>MY LAPTOP</cp:lastModifiedBy>
  <cp:revision>83</cp:revision>
  <dcterms:created xsi:type="dcterms:W3CDTF">2025-11-27T18:19:15Z</dcterms:created>
  <dcterms:modified xsi:type="dcterms:W3CDTF">2025-12-07T17:27:55Z</dcterms:modified>
</cp:coreProperties>
</file>