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65" r:id="rId3"/>
    <p:sldId id="266" r:id="rId4"/>
    <p:sldId id="269" r:id="rId5"/>
    <p:sldId id="263" r:id="rId6"/>
    <p:sldId id="264" r:id="rId7"/>
    <p:sldId id="261" r:id="rId8"/>
    <p:sldId id="268" r:id="rId9"/>
    <p:sldId id="257" r:id="rId10"/>
    <p:sldId id="267" r:id="rId11"/>
    <p:sldId id="258" r:id="rId12"/>
    <p:sldId id="262"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8117F0-E49E-4A38-9CB1-E650358F0C56}" v="1148" dt="2023-07-12T22:55:10.8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7/12/2023</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116405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7/12/2023</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8513314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7/12/2023</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188549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7/12/2023</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053245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7/12/2023</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241622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7/12/2023</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348693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7/12/2023</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845397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7/12/2023</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793686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7/12/2023</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417351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7/12/2023</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041889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7/12/2023</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717722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7/12/2023</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2193251542"/>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Harper%27s_Bazaar"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vogue.co.uk/article/fenty-savage" TargetMode="External"/><Relationship Id="rId3" Type="http://schemas.openxmlformats.org/officeDocument/2006/relationships/hyperlink" Target="https://www.researchgate.net/publication/348682454_Examining_Body_Positivity_in_Rihanna's_Savage_X_Fenty_Lingerie_Runway_Show" TargetMode="External"/><Relationship Id="rId7" Type="http://schemas.openxmlformats.org/officeDocument/2006/relationships/hyperlink" Target="https://www.thefader.com/2018/05/17/savage-x-fenty-rihanna-lingerie-review" TargetMode="External"/><Relationship Id="rId2" Type="http://schemas.openxmlformats.org/officeDocument/2006/relationships/hyperlink" Target="https://www.researchgate.net/publication/235312683_Public_and_Private_Sector_Entrepreneurship_Similarities_Differences_or_a_Combination" TargetMode="External"/><Relationship Id="rId1" Type="http://schemas.openxmlformats.org/officeDocument/2006/relationships/slideLayout" Target="../slideLayouts/slideLayout2.xml"/><Relationship Id="rId6" Type="http://schemas.openxmlformats.org/officeDocument/2006/relationships/hyperlink" Target="https://www.savagex.co.uk/press?nav=press-main" TargetMode="External"/><Relationship Id="rId5" Type="http://schemas.openxmlformats.org/officeDocument/2006/relationships/hyperlink" Target="https://blackeoejournal.com/2022/02/rihanna-tells-us-irl-savage-x-fenty-experience-will-change-game/" TargetMode="External"/><Relationship Id="rId10" Type="http://schemas.openxmlformats.org/officeDocument/2006/relationships/image" Target="../media/image4.png"/><Relationship Id="rId4" Type="http://schemas.openxmlformats.org/officeDocument/2006/relationships/hyperlink" Target="https://www.savagex.co.uk/featured/aboutus?nav=about-main" TargetMode="External"/><Relationship Id="rId9" Type="http://schemas.openxmlformats.org/officeDocument/2006/relationships/hyperlink" Target="https://www.imdb.com/title/tt2277819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52B717E-679E-41A4-B95A-8F7DFAD3FA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23">
            <a:extLst>
              <a:ext uri="{FF2B5EF4-FFF2-40B4-BE49-F238E27FC236}">
                <a16:creationId xmlns:a16="http://schemas.microsoft.com/office/drawing/2014/main" id="{0B0EB278-F8C7-43AD-BCE2-A2F4D98C4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1"/>
            <a:ext cx="7960944" cy="6859759"/>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3837993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3837993 w 6125882"/>
              <a:gd name="connsiteY4" fmla="*/ 0 h 6857998"/>
              <a:gd name="connsiteX0" fmla="*/ 3244301 w 6125882"/>
              <a:gd name="connsiteY0" fmla="*/ 0 h 6868949"/>
              <a:gd name="connsiteX1" fmla="*/ 6125882 w 6125882"/>
              <a:gd name="connsiteY1" fmla="*/ 10951 h 6868949"/>
              <a:gd name="connsiteX2" fmla="*/ 6125882 w 6125882"/>
              <a:gd name="connsiteY2" fmla="*/ 6868949 h 6868949"/>
              <a:gd name="connsiteX3" fmla="*/ 0 w 6125882"/>
              <a:gd name="connsiteY3" fmla="*/ 6856996 h 6868949"/>
              <a:gd name="connsiteX4" fmla="*/ 3244301 w 6125882"/>
              <a:gd name="connsiteY4" fmla="*/ 0 h 6868949"/>
              <a:gd name="connsiteX0" fmla="*/ 3010169 w 6125882"/>
              <a:gd name="connsiteY0" fmla="*/ 0 h 6868949"/>
              <a:gd name="connsiteX1" fmla="*/ 6125882 w 6125882"/>
              <a:gd name="connsiteY1" fmla="*/ 10951 h 6868949"/>
              <a:gd name="connsiteX2" fmla="*/ 6125882 w 6125882"/>
              <a:gd name="connsiteY2" fmla="*/ 6868949 h 6868949"/>
              <a:gd name="connsiteX3" fmla="*/ 0 w 6125882"/>
              <a:gd name="connsiteY3" fmla="*/ 6856996 h 6868949"/>
              <a:gd name="connsiteX4" fmla="*/ 3010169 w 6125882"/>
              <a:gd name="connsiteY4" fmla="*/ 0 h 6868949"/>
              <a:gd name="connsiteX0" fmla="*/ 2951635 w 6067348"/>
              <a:gd name="connsiteY0" fmla="*/ 0 h 6868949"/>
              <a:gd name="connsiteX1" fmla="*/ 6067348 w 6067348"/>
              <a:gd name="connsiteY1" fmla="*/ 10951 h 6868949"/>
              <a:gd name="connsiteX2" fmla="*/ 6067348 w 6067348"/>
              <a:gd name="connsiteY2" fmla="*/ 6868949 h 6868949"/>
              <a:gd name="connsiteX3" fmla="*/ 0 w 6067348"/>
              <a:gd name="connsiteY3" fmla="*/ 6867946 h 6868949"/>
              <a:gd name="connsiteX4" fmla="*/ 2951635 w 6067348"/>
              <a:gd name="connsiteY4" fmla="*/ 0 h 6868949"/>
              <a:gd name="connsiteX0" fmla="*/ 2762929 w 6067348"/>
              <a:gd name="connsiteY0" fmla="*/ 0 h 6859759"/>
              <a:gd name="connsiteX1" fmla="*/ 6067348 w 6067348"/>
              <a:gd name="connsiteY1" fmla="*/ 1761 h 6859759"/>
              <a:gd name="connsiteX2" fmla="*/ 6067348 w 6067348"/>
              <a:gd name="connsiteY2" fmla="*/ 6859759 h 6859759"/>
              <a:gd name="connsiteX3" fmla="*/ 0 w 6067348"/>
              <a:gd name="connsiteY3" fmla="*/ 6858756 h 6859759"/>
              <a:gd name="connsiteX4" fmla="*/ 2762929 w 6067348"/>
              <a:gd name="connsiteY4" fmla="*/ 0 h 6859759"/>
              <a:gd name="connsiteX0" fmla="*/ 2675315 w 6067348"/>
              <a:gd name="connsiteY0" fmla="*/ 0 h 6859759"/>
              <a:gd name="connsiteX1" fmla="*/ 6067348 w 6067348"/>
              <a:gd name="connsiteY1" fmla="*/ 1761 h 6859759"/>
              <a:gd name="connsiteX2" fmla="*/ 6067348 w 6067348"/>
              <a:gd name="connsiteY2" fmla="*/ 6859759 h 6859759"/>
              <a:gd name="connsiteX3" fmla="*/ 0 w 6067348"/>
              <a:gd name="connsiteY3" fmla="*/ 6858756 h 6859759"/>
              <a:gd name="connsiteX4" fmla="*/ 2675315 w 6067348"/>
              <a:gd name="connsiteY4" fmla="*/ 0 h 6859759"/>
              <a:gd name="connsiteX0" fmla="*/ 2446171 w 5838204"/>
              <a:gd name="connsiteY0" fmla="*/ 0 h 6859759"/>
              <a:gd name="connsiteX1" fmla="*/ 5838204 w 5838204"/>
              <a:gd name="connsiteY1" fmla="*/ 1761 h 6859759"/>
              <a:gd name="connsiteX2" fmla="*/ 5838204 w 5838204"/>
              <a:gd name="connsiteY2" fmla="*/ 6859759 h 6859759"/>
              <a:gd name="connsiteX3" fmla="*/ 0 w 5838204"/>
              <a:gd name="connsiteY3" fmla="*/ 6858756 h 6859759"/>
              <a:gd name="connsiteX4" fmla="*/ 2446171 w 5838204"/>
              <a:gd name="connsiteY4" fmla="*/ 0 h 6859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38204" h="6859759">
                <a:moveTo>
                  <a:pt x="2446171" y="0"/>
                </a:moveTo>
                <a:lnTo>
                  <a:pt x="5838204" y="1761"/>
                </a:lnTo>
                <a:lnTo>
                  <a:pt x="5838204" y="6859759"/>
                </a:lnTo>
                <a:lnTo>
                  <a:pt x="0" y="6858756"/>
                </a:lnTo>
                <a:lnTo>
                  <a:pt x="2446171"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960350" y="541964"/>
            <a:ext cx="4768938" cy="3818667"/>
          </a:xfrm>
        </p:spPr>
        <p:txBody>
          <a:bodyPr>
            <a:normAutofit/>
          </a:bodyPr>
          <a:lstStyle/>
          <a:p>
            <a:pPr algn="l"/>
            <a:r>
              <a:rPr lang="en-GB" sz="3000" b="1">
                <a:ea typeface="+mj-lt"/>
                <a:cs typeface="+mj-lt"/>
              </a:rPr>
              <a:t>Marketing Management </a:t>
            </a:r>
            <a:br>
              <a:rPr lang="en-GB" sz="3000" b="1">
                <a:ea typeface="+mj-lt"/>
                <a:cs typeface="+mj-lt"/>
              </a:rPr>
            </a:br>
            <a:r>
              <a:rPr lang="en-GB" sz="3000" b="1">
                <a:ea typeface="Calibri Light"/>
                <a:cs typeface="Calibri Light"/>
              </a:rPr>
              <a:t>LCMB 7001</a:t>
            </a:r>
            <a:br>
              <a:rPr lang="en-GB" sz="3000" b="1">
                <a:ea typeface="Calibri Light"/>
                <a:cs typeface="Calibri Light"/>
              </a:rPr>
            </a:br>
            <a:r>
              <a:rPr lang="en-GB" sz="3000" b="1">
                <a:ea typeface="Calibri Light"/>
                <a:cs typeface="Calibri Light"/>
              </a:rPr>
              <a:t>Donna Hutchinson</a:t>
            </a:r>
            <a:br>
              <a:rPr lang="en-GB" sz="3000" b="1">
                <a:ea typeface="Calibri Light"/>
                <a:cs typeface="Calibri Light"/>
              </a:rPr>
            </a:br>
            <a:r>
              <a:rPr lang="en-GB" sz="3000" b="1">
                <a:ea typeface="Calibri Light"/>
                <a:cs typeface="Calibri Light"/>
              </a:rPr>
              <a:t>Student 1817686</a:t>
            </a:r>
            <a:br>
              <a:rPr lang="en-GB" sz="3000" b="1">
                <a:ea typeface="Calibri Light"/>
                <a:cs typeface="Calibri Light"/>
              </a:rPr>
            </a:br>
            <a:r>
              <a:rPr lang="en-GB" sz="3000" b="1">
                <a:ea typeface="Calibri Light"/>
                <a:cs typeface="Calibri Light"/>
              </a:rPr>
              <a:t>Lecturer : </a:t>
            </a:r>
            <a:r>
              <a:rPr lang="en-GB" sz="3000">
                <a:ea typeface="+mj-lt"/>
                <a:cs typeface="+mj-lt"/>
              </a:rPr>
              <a:t>Efua Adams </a:t>
            </a:r>
            <a:endParaRPr lang="en-GB" sz="3000" b="1">
              <a:ea typeface="+mj-lt"/>
              <a:cs typeface="+mj-lt"/>
            </a:endParaRPr>
          </a:p>
        </p:txBody>
      </p:sp>
      <p:sp>
        <p:nvSpPr>
          <p:cNvPr id="3" name="Subtitle 2"/>
          <p:cNvSpPr>
            <a:spLocks noGrp="1"/>
          </p:cNvSpPr>
          <p:nvPr>
            <p:ph type="subTitle" idx="1"/>
          </p:nvPr>
        </p:nvSpPr>
        <p:spPr>
          <a:xfrm>
            <a:off x="960350" y="4700659"/>
            <a:ext cx="3834392" cy="1604222"/>
          </a:xfrm>
        </p:spPr>
        <p:txBody>
          <a:bodyPr vert="horz" lIns="91440" tIns="45720" rIns="91440" bIns="45720" rtlCol="0">
            <a:normAutofit/>
          </a:bodyPr>
          <a:lstStyle/>
          <a:p>
            <a:pPr algn="l"/>
            <a:r>
              <a:rPr lang="en-GB">
                <a:ea typeface="+mn-lt"/>
                <a:cs typeface="+mn-lt"/>
              </a:rPr>
              <a:t>A Critical Analysis of the Global Business Environment - Post Pandemic </a:t>
            </a:r>
            <a:endParaRPr lang="en-US"/>
          </a:p>
        </p:txBody>
      </p:sp>
      <p:cxnSp>
        <p:nvCxnSpPr>
          <p:cNvPr id="46" name="Straight Connector 45">
            <a:extLst>
              <a:ext uri="{FF2B5EF4-FFF2-40B4-BE49-F238E27FC236}">
                <a16:creationId xmlns:a16="http://schemas.microsoft.com/office/drawing/2014/main" id="{50A7A0AD-25ED-4137-AA04-A0E36CAA8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1187" y="10631"/>
            <a:ext cx="876073" cy="68580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B186F20B-6445-4368-B022-F9EABF1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307961" y="640726"/>
            <a:ext cx="2884039" cy="621727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99F97BBF-9EBF-4BEE-B39C-E6C666941D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4086" y="0"/>
            <a:ext cx="2757914" cy="142520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5" descr="A black and white logo&#10;&#10;Description automatically generated">
            <a:extLst>
              <a:ext uri="{FF2B5EF4-FFF2-40B4-BE49-F238E27FC236}">
                <a16:creationId xmlns:a16="http://schemas.microsoft.com/office/drawing/2014/main" id="{06DB445F-42E4-1ACC-DD7D-C9BE8EB36C90}"/>
              </a:ext>
            </a:extLst>
          </p:cNvPr>
          <p:cNvPicPr>
            <a:picLocks noChangeAspect="1"/>
          </p:cNvPicPr>
          <p:nvPr/>
        </p:nvPicPr>
        <p:blipFill>
          <a:blip r:embed="rId2"/>
          <a:stretch>
            <a:fillRect/>
          </a:stretch>
        </p:blipFill>
        <p:spPr>
          <a:xfrm>
            <a:off x="6096000" y="3056415"/>
            <a:ext cx="5562600" cy="75373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8092E2-D77A-4CE6-BB2D-626978445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02CD835-4B0F-45D6-9B85-B049A1005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30D352-74A7-E96B-D6F9-FE5D3E514CE1}"/>
              </a:ext>
            </a:extLst>
          </p:cNvPr>
          <p:cNvSpPr>
            <a:spLocks noGrp="1"/>
          </p:cNvSpPr>
          <p:nvPr>
            <p:ph type="title"/>
          </p:nvPr>
        </p:nvSpPr>
        <p:spPr>
          <a:xfrm>
            <a:off x="1129553" y="511309"/>
            <a:ext cx="9577116" cy="1221957"/>
          </a:xfrm>
        </p:spPr>
        <p:txBody>
          <a:bodyPr anchor="ctr">
            <a:normAutofit/>
          </a:bodyPr>
          <a:lstStyle/>
          <a:p>
            <a:r>
              <a:rPr lang="en-GB" dirty="0"/>
              <a:t>contents</a:t>
            </a:r>
          </a:p>
        </p:txBody>
      </p:sp>
      <p:cxnSp>
        <p:nvCxnSpPr>
          <p:cNvPr id="13" name="Straight Connector 12">
            <a:extLst>
              <a:ext uri="{FF2B5EF4-FFF2-40B4-BE49-F238E27FC236}">
                <a16:creationId xmlns:a16="http://schemas.microsoft.com/office/drawing/2014/main" id="{7971A1EC-5980-40B2-973F-0D3D6630DB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0049A56-C4C2-4C0F-9F4F-D0E34391D96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D02BE56-7EB5-4E62-B6E2-1C49E470A9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299548"/>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C637964-746D-9AD4-422A-721AB381915A}"/>
              </a:ext>
            </a:extLst>
          </p:cNvPr>
          <p:cNvSpPr>
            <a:spLocks noGrp="1"/>
          </p:cNvSpPr>
          <p:nvPr>
            <p:ph idx="1"/>
          </p:nvPr>
        </p:nvSpPr>
        <p:spPr>
          <a:xfrm>
            <a:off x="1129553" y="2420471"/>
            <a:ext cx="5479065" cy="3884410"/>
          </a:xfrm>
        </p:spPr>
        <p:txBody>
          <a:bodyPr vert="horz" lIns="91440" tIns="45720" rIns="91440" bIns="45720" rtlCol="0" anchor="ctr">
            <a:noAutofit/>
          </a:bodyPr>
          <a:lstStyle/>
          <a:p>
            <a:pPr>
              <a:lnSpc>
                <a:spcPct val="90000"/>
              </a:lnSpc>
            </a:pPr>
            <a:r>
              <a:rPr lang="en-GB" sz="1400"/>
              <a:t>INTRODUCTION</a:t>
            </a:r>
            <a:endParaRPr lang="en-US"/>
          </a:p>
          <a:p>
            <a:pPr>
              <a:lnSpc>
                <a:spcPct val="90000"/>
              </a:lnSpc>
            </a:pPr>
            <a:r>
              <a:rPr lang="en-GB" sz="1400" cap="all">
                <a:ea typeface="+mn-lt"/>
                <a:cs typeface="+mn-lt"/>
              </a:rPr>
              <a:t>WHAT KEY FACTORS IDENTIFIED WITHIN SAVAGE X FENTY'S ENVIRONMENT CAN CONTRIBUTE TO ITS MARKET FAILURE?</a:t>
            </a:r>
            <a:r>
              <a:rPr lang="en-GB" sz="1400" cap="all" dirty="0">
                <a:ea typeface="+mn-lt"/>
                <a:cs typeface="+mn-lt"/>
              </a:rPr>
              <a:t> </a:t>
            </a:r>
            <a:endParaRPr lang="en-GB" sz="1400"/>
          </a:p>
          <a:p>
            <a:pPr>
              <a:lnSpc>
                <a:spcPct val="90000"/>
              </a:lnSpc>
            </a:pPr>
            <a:r>
              <a:rPr lang="en-GB" sz="1400" cap="all">
                <a:ea typeface="+mn-lt"/>
                <a:cs typeface="+mn-lt"/>
              </a:rPr>
              <a:t>HOW DOES SAVAGE X FENTY ALLOCATE RESOURCES TO MEET THE CURRENT CHALLENGES WITHIN ITS ENVIRONMENT?</a:t>
            </a:r>
            <a:endParaRPr lang="en-GB" sz="1400" cap="all" dirty="0">
              <a:ea typeface="+mn-lt"/>
              <a:cs typeface="+mn-lt"/>
            </a:endParaRPr>
          </a:p>
          <a:p>
            <a:pPr>
              <a:lnSpc>
                <a:spcPct val="90000"/>
              </a:lnSpc>
            </a:pPr>
            <a:r>
              <a:rPr lang="en-GB" sz="1400" cap="all">
                <a:ea typeface="+mn-lt"/>
                <a:cs typeface="+mn-lt"/>
              </a:rPr>
              <a:t>HOW CAN SAVAGE X FENTY GAIN ( SUSTAIN ) A COMPETITIVE ADVANTAGE IN ITS GLOBAL BUSINESS ENVIRONMENT?</a:t>
            </a:r>
            <a:endParaRPr lang="en-GB" sz="1400" cap="all" dirty="0"/>
          </a:p>
          <a:p>
            <a:pPr>
              <a:lnSpc>
                <a:spcPct val="90000"/>
              </a:lnSpc>
            </a:pPr>
            <a:r>
              <a:rPr lang="en-GB" sz="1400" cap="all">
                <a:ea typeface="+mn-lt"/>
                <a:cs typeface="+mn-lt"/>
              </a:rPr>
              <a:t>IDENTIFY WHAT GREEN MARKETING AND CORPORATE SOCIAL RESPONSIBILITY STRATEGIES ARE CURRENTLY BEING USED BY SAVAGE X FENTY TO WITHSTAND THE CHALLENGES WITHIN ITS BUSINESS ENVIRONMENT.</a:t>
            </a:r>
            <a:endParaRPr lang="en-GB" sz="1400" cap="all" dirty="0">
              <a:ea typeface="+mn-lt"/>
              <a:cs typeface="+mn-lt"/>
            </a:endParaRPr>
          </a:p>
          <a:p>
            <a:pPr>
              <a:lnSpc>
                <a:spcPct val="90000"/>
              </a:lnSpc>
            </a:pPr>
            <a:r>
              <a:rPr lang="en-GB" sz="1400" cap="all">
                <a:ea typeface="+mn-lt"/>
                <a:cs typeface="+mn-lt"/>
              </a:rPr>
              <a:t>IDENTIFY WHAT GREEN MARKETING AND CORPORATE SOCIAL RESPONSIBILITY STRATEGIES ARE CURRENTLY BEING USED BY SAVAGE X FENTY TO WITHSTAND THE CHALLENGES WITHIN ITS BUSINESS ENVIRONMENT..</a:t>
            </a:r>
            <a:endParaRPr lang="en-GB" sz="1400" cap="all" dirty="0"/>
          </a:p>
          <a:p>
            <a:pPr>
              <a:lnSpc>
                <a:spcPct val="90000"/>
              </a:lnSpc>
            </a:pPr>
            <a:r>
              <a:rPr lang="en-GB" sz="1400" cap="all"/>
              <a:t>Inclusivity                  </a:t>
            </a:r>
            <a:endParaRPr lang="en-GB" sz="1400" cap="all" dirty="0">
              <a:ea typeface="+mn-lt"/>
              <a:cs typeface="+mn-lt"/>
            </a:endParaRPr>
          </a:p>
          <a:p>
            <a:pPr>
              <a:lnSpc>
                <a:spcPct val="90000"/>
              </a:lnSpc>
            </a:pPr>
            <a:r>
              <a:rPr lang="en-GB" sz="1400" cap="all"/>
              <a:t>The savage x Fenty shows</a:t>
            </a:r>
            <a:endParaRPr lang="en-GB" sz="1400" cap="all" dirty="0"/>
          </a:p>
          <a:p>
            <a:pPr>
              <a:lnSpc>
                <a:spcPct val="90000"/>
              </a:lnSpc>
            </a:pPr>
            <a:endParaRPr lang="en-GB" sz="1400" cap="all" dirty="0"/>
          </a:p>
          <a:p>
            <a:pPr>
              <a:lnSpc>
                <a:spcPct val="90000"/>
              </a:lnSpc>
            </a:pPr>
            <a:endParaRPr lang="en-GB" sz="1300"/>
          </a:p>
        </p:txBody>
      </p:sp>
      <p:pic>
        <p:nvPicPr>
          <p:cNvPr id="4" name="Picture 4" descr="A black and white logo&#10;&#10;Description automatically generated">
            <a:extLst>
              <a:ext uri="{FF2B5EF4-FFF2-40B4-BE49-F238E27FC236}">
                <a16:creationId xmlns:a16="http://schemas.microsoft.com/office/drawing/2014/main" id="{591A6B61-17AB-92D3-C586-F21D5A352586}"/>
              </a:ext>
            </a:extLst>
          </p:cNvPr>
          <p:cNvPicPr>
            <a:picLocks noChangeAspect="1"/>
          </p:cNvPicPr>
          <p:nvPr/>
        </p:nvPicPr>
        <p:blipFill rotWithShape="1">
          <a:blip r:embed="rId2"/>
          <a:srcRect t="18853" r="-1" b="13942"/>
          <a:stretch/>
        </p:blipFill>
        <p:spPr>
          <a:xfrm>
            <a:off x="7225552" y="1995117"/>
            <a:ext cx="4966447" cy="4862884"/>
          </a:xfrm>
          <a:prstGeom prst="rect">
            <a:avLst/>
          </a:prstGeom>
        </p:spPr>
      </p:pic>
      <p:cxnSp>
        <p:nvCxnSpPr>
          <p:cNvPr id="19" name="Straight Connector 18">
            <a:extLst>
              <a:ext uri="{FF2B5EF4-FFF2-40B4-BE49-F238E27FC236}">
                <a16:creationId xmlns:a16="http://schemas.microsoft.com/office/drawing/2014/main" id="{C4595B06-EDA5-4E45-BED4-7891E7E0CD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79C9A5D-F572-476A-99A9-700077150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9592DA5-68A4-46A6-90EA-F0304FF8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14436"/>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2277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8092E2-D77A-4CE6-BB2D-626978445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02CD835-4B0F-45D6-9B85-B049A1005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D9686B-C7D4-600C-42E1-FA7EF7B78A14}"/>
              </a:ext>
            </a:extLst>
          </p:cNvPr>
          <p:cNvSpPr>
            <a:spLocks noGrp="1"/>
          </p:cNvSpPr>
          <p:nvPr>
            <p:ph type="title"/>
          </p:nvPr>
        </p:nvSpPr>
        <p:spPr>
          <a:xfrm>
            <a:off x="1890215" y="511309"/>
            <a:ext cx="9345550" cy="1221957"/>
          </a:xfrm>
        </p:spPr>
        <p:txBody>
          <a:bodyPr anchor="ctr">
            <a:normAutofit/>
          </a:bodyPr>
          <a:lstStyle/>
          <a:p>
            <a:pPr algn="ctr"/>
            <a:r>
              <a:rPr lang="en-GB" sz="2400"/>
              <a:t>Introduction</a:t>
            </a:r>
            <a:br>
              <a:rPr lang="en-GB" sz="2400" dirty="0"/>
            </a:br>
            <a:r>
              <a:rPr lang="en-GB" sz="1800" i="0">
                <a:ea typeface="+mj-lt"/>
                <a:cs typeface="+mj-lt"/>
              </a:rPr>
              <a:t>As a brand, Savage X Fenty is a lingerie line that is all about being inclusive - no matter what shape, size, ethnicity, gender identity, or sexual orientation one may have. In essence, it represents everyone .</a:t>
            </a:r>
            <a:endParaRPr lang="en-GB" sz="2400" dirty="0"/>
          </a:p>
        </p:txBody>
      </p:sp>
      <p:pic>
        <p:nvPicPr>
          <p:cNvPr id="4" name="Picture 4" descr="A pink lines on a white background&#10;&#10;Description automatically generated">
            <a:extLst>
              <a:ext uri="{FF2B5EF4-FFF2-40B4-BE49-F238E27FC236}">
                <a16:creationId xmlns:a16="http://schemas.microsoft.com/office/drawing/2014/main" id="{42C79AEA-A287-0D7F-4B71-EEC8F0A30CCB}"/>
              </a:ext>
            </a:extLst>
          </p:cNvPr>
          <p:cNvPicPr>
            <a:picLocks noChangeAspect="1"/>
          </p:cNvPicPr>
          <p:nvPr/>
        </p:nvPicPr>
        <p:blipFill rotWithShape="1">
          <a:blip r:embed="rId2"/>
          <a:srcRect l="7189" r="1303" b="1"/>
          <a:stretch/>
        </p:blipFill>
        <p:spPr>
          <a:xfrm>
            <a:off x="20" y="2009553"/>
            <a:ext cx="5188507" cy="4847794"/>
          </a:xfrm>
          <a:prstGeom prst="rect">
            <a:avLst/>
          </a:prstGeom>
        </p:spPr>
      </p:pic>
      <p:cxnSp>
        <p:nvCxnSpPr>
          <p:cNvPr id="13" name="Straight Connector 12">
            <a:extLst>
              <a:ext uri="{FF2B5EF4-FFF2-40B4-BE49-F238E27FC236}">
                <a16:creationId xmlns:a16="http://schemas.microsoft.com/office/drawing/2014/main" id="{7D02BE56-7EB5-4E62-B6E2-1C49E470A9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303028"/>
            <a:ext cx="3296093" cy="170652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4595B06-EDA5-4E45-BED4-7891E7E0CD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11" idx="1"/>
          </p:cNvCxnSpPr>
          <p:nvPr>
            <p:extLst>
              <p:ext uri="{386F3935-93C4-4BCD-93E2-E3B085C9AB24}">
                <p16:designElem xmlns:p16="http://schemas.microsoft.com/office/powerpoint/2015/main" val="1"/>
              </p:ext>
            </p:extLst>
          </p:nvPr>
        </p:nvCxnSpPr>
        <p:spPr>
          <a:xfrm flipH="1">
            <a:off x="0" y="9137"/>
            <a:ext cx="5745707" cy="99596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9592DA5-68A4-46A6-90EA-F0304FF8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356946" y="9137"/>
            <a:ext cx="714366" cy="200041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79C9A5D-F572-476A-99A9-700077150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977116" y="9137"/>
            <a:ext cx="4214884" cy="78243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815C38A-8457-27D7-7EEE-02A6D180A900}"/>
              </a:ext>
            </a:extLst>
          </p:cNvPr>
          <p:cNvSpPr>
            <a:spLocks noGrp="1"/>
          </p:cNvSpPr>
          <p:nvPr>
            <p:ph idx="1"/>
          </p:nvPr>
        </p:nvSpPr>
        <p:spPr>
          <a:xfrm>
            <a:off x="5745707" y="2520209"/>
            <a:ext cx="5785303" cy="3602381"/>
          </a:xfrm>
        </p:spPr>
        <p:txBody>
          <a:bodyPr vert="horz" lIns="91440" tIns="45720" rIns="91440" bIns="45720" rtlCol="0" anchor="ctr">
            <a:normAutofit/>
          </a:bodyPr>
          <a:lstStyle/>
          <a:p>
            <a:pPr>
              <a:lnSpc>
                <a:spcPct val="90000"/>
              </a:lnSpc>
            </a:pPr>
            <a:r>
              <a:rPr lang="en-GB" sz="1800">
                <a:ea typeface="+mn-lt"/>
                <a:cs typeface="+mn-lt"/>
              </a:rPr>
              <a:t>A lingerie brand founded by Rihanna (with TechStyle Fashion Group) in 2018, Savage X Fenty has quickly gained popularity and disrupted the traditional lingerie market with its inclusive and diverse approach. This power point will take a look into some of the factors that contribute to the sustainability of Savage x Fenty, how the company prepares for possible challenges and failures, now and in the future, as well as understanding its ethical standpoint and concepts for the future.</a:t>
            </a:r>
            <a:endParaRPr lang="en-GB" sz="1800" dirty="0"/>
          </a:p>
          <a:p>
            <a:pPr>
              <a:lnSpc>
                <a:spcPct val="90000"/>
              </a:lnSpc>
            </a:pPr>
            <a:endParaRPr lang="en-GB" sz="1800"/>
          </a:p>
        </p:txBody>
      </p:sp>
    </p:spTree>
    <p:extLst>
      <p:ext uri="{BB962C8B-B14F-4D97-AF65-F5344CB8AC3E}">
        <p14:creationId xmlns:p14="http://schemas.microsoft.com/office/powerpoint/2010/main" val="361284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B2BAECB-35E2-4DD9-8B8C-22D215DD0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logo with black lines and text&#10;&#10;Description automatically generated">
            <a:extLst>
              <a:ext uri="{FF2B5EF4-FFF2-40B4-BE49-F238E27FC236}">
                <a16:creationId xmlns:a16="http://schemas.microsoft.com/office/drawing/2014/main" id="{58FF2CD4-54B1-16D5-4CE8-A2428669CA22}"/>
              </a:ext>
            </a:extLst>
          </p:cNvPr>
          <p:cNvPicPr>
            <a:picLocks noChangeAspect="1"/>
          </p:cNvPicPr>
          <p:nvPr/>
        </p:nvPicPr>
        <p:blipFill rotWithShape="1">
          <a:blip r:embed="rId2"/>
          <a:srcRect l="26317" r="27340" b="1"/>
          <a:stretch/>
        </p:blipFill>
        <p:spPr>
          <a:xfrm>
            <a:off x="6938682" y="10"/>
            <a:ext cx="5253320" cy="6857990"/>
          </a:xfrm>
          <a:custGeom>
            <a:avLst/>
            <a:gdLst/>
            <a:ahLst/>
            <a:cxnLst/>
            <a:rect l="l" t="t" r="r" b="b"/>
            <a:pathLst>
              <a:path w="5253320" h="6858000">
                <a:moveTo>
                  <a:pt x="722088" y="0"/>
                </a:moveTo>
                <a:lnTo>
                  <a:pt x="5253320" y="0"/>
                </a:lnTo>
                <a:lnTo>
                  <a:pt x="5253320" y="6858000"/>
                </a:lnTo>
                <a:lnTo>
                  <a:pt x="0" y="6858000"/>
                </a:lnTo>
                <a:close/>
              </a:path>
            </a:pathLst>
          </a:custGeom>
        </p:spPr>
      </p:pic>
      <p:sp>
        <p:nvSpPr>
          <p:cNvPr id="2" name="Title 1">
            <a:extLst>
              <a:ext uri="{FF2B5EF4-FFF2-40B4-BE49-F238E27FC236}">
                <a16:creationId xmlns:a16="http://schemas.microsoft.com/office/drawing/2014/main" id="{E632FD99-663A-82E9-D7D7-8273220C2E00}"/>
              </a:ext>
            </a:extLst>
          </p:cNvPr>
          <p:cNvSpPr>
            <a:spLocks noGrp="1"/>
          </p:cNvSpPr>
          <p:nvPr>
            <p:ph type="title"/>
          </p:nvPr>
        </p:nvSpPr>
        <p:spPr>
          <a:xfrm>
            <a:off x="1104901" y="467834"/>
            <a:ext cx="6132605" cy="1738422"/>
          </a:xfrm>
        </p:spPr>
        <p:txBody>
          <a:bodyPr>
            <a:normAutofit/>
          </a:bodyPr>
          <a:lstStyle/>
          <a:p>
            <a:r>
              <a:rPr lang="en-GB" sz="2400" b="1" i="0" dirty="0">
                <a:ea typeface="+mj-lt"/>
                <a:cs typeface="+mj-lt"/>
              </a:rPr>
              <a:t>What key factors identified </a:t>
            </a:r>
            <a:r>
              <a:rPr lang="en-GB" sz="2400" b="1" i="0">
                <a:ea typeface="+mj-lt"/>
                <a:cs typeface="+mj-lt"/>
              </a:rPr>
              <a:t>within Savage X </a:t>
            </a:r>
            <a:r>
              <a:rPr lang="en-GB" sz="2400" b="1" i="0" dirty="0">
                <a:ea typeface="+mj-lt"/>
                <a:cs typeface="+mj-lt"/>
              </a:rPr>
              <a:t>Fenty's environment can contribute to its market failure?</a:t>
            </a:r>
            <a:r>
              <a:rPr lang="en-GB" sz="2400" i="0" dirty="0">
                <a:ea typeface="+mj-lt"/>
                <a:cs typeface="+mj-lt"/>
              </a:rPr>
              <a:t> </a:t>
            </a:r>
            <a:endParaRPr lang="en-US" sz="2400" dirty="0"/>
          </a:p>
        </p:txBody>
      </p:sp>
      <p:cxnSp>
        <p:nvCxnSpPr>
          <p:cNvPr id="25" name="Straight Connector 24">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528235" y="0"/>
            <a:ext cx="6663765" cy="99209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7" name="Content Placeholder 7">
            <a:extLst>
              <a:ext uri="{FF2B5EF4-FFF2-40B4-BE49-F238E27FC236}">
                <a16:creationId xmlns:a16="http://schemas.microsoft.com/office/drawing/2014/main" id="{7E287B41-B450-F20A-7199-74E65301FD80}"/>
              </a:ext>
            </a:extLst>
          </p:cNvPr>
          <p:cNvSpPr>
            <a:spLocks noGrp="1"/>
          </p:cNvSpPr>
          <p:nvPr>
            <p:ph idx="1"/>
          </p:nvPr>
        </p:nvSpPr>
        <p:spPr>
          <a:xfrm>
            <a:off x="155997" y="2191878"/>
            <a:ext cx="7586239" cy="4132722"/>
          </a:xfrm>
        </p:spPr>
        <p:txBody>
          <a:bodyPr vert="horz" lIns="91440" tIns="45720" rIns="91440" bIns="45720" rtlCol="0" anchor="t">
            <a:normAutofit fontScale="85000" lnSpcReduction="20000"/>
          </a:bodyPr>
          <a:lstStyle/>
          <a:p>
            <a:pPr marL="0" indent="0">
              <a:lnSpc>
                <a:spcPct val="90000"/>
              </a:lnSpc>
              <a:buNone/>
            </a:pPr>
            <a:endParaRPr lang="en-US" sz="2000" dirty="0"/>
          </a:p>
          <a:p>
            <a:pPr marL="0" indent="0">
              <a:lnSpc>
                <a:spcPct val="90000"/>
              </a:lnSpc>
              <a:buNone/>
            </a:pPr>
            <a:r>
              <a:rPr lang="en-US" sz="2000" dirty="0"/>
              <a:t>"</a:t>
            </a:r>
            <a:r>
              <a:rPr lang="en-US" sz="2000" dirty="0">
                <a:ea typeface="+mn-lt"/>
                <a:cs typeface="+mn-lt"/>
              </a:rPr>
              <a:t>Consumers have a right to know what they will be paying for and how often." "Businesses have a duty to be transparent about their automatic renewal charges," said Jennifer Deng, deputy district attorney for Santa Clara County.</a:t>
            </a:r>
            <a:endParaRPr lang="en-US" sz="2000" dirty="0"/>
          </a:p>
          <a:p>
            <a:br>
              <a:rPr lang="en-US" dirty="0"/>
            </a:br>
            <a:r>
              <a:rPr lang="en-US" sz="2000" dirty="0">
                <a:ea typeface="+mn-lt"/>
                <a:cs typeface="+mn-lt"/>
              </a:rPr>
              <a:t>1. </a:t>
            </a:r>
            <a:r>
              <a:rPr lang="en-US" sz="2000" b="1" dirty="0">
                <a:ea typeface="+mn-lt"/>
                <a:cs typeface="+mn-lt"/>
              </a:rPr>
              <a:t>Competition</a:t>
            </a:r>
            <a:r>
              <a:rPr lang="en-US" sz="2000" dirty="0">
                <a:ea typeface="+mn-lt"/>
                <a:cs typeface="+mn-lt"/>
              </a:rPr>
              <a:t>: Due to other competitors imitating Rhianna's success model for success, intense competition within the lingerie industry may lead to Savage x Fenty's failure in the future.</a:t>
            </a:r>
          </a:p>
          <a:p>
            <a:r>
              <a:rPr lang="en-US" sz="2000">
                <a:ea typeface="+mn-lt"/>
                <a:cs typeface="+mn-lt"/>
              </a:rPr>
              <a:t>2. </a:t>
            </a:r>
            <a:r>
              <a:rPr lang="en-US" sz="2000" b="1">
                <a:ea typeface="+mn-lt"/>
                <a:cs typeface="+mn-lt"/>
              </a:rPr>
              <a:t>Pricing Strategy</a:t>
            </a:r>
            <a:r>
              <a:rPr lang="en-US" sz="2000">
                <a:ea typeface="+mn-lt"/>
                <a:cs typeface="+mn-lt"/>
              </a:rPr>
              <a:t>: Ineffective pricing strategies are another factor that may contribute to market failure.Could VIP membership be too expensive for its members? There are many customers who are unaware that their monthly subscription costs £49.99. </a:t>
            </a:r>
            <a:endParaRPr lang="en-US"/>
          </a:p>
          <a:p>
            <a:r>
              <a:rPr lang="en-US" sz="2000">
                <a:solidFill>
                  <a:srgbClr val="000000"/>
                </a:solidFill>
                <a:ea typeface="+mn-lt"/>
                <a:cs typeface="+mn-lt"/>
              </a:rPr>
              <a:t>3. </a:t>
            </a:r>
            <a:r>
              <a:rPr lang="en-US" sz="2000" b="1">
                <a:solidFill>
                  <a:srgbClr val="000000"/>
                </a:solidFill>
                <a:ea typeface="+mn-lt"/>
                <a:cs typeface="+mn-lt"/>
              </a:rPr>
              <a:t>Supply Chain Management</a:t>
            </a:r>
            <a:r>
              <a:rPr lang="en-US" sz="2000">
                <a:solidFill>
                  <a:srgbClr val="000000"/>
                </a:solidFill>
                <a:ea typeface="+mn-lt"/>
                <a:cs typeface="+mn-lt"/>
              </a:rPr>
              <a:t>: Efficient supply chain management is vital for any business.</a:t>
            </a:r>
            <a:br>
              <a:rPr lang="en-US" dirty="0"/>
            </a:br>
            <a:r>
              <a:rPr lang="en-US" sz="2000">
                <a:ea typeface="+mn-lt"/>
                <a:cs typeface="+mn-lt"/>
              </a:rPr>
              <a:t>4. </a:t>
            </a:r>
            <a:r>
              <a:rPr lang="en-US" sz="2000" b="1">
                <a:ea typeface="+mn-lt"/>
                <a:cs typeface="+mn-lt"/>
              </a:rPr>
              <a:t>Brand Perception</a:t>
            </a:r>
            <a:r>
              <a:rPr lang="en-US" sz="2000">
                <a:ea typeface="+mn-lt"/>
                <a:cs typeface="+mn-lt"/>
              </a:rPr>
              <a:t>: In order to succeed, Savage X Fenty must continue to be perceived positively by their target audiences.</a:t>
            </a:r>
            <a:endParaRPr lang="en-US"/>
          </a:p>
          <a:p>
            <a:r>
              <a:rPr lang="en-US" sz="2000">
                <a:ea typeface="+mn-lt"/>
                <a:cs typeface="+mn-lt"/>
              </a:rPr>
              <a:t>5. </a:t>
            </a:r>
            <a:r>
              <a:rPr lang="en-US" sz="2000" b="1">
                <a:ea typeface="+mn-lt"/>
                <a:cs typeface="+mn-lt"/>
              </a:rPr>
              <a:t>Economic Factors</a:t>
            </a:r>
            <a:r>
              <a:rPr lang="en-US" sz="2000">
                <a:ea typeface="+mn-lt"/>
                <a:cs typeface="+mn-lt"/>
              </a:rPr>
              <a:t>: It is also possible for market failures to be caused by economic factors such as recessions or changes in consumer spending patterns.</a:t>
            </a:r>
            <a:endParaRPr lang="en-US"/>
          </a:p>
          <a:p>
            <a:endParaRPr lang="en-US" sz="2000" dirty="0">
              <a:solidFill>
                <a:srgbClr val="001E2E"/>
              </a:solidFill>
            </a:endParaRPr>
          </a:p>
          <a:p>
            <a:endParaRPr lang="en-US" sz="2000" dirty="0">
              <a:solidFill>
                <a:srgbClr val="001E2E"/>
              </a:solidFill>
            </a:endParaRPr>
          </a:p>
          <a:p>
            <a:endParaRPr lang="en-US" sz="2000" dirty="0">
              <a:solidFill>
                <a:srgbClr val="000000"/>
              </a:solidFill>
            </a:endParaRPr>
          </a:p>
          <a:p>
            <a:endParaRPr lang="en-US" sz="2000" dirty="0"/>
          </a:p>
        </p:txBody>
      </p:sp>
    </p:spTree>
    <p:extLst>
      <p:ext uri="{BB962C8B-B14F-4D97-AF65-F5344CB8AC3E}">
        <p14:creationId xmlns:p14="http://schemas.microsoft.com/office/powerpoint/2010/main" val="1646427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28">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30">
            <a:extLst>
              <a:ext uri="{FF2B5EF4-FFF2-40B4-BE49-F238E27FC236}">
                <a16:creationId xmlns:a16="http://schemas.microsoft.com/office/drawing/2014/main" id="{DC829807-7791-462F-8C59-969B0EC71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6DE063-B704-D7F6-3ACC-225C3B80A692}"/>
              </a:ext>
            </a:extLst>
          </p:cNvPr>
          <p:cNvSpPr>
            <a:spLocks noGrp="1"/>
          </p:cNvSpPr>
          <p:nvPr>
            <p:ph type="title"/>
          </p:nvPr>
        </p:nvSpPr>
        <p:spPr>
          <a:xfrm>
            <a:off x="5230906" y="533401"/>
            <a:ext cx="6427694" cy="1111254"/>
          </a:xfrm>
        </p:spPr>
        <p:txBody>
          <a:bodyPr>
            <a:normAutofit/>
          </a:bodyPr>
          <a:lstStyle/>
          <a:p>
            <a:pPr algn="r"/>
            <a:r>
              <a:rPr lang="en-GB" sz="2000" i="0" dirty="0">
                <a:ea typeface="+mj-lt"/>
                <a:cs typeface="+mj-lt"/>
              </a:rPr>
              <a:t>How does savage x </a:t>
            </a:r>
            <a:r>
              <a:rPr lang="en-GB" sz="2000" i="0" dirty="0" err="1">
                <a:ea typeface="+mj-lt"/>
                <a:cs typeface="+mj-lt"/>
              </a:rPr>
              <a:t>fenty</a:t>
            </a:r>
            <a:r>
              <a:rPr lang="en-GB" sz="2000" i="0" dirty="0">
                <a:ea typeface="+mj-lt"/>
                <a:cs typeface="+mj-lt"/>
              </a:rPr>
              <a:t> allocate resources to meet the current challenges within its environment?</a:t>
            </a:r>
            <a:endParaRPr lang="en-US" sz="2000" dirty="0"/>
          </a:p>
        </p:txBody>
      </p:sp>
      <p:sp>
        <p:nvSpPr>
          <p:cNvPr id="3" name="Content Placeholder 2">
            <a:extLst>
              <a:ext uri="{FF2B5EF4-FFF2-40B4-BE49-F238E27FC236}">
                <a16:creationId xmlns:a16="http://schemas.microsoft.com/office/drawing/2014/main" id="{F7A94EB5-4566-A3B5-74E2-0DCCE1CA0142}"/>
              </a:ext>
            </a:extLst>
          </p:cNvPr>
          <p:cNvSpPr>
            <a:spLocks noGrp="1"/>
          </p:cNvSpPr>
          <p:nvPr>
            <p:ph idx="1"/>
          </p:nvPr>
        </p:nvSpPr>
        <p:spPr>
          <a:xfrm>
            <a:off x="5049839" y="1754841"/>
            <a:ext cx="6481170" cy="4569758"/>
          </a:xfrm>
        </p:spPr>
        <p:txBody>
          <a:bodyPr vert="horz" lIns="91440" tIns="45720" rIns="91440" bIns="45720" rtlCol="0" anchor="ctr">
            <a:normAutofit fontScale="92500" lnSpcReduction="20000"/>
          </a:bodyPr>
          <a:lstStyle/>
          <a:p>
            <a:pPr>
              <a:lnSpc>
                <a:spcPct val="90000"/>
              </a:lnSpc>
            </a:pPr>
            <a:r>
              <a:rPr lang="en-GB" sz="2700" dirty="0">
                <a:ea typeface="+mn-lt"/>
                <a:cs typeface="+mn-lt"/>
              </a:rPr>
              <a:t>Considering several key areas as a means of maintaining and enhancing its competitive advantage in the global business environment is the best way for Savage X Fenty to maintain and enhance its competitive advantage. </a:t>
            </a:r>
            <a:endParaRPr lang="en-US" dirty="0">
              <a:ea typeface="+mn-lt"/>
              <a:cs typeface="+mn-lt"/>
            </a:endParaRPr>
          </a:p>
          <a:p>
            <a:pPr>
              <a:lnSpc>
                <a:spcPct val="90000"/>
              </a:lnSpc>
            </a:pPr>
            <a:r>
              <a:rPr lang="en-GB" sz="2700" dirty="0">
                <a:ea typeface="+mn-lt"/>
                <a:cs typeface="+mn-lt"/>
              </a:rPr>
              <a:t>In order for Savage X Fenty to maintain and enhance its competitive advantage, it is necessary to consider several key areas. As part of this strategy, product differentiation, customer experience, marketing, branding, and supply chain management should be considered. In light of the fact that Savage x Fenty has already become a global phenomenon through its online store, it may be wise for the company to open physical stores (globally) in order to continue its international expansion.</a:t>
            </a:r>
            <a:endParaRPr lang="en-GB" sz="2700" dirty="0"/>
          </a:p>
          <a:p>
            <a:pPr>
              <a:lnSpc>
                <a:spcPct val="90000"/>
              </a:lnSpc>
            </a:pPr>
            <a:endParaRPr lang="en-GB" sz="2700" dirty="0"/>
          </a:p>
        </p:txBody>
      </p:sp>
      <p:pic>
        <p:nvPicPr>
          <p:cNvPr id="5" name="Picture 5" descr="A black and white logo&#10;&#10;Description automatically generated">
            <a:extLst>
              <a:ext uri="{FF2B5EF4-FFF2-40B4-BE49-F238E27FC236}">
                <a16:creationId xmlns:a16="http://schemas.microsoft.com/office/drawing/2014/main" id="{AE779B66-6083-9256-36A4-FB10F5501324}"/>
              </a:ext>
            </a:extLst>
          </p:cNvPr>
          <p:cNvPicPr>
            <a:picLocks noChangeAspect="1"/>
          </p:cNvPicPr>
          <p:nvPr/>
        </p:nvPicPr>
        <p:blipFill rotWithShape="1">
          <a:blip r:embed="rId2"/>
          <a:srcRect l="12949" r="13417"/>
          <a:stretch/>
        </p:blipFill>
        <p:spPr>
          <a:xfrm>
            <a:off x="20" y="2"/>
            <a:ext cx="5049819" cy="6857998"/>
          </a:xfrm>
          <a:custGeom>
            <a:avLst/>
            <a:gdLst/>
            <a:ahLst/>
            <a:cxnLst/>
            <a:rect l="l" t="t" r="r" b="b"/>
            <a:pathLst>
              <a:path w="5049839" h="6857998">
                <a:moveTo>
                  <a:pt x="0" y="0"/>
                </a:moveTo>
                <a:lnTo>
                  <a:pt x="5049839" y="1331"/>
                </a:lnTo>
                <a:lnTo>
                  <a:pt x="3110749" y="6857998"/>
                </a:lnTo>
                <a:lnTo>
                  <a:pt x="0" y="6857998"/>
                </a:lnTo>
                <a:close/>
              </a:path>
            </a:pathLst>
          </a:custGeom>
        </p:spPr>
      </p:pic>
      <p:cxnSp>
        <p:nvCxnSpPr>
          <p:cNvPr id="42" name="Straight Connector 32">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845859" y="0"/>
            <a:ext cx="699247" cy="685734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34">
            <a:extLst>
              <a:ext uri="{FF2B5EF4-FFF2-40B4-BE49-F238E27FC236}">
                <a16:creationId xmlns:a16="http://schemas.microsoft.com/office/drawing/2014/main" id="{DC2312DA-BDBD-40EE-84AB-53293C1CDE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210" y="5788959"/>
            <a:ext cx="7396312" cy="106904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7437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5F0A9D0-BB35-4CAB-B92D-E061B9D8E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52F5DE35-776B-4C7D-AF2E-514E68BDD2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698360" cy="57024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65E4E8-1272-4386-BDFE-0129D7A7E2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642143" y="0"/>
            <a:ext cx="2549857" cy="20744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6515F51-DBC6-42B8-9C34-749F69BB65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97737" y="0"/>
            <a:ext cx="1294263" cy="59913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9A9A7CD-AA8F-478F-896C-3EA3853DF011}"/>
              </a:ext>
            </a:extLst>
          </p:cNvPr>
          <p:cNvSpPr>
            <a:spLocks noGrp="1"/>
          </p:cNvSpPr>
          <p:nvPr>
            <p:ph type="title"/>
          </p:nvPr>
        </p:nvSpPr>
        <p:spPr>
          <a:xfrm>
            <a:off x="1129553" y="638174"/>
            <a:ext cx="10529048" cy="1231960"/>
          </a:xfrm>
        </p:spPr>
        <p:txBody>
          <a:bodyPr>
            <a:normAutofit fontScale="90000"/>
          </a:bodyPr>
          <a:lstStyle/>
          <a:p>
            <a:r>
              <a:rPr lang="en-GB" sz="3100" i="0">
                <a:ea typeface="+mj-lt"/>
                <a:cs typeface="+mj-lt"/>
              </a:rPr>
              <a:t>How can Savage X Fenty gain ( sustain ) a competitive advantage in its global business environment?</a:t>
            </a:r>
            <a:endParaRPr lang="en-US" sz="3100" err="1"/>
          </a:p>
        </p:txBody>
      </p:sp>
      <p:cxnSp>
        <p:nvCxnSpPr>
          <p:cNvPr id="18" name="Straight Connector 17">
            <a:extLst>
              <a:ext uri="{FF2B5EF4-FFF2-40B4-BE49-F238E27FC236}">
                <a16:creationId xmlns:a16="http://schemas.microsoft.com/office/drawing/2014/main" id="{873F5967-4993-405D-A3E6-84DCEFF44C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2403086" cy="103723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648B12A-0B83-B5B8-1D8B-AF36033A4B3F}"/>
              </a:ext>
            </a:extLst>
          </p:cNvPr>
          <p:cNvSpPr>
            <a:spLocks noGrp="1"/>
          </p:cNvSpPr>
          <p:nvPr>
            <p:ph idx="1"/>
          </p:nvPr>
        </p:nvSpPr>
        <p:spPr>
          <a:xfrm>
            <a:off x="1129553" y="2114549"/>
            <a:ext cx="4632341" cy="4190331"/>
          </a:xfrm>
        </p:spPr>
        <p:txBody>
          <a:bodyPr vert="horz" lIns="91440" tIns="45720" rIns="91440" bIns="45720" rtlCol="0" anchor="t">
            <a:normAutofit/>
          </a:bodyPr>
          <a:lstStyle/>
          <a:p>
            <a:pPr marL="0" indent="0">
              <a:lnSpc>
                <a:spcPct val="90000"/>
              </a:lnSpc>
              <a:buNone/>
            </a:pPr>
            <a:endParaRPr lang="en-GB" sz="1300">
              <a:ea typeface="+mn-lt"/>
              <a:cs typeface="+mn-lt"/>
            </a:endParaRPr>
          </a:p>
          <a:p>
            <a:pPr>
              <a:lnSpc>
                <a:spcPct val="90000"/>
              </a:lnSpc>
              <a:buNone/>
            </a:pPr>
            <a:r>
              <a:rPr lang="en-GB" sz="1300" b="1">
                <a:ea typeface="+mn-lt"/>
                <a:cs typeface="+mn-lt"/>
              </a:rPr>
              <a:t>1. Supply chain management: </a:t>
            </a:r>
            <a:r>
              <a:rPr lang="en-GB" sz="1300">
                <a:ea typeface="+mn-lt"/>
                <a:cs typeface="+mn-lt"/>
              </a:rPr>
              <a:t>A well-managed supply chain is essential for Savage X Fenty to maintain a competitive advantage in terms of cost-effectiveness and delivery timeliness.</a:t>
            </a:r>
            <a:endParaRPr lang="en-GB" sz="1300"/>
          </a:p>
          <a:p>
            <a:pPr>
              <a:lnSpc>
                <a:spcPct val="90000"/>
              </a:lnSpc>
              <a:buNone/>
            </a:pPr>
            <a:r>
              <a:rPr lang="en-GB" sz="1300" b="1">
                <a:ea typeface="+mn-lt"/>
                <a:cs typeface="+mn-lt"/>
              </a:rPr>
              <a:t>2. Economic Factors</a:t>
            </a:r>
            <a:r>
              <a:rPr lang="en-GB" sz="1300">
                <a:ea typeface="+mn-lt"/>
                <a:cs typeface="+mn-lt"/>
              </a:rPr>
              <a:t>: A market failure may also be caused by economic factors such as recessions or changes in consumer spending patterns.</a:t>
            </a:r>
            <a:endParaRPr lang="en-GB" sz="1300"/>
          </a:p>
          <a:p>
            <a:pPr>
              <a:lnSpc>
                <a:spcPct val="90000"/>
              </a:lnSpc>
              <a:buNone/>
            </a:pPr>
            <a:r>
              <a:rPr lang="en-GB" sz="1300" b="1">
                <a:ea typeface="+mn-lt"/>
                <a:cs typeface="+mn-lt"/>
              </a:rPr>
              <a:t>3. Sustainability Practices: </a:t>
            </a:r>
            <a:r>
              <a:rPr lang="en-GB" sz="1300">
                <a:ea typeface="+mn-lt"/>
                <a:cs typeface="+mn-lt"/>
              </a:rPr>
              <a:t>As the business environment continues to evolve, it has become increasingly important to pursue sustainable practices in order to gain a competitive advantage. It is now possible for Savage X Fenty to focus on implementing sustainable initiatives throughout its operations. The use of eco-friendly packaging materials is one example.</a:t>
            </a:r>
            <a:endParaRPr lang="en-GB" sz="1300"/>
          </a:p>
          <a:p>
            <a:pPr marL="0" indent="0">
              <a:lnSpc>
                <a:spcPct val="90000"/>
              </a:lnSpc>
              <a:buNone/>
            </a:pPr>
            <a:endParaRPr lang="en-GB" sz="1300"/>
          </a:p>
        </p:txBody>
      </p:sp>
      <p:cxnSp>
        <p:nvCxnSpPr>
          <p:cNvPr id="20" name="Straight Connector 19">
            <a:extLst>
              <a:ext uri="{FF2B5EF4-FFF2-40B4-BE49-F238E27FC236}">
                <a16:creationId xmlns:a16="http://schemas.microsoft.com/office/drawing/2014/main" id="{A3A523CC-BD6C-4A0D-B9DB-1DC2CE1E22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807758" y="5501473"/>
            <a:ext cx="5455709" cy="135652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group of pink objects&#10;&#10;Description automatically generated">
            <a:extLst>
              <a:ext uri="{FF2B5EF4-FFF2-40B4-BE49-F238E27FC236}">
                <a16:creationId xmlns:a16="http://schemas.microsoft.com/office/drawing/2014/main" id="{8500AE1F-1B1F-645D-3C86-E7013B7EFB2E}"/>
              </a:ext>
            </a:extLst>
          </p:cNvPr>
          <p:cNvPicPr>
            <a:picLocks noChangeAspect="1"/>
          </p:cNvPicPr>
          <p:nvPr/>
        </p:nvPicPr>
        <p:blipFill>
          <a:blip r:embed="rId2"/>
          <a:stretch>
            <a:fillRect/>
          </a:stretch>
        </p:blipFill>
        <p:spPr>
          <a:xfrm>
            <a:off x="6637275" y="2114549"/>
            <a:ext cx="4932486" cy="4210052"/>
          </a:xfrm>
          <a:prstGeom prst="rect">
            <a:avLst/>
          </a:prstGeom>
        </p:spPr>
      </p:pic>
    </p:spTree>
    <p:extLst>
      <p:ext uri="{BB962C8B-B14F-4D97-AF65-F5344CB8AC3E}">
        <p14:creationId xmlns:p14="http://schemas.microsoft.com/office/powerpoint/2010/main" val="6093736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43">
            <a:extLst>
              <a:ext uri="{FF2B5EF4-FFF2-40B4-BE49-F238E27FC236}">
                <a16:creationId xmlns:a16="http://schemas.microsoft.com/office/drawing/2014/main" id="{22171661-0838-4942-A149-8C1B78926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2C1464-34A8-9FB7-86D9-3872C4812405}"/>
              </a:ext>
            </a:extLst>
          </p:cNvPr>
          <p:cNvSpPr>
            <a:spLocks noGrp="1"/>
          </p:cNvSpPr>
          <p:nvPr>
            <p:ph type="title"/>
          </p:nvPr>
        </p:nvSpPr>
        <p:spPr>
          <a:xfrm>
            <a:off x="6096000" y="519111"/>
            <a:ext cx="5435010" cy="1446824"/>
          </a:xfrm>
        </p:spPr>
        <p:txBody>
          <a:bodyPr>
            <a:normAutofit/>
          </a:bodyPr>
          <a:lstStyle/>
          <a:p>
            <a:r>
              <a:rPr lang="en-GB" sz="2100" b="1" dirty="0"/>
              <a:t>Inclusivity for everyone</a:t>
            </a:r>
            <a:br>
              <a:rPr lang="en-GB" sz="2100" b="1" dirty="0"/>
            </a:br>
            <a:r>
              <a:rPr lang="en-GB" sz="2100" i="0" dirty="0">
                <a:ea typeface="+mj-lt"/>
                <a:cs typeface="+mj-lt"/>
              </a:rPr>
              <a:t>“Lingerie is about celebrating your body and that’s what Savage is all about,” </a:t>
            </a:r>
            <a:r>
              <a:rPr lang="en-GB" sz="2100" i="0"/>
              <a:t>(Rhianna 2018).</a:t>
            </a:r>
            <a:r>
              <a:rPr lang="en-GB" sz="2100" dirty="0"/>
              <a:t> </a:t>
            </a:r>
          </a:p>
        </p:txBody>
      </p:sp>
      <p:sp>
        <p:nvSpPr>
          <p:cNvPr id="55" name="Rectangle 23">
            <a:extLst>
              <a:ext uri="{FF2B5EF4-FFF2-40B4-BE49-F238E27FC236}">
                <a16:creationId xmlns:a16="http://schemas.microsoft.com/office/drawing/2014/main" id="{4CFFC8CC-8357-4EAE-8DE4-28B285E7F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5979"/>
            <a:ext cx="4906370" cy="6869953"/>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30885" h="6869951">
                <a:moveTo>
                  <a:pt x="1754909" y="0"/>
                </a:moveTo>
                <a:lnTo>
                  <a:pt x="6430885" y="11953"/>
                </a:lnTo>
                <a:lnTo>
                  <a:pt x="6430885" y="6869951"/>
                </a:lnTo>
                <a:lnTo>
                  <a:pt x="0" y="6869951"/>
                </a:lnTo>
                <a:lnTo>
                  <a:pt x="1754909"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56" name="Straight Connector 47">
            <a:extLst>
              <a:ext uri="{FF2B5EF4-FFF2-40B4-BE49-F238E27FC236}">
                <a16:creationId xmlns:a16="http://schemas.microsoft.com/office/drawing/2014/main" id="{BB04A404-AF1E-4EC9-AF7D-46C68BFCEB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941093" y="-5979"/>
            <a:ext cx="2549950" cy="686397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4" descr="A colorful background with white text&#10;&#10;Description automatically generated">
            <a:extLst>
              <a:ext uri="{FF2B5EF4-FFF2-40B4-BE49-F238E27FC236}">
                <a16:creationId xmlns:a16="http://schemas.microsoft.com/office/drawing/2014/main" id="{7F4B4E80-3DA4-B89A-D3F6-20873DC637CD}"/>
              </a:ext>
            </a:extLst>
          </p:cNvPr>
          <p:cNvPicPr>
            <a:picLocks noChangeAspect="1"/>
          </p:cNvPicPr>
          <p:nvPr/>
        </p:nvPicPr>
        <p:blipFill>
          <a:blip r:embed="rId2"/>
          <a:stretch>
            <a:fillRect/>
          </a:stretch>
        </p:blipFill>
        <p:spPr>
          <a:xfrm>
            <a:off x="533399" y="1468800"/>
            <a:ext cx="5029200" cy="3920400"/>
          </a:xfrm>
          <a:prstGeom prst="rect">
            <a:avLst/>
          </a:prstGeom>
        </p:spPr>
      </p:pic>
      <p:sp>
        <p:nvSpPr>
          <p:cNvPr id="8" name="Content Placeholder 7">
            <a:extLst>
              <a:ext uri="{FF2B5EF4-FFF2-40B4-BE49-F238E27FC236}">
                <a16:creationId xmlns:a16="http://schemas.microsoft.com/office/drawing/2014/main" id="{C09B971A-5AFF-45CF-A11E-EF3D4725B090}"/>
              </a:ext>
            </a:extLst>
          </p:cNvPr>
          <p:cNvSpPr>
            <a:spLocks noGrp="1"/>
          </p:cNvSpPr>
          <p:nvPr>
            <p:ph idx="1"/>
          </p:nvPr>
        </p:nvSpPr>
        <p:spPr>
          <a:xfrm>
            <a:off x="6096001" y="2224729"/>
            <a:ext cx="5435010" cy="4099872"/>
          </a:xfrm>
        </p:spPr>
        <p:txBody>
          <a:bodyPr vert="horz" lIns="91440" tIns="45720" rIns="91440" bIns="45720" rtlCol="0" anchor="t">
            <a:normAutofit lnSpcReduction="10000"/>
          </a:bodyPr>
          <a:lstStyle/>
          <a:p>
            <a:pPr algn="ctr"/>
            <a:r>
              <a:rPr lang="en-GB" sz="1800">
                <a:ea typeface="+mn-lt"/>
                <a:cs typeface="+mn-lt"/>
              </a:rPr>
              <a:t>Savage X Fenty's mission is for everyone – regardless of shape, size, ethnicity, gender identity or sexual orientation. It is a representation of all and a validation that everyone is beautiful no matter what.</a:t>
            </a:r>
            <a:r>
              <a:rPr lang="en-GB" sz="1800" dirty="0">
                <a:latin typeface="Univers Condensed Light"/>
              </a:rPr>
              <a:t> </a:t>
            </a:r>
            <a:r>
              <a:rPr lang="en-US" sz="1800" i="1" u="sng" dirty="0">
                <a:latin typeface="Univers Condensed Light"/>
                <a:hlinkClick r:id="rId3">
                  <a:extLst>
                    <a:ext uri="{A12FA001-AC4F-418D-AE19-62706E023703}">
                      <ahyp:hlinkClr xmlns:ahyp="http://schemas.microsoft.com/office/drawing/2018/hyperlinkcolor" val="tx"/>
                    </a:ext>
                  </a:extLst>
                </a:hlinkClick>
              </a:rPr>
              <a:t>Harper's Bazaar</a:t>
            </a:r>
            <a:r>
              <a:rPr lang="en-US" sz="1800">
                <a:latin typeface="Univers Condensed Light"/>
              </a:rPr>
              <a:t> called it "a celebration of racial diversity and body inclusivity."</a:t>
            </a:r>
            <a:endParaRPr lang="en-US"/>
          </a:p>
          <a:p>
            <a:r>
              <a:rPr lang="en-GB" sz="1400">
                <a:latin typeface="Source Sans Pro"/>
                <a:ea typeface="+mn-lt"/>
                <a:cs typeface="+mn-lt"/>
              </a:rPr>
              <a:t>Savage X Fenty's mission is for everyone – regardless of shape, size, ethnicity, gender identity or sexual orientation. It is a representation of all and a validation that everyone is beautiful no matter what. (Rhianna 2019).</a:t>
            </a:r>
            <a:endParaRPr lang="en-GB" sz="1400">
              <a:latin typeface="Source Sans Pro"/>
            </a:endParaRPr>
          </a:p>
          <a:p>
            <a:pPr algn="ctr"/>
            <a:r>
              <a:rPr lang="en-GB" dirty="0">
                <a:solidFill>
                  <a:srgbClr val="222222"/>
                </a:solidFill>
                <a:ea typeface="+mn-lt"/>
                <a:cs typeface="+mn-lt"/>
              </a:rPr>
              <a:t> </a:t>
            </a:r>
            <a:r>
              <a:rPr lang="en-GB">
                <a:solidFill>
                  <a:srgbClr val="222222"/>
                </a:solidFill>
                <a:ea typeface="+mn-lt"/>
                <a:cs typeface="+mn-lt"/>
              </a:rPr>
              <a:t>There’s something special about a company that embeds diversity and inclusion into its mission from its inception, ( Pache, 2018 )</a:t>
            </a:r>
            <a:endParaRPr lang="en-GB">
              <a:latin typeface="Univers Condensed Light"/>
            </a:endParaRPr>
          </a:p>
          <a:p>
            <a:pPr algn="ctr"/>
            <a:r>
              <a:rPr lang="en-US" sz="1600">
                <a:solidFill>
                  <a:srgbClr val="18181E"/>
                </a:solidFill>
                <a:ea typeface="+mn-lt"/>
                <a:cs typeface="+mn-lt"/>
              </a:rPr>
              <a:t>“Savage X Fenty, an inspiring celebration of womanhood in all forms, body types and race, and a critical success.” ( CNN, 2022 )</a:t>
            </a:r>
            <a:endParaRPr lang="en-US" sz="1600">
              <a:latin typeface="Univers Condensed Light"/>
            </a:endParaRPr>
          </a:p>
        </p:txBody>
      </p:sp>
    </p:spTree>
    <p:extLst>
      <p:ext uri="{BB962C8B-B14F-4D97-AF65-F5344CB8AC3E}">
        <p14:creationId xmlns:p14="http://schemas.microsoft.com/office/powerpoint/2010/main" val="1933741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FBE05DF-FE5B-4AC1-8034-4C36C52F3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FE235D-1E3D-8C08-DC5A-A7D8E5A3A35A}"/>
              </a:ext>
            </a:extLst>
          </p:cNvPr>
          <p:cNvSpPr>
            <a:spLocks noGrp="1"/>
          </p:cNvSpPr>
          <p:nvPr>
            <p:ph type="title"/>
          </p:nvPr>
        </p:nvSpPr>
        <p:spPr>
          <a:xfrm>
            <a:off x="1143000" y="533399"/>
            <a:ext cx="9905999" cy="1699437"/>
          </a:xfrm>
        </p:spPr>
        <p:txBody>
          <a:bodyPr>
            <a:normAutofit/>
          </a:bodyPr>
          <a:lstStyle/>
          <a:p>
            <a:r>
              <a:rPr lang="en-GB"/>
              <a:t>THE SAVAGE X FENTY SHOWS</a:t>
            </a:r>
          </a:p>
        </p:txBody>
      </p:sp>
      <p:cxnSp>
        <p:nvCxnSpPr>
          <p:cNvPr id="14" name="Straight Connector 13">
            <a:extLst>
              <a:ext uri="{FF2B5EF4-FFF2-40B4-BE49-F238E27FC236}">
                <a16:creationId xmlns:a16="http://schemas.microsoft.com/office/drawing/2014/main" id="{AE82EC9E-12A8-4D45-8873-905DA47BBA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9130"/>
            <a:ext cx="579474" cy="359230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7C8B98F-EA4E-4364-9AEC-E33A978414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226982" cy="9037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C30486C-A906-911E-763F-EDFED7CAFC64}"/>
              </a:ext>
            </a:extLst>
          </p:cNvPr>
          <p:cNvSpPr>
            <a:spLocks noGrp="1"/>
          </p:cNvSpPr>
          <p:nvPr>
            <p:ph idx="1"/>
          </p:nvPr>
        </p:nvSpPr>
        <p:spPr>
          <a:xfrm>
            <a:off x="1143001" y="2232836"/>
            <a:ext cx="9611360" cy="2073034"/>
          </a:xfrm>
        </p:spPr>
        <p:txBody>
          <a:bodyPr vert="horz" lIns="91440" tIns="45720" rIns="91440" bIns="45720" rtlCol="0" anchor="ctr">
            <a:normAutofit fontScale="85000" lnSpcReduction="20000"/>
          </a:bodyPr>
          <a:lstStyle/>
          <a:p>
            <a:pPr algn="ctr"/>
            <a:r>
              <a:rPr lang="en-GB" b="1" dirty="0">
                <a:latin typeface="Univers Condensed"/>
                <a:ea typeface="+mn-lt"/>
                <a:cs typeface="+mn-lt"/>
              </a:rPr>
              <a:t>L'Oréal USA's Shelby Ivey Christie, media manager, states: "Rihanna's Savage x Fenty show has definitely challenged other brands to be more edgy and contemporary</a:t>
            </a:r>
            <a:r>
              <a:rPr lang="en-GB" dirty="0">
                <a:ea typeface="+mn-lt"/>
                <a:cs typeface="+mn-lt"/>
              </a:rPr>
              <a:t>."</a:t>
            </a:r>
            <a:endParaRPr lang="en-US"/>
          </a:p>
          <a:p>
            <a:r>
              <a:rPr lang="en-GB">
                <a:ea typeface="+mn-lt"/>
                <a:cs typeface="+mn-lt"/>
              </a:rPr>
              <a:t>A series of fashion shows organized by the lingerie brand Savage X Fenty, founded by singer and entrepreneur Rihanna, is known as Savage X Fenty shows. Since these shows were introduced in 2018, they have gained significant attention and popularity. In addition to featuring a broad range of body types, ethnicities, and genders on the runway, Savage X Fenty shows take an inclusive and diverse approach to fashion.</a:t>
            </a:r>
            <a:endParaRPr lang="en-GB" dirty="0"/>
          </a:p>
        </p:txBody>
      </p:sp>
      <p:pic>
        <p:nvPicPr>
          <p:cNvPr id="7" name="Picture 7" descr="A person with red lipstick&#10;&#10;Description automatically generated">
            <a:extLst>
              <a:ext uri="{FF2B5EF4-FFF2-40B4-BE49-F238E27FC236}">
                <a16:creationId xmlns:a16="http://schemas.microsoft.com/office/drawing/2014/main" id="{DE36F5C3-E237-EE59-D496-825EBAEA0944}"/>
              </a:ext>
            </a:extLst>
          </p:cNvPr>
          <p:cNvPicPr>
            <a:picLocks noChangeAspect="1"/>
          </p:cNvPicPr>
          <p:nvPr/>
        </p:nvPicPr>
        <p:blipFill rotWithShape="1">
          <a:blip r:embed="rId2"/>
          <a:srcRect t="14961" r="2" b="38628"/>
          <a:stretch/>
        </p:blipFill>
        <p:spPr>
          <a:xfrm>
            <a:off x="-24355" y="4747113"/>
            <a:ext cx="3088588" cy="2120017"/>
          </a:xfrm>
          <a:prstGeom prst="rect">
            <a:avLst/>
          </a:prstGeom>
        </p:spPr>
      </p:pic>
      <p:pic>
        <p:nvPicPr>
          <p:cNvPr id="4" name="Picture 4" descr="A logo on a blurry background&#10;&#10;Description automatically generated">
            <a:extLst>
              <a:ext uri="{FF2B5EF4-FFF2-40B4-BE49-F238E27FC236}">
                <a16:creationId xmlns:a16="http://schemas.microsoft.com/office/drawing/2014/main" id="{BBA32C03-535C-BA67-DB7B-BD237D40EF7F}"/>
              </a:ext>
            </a:extLst>
          </p:cNvPr>
          <p:cNvPicPr>
            <a:picLocks noChangeAspect="1"/>
          </p:cNvPicPr>
          <p:nvPr/>
        </p:nvPicPr>
        <p:blipFill rotWithShape="1">
          <a:blip r:embed="rId3"/>
          <a:srcRect l="396" r="2658" b="2"/>
          <a:stretch/>
        </p:blipFill>
        <p:spPr>
          <a:xfrm>
            <a:off x="9104331" y="4747113"/>
            <a:ext cx="3088588" cy="2120017"/>
          </a:xfrm>
          <a:prstGeom prst="rect">
            <a:avLst/>
          </a:prstGeom>
        </p:spPr>
      </p:pic>
      <p:pic>
        <p:nvPicPr>
          <p:cNvPr id="6" name="Picture 6" descr="A person with red lipstick&#10;&#10;Description automatically generated">
            <a:extLst>
              <a:ext uri="{FF2B5EF4-FFF2-40B4-BE49-F238E27FC236}">
                <a16:creationId xmlns:a16="http://schemas.microsoft.com/office/drawing/2014/main" id="{AB6EEC9E-EB1B-CCE6-D769-F7F891F7837E}"/>
              </a:ext>
            </a:extLst>
          </p:cNvPr>
          <p:cNvPicPr>
            <a:picLocks noChangeAspect="1"/>
          </p:cNvPicPr>
          <p:nvPr/>
        </p:nvPicPr>
        <p:blipFill rotWithShape="1">
          <a:blip r:embed="rId4"/>
          <a:srcRect b="8361"/>
          <a:stretch/>
        </p:blipFill>
        <p:spPr>
          <a:xfrm>
            <a:off x="6038164" y="4747113"/>
            <a:ext cx="3088588" cy="2120017"/>
          </a:xfrm>
          <a:prstGeom prst="rect">
            <a:avLst/>
          </a:prstGeom>
        </p:spPr>
      </p:pic>
      <p:pic>
        <p:nvPicPr>
          <p:cNvPr id="5" name="Picture 5" descr="A purple background with white text&#10;&#10;Description automatically generated">
            <a:extLst>
              <a:ext uri="{FF2B5EF4-FFF2-40B4-BE49-F238E27FC236}">
                <a16:creationId xmlns:a16="http://schemas.microsoft.com/office/drawing/2014/main" id="{90054C96-9482-FF13-2372-4FFFBD4C21C3}"/>
              </a:ext>
            </a:extLst>
          </p:cNvPr>
          <p:cNvPicPr>
            <a:picLocks noChangeAspect="1"/>
          </p:cNvPicPr>
          <p:nvPr/>
        </p:nvPicPr>
        <p:blipFill rotWithShape="1">
          <a:blip r:embed="rId5"/>
          <a:srcRect l="8885" r="9163" b="-3"/>
          <a:stretch/>
        </p:blipFill>
        <p:spPr>
          <a:xfrm>
            <a:off x="3018149" y="4747113"/>
            <a:ext cx="3088588" cy="2120017"/>
          </a:xfrm>
          <a:prstGeom prst="rect">
            <a:avLst/>
          </a:prstGeom>
        </p:spPr>
      </p:pic>
      <p:cxnSp>
        <p:nvCxnSpPr>
          <p:cNvPr id="18" name="Straight Connector 17">
            <a:extLst>
              <a:ext uri="{FF2B5EF4-FFF2-40B4-BE49-F238E27FC236}">
                <a16:creationId xmlns:a16="http://schemas.microsoft.com/office/drawing/2014/main" id="{807E6DF0-29E2-4EF8-9FE8-B1370135904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8436" y="3855493"/>
            <a:ext cx="3723565" cy="89162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5EA111-6533-4CF1-85A2-2E328CC82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270861" y="533400"/>
            <a:ext cx="921139" cy="421371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3164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10">
            <a:extLst>
              <a:ext uri="{FF2B5EF4-FFF2-40B4-BE49-F238E27FC236}">
                <a16:creationId xmlns:a16="http://schemas.microsoft.com/office/drawing/2014/main" id="{7E105210-61FE-4E9D-9076-A5618FDA8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5884FA-2405-A2F8-4F5C-423A7061E9B8}"/>
              </a:ext>
            </a:extLst>
          </p:cNvPr>
          <p:cNvSpPr>
            <a:spLocks noGrp="1"/>
          </p:cNvSpPr>
          <p:nvPr>
            <p:ph type="title"/>
          </p:nvPr>
        </p:nvSpPr>
        <p:spPr>
          <a:xfrm>
            <a:off x="1143001" y="533400"/>
            <a:ext cx="6008914" cy="1683487"/>
          </a:xfrm>
        </p:spPr>
        <p:txBody>
          <a:bodyPr>
            <a:normAutofit fontScale="90000"/>
          </a:bodyPr>
          <a:lstStyle/>
          <a:p>
            <a:r>
              <a:rPr lang="en-GB" sz="2000" i="0" dirty="0">
                <a:ea typeface="+mj-lt"/>
                <a:cs typeface="+mj-lt"/>
              </a:rPr>
              <a:t>Identify what green marketing and corporate social responsibility strategies are currently being used </a:t>
            </a:r>
            <a:r>
              <a:rPr lang="en-GB" sz="2000" i="0">
                <a:ea typeface="+mj-lt"/>
                <a:cs typeface="+mj-lt"/>
              </a:rPr>
              <a:t>by Savage x Fenty to withstand the challenges </a:t>
            </a:r>
            <a:r>
              <a:rPr lang="en-GB" sz="2000" i="0" dirty="0">
                <a:ea typeface="+mj-lt"/>
                <a:cs typeface="+mj-lt"/>
              </a:rPr>
              <a:t>within its business environment.</a:t>
            </a:r>
            <a:endParaRPr lang="en-US" dirty="0"/>
          </a:p>
        </p:txBody>
      </p:sp>
      <p:sp>
        <p:nvSpPr>
          <p:cNvPr id="70" name="Content Placeholder 7">
            <a:extLst>
              <a:ext uri="{FF2B5EF4-FFF2-40B4-BE49-F238E27FC236}">
                <a16:creationId xmlns:a16="http://schemas.microsoft.com/office/drawing/2014/main" id="{F836B77A-849C-04EC-D9B1-E24F0582DB99}"/>
              </a:ext>
            </a:extLst>
          </p:cNvPr>
          <p:cNvSpPr>
            <a:spLocks noGrp="1"/>
          </p:cNvSpPr>
          <p:nvPr>
            <p:ph idx="1"/>
          </p:nvPr>
        </p:nvSpPr>
        <p:spPr>
          <a:xfrm>
            <a:off x="409755" y="2216886"/>
            <a:ext cx="7272359" cy="4262789"/>
          </a:xfrm>
        </p:spPr>
        <p:txBody>
          <a:bodyPr vert="horz" lIns="91440" tIns="45720" rIns="91440" bIns="45720" rtlCol="0" anchor="t">
            <a:normAutofit/>
          </a:bodyPr>
          <a:lstStyle/>
          <a:p>
            <a:endParaRPr lang="en-US" sz="1600" dirty="0">
              <a:solidFill>
                <a:srgbClr val="2B2B2B"/>
              </a:solidFill>
              <a:ea typeface="+mn-lt"/>
              <a:cs typeface="+mn-lt"/>
            </a:endParaRPr>
          </a:p>
          <a:p>
            <a:r>
              <a:rPr lang="en-US" sz="1600">
                <a:ea typeface="+mn-lt"/>
                <a:cs typeface="+mn-lt"/>
              </a:rPr>
              <a:t>The use of sustainable materials in Savage x Fenty's products is one of their primary green marketing strategies. </a:t>
            </a:r>
            <a:endParaRPr lang="en-US" sz="1600" dirty="0">
              <a:solidFill>
                <a:srgbClr val="2B2B2B"/>
              </a:solidFill>
            </a:endParaRPr>
          </a:p>
          <a:p>
            <a:r>
              <a:rPr lang="en-US" sz="1600">
                <a:ea typeface="+mn-lt"/>
                <a:cs typeface="+mn-lt"/>
              </a:rPr>
              <a:t>As part of its commitment to the environment, the brand prioritizes eco-friendly fabrics such as recycled nylon and polyester, organic cotton and T</a:t>
            </a:r>
            <a:r>
              <a:rPr lang="en-US" sz="1600">
                <a:solidFill>
                  <a:srgbClr val="000000"/>
                </a:solidFill>
                <a:ea typeface="+mn-lt"/>
                <a:cs typeface="+mn-lt"/>
              </a:rPr>
              <a:t>ENCEL™</a:t>
            </a:r>
            <a:r>
              <a:rPr lang="en-US" sz="1600">
                <a:ea typeface="+mn-lt"/>
                <a:cs typeface="+mn-lt"/>
              </a:rPr>
              <a:t> Modal fabrics.</a:t>
            </a:r>
            <a:endParaRPr lang="en-US" sz="1600"/>
          </a:p>
          <a:p>
            <a:r>
              <a:rPr lang="en-US" sz="1600">
                <a:ea typeface="+mn-lt"/>
                <a:cs typeface="+mn-lt"/>
              </a:rPr>
              <a:t>As well as ensuring fair labor practices and providing safe working conditions for its employees, Savage x Fenty actively promotes transparency and ethical sourcing throughout its supply chain.</a:t>
            </a:r>
            <a:endParaRPr lang="en-US" sz="1600">
              <a:solidFill>
                <a:srgbClr val="001E2E"/>
              </a:solidFill>
            </a:endParaRPr>
          </a:p>
          <a:p>
            <a:r>
              <a:rPr lang="en-US" sz="1600">
                <a:ea typeface="+mn-lt"/>
                <a:cs typeface="+mn-lt"/>
              </a:rPr>
              <a:t>By using recycled materials and minimizing excess packaging, Savage x Fenty has taken steps to reduce waste.</a:t>
            </a:r>
            <a:endParaRPr lang="en-US" sz="1600">
              <a:solidFill>
                <a:srgbClr val="001E2E"/>
              </a:solidFill>
            </a:endParaRPr>
          </a:p>
          <a:p>
            <a:r>
              <a:rPr lang="en-US" sz="1600">
                <a:solidFill>
                  <a:srgbClr val="001E2E"/>
                </a:solidFill>
              </a:rPr>
              <a:t>Social Impact-</a:t>
            </a:r>
            <a:r>
              <a:rPr lang="en-US" sz="1600">
                <a:ea typeface="+mn-lt"/>
                <a:cs typeface="+mn-lt"/>
              </a:rPr>
              <a:t>Throughout its marketing campaigns, Savage x Fenty actively promotes diversity and inclusion by showcasing models of all sizes, shapes, ethnicities, and backgrounds</a:t>
            </a:r>
            <a:endParaRPr lang="en-US" sz="1600">
              <a:solidFill>
                <a:srgbClr val="001E2E"/>
              </a:solidFill>
            </a:endParaRPr>
          </a:p>
          <a:p>
            <a:endParaRPr lang="en-US" sz="1600" dirty="0">
              <a:solidFill>
                <a:srgbClr val="2B2B2B"/>
              </a:solidFill>
            </a:endParaRPr>
          </a:p>
        </p:txBody>
      </p:sp>
      <p:cxnSp>
        <p:nvCxnSpPr>
          <p:cNvPr id="71" name="Straight Connector 12">
            <a:extLst>
              <a:ext uri="{FF2B5EF4-FFF2-40B4-BE49-F238E27FC236}">
                <a16:creationId xmlns:a16="http://schemas.microsoft.com/office/drawing/2014/main" id="{8C1DF613-CD5C-4D37-9F6C-843AFBBBDE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197929"/>
            <a:ext cx="2875207" cy="166007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14">
            <a:extLst>
              <a:ext uri="{FF2B5EF4-FFF2-40B4-BE49-F238E27FC236}">
                <a16:creationId xmlns:a16="http://schemas.microsoft.com/office/drawing/2014/main" id="{8CB56F5D-A737-4E56-BCDD-0F992B89C8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6033977"/>
            <a:ext cx="7151914"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4" descr="A pink and white logo&#10;&#10;Description automatically generated">
            <a:extLst>
              <a:ext uri="{FF2B5EF4-FFF2-40B4-BE49-F238E27FC236}">
                <a16:creationId xmlns:a16="http://schemas.microsoft.com/office/drawing/2014/main" id="{D6951B60-9DE7-7706-992B-39003C881375}"/>
              </a:ext>
            </a:extLst>
          </p:cNvPr>
          <p:cNvPicPr>
            <a:picLocks noChangeAspect="1"/>
          </p:cNvPicPr>
          <p:nvPr/>
        </p:nvPicPr>
        <p:blipFill rotWithShape="1">
          <a:blip r:embed="rId2"/>
          <a:srcRect l="2069" r="5281" b="-1"/>
          <a:stretch/>
        </p:blipFill>
        <p:spPr>
          <a:xfrm>
            <a:off x="7963785" y="10"/>
            <a:ext cx="4228215" cy="6857990"/>
          </a:xfrm>
          <a:prstGeom prst="rect">
            <a:avLst/>
          </a:prstGeom>
        </p:spPr>
      </p:pic>
    </p:spTree>
    <p:extLst>
      <p:ext uri="{BB962C8B-B14F-4D97-AF65-F5344CB8AC3E}">
        <p14:creationId xmlns:p14="http://schemas.microsoft.com/office/powerpoint/2010/main" val="4068207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21FBE127-D2A6-4FA3-A6B9-B8FD1DE4B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A8C45F-A2A9-DA82-A5FA-79495A1D6FFE}"/>
              </a:ext>
            </a:extLst>
          </p:cNvPr>
          <p:cNvSpPr>
            <a:spLocks noGrp="1"/>
          </p:cNvSpPr>
          <p:nvPr>
            <p:ph type="title"/>
          </p:nvPr>
        </p:nvSpPr>
        <p:spPr>
          <a:xfrm>
            <a:off x="6757988" y="533400"/>
            <a:ext cx="4496228" cy="1690687"/>
          </a:xfrm>
        </p:spPr>
        <p:txBody>
          <a:bodyPr>
            <a:normAutofit fontScale="90000"/>
          </a:bodyPr>
          <a:lstStyle/>
          <a:p>
            <a:r>
              <a:rPr lang="en-GB" dirty="0"/>
              <a:t>The future</a:t>
            </a:r>
            <a:br>
              <a:rPr lang="en-GB" dirty="0"/>
            </a:br>
            <a:r>
              <a:rPr lang="en-GB" sz="1400" i="0" dirty="0">
                <a:solidFill>
                  <a:srgbClr val="18181E"/>
                </a:solidFill>
                <a:ea typeface="+mj-lt"/>
                <a:cs typeface="+mj-lt"/>
              </a:rPr>
              <a:t>“Rihanna organically injects representation into her shows. It doesn’t seem like forced diversity and inclusion or some business KPI to check off a list. She is just doing the work to ensure that everyone can see a bit of themselves in her collections.” </a:t>
            </a:r>
            <a:endParaRPr lang="en-GB" dirty="0"/>
          </a:p>
        </p:txBody>
      </p:sp>
      <p:cxnSp>
        <p:nvCxnSpPr>
          <p:cNvPr id="30" name="Straight Connector 10">
            <a:extLst>
              <a:ext uri="{FF2B5EF4-FFF2-40B4-BE49-F238E27FC236}">
                <a16:creationId xmlns:a16="http://schemas.microsoft.com/office/drawing/2014/main" id="{DDD9C044-4B08-47CC-852C-B22B09675A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4948518" cy="132453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12">
            <a:extLst>
              <a:ext uri="{FF2B5EF4-FFF2-40B4-BE49-F238E27FC236}">
                <a16:creationId xmlns:a16="http://schemas.microsoft.com/office/drawing/2014/main" id="{5033687E-2F83-4E90-B11A-4B998C1540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818708" cy="642738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14">
            <a:extLst>
              <a:ext uri="{FF2B5EF4-FFF2-40B4-BE49-F238E27FC236}">
                <a16:creationId xmlns:a16="http://schemas.microsoft.com/office/drawing/2014/main" id="{D292DBC3-1A72-41ED-8432-D0D64FD6314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2743200"/>
            <a:ext cx="4477872" cy="4114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4" descr="A logo with text on it&#10;&#10;Description automatically generated">
            <a:extLst>
              <a:ext uri="{FF2B5EF4-FFF2-40B4-BE49-F238E27FC236}">
                <a16:creationId xmlns:a16="http://schemas.microsoft.com/office/drawing/2014/main" id="{D0F1F3F4-08ED-6768-08BF-28A9E0AC0E60}"/>
              </a:ext>
            </a:extLst>
          </p:cNvPr>
          <p:cNvPicPr>
            <a:picLocks noChangeAspect="1"/>
          </p:cNvPicPr>
          <p:nvPr/>
        </p:nvPicPr>
        <p:blipFill>
          <a:blip r:embed="rId2"/>
          <a:stretch>
            <a:fillRect/>
          </a:stretch>
        </p:blipFill>
        <p:spPr>
          <a:xfrm>
            <a:off x="533400" y="647699"/>
            <a:ext cx="5562600" cy="5562600"/>
          </a:xfrm>
          <a:prstGeom prst="rect">
            <a:avLst/>
          </a:prstGeom>
        </p:spPr>
      </p:pic>
      <p:sp>
        <p:nvSpPr>
          <p:cNvPr id="3" name="Content Placeholder 2">
            <a:extLst>
              <a:ext uri="{FF2B5EF4-FFF2-40B4-BE49-F238E27FC236}">
                <a16:creationId xmlns:a16="http://schemas.microsoft.com/office/drawing/2014/main" id="{00EF6C5F-D891-A13B-218C-DF0946D71601}"/>
              </a:ext>
            </a:extLst>
          </p:cNvPr>
          <p:cNvSpPr>
            <a:spLocks noGrp="1"/>
          </p:cNvSpPr>
          <p:nvPr>
            <p:ph idx="1"/>
          </p:nvPr>
        </p:nvSpPr>
        <p:spPr>
          <a:xfrm>
            <a:off x="6681789" y="2290762"/>
            <a:ext cx="4572428" cy="4033837"/>
          </a:xfrm>
        </p:spPr>
        <p:txBody>
          <a:bodyPr vert="horz" lIns="91440" tIns="45720" rIns="91440" bIns="45720" rtlCol="0" anchor="t">
            <a:normAutofit/>
          </a:bodyPr>
          <a:lstStyle/>
          <a:p>
            <a:pPr>
              <a:lnSpc>
                <a:spcPct val="90000"/>
              </a:lnSpc>
            </a:pPr>
            <a:r>
              <a:rPr lang="en-GB" sz="1900" dirty="0">
                <a:ea typeface="+mn-lt"/>
                <a:cs typeface="+mn-lt"/>
              </a:rPr>
              <a:t>The Savage X Fenty company recently partnered with FIT: MATCH to create the "Fit </a:t>
            </a:r>
            <a:r>
              <a:rPr lang="en-GB" sz="1900" dirty="0" err="1">
                <a:ea typeface="+mn-lt"/>
                <a:cs typeface="+mn-lt"/>
              </a:rPr>
              <a:t>Xperience</a:t>
            </a:r>
            <a:r>
              <a:rPr lang="en-GB" sz="1900" dirty="0">
                <a:ea typeface="+mn-lt"/>
                <a:cs typeface="+mn-lt"/>
              </a:rPr>
              <a:t>," an experience in which Savage X staff members to use LiDAR-based smartphones to scan the upper body of customers. Using 3D design technology, this system creates a personalized replica of the customer that indicates his or her exact bra size and shape, as well as recommendations for a wide variety of Savage X Fenty products.</a:t>
            </a:r>
          </a:p>
          <a:p>
            <a:pPr>
              <a:lnSpc>
                <a:spcPct val="90000"/>
              </a:lnSpc>
            </a:pPr>
            <a:r>
              <a:rPr lang="en-GB" sz="1900">
                <a:ea typeface="+mn-lt"/>
                <a:cs typeface="+mn-lt"/>
              </a:rPr>
              <a:t>In the fitting rooms, customers will also find a kiosk that will allow them to scan items if they wish to browse other styles or check item prices</a:t>
            </a:r>
          </a:p>
          <a:p>
            <a:pPr>
              <a:lnSpc>
                <a:spcPct val="90000"/>
              </a:lnSpc>
            </a:pPr>
            <a:endParaRPr lang="en-GB" sz="1900"/>
          </a:p>
        </p:txBody>
      </p:sp>
      <p:cxnSp>
        <p:nvCxnSpPr>
          <p:cNvPr id="33" name="Straight Connector 16">
            <a:extLst>
              <a:ext uri="{FF2B5EF4-FFF2-40B4-BE49-F238E27FC236}">
                <a16:creationId xmlns:a16="http://schemas.microsoft.com/office/drawing/2014/main" id="{99309E4A-5F81-4CAB-B5DB-AB4EB90C71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602477" y="2548218"/>
            <a:ext cx="589522" cy="430978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5108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58">
            <a:extLst>
              <a:ext uri="{FF2B5EF4-FFF2-40B4-BE49-F238E27FC236}">
                <a16:creationId xmlns:a16="http://schemas.microsoft.com/office/drawing/2014/main" id="{8B2BAECB-35E2-4DD9-8B8C-22D215DD0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5" descr="A black and white logo&#10;&#10;Description automatically generated">
            <a:extLst>
              <a:ext uri="{FF2B5EF4-FFF2-40B4-BE49-F238E27FC236}">
                <a16:creationId xmlns:a16="http://schemas.microsoft.com/office/drawing/2014/main" id="{AC9C6E26-016B-2EA5-BA1C-6F0F145214DF}"/>
              </a:ext>
            </a:extLst>
          </p:cNvPr>
          <p:cNvPicPr>
            <a:picLocks noChangeAspect="1"/>
          </p:cNvPicPr>
          <p:nvPr/>
        </p:nvPicPr>
        <p:blipFill rotWithShape="1">
          <a:blip r:embed="rId2"/>
          <a:srcRect r="1477"/>
          <a:stretch/>
        </p:blipFill>
        <p:spPr>
          <a:xfrm>
            <a:off x="6938682" y="10"/>
            <a:ext cx="5253320" cy="6857990"/>
          </a:xfrm>
          <a:custGeom>
            <a:avLst/>
            <a:gdLst/>
            <a:ahLst/>
            <a:cxnLst/>
            <a:rect l="l" t="t" r="r" b="b"/>
            <a:pathLst>
              <a:path w="5253320" h="6858000">
                <a:moveTo>
                  <a:pt x="722088" y="0"/>
                </a:moveTo>
                <a:lnTo>
                  <a:pt x="5253320" y="0"/>
                </a:lnTo>
                <a:lnTo>
                  <a:pt x="5253320" y="6858000"/>
                </a:lnTo>
                <a:lnTo>
                  <a:pt x="0" y="6858000"/>
                </a:lnTo>
                <a:close/>
              </a:path>
            </a:pathLst>
          </a:custGeom>
        </p:spPr>
      </p:pic>
      <p:sp>
        <p:nvSpPr>
          <p:cNvPr id="2" name="Title 1">
            <a:extLst>
              <a:ext uri="{FF2B5EF4-FFF2-40B4-BE49-F238E27FC236}">
                <a16:creationId xmlns:a16="http://schemas.microsoft.com/office/drawing/2014/main" id="{14A36AD1-CAC1-5E87-AA3F-0AF14D290A75}"/>
              </a:ext>
            </a:extLst>
          </p:cNvPr>
          <p:cNvSpPr>
            <a:spLocks noGrp="1"/>
          </p:cNvSpPr>
          <p:nvPr>
            <p:ph type="title"/>
          </p:nvPr>
        </p:nvSpPr>
        <p:spPr>
          <a:xfrm>
            <a:off x="1104901" y="467834"/>
            <a:ext cx="6132605" cy="1738422"/>
          </a:xfrm>
        </p:spPr>
        <p:txBody>
          <a:bodyPr>
            <a:normAutofit/>
          </a:bodyPr>
          <a:lstStyle/>
          <a:p>
            <a:r>
              <a:rPr lang="en-GB" dirty="0"/>
              <a:t>conclusion</a:t>
            </a:r>
          </a:p>
        </p:txBody>
      </p:sp>
      <p:cxnSp>
        <p:nvCxnSpPr>
          <p:cNvPr id="68" name="Straight Connector 60">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528235" y="0"/>
            <a:ext cx="6663765" cy="99209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3" name="Content Placeholder 18">
            <a:extLst>
              <a:ext uri="{FF2B5EF4-FFF2-40B4-BE49-F238E27FC236}">
                <a16:creationId xmlns:a16="http://schemas.microsoft.com/office/drawing/2014/main" id="{196D289C-485E-8BA7-CBCB-BCBF4F084146}"/>
              </a:ext>
            </a:extLst>
          </p:cNvPr>
          <p:cNvSpPr>
            <a:spLocks noGrp="1"/>
          </p:cNvSpPr>
          <p:nvPr>
            <p:ph idx="1"/>
          </p:nvPr>
        </p:nvSpPr>
        <p:spPr>
          <a:xfrm>
            <a:off x="1104902" y="2206255"/>
            <a:ext cx="5487146" cy="4118345"/>
          </a:xfrm>
        </p:spPr>
        <p:txBody>
          <a:bodyPr vert="horz" lIns="91440" tIns="45720" rIns="91440" bIns="45720" rtlCol="0">
            <a:normAutofit/>
          </a:bodyPr>
          <a:lstStyle/>
          <a:p>
            <a:pPr marL="0" indent="0">
              <a:lnSpc>
                <a:spcPct val="90000"/>
              </a:lnSpc>
              <a:buNone/>
            </a:pPr>
            <a:r>
              <a:rPr lang="en-US" sz="1700">
                <a:ea typeface="+mn-lt"/>
                <a:cs typeface="+mn-lt"/>
              </a:rPr>
              <a:t>As an artist and businesswoman, Rihanna hasn't just entered the market, she has forced the industry to keep up with the pace she's setting and compelled brands to reevaluate their approach to customer relationship management.</a:t>
            </a:r>
            <a:endParaRPr lang="en-US" sz="1700"/>
          </a:p>
          <a:p>
            <a:pPr marL="0" indent="0">
              <a:lnSpc>
                <a:spcPct val="90000"/>
              </a:lnSpc>
              <a:buNone/>
            </a:pPr>
            <a:r>
              <a:rPr lang="en-US" sz="1700">
                <a:ea typeface="+mn-lt"/>
                <a:cs typeface="+mn-lt"/>
              </a:rPr>
              <a:t> By continuously innovating its product offerings, providing exceptional customer experiences (although i</a:t>
            </a:r>
            <a:r>
              <a:rPr lang="en-US" sz="1700">
                <a:latin typeface="Arial"/>
                <a:ea typeface="+mn-lt"/>
                <a:cs typeface="Arial"/>
              </a:rPr>
              <a:t>t is stated in the customer feedback report that the company responds to 100% of complaints;</a:t>
            </a:r>
            <a:r>
              <a:rPr lang="en-US" sz="1700">
                <a:ea typeface="+mn-lt"/>
                <a:cs typeface="+mn-lt"/>
              </a:rPr>
              <a:t> leveraging effective marketing strategies, optimizing its supply chain, and expanding into new markets, Savage X Fenty can solidify its position as a leader in the lingerie industry.</a:t>
            </a:r>
            <a:br>
              <a:rPr lang="en-US" sz="1700">
                <a:ea typeface="+mn-lt"/>
                <a:cs typeface="+mn-lt"/>
              </a:rPr>
            </a:br>
            <a:r>
              <a:rPr lang="en-US" sz="1700">
                <a:ea typeface="+mn-lt"/>
                <a:cs typeface="+mn-lt"/>
              </a:rPr>
              <a:t>Using sustainable materials, ethical sourcing, environmentally friendly packaging, and social impact initiatives to meet the growing demand for eco-friendly products, the brand seeks to meet the needs of its customers.</a:t>
            </a:r>
          </a:p>
          <a:p>
            <a:pPr marL="0" indent="0">
              <a:lnSpc>
                <a:spcPct val="90000"/>
              </a:lnSpc>
              <a:buNone/>
            </a:pPr>
            <a:endParaRPr lang="en-US" sz="1700">
              <a:ea typeface="+mn-lt"/>
              <a:cs typeface="+mn-lt"/>
            </a:endParaRPr>
          </a:p>
          <a:p>
            <a:pPr marL="0" indent="0">
              <a:lnSpc>
                <a:spcPct val="90000"/>
              </a:lnSpc>
              <a:buNone/>
            </a:pPr>
            <a:endParaRPr lang="en-US" sz="1700"/>
          </a:p>
        </p:txBody>
      </p:sp>
    </p:spTree>
    <p:extLst>
      <p:ext uri="{BB962C8B-B14F-4D97-AF65-F5344CB8AC3E}">
        <p14:creationId xmlns:p14="http://schemas.microsoft.com/office/powerpoint/2010/main" val="2541212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8">
            <a:extLst>
              <a:ext uri="{FF2B5EF4-FFF2-40B4-BE49-F238E27FC236}">
                <a16:creationId xmlns:a16="http://schemas.microsoft.com/office/drawing/2014/main" id="{5B8092E2-D77A-4CE6-BB2D-626978445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0">
            <a:extLst>
              <a:ext uri="{FF2B5EF4-FFF2-40B4-BE49-F238E27FC236}">
                <a16:creationId xmlns:a16="http://schemas.microsoft.com/office/drawing/2014/main" id="{D02CD835-4B0F-45D6-9B85-B049A1005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505EA2-22E1-9325-B3C9-0328FADF0B0D}"/>
              </a:ext>
            </a:extLst>
          </p:cNvPr>
          <p:cNvSpPr>
            <a:spLocks noGrp="1"/>
          </p:cNvSpPr>
          <p:nvPr>
            <p:ph type="title"/>
          </p:nvPr>
        </p:nvSpPr>
        <p:spPr>
          <a:xfrm>
            <a:off x="1129553" y="511309"/>
            <a:ext cx="9577116" cy="1221957"/>
          </a:xfrm>
        </p:spPr>
        <p:txBody>
          <a:bodyPr anchor="ctr">
            <a:normAutofit/>
          </a:bodyPr>
          <a:lstStyle/>
          <a:p>
            <a:r>
              <a:rPr lang="en-GB"/>
              <a:t>references</a:t>
            </a:r>
          </a:p>
        </p:txBody>
      </p:sp>
      <p:cxnSp>
        <p:nvCxnSpPr>
          <p:cNvPr id="30" name="Straight Connector 12">
            <a:extLst>
              <a:ext uri="{FF2B5EF4-FFF2-40B4-BE49-F238E27FC236}">
                <a16:creationId xmlns:a16="http://schemas.microsoft.com/office/drawing/2014/main" id="{7971A1EC-5980-40B2-973F-0D3D6630DB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14">
            <a:extLst>
              <a:ext uri="{FF2B5EF4-FFF2-40B4-BE49-F238E27FC236}">
                <a16:creationId xmlns:a16="http://schemas.microsoft.com/office/drawing/2014/main" id="{B0049A56-C4C2-4C0F-9F4F-D0E34391D96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16">
            <a:extLst>
              <a:ext uri="{FF2B5EF4-FFF2-40B4-BE49-F238E27FC236}">
                <a16:creationId xmlns:a16="http://schemas.microsoft.com/office/drawing/2014/main" id="{7D02BE56-7EB5-4E62-B6E2-1C49E470A9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299548"/>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F96994-FE1E-5BE9-C907-A178B50963E6}"/>
              </a:ext>
            </a:extLst>
          </p:cNvPr>
          <p:cNvSpPr>
            <a:spLocks noGrp="1"/>
          </p:cNvSpPr>
          <p:nvPr>
            <p:ph idx="1"/>
          </p:nvPr>
        </p:nvSpPr>
        <p:spPr>
          <a:xfrm>
            <a:off x="1129553" y="2420471"/>
            <a:ext cx="5479065" cy="3884410"/>
          </a:xfrm>
        </p:spPr>
        <p:txBody>
          <a:bodyPr vert="horz" lIns="91440" tIns="45720" rIns="91440" bIns="45720" rtlCol="0" anchor="ctr">
            <a:normAutofit fontScale="85000" lnSpcReduction="20000"/>
          </a:bodyPr>
          <a:lstStyle/>
          <a:p>
            <a:pPr>
              <a:lnSpc>
                <a:spcPct val="90000"/>
              </a:lnSpc>
            </a:pPr>
            <a:endParaRPr lang="en-GB" sz="1200" dirty="0">
              <a:ea typeface="+mn-lt"/>
              <a:cs typeface="+mn-lt"/>
            </a:endParaRPr>
          </a:p>
          <a:p>
            <a:pPr>
              <a:lnSpc>
                <a:spcPct val="90000"/>
              </a:lnSpc>
            </a:pPr>
            <a:r>
              <a:rPr lang="en-GB" sz="1200">
                <a:ea typeface="+mn-lt"/>
                <a:cs typeface="+mn-lt"/>
              </a:rPr>
              <a:t>(No date b) </a:t>
            </a:r>
            <a:r>
              <a:rPr lang="en-GB" sz="1200" i="1">
                <a:ea typeface="+mn-lt"/>
                <a:cs typeface="+mn-lt"/>
              </a:rPr>
              <a:t>Public and private sector entrepreneurship: Similarities, differences ...</a:t>
            </a:r>
            <a:r>
              <a:rPr lang="en-GB" sz="1200">
                <a:ea typeface="+mn-lt"/>
                <a:cs typeface="+mn-lt"/>
              </a:rPr>
              <a:t> Available at: </a:t>
            </a:r>
            <a:r>
              <a:rPr lang="en-GB" sz="1200" dirty="0">
                <a:ea typeface="+mn-lt"/>
                <a:cs typeface="+mn-lt"/>
                <a:hlinkClick r:id="rId2"/>
              </a:rPr>
              <a:t>https://www.researchgate.net/publication/235312683_Public_and_Private_Sector_Entrepreneurship_Similarities_Differences_or_a_Combination</a:t>
            </a:r>
            <a:r>
              <a:rPr lang="en-GB" sz="1200">
                <a:ea typeface="+mn-lt"/>
                <a:cs typeface="+mn-lt"/>
              </a:rPr>
              <a:t> (Accessed: 01 July 2023). </a:t>
            </a:r>
            <a:endParaRPr lang="en-GB" sz="1200" dirty="0">
              <a:ea typeface="+mn-lt"/>
              <a:cs typeface="+mn-lt"/>
            </a:endParaRPr>
          </a:p>
          <a:p>
            <a:pPr>
              <a:lnSpc>
                <a:spcPct val="90000"/>
              </a:lnSpc>
            </a:pPr>
            <a:r>
              <a:rPr lang="en-GB" sz="1200" dirty="0">
                <a:ea typeface="+mn-lt"/>
                <a:cs typeface="+mn-lt"/>
                <a:hlinkClick r:id="rId3"/>
              </a:rPr>
              <a:t>https://www.researchgate.net/publication/348682454_Examining_Body_Positivity_in_Rihanna's_Savage_X_Fenty_Lingerie_Runway_Show</a:t>
            </a:r>
            <a:endParaRPr lang="en-GB" sz="1200" dirty="0">
              <a:ea typeface="+mn-lt"/>
              <a:cs typeface="+mn-lt"/>
            </a:endParaRPr>
          </a:p>
          <a:p>
            <a:pPr>
              <a:lnSpc>
                <a:spcPct val="90000"/>
              </a:lnSpc>
            </a:pPr>
            <a:r>
              <a:rPr lang="en-GB" sz="1200" i="1">
                <a:ea typeface="+mn-lt"/>
                <a:cs typeface="+mn-lt"/>
              </a:rPr>
              <a:t>About us: Savage X fenty by Rihanna</a:t>
            </a:r>
            <a:r>
              <a:rPr lang="en-GB" sz="1200">
                <a:ea typeface="+mn-lt"/>
                <a:cs typeface="+mn-lt"/>
              </a:rPr>
              <a:t> (no date) </a:t>
            </a:r>
            <a:r>
              <a:rPr lang="en-GB" sz="1200" i="1">
                <a:ea typeface="+mn-lt"/>
                <a:cs typeface="+mn-lt"/>
              </a:rPr>
              <a:t>About Us | SAVAGE X FENTY by Rihanna</a:t>
            </a:r>
            <a:r>
              <a:rPr lang="en-GB" sz="1200">
                <a:ea typeface="+mn-lt"/>
                <a:cs typeface="+mn-lt"/>
              </a:rPr>
              <a:t>. Available at: </a:t>
            </a:r>
            <a:r>
              <a:rPr lang="en-GB" sz="1200" dirty="0">
                <a:ea typeface="+mn-lt"/>
                <a:cs typeface="+mn-lt"/>
                <a:hlinkClick r:id="rId4"/>
              </a:rPr>
              <a:t>https://www.savagex.co.uk/featured/aboutus?nav=about-main</a:t>
            </a:r>
            <a:r>
              <a:rPr lang="en-GB" sz="1200">
                <a:ea typeface="+mn-lt"/>
                <a:cs typeface="+mn-lt"/>
              </a:rPr>
              <a:t> (Accessed: 01 July 2023). </a:t>
            </a:r>
            <a:endParaRPr lang="en-GB" sz="1200" dirty="0"/>
          </a:p>
          <a:p>
            <a:pPr>
              <a:lnSpc>
                <a:spcPct val="90000"/>
              </a:lnSpc>
            </a:pPr>
            <a:endParaRPr lang="en-GB" sz="1200" dirty="0"/>
          </a:p>
          <a:p>
            <a:pPr>
              <a:lnSpc>
                <a:spcPct val="90000"/>
              </a:lnSpc>
              <a:buNone/>
            </a:pPr>
            <a:r>
              <a:rPr lang="en-GB" sz="1200">
                <a:ea typeface="+mn-lt"/>
                <a:cs typeface="+mn-lt"/>
              </a:rPr>
              <a:t>Coger, V. (2022) </a:t>
            </a:r>
            <a:r>
              <a:rPr lang="en-GB" sz="1200" i="1">
                <a:ea typeface="+mn-lt"/>
                <a:cs typeface="+mn-lt"/>
              </a:rPr>
              <a:t>Rihanna tells us why the IRL savage X </a:t>
            </a:r>
            <a:r>
              <a:rPr lang="en-GB" sz="1200" i="1" err="1">
                <a:ea typeface="+mn-lt"/>
                <a:cs typeface="+mn-lt"/>
              </a:rPr>
              <a:t>fenty</a:t>
            </a:r>
            <a:r>
              <a:rPr lang="en-GB" sz="1200" i="1">
                <a:ea typeface="+mn-lt"/>
                <a:cs typeface="+mn-lt"/>
              </a:rPr>
              <a:t> experience ‘will change the game’</a:t>
            </a:r>
            <a:r>
              <a:rPr lang="en-GB" sz="1200">
                <a:ea typeface="+mn-lt"/>
                <a:cs typeface="+mn-lt"/>
              </a:rPr>
              <a:t>, </a:t>
            </a:r>
            <a:r>
              <a:rPr lang="en-GB" sz="1200" i="1">
                <a:ea typeface="+mn-lt"/>
                <a:cs typeface="+mn-lt"/>
              </a:rPr>
              <a:t>Black EOE Journal</a:t>
            </a:r>
            <a:r>
              <a:rPr lang="en-GB" sz="1200">
                <a:ea typeface="+mn-lt"/>
                <a:cs typeface="+mn-lt"/>
              </a:rPr>
              <a:t>. Available at: </a:t>
            </a:r>
            <a:r>
              <a:rPr lang="en-GB" sz="1200" dirty="0">
                <a:ea typeface="+mn-lt"/>
                <a:cs typeface="+mn-lt"/>
                <a:hlinkClick r:id="rId5"/>
              </a:rPr>
              <a:t>https://blackeoejournal.com/2022/02/rihanna-tells-us-irl-savage-x-fenty-experience-will-change-game/</a:t>
            </a:r>
            <a:r>
              <a:rPr lang="en-GB" sz="1200">
                <a:ea typeface="+mn-lt"/>
                <a:cs typeface="+mn-lt"/>
              </a:rPr>
              <a:t> (Accessed: 02 July 2023). </a:t>
            </a:r>
            <a:endParaRPr lang="en-GB" sz="1200" dirty="0">
              <a:ea typeface="+mn-lt"/>
              <a:cs typeface="+mn-lt"/>
            </a:endParaRPr>
          </a:p>
          <a:p>
            <a:pPr>
              <a:lnSpc>
                <a:spcPct val="90000"/>
              </a:lnSpc>
              <a:buNone/>
            </a:pPr>
            <a:r>
              <a:rPr lang="en-GB" sz="1200">
                <a:ea typeface="+mn-lt"/>
                <a:cs typeface="+mn-lt"/>
              </a:rPr>
              <a:t>CNN (2022) </a:t>
            </a:r>
            <a:r>
              <a:rPr lang="en-GB" sz="1200" i="1">
                <a:ea typeface="+mn-lt"/>
                <a:cs typeface="+mn-lt"/>
              </a:rPr>
              <a:t>Savage X in the Press</a:t>
            </a:r>
            <a:r>
              <a:rPr lang="en-GB" sz="1200">
                <a:ea typeface="+mn-lt"/>
                <a:cs typeface="+mn-lt"/>
              </a:rPr>
              <a:t>, </a:t>
            </a:r>
            <a:r>
              <a:rPr lang="en-GB" sz="1200" i="1">
                <a:ea typeface="+mn-lt"/>
                <a:cs typeface="+mn-lt"/>
              </a:rPr>
              <a:t>SAVAGE X FENTY | Lingerie by Rihanna UK</a:t>
            </a:r>
            <a:r>
              <a:rPr lang="en-GB" sz="1200">
                <a:ea typeface="+mn-lt"/>
                <a:cs typeface="+mn-lt"/>
              </a:rPr>
              <a:t>. Available at: </a:t>
            </a:r>
            <a:r>
              <a:rPr lang="en-GB" sz="1200" dirty="0">
                <a:ea typeface="+mn-lt"/>
                <a:cs typeface="+mn-lt"/>
                <a:hlinkClick r:id="rId6"/>
              </a:rPr>
              <a:t>https://www.savagex.co.uk/press?nav=press-main</a:t>
            </a:r>
            <a:r>
              <a:rPr lang="en-GB" sz="1200" dirty="0">
                <a:ea typeface="+mn-lt"/>
                <a:cs typeface="+mn-lt"/>
              </a:rPr>
              <a:t> </a:t>
            </a:r>
            <a:r>
              <a:rPr lang="en-GB" sz="1200">
                <a:ea typeface="+mn-lt"/>
                <a:cs typeface="+mn-lt"/>
              </a:rPr>
              <a:t>(Accessed: 01 July 2023). </a:t>
            </a:r>
            <a:endParaRPr lang="en-GB" sz="1200" dirty="0"/>
          </a:p>
          <a:p>
            <a:pPr>
              <a:lnSpc>
                <a:spcPct val="90000"/>
              </a:lnSpc>
              <a:buNone/>
            </a:pPr>
            <a:endParaRPr lang="en-GB" sz="1200" dirty="0">
              <a:ea typeface="+mn-lt"/>
              <a:cs typeface="+mn-lt"/>
            </a:endParaRPr>
          </a:p>
          <a:p>
            <a:pPr>
              <a:lnSpc>
                <a:spcPct val="90000"/>
              </a:lnSpc>
              <a:buNone/>
            </a:pPr>
            <a:r>
              <a:rPr lang="en-GB" sz="1200">
                <a:ea typeface="+mn-lt"/>
                <a:cs typeface="+mn-lt"/>
              </a:rPr>
              <a:t>Pache, J. (2018) </a:t>
            </a:r>
            <a:r>
              <a:rPr lang="en-GB" sz="1200" i="1">
                <a:ea typeface="+mn-lt"/>
                <a:cs typeface="+mn-lt"/>
              </a:rPr>
              <a:t>We tried Savage X Fenty. here’s what it’s really like.</a:t>
            </a:r>
            <a:r>
              <a:rPr lang="en-GB" sz="1200">
                <a:ea typeface="+mn-lt"/>
                <a:cs typeface="+mn-lt"/>
              </a:rPr>
              <a:t>, </a:t>
            </a:r>
            <a:r>
              <a:rPr lang="en-GB" sz="1200" i="1">
                <a:ea typeface="+mn-lt"/>
                <a:cs typeface="+mn-lt"/>
              </a:rPr>
              <a:t>The FADER</a:t>
            </a:r>
            <a:r>
              <a:rPr lang="en-GB" sz="1200">
                <a:ea typeface="+mn-lt"/>
                <a:cs typeface="+mn-lt"/>
              </a:rPr>
              <a:t>. Available at: </a:t>
            </a:r>
            <a:r>
              <a:rPr lang="en-GB" sz="1200" dirty="0">
                <a:ea typeface="+mn-lt"/>
                <a:cs typeface="+mn-lt"/>
                <a:hlinkClick r:id="rId7"/>
              </a:rPr>
              <a:t>https://www.thefader.com/2018/05/17/savage-x-fenty-rihanna-lingerie-review</a:t>
            </a:r>
            <a:r>
              <a:rPr lang="en-GB" sz="1200">
                <a:ea typeface="+mn-lt"/>
                <a:cs typeface="+mn-lt"/>
              </a:rPr>
              <a:t> (Accessed: 09 July 2023). </a:t>
            </a:r>
            <a:endParaRPr lang="en-GB" sz="1200" dirty="0"/>
          </a:p>
          <a:p>
            <a:pPr>
              <a:lnSpc>
                <a:spcPct val="90000"/>
              </a:lnSpc>
              <a:buNone/>
            </a:pPr>
            <a:endParaRPr lang="en-GB" sz="1200" dirty="0">
              <a:latin typeface="Univers Condensed Light"/>
              <a:ea typeface="+mn-lt"/>
              <a:cs typeface="+mn-lt"/>
            </a:endParaRPr>
          </a:p>
          <a:p>
            <a:pPr>
              <a:lnSpc>
                <a:spcPct val="90000"/>
              </a:lnSpc>
              <a:buNone/>
            </a:pPr>
            <a:r>
              <a:rPr lang="en-GB" sz="1200">
                <a:latin typeface="Univers Condensed Light"/>
                <a:ea typeface="+mn-lt"/>
                <a:cs typeface="+mn-lt"/>
              </a:rPr>
              <a:t>Newbold, Alice (29 June 2018). </a:t>
            </a:r>
            <a:r>
              <a:rPr lang="en-GB" sz="1200" dirty="0">
                <a:latin typeface="Univers Condensed Light"/>
                <a:ea typeface="+mn-lt"/>
                <a:cs typeface="+mn-lt"/>
                <a:hlinkClick r:id="rId8"/>
              </a:rPr>
              <a:t>"Savage X Fenty: Everything We Know About Rihanna's Underwear Line"</a:t>
            </a:r>
            <a:r>
              <a:rPr lang="en-GB" sz="1200">
                <a:latin typeface="Univers Condensed Light"/>
                <a:ea typeface="+mn-lt"/>
                <a:cs typeface="+mn-lt"/>
              </a:rPr>
              <a:t>. Vogue. ( Accessed on 29 June 2023)</a:t>
            </a:r>
            <a:endParaRPr lang="en-GB" sz="1200">
              <a:latin typeface="Univers Condensed Light"/>
            </a:endParaRPr>
          </a:p>
          <a:p>
            <a:pPr>
              <a:lnSpc>
                <a:spcPct val="90000"/>
              </a:lnSpc>
              <a:buNone/>
            </a:pPr>
            <a:r>
              <a:rPr lang="en-GB" sz="1200">
                <a:ea typeface="+mn-lt"/>
                <a:cs typeface="+mn-lt"/>
              </a:rPr>
              <a:t>Rhianna (no date) </a:t>
            </a:r>
            <a:r>
              <a:rPr lang="en-GB" sz="1200" i="1">
                <a:ea typeface="+mn-lt"/>
                <a:cs typeface="+mn-lt"/>
              </a:rPr>
              <a:t>Savage X Fenty vol. 4</a:t>
            </a:r>
            <a:r>
              <a:rPr lang="en-GB" sz="1200">
                <a:ea typeface="+mn-lt"/>
                <a:cs typeface="+mn-lt"/>
              </a:rPr>
              <a:t>, </a:t>
            </a:r>
            <a:r>
              <a:rPr lang="en-GB" sz="1200" i="1">
                <a:ea typeface="+mn-lt"/>
                <a:cs typeface="+mn-lt"/>
              </a:rPr>
              <a:t>Savage x Fenty vol. 4</a:t>
            </a:r>
            <a:r>
              <a:rPr lang="en-GB" sz="1200">
                <a:ea typeface="+mn-lt"/>
                <a:cs typeface="+mn-lt"/>
              </a:rPr>
              <a:t>. Available at: </a:t>
            </a:r>
            <a:r>
              <a:rPr lang="en-GB" sz="1200" dirty="0">
                <a:ea typeface="+mn-lt"/>
                <a:cs typeface="+mn-lt"/>
                <a:hlinkClick r:id="rId9"/>
              </a:rPr>
              <a:t>https://www.imdb.com/title/tt22778190/</a:t>
            </a:r>
            <a:r>
              <a:rPr lang="en-GB" sz="1200">
                <a:ea typeface="+mn-lt"/>
                <a:cs typeface="+mn-lt"/>
              </a:rPr>
              <a:t> (Accessed: 01 J</a:t>
            </a:r>
            <a:r>
              <a:rPr lang="en-GB" sz="800">
                <a:ea typeface="+mn-lt"/>
                <a:cs typeface="+mn-lt"/>
              </a:rPr>
              <a:t>uly 2023). </a:t>
            </a:r>
            <a:endParaRPr lang="en-GB" sz="800"/>
          </a:p>
          <a:p>
            <a:pPr>
              <a:lnSpc>
                <a:spcPct val="90000"/>
              </a:lnSpc>
              <a:buNone/>
            </a:pPr>
            <a:endParaRPr lang="en-GB" sz="800"/>
          </a:p>
          <a:p>
            <a:pPr>
              <a:lnSpc>
                <a:spcPct val="90000"/>
              </a:lnSpc>
              <a:buNone/>
            </a:pPr>
            <a:endParaRPr lang="en-GB" sz="800"/>
          </a:p>
          <a:p>
            <a:pPr>
              <a:lnSpc>
                <a:spcPct val="90000"/>
              </a:lnSpc>
              <a:buNone/>
            </a:pPr>
            <a:endParaRPr lang="en-GB" sz="800"/>
          </a:p>
          <a:p>
            <a:pPr marL="0" indent="0">
              <a:lnSpc>
                <a:spcPct val="90000"/>
              </a:lnSpc>
              <a:buNone/>
            </a:pPr>
            <a:endParaRPr lang="en-GB" sz="800"/>
          </a:p>
        </p:txBody>
      </p:sp>
      <p:pic>
        <p:nvPicPr>
          <p:cNvPr id="4" name="Picture 4" descr="A logo with black lines and text&#10;&#10;Description automatically generated">
            <a:extLst>
              <a:ext uri="{FF2B5EF4-FFF2-40B4-BE49-F238E27FC236}">
                <a16:creationId xmlns:a16="http://schemas.microsoft.com/office/drawing/2014/main" id="{D9B5240F-82BF-406D-86CC-FA4D35CFE5E5}"/>
              </a:ext>
            </a:extLst>
          </p:cNvPr>
          <p:cNvPicPr>
            <a:picLocks noChangeAspect="1"/>
          </p:cNvPicPr>
          <p:nvPr/>
        </p:nvPicPr>
        <p:blipFill rotWithShape="1">
          <a:blip r:embed="rId10"/>
          <a:srcRect l="18594" r="19619" b="2"/>
          <a:stretch/>
        </p:blipFill>
        <p:spPr>
          <a:xfrm>
            <a:off x="7225552" y="1995117"/>
            <a:ext cx="4966447" cy="4862884"/>
          </a:xfrm>
          <a:prstGeom prst="rect">
            <a:avLst/>
          </a:prstGeom>
        </p:spPr>
      </p:pic>
      <p:cxnSp>
        <p:nvCxnSpPr>
          <p:cNvPr id="33" name="Straight Connector 18">
            <a:extLst>
              <a:ext uri="{FF2B5EF4-FFF2-40B4-BE49-F238E27FC236}">
                <a16:creationId xmlns:a16="http://schemas.microsoft.com/office/drawing/2014/main" id="{C4595B06-EDA5-4E45-BED4-7891E7E0CD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20">
            <a:extLst>
              <a:ext uri="{FF2B5EF4-FFF2-40B4-BE49-F238E27FC236}">
                <a16:creationId xmlns:a16="http://schemas.microsoft.com/office/drawing/2014/main" id="{D79C9A5D-F572-476A-99A9-700077150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22">
            <a:extLst>
              <a:ext uri="{FF2B5EF4-FFF2-40B4-BE49-F238E27FC236}">
                <a16:creationId xmlns:a16="http://schemas.microsoft.com/office/drawing/2014/main" id="{59592DA5-68A4-46A6-90EA-F0304FF8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14436"/>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4329627"/>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AngleLinesVTI</vt:lpstr>
      <vt:lpstr>Marketing Management  LCMB 7001 Donna Hutchinson Student 1817686 Lecturer : Efua Adams </vt:lpstr>
      <vt:lpstr>contents</vt:lpstr>
      <vt:lpstr>Introduction As a brand, Savage X Fenty is a lingerie line that is all about being inclusive - no matter what shape, size, ethnicity, gender identity, or sexual orientation one may have. In essence, it represents everyone .</vt:lpstr>
      <vt:lpstr>What key factors identified within Savage X Fenty's environment can contribute to its market failure? </vt:lpstr>
      <vt:lpstr>How does savage x fenty allocate resources to meet the current challenges within its environment?</vt:lpstr>
      <vt:lpstr>How can Savage X Fenty gain ( sustain ) a competitive advantage in its global business environment?</vt:lpstr>
      <vt:lpstr>Inclusivity for everyone “Lingerie is about celebrating your body and that’s what Savage is all about,” (Rhianna 2018). </vt:lpstr>
      <vt:lpstr>THE SAVAGE X FENTY SHOWS</vt:lpstr>
      <vt:lpstr>Identify what green marketing and corporate social responsibility strategies are currently being used by Savage x Fenty to withstand the challenges within its business environment.</vt:lpstr>
      <vt:lpstr>The future “Rihanna organically injects representation into her shows. It doesn’t seem like forced diversity and inclusion or some business KPI to check off a list. She is just doing the work to ensure that everyone can see a bit of themselves in her collections.”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580</cp:revision>
  <dcterms:created xsi:type="dcterms:W3CDTF">2023-07-11T16:05:16Z</dcterms:created>
  <dcterms:modified xsi:type="dcterms:W3CDTF">2023-07-12T22:55:32Z</dcterms:modified>
</cp:coreProperties>
</file>