
<file path=[Content_Types].xml><?xml version="1.0" encoding="utf-8"?>
<Types xmlns="http://schemas.openxmlformats.org/package/2006/content-types">
  <Default Extension="jpeg" ContentType="image/jpe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484"/>
    <p:restoredTop sz="94650"/>
  </p:normalViewPr>
  <p:slideViewPr>
    <p:cSldViewPr snapToGrid="0" snapToObjects="1">
      <p:cViewPr varScale="1">
        <p:scale>
          <a:sx n="120" d="100"/>
          <a:sy n="120" d="100"/>
        </p:scale>
        <p:origin x="608"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E5C265-0F66-C84F-802B-0A7895611B1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6AD4D66-A69C-1E4A-9BE1-58FD8FFECC4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E65F4BB-7338-0349-B76D-173D1E7C097E}"/>
              </a:ext>
            </a:extLst>
          </p:cNvPr>
          <p:cNvSpPr>
            <a:spLocks noGrp="1"/>
          </p:cNvSpPr>
          <p:nvPr>
            <p:ph type="dt" sz="half" idx="10"/>
          </p:nvPr>
        </p:nvSpPr>
        <p:spPr/>
        <p:txBody>
          <a:bodyPr/>
          <a:lstStyle/>
          <a:p>
            <a:fld id="{7703B2A0-C02F-5E48-BFA6-FA787077F699}" type="datetimeFigureOut">
              <a:rPr lang="en-US" smtClean="0"/>
              <a:t>5/27/21</a:t>
            </a:fld>
            <a:endParaRPr lang="en-US"/>
          </a:p>
        </p:txBody>
      </p:sp>
      <p:sp>
        <p:nvSpPr>
          <p:cNvPr id="5" name="Footer Placeholder 4">
            <a:extLst>
              <a:ext uri="{FF2B5EF4-FFF2-40B4-BE49-F238E27FC236}">
                <a16:creationId xmlns:a16="http://schemas.microsoft.com/office/drawing/2014/main" id="{F146271E-9BD6-B44D-B325-6815AFF0C31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D59203-F953-2B4C-8FA9-A72E8FC1E980}"/>
              </a:ext>
            </a:extLst>
          </p:cNvPr>
          <p:cNvSpPr>
            <a:spLocks noGrp="1"/>
          </p:cNvSpPr>
          <p:nvPr>
            <p:ph type="sldNum" sz="quarter" idx="12"/>
          </p:nvPr>
        </p:nvSpPr>
        <p:spPr/>
        <p:txBody>
          <a:bodyPr/>
          <a:lstStyle/>
          <a:p>
            <a:fld id="{670B4AC7-E8C7-7F45-9DDA-23F60A83D3FE}" type="slidenum">
              <a:rPr lang="en-US" smtClean="0"/>
              <a:t>‹#›</a:t>
            </a:fld>
            <a:endParaRPr lang="en-US"/>
          </a:p>
        </p:txBody>
      </p:sp>
    </p:spTree>
    <p:extLst>
      <p:ext uri="{BB962C8B-B14F-4D97-AF65-F5344CB8AC3E}">
        <p14:creationId xmlns:p14="http://schemas.microsoft.com/office/powerpoint/2010/main" val="12207447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9947A-40ED-F745-B74B-65AA1F1CE7B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72C8E13-34C4-8049-8E6C-5C8A4ABC752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1AD4AF4-E361-1D48-934D-E5EF485401C2}"/>
              </a:ext>
            </a:extLst>
          </p:cNvPr>
          <p:cNvSpPr>
            <a:spLocks noGrp="1"/>
          </p:cNvSpPr>
          <p:nvPr>
            <p:ph type="dt" sz="half" idx="10"/>
          </p:nvPr>
        </p:nvSpPr>
        <p:spPr/>
        <p:txBody>
          <a:bodyPr/>
          <a:lstStyle/>
          <a:p>
            <a:fld id="{7703B2A0-C02F-5E48-BFA6-FA787077F699}" type="datetimeFigureOut">
              <a:rPr lang="en-US" smtClean="0"/>
              <a:t>5/27/21</a:t>
            </a:fld>
            <a:endParaRPr lang="en-US"/>
          </a:p>
        </p:txBody>
      </p:sp>
      <p:sp>
        <p:nvSpPr>
          <p:cNvPr id="5" name="Footer Placeholder 4">
            <a:extLst>
              <a:ext uri="{FF2B5EF4-FFF2-40B4-BE49-F238E27FC236}">
                <a16:creationId xmlns:a16="http://schemas.microsoft.com/office/drawing/2014/main" id="{8DBA500D-77D2-9C47-86D6-581DBFBDD93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C06970-21EE-7D47-8F99-231811694CEB}"/>
              </a:ext>
            </a:extLst>
          </p:cNvPr>
          <p:cNvSpPr>
            <a:spLocks noGrp="1"/>
          </p:cNvSpPr>
          <p:nvPr>
            <p:ph type="sldNum" sz="quarter" idx="12"/>
          </p:nvPr>
        </p:nvSpPr>
        <p:spPr/>
        <p:txBody>
          <a:bodyPr/>
          <a:lstStyle/>
          <a:p>
            <a:fld id="{670B4AC7-E8C7-7F45-9DDA-23F60A83D3FE}" type="slidenum">
              <a:rPr lang="en-US" smtClean="0"/>
              <a:t>‹#›</a:t>
            </a:fld>
            <a:endParaRPr lang="en-US"/>
          </a:p>
        </p:txBody>
      </p:sp>
    </p:spTree>
    <p:extLst>
      <p:ext uri="{BB962C8B-B14F-4D97-AF65-F5344CB8AC3E}">
        <p14:creationId xmlns:p14="http://schemas.microsoft.com/office/powerpoint/2010/main" val="36812817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73C4E-EE93-E14E-B406-08AA78E1D39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4D18D4B-1E4E-1942-B439-F8E6BAFCCDB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543F676-C647-A24D-96B7-DF500E1B251B}"/>
              </a:ext>
            </a:extLst>
          </p:cNvPr>
          <p:cNvSpPr>
            <a:spLocks noGrp="1"/>
          </p:cNvSpPr>
          <p:nvPr>
            <p:ph type="dt" sz="half" idx="10"/>
          </p:nvPr>
        </p:nvSpPr>
        <p:spPr/>
        <p:txBody>
          <a:bodyPr/>
          <a:lstStyle/>
          <a:p>
            <a:fld id="{7703B2A0-C02F-5E48-BFA6-FA787077F699}" type="datetimeFigureOut">
              <a:rPr lang="en-US" smtClean="0"/>
              <a:t>5/27/21</a:t>
            </a:fld>
            <a:endParaRPr lang="en-US"/>
          </a:p>
        </p:txBody>
      </p:sp>
      <p:sp>
        <p:nvSpPr>
          <p:cNvPr id="5" name="Footer Placeholder 4">
            <a:extLst>
              <a:ext uri="{FF2B5EF4-FFF2-40B4-BE49-F238E27FC236}">
                <a16:creationId xmlns:a16="http://schemas.microsoft.com/office/drawing/2014/main" id="{86F54AFD-0230-D34B-B61D-6B9D5940CAA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516628F-468C-8D43-AC9E-6C4BA1ED71D8}"/>
              </a:ext>
            </a:extLst>
          </p:cNvPr>
          <p:cNvSpPr>
            <a:spLocks noGrp="1"/>
          </p:cNvSpPr>
          <p:nvPr>
            <p:ph type="sldNum" sz="quarter" idx="12"/>
          </p:nvPr>
        </p:nvSpPr>
        <p:spPr/>
        <p:txBody>
          <a:bodyPr/>
          <a:lstStyle/>
          <a:p>
            <a:fld id="{670B4AC7-E8C7-7F45-9DDA-23F60A83D3FE}" type="slidenum">
              <a:rPr lang="en-US" smtClean="0"/>
              <a:t>‹#›</a:t>
            </a:fld>
            <a:endParaRPr lang="en-US"/>
          </a:p>
        </p:txBody>
      </p:sp>
    </p:spTree>
    <p:extLst>
      <p:ext uri="{BB962C8B-B14F-4D97-AF65-F5344CB8AC3E}">
        <p14:creationId xmlns:p14="http://schemas.microsoft.com/office/powerpoint/2010/main" val="4197611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02242-7A4E-0947-9130-0A9D8D6599A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6106D30-48D2-0244-9204-60D26418DCF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52862FF-4EE9-8A47-B90B-0D2C2AE5623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FC3FAC5A-37CB-1741-8B5E-13D3F103B2FD}"/>
              </a:ext>
            </a:extLst>
          </p:cNvPr>
          <p:cNvSpPr>
            <a:spLocks noGrp="1"/>
          </p:cNvSpPr>
          <p:nvPr>
            <p:ph type="dt" sz="half" idx="10"/>
          </p:nvPr>
        </p:nvSpPr>
        <p:spPr/>
        <p:txBody>
          <a:bodyPr/>
          <a:lstStyle/>
          <a:p>
            <a:fld id="{7703B2A0-C02F-5E48-BFA6-FA787077F699}" type="datetimeFigureOut">
              <a:rPr lang="en-US" smtClean="0"/>
              <a:t>5/27/21</a:t>
            </a:fld>
            <a:endParaRPr lang="en-US"/>
          </a:p>
        </p:txBody>
      </p:sp>
      <p:sp>
        <p:nvSpPr>
          <p:cNvPr id="6" name="Footer Placeholder 5">
            <a:extLst>
              <a:ext uri="{FF2B5EF4-FFF2-40B4-BE49-F238E27FC236}">
                <a16:creationId xmlns:a16="http://schemas.microsoft.com/office/drawing/2014/main" id="{AF0C0F87-D091-8A40-9FD7-46F11D9FE6D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452A54-42F1-FB48-A500-FAAD0ECC2B3A}"/>
              </a:ext>
            </a:extLst>
          </p:cNvPr>
          <p:cNvSpPr>
            <a:spLocks noGrp="1"/>
          </p:cNvSpPr>
          <p:nvPr>
            <p:ph type="sldNum" sz="quarter" idx="12"/>
          </p:nvPr>
        </p:nvSpPr>
        <p:spPr/>
        <p:txBody>
          <a:bodyPr/>
          <a:lstStyle/>
          <a:p>
            <a:fld id="{670B4AC7-E8C7-7F45-9DDA-23F60A83D3FE}" type="slidenum">
              <a:rPr lang="en-US" smtClean="0"/>
              <a:t>‹#›</a:t>
            </a:fld>
            <a:endParaRPr lang="en-US"/>
          </a:p>
        </p:txBody>
      </p:sp>
    </p:spTree>
    <p:extLst>
      <p:ext uri="{BB962C8B-B14F-4D97-AF65-F5344CB8AC3E}">
        <p14:creationId xmlns:p14="http://schemas.microsoft.com/office/powerpoint/2010/main" val="24002512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1CF39-6430-244E-A2B0-5BB76FFC2136}"/>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7CB98FD-FAE6-C14B-92C0-E8CD82784D2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7A1721F-69E2-6A48-BF6F-3DE18CB2F47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256A65C-29AD-D245-8848-15A5B471148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1A23A8E-32FA-904D-B4FE-A616C67D6D9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EE70D9E-331E-C648-9740-7E77057BC7BF}"/>
              </a:ext>
            </a:extLst>
          </p:cNvPr>
          <p:cNvSpPr>
            <a:spLocks noGrp="1"/>
          </p:cNvSpPr>
          <p:nvPr>
            <p:ph type="dt" sz="half" idx="10"/>
          </p:nvPr>
        </p:nvSpPr>
        <p:spPr/>
        <p:txBody>
          <a:bodyPr/>
          <a:lstStyle/>
          <a:p>
            <a:fld id="{7703B2A0-C02F-5E48-BFA6-FA787077F699}" type="datetimeFigureOut">
              <a:rPr lang="en-US" smtClean="0"/>
              <a:t>5/27/21</a:t>
            </a:fld>
            <a:endParaRPr lang="en-US"/>
          </a:p>
        </p:txBody>
      </p:sp>
      <p:sp>
        <p:nvSpPr>
          <p:cNvPr id="8" name="Footer Placeholder 7">
            <a:extLst>
              <a:ext uri="{FF2B5EF4-FFF2-40B4-BE49-F238E27FC236}">
                <a16:creationId xmlns:a16="http://schemas.microsoft.com/office/drawing/2014/main" id="{CC187451-37E3-8740-A44C-60DB2733325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8CE5F07-CA42-9145-A1A7-9DEFF0FE9A34}"/>
              </a:ext>
            </a:extLst>
          </p:cNvPr>
          <p:cNvSpPr>
            <a:spLocks noGrp="1"/>
          </p:cNvSpPr>
          <p:nvPr>
            <p:ph type="sldNum" sz="quarter" idx="12"/>
          </p:nvPr>
        </p:nvSpPr>
        <p:spPr/>
        <p:txBody>
          <a:bodyPr/>
          <a:lstStyle/>
          <a:p>
            <a:fld id="{670B4AC7-E8C7-7F45-9DDA-23F60A83D3FE}" type="slidenum">
              <a:rPr lang="en-US" smtClean="0"/>
              <a:t>‹#›</a:t>
            </a:fld>
            <a:endParaRPr lang="en-US"/>
          </a:p>
        </p:txBody>
      </p:sp>
    </p:spTree>
    <p:extLst>
      <p:ext uri="{BB962C8B-B14F-4D97-AF65-F5344CB8AC3E}">
        <p14:creationId xmlns:p14="http://schemas.microsoft.com/office/powerpoint/2010/main" val="21011692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0EC1E-D7A5-6246-9AF4-98C6A8D8E9A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9F1DFA0-DC9C-074E-8F7A-FDCF62B94CF4}"/>
              </a:ext>
            </a:extLst>
          </p:cNvPr>
          <p:cNvSpPr>
            <a:spLocks noGrp="1"/>
          </p:cNvSpPr>
          <p:nvPr>
            <p:ph type="dt" sz="half" idx="10"/>
          </p:nvPr>
        </p:nvSpPr>
        <p:spPr/>
        <p:txBody>
          <a:bodyPr/>
          <a:lstStyle/>
          <a:p>
            <a:fld id="{7703B2A0-C02F-5E48-BFA6-FA787077F699}" type="datetimeFigureOut">
              <a:rPr lang="en-US" smtClean="0"/>
              <a:t>5/27/21</a:t>
            </a:fld>
            <a:endParaRPr lang="en-US"/>
          </a:p>
        </p:txBody>
      </p:sp>
      <p:sp>
        <p:nvSpPr>
          <p:cNvPr id="4" name="Footer Placeholder 3">
            <a:extLst>
              <a:ext uri="{FF2B5EF4-FFF2-40B4-BE49-F238E27FC236}">
                <a16:creationId xmlns:a16="http://schemas.microsoft.com/office/drawing/2014/main" id="{9C8279F9-16AF-594A-A0C2-66AD9F0DFBB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0BEDF29-4B20-6B45-81A5-2B96D2EEC1A8}"/>
              </a:ext>
            </a:extLst>
          </p:cNvPr>
          <p:cNvSpPr>
            <a:spLocks noGrp="1"/>
          </p:cNvSpPr>
          <p:nvPr>
            <p:ph type="sldNum" sz="quarter" idx="12"/>
          </p:nvPr>
        </p:nvSpPr>
        <p:spPr/>
        <p:txBody>
          <a:bodyPr/>
          <a:lstStyle/>
          <a:p>
            <a:fld id="{670B4AC7-E8C7-7F45-9DDA-23F60A83D3FE}" type="slidenum">
              <a:rPr lang="en-US" smtClean="0"/>
              <a:t>‹#›</a:t>
            </a:fld>
            <a:endParaRPr lang="en-US"/>
          </a:p>
        </p:txBody>
      </p:sp>
    </p:spTree>
    <p:extLst>
      <p:ext uri="{BB962C8B-B14F-4D97-AF65-F5344CB8AC3E}">
        <p14:creationId xmlns:p14="http://schemas.microsoft.com/office/powerpoint/2010/main" val="17101008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8D140F2-273C-1446-A526-6653AA1AF75B}"/>
              </a:ext>
            </a:extLst>
          </p:cNvPr>
          <p:cNvSpPr>
            <a:spLocks noGrp="1"/>
          </p:cNvSpPr>
          <p:nvPr>
            <p:ph type="dt" sz="half" idx="10"/>
          </p:nvPr>
        </p:nvSpPr>
        <p:spPr/>
        <p:txBody>
          <a:bodyPr/>
          <a:lstStyle/>
          <a:p>
            <a:fld id="{7703B2A0-C02F-5E48-BFA6-FA787077F699}" type="datetimeFigureOut">
              <a:rPr lang="en-US" smtClean="0"/>
              <a:t>5/27/21</a:t>
            </a:fld>
            <a:endParaRPr lang="en-US"/>
          </a:p>
        </p:txBody>
      </p:sp>
      <p:sp>
        <p:nvSpPr>
          <p:cNvPr id="3" name="Footer Placeholder 2">
            <a:extLst>
              <a:ext uri="{FF2B5EF4-FFF2-40B4-BE49-F238E27FC236}">
                <a16:creationId xmlns:a16="http://schemas.microsoft.com/office/drawing/2014/main" id="{9A9AB0C4-DEA1-6D49-BB2C-05DB734E6B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E769F1D-D74C-7945-A695-FB40821DC296}"/>
              </a:ext>
            </a:extLst>
          </p:cNvPr>
          <p:cNvSpPr>
            <a:spLocks noGrp="1"/>
          </p:cNvSpPr>
          <p:nvPr>
            <p:ph type="sldNum" sz="quarter" idx="12"/>
          </p:nvPr>
        </p:nvSpPr>
        <p:spPr/>
        <p:txBody>
          <a:bodyPr/>
          <a:lstStyle/>
          <a:p>
            <a:fld id="{670B4AC7-E8C7-7F45-9DDA-23F60A83D3FE}" type="slidenum">
              <a:rPr lang="en-US" smtClean="0"/>
              <a:t>‹#›</a:t>
            </a:fld>
            <a:endParaRPr lang="en-US"/>
          </a:p>
        </p:txBody>
      </p:sp>
    </p:spTree>
    <p:extLst>
      <p:ext uri="{BB962C8B-B14F-4D97-AF65-F5344CB8AC3E}">
        <p14:creationId xmlns:p14="http://schemas.microsoft.com/office/powerpoint/2010/main" val="35710907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295EA-CF24-9F42-B651-0233A429442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9C28D73-72A1-F045-87EE-8202ED38E2B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A41443C-DAC7-7345-82DE-524A404C72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6174FBA-DAC4-1C40-B962-0DD58A7CAB83}"/>
              </a:ext>
            </a:extLst>
          </p:cNvPr>
          <p:cNvSpPr>
            <a:spLocks noGrp="1"/>
          </p:cNvSpPr>
          <p:nvPr>
            <p:ph type="dt" sz="half" idx="10"/>
          </p:nvPr>
        </p:nvSpPr>
        <p:spPr/>
        <p:txBody>
          <a:bodyPr/>
          <a:lstStyle/>
          <a:p>
            <a:fld id="{7703B2A0-C02F-5E48-BFA6-FA787077F699}" type="datetimeFigureOut">
              <a:rPr lang="en-US" smtClean="0"/>
              <a:t>5/27/21</a:t>
            </a:fld>
            <a:endParaRPr lang="en-US"/>
          </a:p>
        </p:txBody>
      </p:sp>
      <p:sp>
        <p:nvSpPr>
          <p:cNvPr id="6" name="Footer Placeholder 5">
            <a:extLst>
              <a:ext uri="{FF2B5EF4-FFF2-40B4-BE49-F238E27FC236}">
                <a16:creationId xmlns:a16="http://schemas.microsoft.com/office/drawing/2014/main" id="{F1B384F7-E2B3-DE47-B944-483C3FCE4B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CBA452-E7FD-4648-A061-EBFB0572520C}"/>
              </a:ext>
            </a:extLst>
          </p:cNvPr>
          <p:cNvSpPr>
            <a:spLocks noGrp="1"/>
          </p:cNvSpPr>
          <p:nvPr>
            <p:ph type="sldNum" sz="quarter" idx="12"/>
          </p:nvPr>
        </p:nvSpPr>
        <p:spPr/>
        <p:txBody>
          <a:bodyPr/>
          <a:lstStyle/>
          <a:p>
            <a:fld id="{670B4AC7-E8C7-7F45-9DDA-23F60A83D3FE}" type="slidenum">
              <a:rPr lang="en-US" smtClean="0"/>
              <a:t>‹#›</a:t>
            </a:fld>
            <a:endParaRPr lang="en-US"/>
          </a:p>
        </p:txBody>
      </p:sp>
    </p:spTree>
    <p:extLst>
      <p:ext uri="{BB962C8B-B14F-4D97-AF65-F5344CB8AC3E}">
        <p14:creationId xmlns:p14="http://schemas.microsoft.com/office/powerpoint/2010/main" val="32002590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E5020-AD5B-0F4B-B93B-3D043442568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77FEB09-650F-3948-86DA-8F2D8549B54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5A628E6-2ADE-3145-BB91-1A411D5510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A6BD5C5-74C6-8F45-B8E3-0CB0CF1A8882}"/>
              </a:ext>
            </a:extLst>
          </p:cNvPr>
          <p:cNvSpPr>
            <a:spLocks noGrp="1"/>
          </p:cNvSpPr>
          <p:nvPr>
            <p:ph type="dt" sz="half" idx="10"/>
          </p:nvPr>
        </p:nvSpPr>
        <p:spPr/>
        <p:txBody>
          <a:bodyPr/>
          <a:lstStyle/>
          <a:p>
            <a:fld id="{7703B2A0-C02F-5E48-BFA6-FA787077F699}" type="datetimeFigureOut">
              <a:rPr lang="en-US" smtClean="0"/>
              <a:t>5/27/21</a:t>
            </a:fld>
            <a:endParaRPr lang="en-US"/>
          </a:p>
        </p:txBody>
      </p:sp>
      <p:sp>
        <p:nvSpPr>
          <p:cNvPr id="6" name="Footer Placeholder 5">
            <a:extLst>
              <a:ext uri="{FF2B5EF4-FFF2-40B4-BE49-F238E27FC236}">
                <a16:creationId xmlns:a16="http://schemas.microsoft.com/office/drawing/2014/main" id="{FF7C1008-A106-DB42-ADFB-93D625009D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48DC446-C8F5-6D48-AA69-A10D777B4730}"/>
              </a:ext>
            </a:extLst>
          </p:cNvPr>
          <p:cNvSpPr>
            <a:spLocks noGrp="1"/>
          </p:cNvSpPr>
          <p:nvPr>
            <p:ph type="sldNum" sz="quarter" idx="12"/>
          </p:nvPr>
        </p:nvSpPr>
        <p:spPr/>
        <p:txBody>
          <a:bodyPr/>
          <a:lstStyle/>
          <a:p>
            <a:fld id="{670B4AC7-E8C7-7F45-9DDA-23F60A83D3FE}" type="slidenum">
              <a:rPr lang="en-US" smtClean="0"/>
              <a:t>‹#›</a:t>
            </a:fld>
            <a:endParaRPr lang="en-US"/>
          </a:p>
        </p:txBody>
      </p:sp>
    </p:spTree>
    <p:extLst>
      <p:ext uri="{BB962C8B-B14F-4D97-AF65-F5344CB8AC3E}">
        <p14:creationId xmlns:p14="http://schemas.microsoft.com/office/powerpoint/2010/main" val="4194293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5BB755-73FC-C64A-ACDA-015B61C0D03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149E9C6-2FA1-1241-B6BD-B5F448A1505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FD48115-A3F8-F544-B3C3-919A9CB364F3}"/>
              </a:ext>
            </a:extLst>
          </p:cNvPr>
          <p:cNvSpPr>
            <a:spLocks noGrp="1"/>
          </p:cNvSpPr>
          <p:nvPr>
            <p:ph type="dt" sz="half" idx="10"/>
          </p:nvPr>
        </p:nvSpPr>
        <p:spPr/>
        <p:txBody>
          <a:bodyPr/>
          <a:lstStyle/>
          <a:p>
            <a:fld id="{7703B2A0-C02F-5E48-BFA6-FA787077F699}" type="datetimeFigureOut">
              <a:rPr lang="en-US" smtClean="0"/>
              <a:t>5/27/21</a:t>
            </a:fld>
            <a:endParaRPr lang="en-US"/>
          </a:p>
        </p:txBody>
      </p:sp>
      <p:sp>
        <p:nvSpPr>
          <p:cNvPr id="5" name="Footer Placeholder 4">
            <a:extLst>
              <a:ext uri="{FF2B5EF4-FFF2-40B4-BE49-F238E27FC236}">
                <a16:creationId xmlns:a16="http://schemas.microsoft.com/office/drawing/2014/main" id="{A22AE0FB-4214-0943-B905-217C04BD53F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E742ED-1D1F-2E44-80C5-38E6EA492A4C}"/>
              </a:ext>
            </a:extLst>
          </p:cNvPr>
          <p:cNvSpPr>
            <a:spLocks noGrp="1"/>
          </p:cNvSpPr>
          <p:nvPr>
            <p:ph type="sldNum" sz="quarter" idx="12"/>
          </p:nvPr>
        </p:nvSpPr>
        <p:spPr/>
        <p:txBody>
          <a:bodyPr/>
          <a:lstStyle/>
          <a:p>
            <a:fld id="{670B4AC7-E8C7-7F45-9DDA-23F60A83D3FE}" type="slidenum">
              <a:rPr lang="en-US" smtClean="0"/>
              <a:t>‹#›</a:t>
            </a:fld>
            <a:endParaRPr lang="en-US"/>
          </a:p>
        </p:txBody>
      </p:sp>
    </p:spTree>
    <p:extLst>
      <p:ext uri="{BB962C8B-B14F-4D97-AF65-F5344CB8AC3E}">
        <p14:creationId xmlns:p14="http://schemas.microsoft.com/office/powerpoint/2010/main" val="1451247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8E44405-C070-084F-9BEB-C0D17B025376}"/>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204F9F2-C686-8F4F-B48C-4AAC316532A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D396C55-5E8D-9B46-81F3-57F8A57F31C0}"/>
              </a:ext>
            </a:extLst>
          </p:cNvPr>
          <p:cNvSpPr>
            <a:spLocks noGrp="1"/>
          </p:cNvSpPr>
          <p:nvPr>
            <p:ph type="dt" sz="half" idx="10"/>
          </p:nvPr>
        </p:nvSpPr>
        <p:spPr/>
        <p:txBody>
          <a:bodyPr/>
          <a:lstStyle/>
          <a:p>
            <a:fld id="{7703B2A0-C02F-5E48-BFA6-FA787077F699}" type="datetimeFigureOut">
              <a:rPr lang="en-US" smtClean="0"/>
              <a:t>5/27/21</a:t>
            </a:fld>
            <a:endParaRPr lang="en-US"/>
          </a:p>
        </p:txBody>
      </p:sp>
      <p:sp>
        <p:nvSpPr>
          <p:cNvPr id="5" name="Footer Placeholder 4">
            <a:extLst>
              <a:ext uri="{FF2B5EF4-FFF2-40B4-BE49-F238E27FC236}">
                <a16:creationId xmlns:a16="http://schemas.microsoft.com/office/drawing/2014/main" id="{FE258FF3-078B-E244-A5E4-BC04253F9E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B4E1FC-82B3-DB4D-B501-C11549B387E8}"/>
              </a:ext>
            </a:extLst>
          </p:cNvPr>
          <p:cNvSpPr>
            <a:spLocks noGrp="1"/>
          </p:cNvSpPr>
          <p:nvPr>
            <p:ph type="sldNum" sz="quarter" idx="12"/>
          </p:nvPr>
        </p:nvSpPr>
        <p:spPr/>
        <p:txBody>
          <a:bodyPr/>
          <a:lstStyle/>
          <a:p>
            <a:fld id="{670B4AC7-E8C7-7F45-9DDA-23F60A83D3FE}" type="slidenum">
              <a:rPr lang="en-US" smtClean="0"/>
              <a:t>‹#›</a:t>
            </a:fld>
            <a:endParaRPr lang="en-US"/>
          </a:p>
        </p:txBody>
      </p:sp>
    </p:spTree>
    <p:extLst>
      <p:ext uri="{BB962C8B-B14F-4D97-AF65-F5344CB8AC3E}">
        <p14:creationId xmlns:p14="http://schemas.microsoft.com/office/powerpoint/2010/main" val="14287955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2AEBE9-D5EF-EC4D-9827-8A580B08EE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19DAED-A694-7940-8EA5-F805C8C99D5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23CC241-5387-EE4D-A15E-3C6680FDAFF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03B2A0-C02F-5E48-BFA6-FA787077F699}" type="datetimeFigureOut">
              <a:rPr lang="en-US" smtClean="0"/>
              <a:t>5/27/21</a:t>
            </a:fld>
            <a:endParaRPr lang="en-US"/>
          </a:p>
        </p:txBody>
      </p:sp>
      <p:sp>
        <p:nvSpPr>
          <p:cNvPr id="5" name="Footer Placeholder 4">
            <a:extLst>
              <a:ext uri="{FF2B5EF4-FFF2-40B4-BE49-F238E27FC236}">
                <a16:creationId xmlns:a16="http://schemas.microsoft.com/office/drawing/2014/main" id="{49991374-365E-F644-B4FB-D6E4C242F6F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CE9C4B7-E5F1-9248-B3CC-18480A2AE9B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0B4AC7-E8C7-7F45-9DDA-23F60A83D3FE}" type="slidenum">
              <a:rPr lang="en-US" smtClean="0"/>
              <a:t>‹#›</a:t>
            </a:fld>
            <a:endParaRPr lang="en-US"/>
          </a:p>
        </p:txBody>
      </p:sp>
    </p:spTree>
    <p:extLst>
      <p:ext uri="{BB962C8B-B14F-4D97-AF65-F5344CB8AC3E}">
        <p14:creationId xmlns:p14="http://schemas.microsoft.com/office/powerpoint/2010/main" val="16439525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tiff"/><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9A62E823-4319-9147-BBD4-6DB60815396A}"/>
              </a:ext>
            </a:extLst>
          </p:cNvPr>
          <p:cNvSpPr/>
          <p:nvPr/>
        </p:nvSpPr>
        <p:spPr>
          <a:xfrm>
            <a:off x="7464614" y="1783959"/>
            <a:ext cx="4087306" cy="288911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b="1" cap="none" spc="0">
                <a:ln w="12700" cmpd="sng">
                  <a:solidFill>
                    <a:schemeClr val="accent4"/>
                  </a:solidFill>
                  <a:prstDash val="solid"/>
                </a:ln>
                <a:effectLst/>
                <a:latin typeface="+mj-lt"/>
                <a:ea typeface="+mj-ea"/>
                <a:cs typeface="+mj-cs"/>
              </a:rPr>
              <a:t>Student Cooking Box Subscription</a:t>
            </a:r>
          </a:p>
        </p:txBody>
      </p:sp>
      <p:sp>
        <p:nvSpPr>
          <p:cNvPr id="71" name="Freeform: Shape 70">
            <a:extLst>
              <a:ext uri="{FF2B5EF4-FFF2-40B4-BE49-F238E27FC236}">
                <a16:creationId xmlns:a16="http://schemas.microsoft.com/office/drawing/2014/main" id="{E49CC64F-7275-4E33-961B-0C5CDC4398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0"/>
            <a:ext cx="7188051" cy="6858000"/>
          </a:xfrm>
          <a:custGeom>
            <a:avLst/>
            <a:gdLst>
              <a:gd name="connsiteX0" fmla="*/ 7188051 w 7188051"/>
              <a:gd name="connsiteY0" fmla="*/ 6858000 h 6858000"/>
              <a:gd name="connsiteX1" fmla="*/ 108694 w 7188051"/>
              <a:gd name="connsiteY1" fmla="*/ 6858000 h 6858000"/>
              <a:gd name="connsiteX2" fmla="*/ 79127 w 7188051"/>
              <a:gd name="connsiteY2" fmla="*/ 6681235 h 6858000"/>
              <a:gd name="connsiteX3" fmla="*/ 0 w 7188051"/>
              <a:gd name="connsiteY3" fmla="*/ 5565888 h 6858000"/>
              <a:gd name="connsiteX4" fmla="*/ 2190696 w 7188051"/>
              <a:gd name="connsiteY4" fmla="*/ 145339 h 6858000"/>
              <a:gd name="connsiteX5" fmla="*/ 2339431 w 7188051"/>
              <a:gd name="connsiteY5" fmla="*/ 0 h 6858000"/>
              <a:gd name="connsiteX6" fmla="*/ 7188051 w 7188051"/>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8051" h="6858000">
                <a:moveTo>
                  <a:pt x="7188051" y="6858000"/>
                </a:moveTo>
                <a:lnTo>
                  <a:pt x="108694" y="6858000"/>
                </a:lnTo>
                <a:lnTo>
                  <a:pt x="79127" y="6681235"/>
                </a:lnTo>
                <a:cubicBezTo>
                  <a:pt x="26981" y="6316967"/>
                  <a:pt x="0" y="5944579"/>
                  <a:pt x="0" y="5565888"/>
                </a:cubicBezTo>
                <a:cubicBezTo>
                  <a:pt x="0" y="3459953"/>
                  <a:pt x="834428" y="1548908"/>
                  <a:pt x="2190696" y="145339"/>
                </a:cubicBezTo>
                <a:lnTo>
                  <a:pt x="2339431" y="0"/>
                </a:lnTo>
                <a:lnTo>
                  <a:pt x="7188051" y="0"/>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cooked food on tray">
            <a:extLst>
              <a:ext uri="{FF2B5EF4-FFF2-40B4-BE49-F238E27FC236}">
                <a16:creationId xmlns:a16="http://schemas.microsoft.com/office/drawing/2014/main" id="{80FF511F-B47A-0643-865D-CD02D4B42EC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959" r="7052" b="-1"/>
          <a:stretch/>
        </p:blipFill>
        <p:spPr bwMode="auto">
          <a:xfrm>
            <a:off x="1" y="10"/>
            <a:ext cx="7028495" cy="6857990"/>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039397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F0B6209-C3D7-704B-B5A4-6B952D76A3B5}"/>
              </a:ext>
            </a:extLst>
          </p:cNvPr>
          <p:cNvSpPr>
            <a:spLocks noGrp="1"/>
          </p:cNvSpPr>
          <p:nvPr>
            <p:ph type="title"/>
          </p:nvPr>
        </p:nvSpPr>
        <p:spPr>
          <a:xfrm>
            <a:off x="804672" y="1412489"/>
            <a:ext cx="2871095" cy="2156621"/>
          </a:xfrm>
        </p:spPr>
        <p:txBody>
          <a:bodyPr anchor="t">
            <a:normAutofit/>
          </a:bodyPr>
          <a:lstStyle/>
          <a:p>
            <a:r>
              <a:rPr lang="en-US" sz="3300" dirty="0">
                <a:solidFill>
                  <a:srgbClr val="FFFFFF"/>
                </a:solidFill>
              </a:rPr>
              <a:t>Comprehensive Description of Product</a:t>
            </a:r>
          </a:p>
        </p:txBody>
      </p:sp>
      <p:sp>
        <p:nvSpPr>
          <p:cNvPr id="3" name="Content Placeholder 2">
            <a:extLst>
              <a:ext uri="{FF2B5EF4-FFF2-40B4-BE49-F238E27FC236}">
                <a16:creationId xmlns:a16="http://schemas.microsoft.com/office/drawing/2014/main" id="{E99250E1-1322-EE4B-B699-0E8ADF5C2731}"/>
              </a:ext>
            </a:extLst>
          </p:cNvPr>
          <p:cNvSpPr>
            <a:spLocks noGrp="1"/>
          </p:cNvSpPr>
          <p:nvPr>
            <p:ph sz="half" idx="1"/>
          </p:nvPr>
        </p:nvSpPr>
        <p:spPr>
          <a:xfrm>
            <a:off x="5198992" y="1412489"/>
            <a:ext cx="6188335" cy="4363844"/>
          </a:xfrm>
        </p:spPr>
        <p:txBody>
          <a:bodyPr>
            <a:normAutofit/>
          </a:bodyPr>
          <a:lstStyle/>
          <a:p>
            <a:pPr marL="0" indent="0">
              <a:buNone/>
            </a:pPr>
            <a:r>
              <a:rPr lang="en-US" sz="1700" dirty="0"/>
              <a:t>I have thought and come up with the idea to design a cooking subscription box targeted for students in college and university.  The box will be bursting full of healthy ingredients, and we will include a recipe booklet with simple step by step instructions on how to cook each meal. </a:t>
            </a:r>
          </a:p>
          <a:p>
            <a:pPr marL="0" indent="0">
              <a:buNone/>
            </a:pPr>
            <a:r>
              <a:rPr lang="en-US" sz="1700" dirty="0"/>
              <a:t>The boxes will be fully branded with attractive images, branded colors and information about our service. </a:t>
            </a:r>
          </a:p>
          <a:p>
            <a:pPr marL="0" indent="0">
              <a:buNone/>
            </a:pPr>
            <a:r>
              <a:rPr lang="en-US" sz="1700" dirty="0"/>
              <a:t>The box will run on a weekly basis providing the customers with a choice of simple and easy meals or more complex and luxury. There will be additional products available (More profit) such as beverages both alcoholic or non alcoholic. </a:t>
            </a:r>
          </a:p>
          <a:p>
            <a:pPr marL="0" indent="0">
              <a:buNone/>
            </a:pPr>
            <a:r>
              <a:rPr lang="en-US" sz="1700" dirty="0"/>
              <a:t>Each season or event will have a theme, summer will have a BBQ party theme, Christmas will have more Christmas related themes and so on. This will be our Unique Selling Point. </a:t>
            </a:r>
          </a:p>
        </p:txBody>
      </p:sp>
    </p:spTree>
    <p:extLst>
      <p:ext uri="{BB962C8B-B14F-4D97-AF65-F5344CB8AC3E}">
        <p14:creationId xmlns:p14="http://schemas.microsoft.com/office/powerpoint/2010/main" val="19846470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86EB603-9D83-F445-9258-D7215379D35D}"/>
              </a:ext>
            </a:extLst>
          </p:cNvPr>
          <p:cNvPicPr>
            <a:picLocks noChangeAspect="1"/>
          </p:cNvPicPr>
          <p:nvPr/>
        </p:nvPicPr>
        <p:blipFill rotWithShape="1">
          <a:blip r:embed="rId2"/>
          <a:srcRect l="11916" r="9492" b="-1"/>
          <a:stretch/>
        </p:blipFill>
        <p:spPr>
          <a:xfrm>
            <a:off x="4117521" y="10"/>
            <a:ext cx="8074479" cy="6857990"/>
          </a:xfrm>
          <a:prstGeom prst="rect">
            <a:avLst/>
          </a:prstGeom>
        </p:spPr>
      </p:pic>
      <p:sp>
        <p:nvSpPr>
          <p:cNvPr id="11" name="Freeform: Shape 10">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Rectangle 4">
            <a:extLst>
              <a:ext uri="{FF2B5EF4-FFF2-40B4-BE49-F238E27FC236}">
                <a16:creationId xmlns:a16="http://schemas.microsoft.com/office/drawing/2014/main" id="{5A71A86B-3AF3-C041-8A8E-5ECEB6E07F3F}"/>
              </a:ext>
            </a:extLst>
          </p:cNvPr>
          <p:cNvSpPr/>
          <p:nvPr/>
        </p:nvSpPr>
        <p:spPr>
          <a:xfrm>
            <a:off x="804672" y="365125"/>
            <a:ext cx="5266155"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a:ln w="12700" cmpd="sng">
                  <a:solidFill>
                    <a:schemeClr val="accent4"/>
                  </a:solidFill>
                  <a:prstDash val="solid"/>
                </a:ln>
                <a:latin typeface="+mj-lt"/>
                <a:ea typeface="+mj-ea"/>
                <a:cs typeface="+mj-cs"/>
              </a:rPr>
              <a:t>Key Benefits </a:t>
            </a:r>
          </a:p>
        </p:txBody>
      </p:sp>
      <p:sp>
        <p:nvSpPr>
          <p:cNvPr id="4" name="Text Placeholder 3">
            <a:extLst>
              <a:ext uri="{FF2B5EF4-FFF2-40B4-BE49-F238E27FC236}">
                <a16:creationId xmlns:a16="http://schemas.microsoft.com/office/drawing/2014/main" id="{CC6EC1C7-A157-D74B-A97A-708411A00D49}"/>
              </a:ext>
            </a:extLst>
          </p:cNvPr>
          <p:cNvSpPr>
            <a:spLocks noGrp="1"/>
          </p:cNvSpPr>
          <p:nvPr>
            <p:ph type="body" sz="half" idx="2"/>
          </p:nvPr>
        </p:nvSpPr>
        <p:spPr>
          <a:xfrm>
            <a:off x="804672" y="2022601"/>
            <a:ext cx="3941499" cy="4154361"/>
          </a:xfrm>
        </p:spPr>
        <p:txBody>
          <a:bodyPr vert="horz" lIns="91440" tIns="45720" rIns="91440" bIns="45720" rtlCol="0">
            <a:normAutofit/>
          </a:bodyPr>
          <a:lstStyle/>
          <a:p>
            <a:pPr marL="285750" indent="-228600">
              <a:buFont typeface="Arial" panose="020B0604020202020204" pitchFamily="34" charset="0"/>
              <a:buChar char="•"/>
            </a:pPr>
            <a:r>
              <a:rPr lang="en-US" sz="2000" dirty="0"/>
              <a:t>Quick and easy to subscribe </a:t>
            </a:r>
          </a:p>
          <a:p>
            <a:pPr marL="285750" indent="-228600">
              <a:buFont typeface="Arial" panose="020B0604020202020204" pitchFamily="34" charset="0"/>
              <a:buChar char="•"/>
            </a:pPr>
            <a:r>
              <a:rPr lang="en-US" sz="2000" dirty="0"/>
              <a:t>No weekly food shops </a:t>
            </a:r>
          </a:p>
          <a:p>
            <a:pPr marL="285750" indent="-228600">
              <a:buFont typeface="Arial" panose="020B0604020202020204" pitchFamily="34" charset="0"/>
              <a:buChar char="•"/>
            </a:pPr>
            <a:r>
              <a:rPr lang="en-US" sz="2000" dirty="0"/>
              <a:t>Easy to make meals </a:t>
            </a:r>
          </a:p>
          <a:p>
            <a:pPr marL="285750" indent="-228600">
              <a:buFont typeface="Arial" panose="020B0604020202020204" pitchFamily="34" charset="0"/>
              <a:buChar char="•"/>
            </a:pPr>
            <a:r>
              <a:rPr lang="en-US" sz="2000" dirty="0"/>
              <a:t>Catered Menu: Choose between 4 different weekly menus</a:t>
            </a:r>
          </a:p>
          <a:p>
            <a:pPr marL="285750" indent="-228600">
              <a:buFont typeface="Arial" panose="020B0604020202020204" pitchFamily="34" charset="0"/>
              <a:buChar char="•"/>
            </a:pPr>
            <a:r>
              <a:rPr lang="en-US" sz="2000" dirty="0"/>
              <a:t>Easy to follow instructions </a:t>
            </a:r>
          </a:p>
          <a:p>
            <a:pPr marL="285750" indent="-228600">
              <a:buFont typeface="Arial" panose="020B0604020202020204" pitchFamily="34" charset="0"/>
              <a:buChar char="•"/>
            </a:pPr>
            <a:r>
              <a:rPr lang="en-US" sz="2000" dirty="0"/>
              <a:t>Tasty, fresh food</a:t>
            </a:r>
          </a:p>
        </p:txBody>
      </p:sp>
    </p:spTree>
    <p:extLst>
      <p:ext uri="{BB962C8B-B14F-4D97-AF65-F5344CB8AC3E}">
        <p14:creationId xmlns:p14="http://schemas.microsoft.com/office/powerpoint/2010/main" val="182402612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44E8A3-AF11-4D4F-9E2E-A2876C4053EA}"/>
              </a:ext>
            </a:extLst>
          </p:cNvPr>
          <p:cNvSpPr>
            <a:spLocks noGrp="1"/>
          </p:cNvSpPr>
          <p:nvPr>
            <p:ph type="title"/>
          </p:nvPr>
        </p:nvSpPr>
        <p:spPr>
          <a:xfrm>
            <a:off x="5297762" y="329184"/>
            <a:ext cx="6251110" cy="1783080"/>
          </a:xfrm>
        </p:spPr>
        <p:txBody>
          <a:bodyPr vert="horz" lIns="91440" tIns="45720" rIns="91440" bIns="45720" rtlCol="0" anchor="b">
            <a:normAutofit/>
          </a:bodyPr>
          <a:lstStyle/>
          <a:p>
            <a:r>
              <a:rPr lang="en-US" sz="5400"/>
              <a:t>Key Message &amp; Tone of voice</a:t>
            </a:r>
          </a:p>
        </p:txBody>
      </p:sp>
      <p:pic>
        <p:nvPicPr>
          <p:cNvPr id="7" name="Picture 6" descr="A bowl of blueberries and raspberries&#10;&#10;Description automatically generated with medium confidence">
            <a:extLst>
              <a:ext uri="{FF2B5EF4-FFF2-40B4-BE49-F238E27FC236}">
                <a16:creationId xmlns:a16="http://schemas.microsoft.com/office/drawing/2014/main" id="{A03A7323-1774-7549-A9F9-D44AFA09CEF2}"/>
              </a:ext>
            </a:extLst>
          </p:cNvPr>
          <p:cNvPicPr>
            <a:picLocks noChangeAspect="1"/>
          </p:cNvPicPr>
          <p:nvPr/>
        </p:nvPicPr>
        <p:blipFill rotWithShape="1">
          <a:blip r:embed="rId2"/>
          <a:srcRect t="1710" r="-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4"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24EDCD5-0A49-D640-AF12-0B87117803EE}"/>
              </a:ext>
            </a:extLst>
          </p:cNvPr>
          <p:cNvSpPr>
            <a:spLocks noGrp="1"/>
          </p:cNvSpPr>
          <p:nvPr>
            <p:ph sz="half" idx="1"/>
          </p:nvPr>
        </p:nvSpPr>
        <p:spPr>
          <a:xfrm>
            <a:off x="5297762" y="2706624"/>
            <a:ext cx="6251110" cy="3483864"/>
          </a:xfrm>
        </p:spPr>
        <p:txBody>
          <a:bodyPr vert="horz" lIns="91440" tIns="45720" rIns="91440" bIns="45720" rtlCol="0">
            <a:normAutofit/>
          </a:bodyPr>
          <a:lstStyle/>
          <a:p>
            <a:pPr marL="0"/>
            <a:r>
              <a:rPr lang="en-US" sz="2200" dirty="0"/>
              <a:t>We will provide a simple key message. That is save your precious student time from weekly shops, have high range fresh ingredients delivered to your door with simple step by step instructions from as little as £40 a week! </a:t>
            </a:r>
          </a:p>
          <a:p>
            <a:pPr marL="0"/>
            <a:r>
              <a:rPr lang="en-US" sz="2200" dirty="0"/>
              <a:t>As we are targeting students, we want them to feel like they are at home when it comes to their food. We will have an upbeat, positive reinsuring tone of voice from a female, so it feels like the message is from their own mother. </a:t>
            </a:r>
          </a:p>
          <a:p>
            <a:pPr marL="0"/>
            <a:endParaRPr lang="en-US" sz="2200" dirty="0"/>
          </a:p>
        </p:txBody>
      </p:sp>
    </p:spTree>
    <p:extLst>
      <p:ext uri="{BB962C8B-B14F-4D97-AF65-F5344CB8AC3E}">
        <p14:creationId xmlns:p14="http://schemas.microsoft.com/office/powerpoint/2010/main" val="13620103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A95E47-69B9-5F43-A141-73939C8603FA}"/>
              </a:ext>
            </a:extLst>
          </p:cNvPr>
          <p:cNvSpPr>
            <a:spLocks noGrp="1"/>
          </p:cNvSpPr>
          <p:nvPr>
            <p:ph type="title"/>
          </p:nvPr>
        </p:nvSpPr>
        <p:spPr>
          <a:xfrm>
            <a:off x="762001" y="803325"/>
            <a:ext cx="5314536" cy="1325563"/>
          </a:xfrm>
        </p:spPr>
        <p:txBody>
          <a:bodyPr vert="horz" lIns="91440" tIns="45720" rIns="91440" bIns="45720" rtlCol="0" anchor="ctr">
            <a:normAutofit/>
          </a:bodyPr>
          <a:lstStyle/>
          <a:p>
            <a:r>
              <a:rPr lang="en-US" dirty="0"/>
              <a:t>Target Audience </a:t>
            </a:r>
          </a:p>
        </p:txBody>
      </p:sp>
      <p:sp>
        <p:nvSpPr>
          <p:cNvPr id="3" name="Content Placeholder 2">
            <a:extLst>
              <a:ext uri="{FF2B5EF4-FFF2-40B4-BE49-F238E27FC236}">
                <a16:creationId xmlns:a16="http://schemas.microsoft.com/office/drawing/2014/main" id="{3E9AA087-F080-9147-81AE-71E023FDE34C}"/>
              </a:ext>
            </a:extLst>
          </p:cNvPr>
          <p:cNvSpPr>
            <a:spLocks noGrp="1"/>
          </p:cNvSpPr>
          <p:nvPr>
            <p:ph sz="half" idx="1"/>
          </p:nvPr>
        </p:nvSpPr>
        <p:spPr>
          <a:xfrm>
            <a:off x="762000" y="2279018"/>
            <a:ext cx="5314543" cy="3375920"/>
          </a:xfrm>
        </p:spPr>
        <p:txBody>
          <a:bodyPr vert="horz" lIns="91440" tIns="45720" rIns="91440" bIns="45720" rtlCol="0" anchor="t">
            <a:normAutofit/>
          </a:bodyPr>
          <a:lstStyle/>
          <a:p>
            <a:r>
              <a:rPr lang="en-US" sz="1800" dirty="0"/>
              <a:t>University Students </a:t>
            </a:r>
          </a:p>
          <a:p>
            <a:r>
              <a:rPr lang="en-US" sz="1800" dirty="0"/>
              <a:t>Male and Female </a:t>
            </a:r>
          </a:p>
          <a:p>
            <a:r>
              <a:rPr lang="en-US" sz="1800" dirty="0"/>
              <a:t>Age range 17-25 </a:t>
            </a:r>
          </a:p>
          <a:p>
            <a:r>
              <a:rPr lang="en-US" sz="1800" dirty="0"/>
              <a:t>Targets: Live in accommodation, Live alone, Passion for cooking </a:t>
            </a:r>
          </a:p>
          <a:p>
            <a:r>
              <a:rPr lang="en-US" sz="1800" dirty="0"/>
              <a:t>Important: They don’t want to spend time shopping for food, Extra time weekly, Great tasting food</a:t>
            </a:r>
          </a:p>
        </p:txBody>
      </p:sp>
      <p:sp>
        <p:nvSpPr>
          <p:cNvPr id="10"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descr="A group of people sitting around a table with laptops&#10;&#10;Description automatically generated with medium confidence">
            <a:extLst>
              <a:ext uri="{FF2B5EF4-FFF2-40B4-BE49-F238E27FC236}">
                <a16:creationId xmlns:a16="http://schemas.microsoft.com/office/drawing/2014/main" id="{E557280A-993C-3148-8F97-AEA341EFB036}"/>
              </a:ext>
            </a:extLst>
          </p:cNvPr>
          <p:cNvPicPr>
            <a:picLocks noChangeAspect="1"/>
          </p:cNvPicPr>
          <p:nvPr/>
        </p:nvPicPr>
        <p:blipFill rotWithShape="1">
          <a:blip r:embed="rId2"/>
          <a:srcRect l="23631" r="12135" b="2"/>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Tree>
    <p:extLst>
      <p:ext uri="{BB962C8B-B14F-4D97-AF65-F5344CB8AC3E}">
        <p14:creationId xmlns:p14="http://schemas.microsoft.com/office/powerpoint/2010/main" val="197410782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1E214AA7-F028-4A0D-8698-61AEC754D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59834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36F2D95-E796-DA4B-9F93-6E982612C0E8}"/>
              </a:ext>
            </a:extLst>
          </p:cNvPr>
          <p:cNvSpPr>
            <a:spLocks noGrp="1"/>
          </p:cNvSpPr>
          <p:nvPr>
            <p:ph type="title"/>
          </p:nvPr>
        </p:nvSpPr>
        <p:spPr>
          <a:xfrm>
            <a:off x="1159933" y="995318"/>
            <a:ext cx="9872134" cy="1193968"/>
          </a:xfrm>
          <a:solidFill>
            <a:srgbClr val="FFFFFF"/>
          </a:solidFill>
          <a:ln w="38100">
            <a:solidFill>
              <a:srgbClr val="7F7F7F"/>
            </a:solidFill>
            <a:miter lim="800000"/>
          </a:ln>
        </p:spPr>
        <p:txBody>
          <a:bodyPr>
            <a:normAutofit/>
          </a:bodyPr>
          <a:lstStyle/>
          <a:p>
            <a:pPr algn="ctr"/>
            <a:r>
              <a:rPr lang="en-US" sz="3600">
                <a:solidFill>
                  <a:srgbClr val="3F3F3F"/>
                </a:solidFill>
              </a:rPr>
              <a:t>The Market </a:t>
            </a:r>
          </a:p>
        </p:txBody>
      </p:sp>
      <p:sp>
        <p:nvSpPr>
          <p:cNvPr id="3" name="Content Placeholder 2">
            <a:extLst>
              <a:ext uri="{FF2B5EF4-FFF2-40B4-BE49-F238E27FC236}">
                <a16:creationId xmlns:a16="http://schemas.microsoft.com/office/drawing/2014/main" id="{B6065FAF-5065-E448-81CE-833888BED478}"/>
              </a:ext>
            </a:extLst>
          </p:cNvPr>
          <p:cNvSpPr>
            <a:spLocks noGrp="1"/>
          </p:cNvSpPr>
          <p:nvPr>
            <p:ph sz="half" idx="1"/>
          </p:nvPr>
        </p:nvSpPr>
        <p:spPr>
          <a:xfrm>
            <a:off x="1476915" y="2888250"/>
            <a:ext cx="4297351" cy="2959777"/>
          </a:xfrm>
        </p:spPr>
        <p:txBody>
          <a:bodyPr anchor="t">
            <a:normAutofit/>
          </a:bodyPr>
          <a:lstStyle/>
          <a:p>
            <a:pPr marL="0" indent="0">
              <a:buNone/>
            </a:pPr>
            <a:r>
              <a:rPr lang="en-US" sz="2000" dirty="0" err="1"/>
              <a:t>HelloFresh.co.uk</a:t>
            </a:r>
            <a:r>
              <a:rPr lang="en-US" sz="2000" dirty="0"/>
              <a:t> – for a 2-person, box with 5 meals per week they charge £41.99 that includes a £3.00 shipping charge. These are our number one competitors, and they are the largest food subscription company in the UK.  Others include Simply Cook and Feast box which retails for around the same price. </a:t>
            </a:r>
          </a:p>
        </p:txBody>
      </p:sp>
      <p:cxnSp>
        <p:nvCxnSpPr>
          <p:cNvPr id="20" name="Straight Connector 19">
            <a:extLst>
              <a:ext uri="{FF2B5EF4-FFF2-40B4-BE49-F238E27FC236}">
                <a16:creationId xmlns:a16="http://schemas.microsoft.com/office/drawing/2014/main" id="{D6206FDC-2777-4D7F-AF9C-73413DA664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2888250"/>
            <a:ext cx="0" cy="2769135"/>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B2969210-537A-554F-87A8-3431CAD279DC}"/>
              </a:ext>
            </a:extLst>
          </p:cNvPr>
          <p:cNvSpPr>
            <a:spLocks noGrp="1"/>
          </p:cNvSpPr>
          <p:nvPr>
            <p:ph sz="half" idx="2"/>
          </p:nvPr>
        </p:nvSpPr>
        <p:spPr>
          <a:xfrm>
            <a:off x="6417731" y="2888250"/>
            <a:ext cx="4292594" cy="2959778"/>
          </a:xfrm>
        </p:spPr>
        <p:txBody>
          <a:bodyPr anchor="t">
            <a:normAutofit/>
          </a:bodyPr>
          <a:lstStyle/>
          <a:p>
            <a:pPr marL="0" indent="0">
              <a:buNone/>
            </a:pPr>
            <a:r>
              <a:rPr lang="en-US" sz="2000" dirty="0"/>
              <a:t>We are positioned in the same level in the market as our competitors. We are not expensive but not too cheap. I would class us as middle tier service. We provide plenty of add-ons to our service. </a:t>
            </a:r>
          </a:p>
        </p:txBody>
      </p:sp>
    </p:spTree>
    <p:extLst>
      <p:ext uri="{BB962C8B-B14F-4D97-AF65-F5344CB8AC3E}">
        <p14:creationId xmlns:p14="http://schemas.microsoft.com/office/powerpoint/2010/main" val="187846891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158B2F6-CB1E-2A44-BA36-B3A521E37885}"/>
              </a:ext>
            </a:extLst>
          </p:cNvPr>
          <p:cNvSpPr>
            <a:spLocks noGrp="1"/>
          </p:cNvSpPr>
          <p:nvPr>
            <p:ph type="title"/>
          </p:nvPr>
        </p:nvSpPr>
        <p:spPr>
          <a:xfrm>
            <a:off x="2311147" y="365760"/>
            <a:ext cx="7569706" cy="1288238"/>
          </a:xfrm>
        </p:spPr>
        <p:txBody>
          <a:bodyPr anchor="ctr">
            <a:normAutofit/>
          </a:bodyPr>
          <a:lstStyle/>
          <a:p>
            <a:pPr algn="ctr"/>
            <a:r>
              <a:rPr lang="en-US" dirty="0"/>
              <a:t>Objective </a:t>
            </a:r>
          </a:p>
        </p:txBody>
      </p:sp>
      <p:sp>
        <p:nvSpPr>
          <p:cNvPr id="3" name="Content Placeholder 2">
            <a:extLst>
              <a:ext uri="{FF2B5EF4-FFF2-40B4-BE49-F238E27FC236}">
                <a16:creationId xmlns:a16="http://schemas.microsoft.com/office/drawing/2014/main" id="{8A635D62-02EB-ED4B-A5D7-EE7EC0F9D818}"/>
              </a:ext>
            </a:extLst>
          </p:cNvPr>
          <p:cNvSpPr>
            <a:spLocks noGrp="1"/>
          </p:cNvSpPr>
          <p:nvPr>
            <p:ph idx="1"/>
          </p:nvPr>
        </p:nvSpPr>
        <p:spPr>
          <a:xfrm>
            <a:off x="2165569" y="1956816"/>
            <a:ext cx="7860863" cy="4024884"/>
          </a:xfrm>
        </p:spPr>
        <p:txBody>
          <a:bodyPr anchor="t">
            <a:normAutofit/>
          </a:bodyPr>
          <a:lstStyle/>
          <a:p>
            <a:pPr marL="0" indent="0" algn="ctr">
              <a:buNone/>
            </a:pPr>
            <a:r>
              <a:rPr lang="en-US" sz="2400" dirty="0"/>
              <a:t>The objective of the TV advertisement is to encourage and get more students to visit our website and create leads with a following of sales. I  also would like to provide brand awareness to parents and families of the students as these can be purchased for them as gifts. Parents and families can also be the word of mouth to the students, which will increase brand awareness after the advertisement on the TV. </a:t>
            </a:r>
          </a:p>
        </p:txBody>
      </p:sp>
    </p:spTree>
    <p:extLst>
      <p:ext uri="{BB962C8B-B14F-4D97-AF65-F5344CB8AC3E}">
        <p14:creationId xmlns:p14="http://schemas.microsoft.com/office/powerpoint/2010/main" val="3035382500"/>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250</TotalTime>
  <Words>514</Words>
  <Application>Microsoft Macintosh PowerPoint</Application>
  <PresentationFormat>Widescreen</PresentationFormat>
  <Paragraphs>27</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PowerPoint Presentation</vt:lpstr>
      <vt:lpstr>Comprehensive Description of Product</vt:lpstr>
      <vt:lpstr>PowerPoint Presentation</vt:lpstr>
      <vt:lpstr>Key Message &amp; Tone of voice</vt:lpstr>
      <vt:lpstr>Target Audience </vt:lpstr>
      <vt:lpstr>The Market </vt:lpstr>
      <vt:lpstr>Objective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Cameron Reardon-davies (1902100)</dc:creator>
  <cp:lastModifiedBy>Cameron Reardon-davies (1902100)</cp:lastModifiedBy>
  <cp:revision>10</cp:revision>
  <dcterms:created xsi:type="dcterms:W3CDTF">2021-05-27T12:35:37Z</dcterms:created>
  <dcterms:modified xsi:type="dcterms:W3CDTF">2021-05-27T16:46:00Z</dcterms:modified>
</cp:coreProperties>
</file>