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9"/>
  </p:notesMasterIdLst>
  <p:handoutMasterIdLst>
    <p:handoutMasterId r:id="rId70"/>
  </p:handoutMasterIdLst>
  <p:sldIdLst>
    <p:sldId id="256" r:id="rId2"/>
    <p:sldId id="265" r:id="rId3"/>
    <p:sldId id="258" r:id="rId4"/>
    <p:sldId id="264" r:id="rId5"/>
    <p:sldId id="291" r:id="rId6"/>
    <p:sldId id="292" r:id="rId7"/>
    <p:sldId id="260" r:id="rId8"/>
    <p:sldId id="349" r:id="rId9"/>
    <p:sldId id="296" r:id="rId10"/>
    <p:sldId id="261" r:id="rId11"/>
    <p:sldId id="293" r:id="rId12"/>
    <p:sldId id="294" r:id="rId13"/>
    <p:sldId id="309" r:id="rId14"/>
    <p:sldId id="318" r:id="rId15"/>
    <p:sldId id="295" r:id="rId16"/>
    <p:sldId id="313" r:id="rId17"/>
    <p:sldId id="314" r:id="rId18"/>
    <p:sldId id="310" r:id="rId19"/>
    <p:sldId id="311" r:id="rId20"/>
    <p:sldId id="312" r:id="rId21"/>
    <p:sldId id="297" r:id="rId22"/>
    <p:sldId id="263" r:id="rId23"/>
    <p:sldId id="266" r:id="rId24"/>
    <p:sldId id="315" r:id="rId25"/>
    <p:sldId id="316" r:id="rId26"/>
    <p:sldId id="321" r:id="rId27"/>
    <p:sldId id="320" r:id="rId28"/>
    <p:sldId id="322" r:id="rId29"/>
    <p:sldId id="323" r:id="rId30"/>
    <p:sldId id="325" r:id="rId31"/>
    <p:sldId id="326" r:id="rId32"/>
    <p:sldId id="324" r:id="rId33"/>
    <p:sldId id="347" r:id="rId34"/>
    <p:sldId id="346" r:id="rId35"/>
    <p:sldId id="319" r:id="rId36"/>
    <p:sldId id="348" r:id="rId37"/>
    <p:sldId id="317" r:id="rId38"/>
    <p:sldId id="267" r:id="rId39"/>
    <p:sldId id="301" r:id="rId40"/>
    <p:sldId id="268" r:id="rId41"/>
    <p:sldId id="328" r:id="rId42"/>
    <p:sldId id="269" r:id="rId43"/>
    <p:sldId id="280" r:id="rId44"/>
    <p:sldId id="283" r:id="rId45"/>
    <p:sldId id="331" r:id="rId46"/>
    <p:sldId id="333" r:id="rId47"/>
    <p:sldId id="329" r:id="rId48"/>
    <p:sldId id="332" r:id="rId49"/>
    <p:sldId id="334" r:id="rId50"/>
    <p:sldId id="304" r:id="rId51"/>
    <p:sldId id="305" r:id="rId52"/>
    <p:sldId id="271" r:id="rId53"/>
    <p:sldId id="343" r:id="rId54"/>
    <p:sldId id="336" r:id="rId55"/>
    <p:sldId id="287" r:id="rId56"/>
    <p:sldId id="272" r:id="rId57"/>
    <p:sldId id="344" r:id="rId58"/>
    <p:sldId id="337" r:id="rId59"/>
    <p:sldId id="281" r:id="rId60"/>
    <p:sldId id="288" r:id="rId61"/>
    <p:sldId id="338" r:id="rId62"/>
    <p:sldId id="345" r:id="rId63"/>
    <p:sldId id="339" r:id="rId64"/>
    <p:sldId id="340" r:id="rId65"/>
    <p:sldId id="274" r:id="rId66"/>
    <p:sldId id="341" r:id="rId67"/>
    <p:sldId id="342" r:id="rId6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86082" autoAdjust="0"/>
  </p:normalViewPr>
  <p:slideViewPr>
    <p:cSldViewPr>
      <p:cViewPr varScale="1">
        <p:scale>
          <a:sx n="91" d="100"/>
          <a:sy n="91" d="100"/>
        </p:scale>
        <p:origin x="807"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09/02/2023</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11</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12</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27</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30</a:t>
            </a:fld>
            <a:endParaRPr lang="en-GB"/>
          </a:p>
        </p:txBody>
      </p:sp>
    </p:spTree>
    <p:extLst>
      <p:ext uri="{BB962C8B-B14F-4D97-AF65-F5344CB8AC3E}">
        <p14:creationId xmlns:p14="http://schemas.microsoft.com/office/powerpoint/2010/main" val="1636121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37</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39</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42</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46</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49</a:t>
            </a:fld>
            <a:endParaRPr lang="en-GB"/>
          </a:p>
        </p:txBody>
      </p:sp>
    </p:spTree>
    <p:extLst>
      <p:ext uri="{BB962C8B-B14F-4D97-AF65-F5344CB8AC3E}">
        <p14:creationId xmlns:p14="http://schemas.microsoft.com/office/powerpoint/2010/main" val="1452142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54</a:t>
            </a:fld>
            <a:endParaRPr lang="en-GB"/>
          </a:p>
        </p:txBody>
      </p:sp>
    </p:spTree>
    <p:extLst>
      <p:ext uri="{BB962C8B-B14F-4D97-AF65-F5344CB8AC3E}">
        <p14:creationId xmlns:p14="http://schemas.microsoft.com/office/powerpoint/2010/main" val="2376362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63</a:t>
            </a:fld>
            <a:endParaRPr lang="en-GB"/>
          </a:p>
        </p:txBody>
      </p:sp>
    </p:spTree>
    <p:extLst>
      <p:ext uri="{BB962C8B-B14F-4D97-AF65-F5344CB8AC3E}">
        <p14:creationId xmlns:p14="http://schemas.microsoft.com/office/powerpoint/2010/main" val="715507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http://ltssolweb1.open.ac.uk/safari_guests/pictures/S6T6webppageicon.gif" TargetMode="External"/><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http://ltssolweb1.open.ac.uk/safari_guests/pictures/S3T2A1pic4journalarticleicon.gif"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who.int/news-room/fact-sheets/detail/adolescent-mental-health"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5" Type="http://schemas.openxmlformats.org/officeDocument/2006/relationships/image" Target="../media/image43.png"/><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name="Picture" r:id="rId2" imgW="972463" imgH="1000787" progId="Word.Picture.8">
                  <p:embed/>
                </p:oleObj>
              </mc:Choice>
              <mc:Fallback>
                <p:oleObj name="Picture" r:id="rId2" imgW="972463" imgH="1000787" progId="Word.Picture.8">
                  <p:embed/>
                  <p:pic>
                    <p:nvPicPr>
                      <p:cNvPr id="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4" r:link="rId5"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6" r:link="rId7"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work,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and that they are relevant and trustworthy</a:t>
            </a:r>
          </a:p>
          <a:p>
            <a:endParaRPr lang="en-GB" altLang="en-US" sz="2000" dirty="0"/>
          </a:p>
          <a:p>
            <a:r>
              <a:rPr lang="en-GB" altLang="en-US" sz="2000" dirty="0"/>
              <a:t>To provide published evidence to support your own ideas/argument/point of view or give examples, making your work more credible</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a:t>
            </a:r>
            <a:r>
              <a:rPr lang="en-GB" altLang="en-US" sz="2000" dirty="0" err="1"/>
              <a:t>minimum,and</a:t>
            </a:r>
            <a:r>
              <a:rPr lang="en-GB" altLang="en-US" sz="2000" dirty="0"/>
              <a:t>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Tips</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71400"/>
            <a:ext cx="8229600" cy="1139825"/>
          </a:xfrm>
        </p:spPr>
        <p:txBody>
          <a:bodyPr/>
          <a:lstStyle/>
          <a:p>
            <a:pPr eaLnBrk="1" hangingPunct="1"/>
            <a:r>
              <a:rPr lang="en-GB" altLang="en-US" b="1" dirty="0"/>
              <a:t>How to Reference</a:t>
            </a:r>
          </a:p>
        </p:txBody>
      </p:sp>
      <p:sp>
        <p:nvSpPr>
          <p:cNvPr id="9219" name="Rectangle 3"/>
          <p:cNvSpPr>
            <a:spLocks noGrp="1" noChangeArrowheads="1"/>
          </p:cNvSpPr>
          <p:nvPr>
            <p:ph type="body" idx="1"/>
          </p:nvPr>
        </p:nvSpPr>
        <p:spPr>
          <a:xfrm>
            <a:off x="457200" y="1412776"/>
            <a:ext cx="8229600" cy="5256584"/>
          </a:xfrm>
        </p:spPr>
        <p:txBody>
          <a:bodyPr/>
          <a:lstStyle/>
          <a:p>
            <a:pPr marL="0" indent="0" eaLnBrk="1" hangingPunct="1">
              <a:buNone/>
            </a:pPr>
            <a:r>
              <a:rPr lang="en-GB" altLang="en-US" sz="2000" dirty="0"/>
              <a:t>There are various systems for referencing</a:t>
            </a:r>
          </a:p>
          <a:p>
            <a:pPr eaLnBrk="1" hangingPunct="1"/>
            <a:endParaRPr lang="en-GB" altLang="en-US" sz="2000" dirty="0"/>
          </a:p>
          <a:p>
            <a:pPr marL="0" indent="0" eaLnBrk="1" hangingPunct="1">
              <a:buNone/>
            </a:pPr>
            <a:r>
              <a:rPr lang="en-GB" altLang="en-US" sz="2000" dirty="0"/>
              <a:t>The Harvard Referencing System is what we use</a:t>
            </a:r>
          </a:p>
          <a:p>
            <a:pPr eaLnBrk="1" hangingPunct="1"/>
            <a:endParaRPr lang="en-GB" altLang="en-US" sz="2000" dirty="0"/>
          </a:p>
          <a:p>
            <a:pPr marL="0" indent="0" eaLnBrk="1" hangingPunct="1">
              <a:buNone/>
            </a:pPr>
            <a:r>
              <a:rPr lang="en-GB" altLang="en-US" sz="2000" dirty="0"/>
              <a:t>In it, we are required to provide 2 things for every source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 – </a:t>
            </a:r>
            <a:r>
              <a:rPr lang="en-GB" altLang="en-US" b="1" dirty="0"/>
              <a:t>A Citation</a:t>
            </a:r>
          </a:p>
          <a:p>
            <a:pPr marL="1371600" lvl="2" indent="-457200" eaLnBrk="1" hangingPunct="1">
              <a:buFont typeface="+mj-lt"/>
              <a:buAutoNum type="arabicPeriod"/>
            </a:pPr>
            <a:endParaRPr lang="en-GB" altLang="en-US" b="1" dirty="0"/>
          </a:p>
          <a:p>
            <a:pPr marL="1371600" lvl="2" indent="-457200" eaLnBrk="1" hangingPunct="1">
              <a:buFont typeface="+mj-lt"/>
              <a:buAutoNum type="arabicPeriod"/>
            </a:pPr>
            <a:r>
              <a:rPr lang="en-GB" altLang="en-US" dirty="0">
                <a:solidFill>
                  <a:schemeClr val="accent2"/>
                </a:solidFill>
              </a:rPr>
              <a:t>Full details in the reference list at the end of the assignment – </a:t>
            </a:r>
            <a:r>
              <a:rPr lang="en-GB" altLang="en-US" b="1" dirty="0"/>
              <a:t>A Reference</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6" end="6"/>
                                            </p:txEl>
                                          </p:spTgt>
                                        </p:tgtEl>
                                        <p:attrNameLst>
                                          <p:attrName>style.visibility</p:attrName>
                                        </p:attrNameLst>
                                      </p:cBhvr>
                                      <p:to>
                                        <p:strVal val="visible"/>
                                      </p:to>
                                    </p:set>
                                    <p:anim calcmode="lin" valueType="num">
                                      <p:cBhvr additive="base">
                                        <p:cTn id="2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8" end="8"/>
                                            </p:txEl>
                                          </p:spTgt>
                                        </p:tgtEl>
                                        <p:attrNameLst>
                                          <p:attrName>style.visibility</p:attrName>
                                        </p:attrNameLst>
                                      </p:cBhvr>
                                      <p:to>
                                        <p:strVal val="visible"/>
                                      </p:to>
                                    </p:set>
                                    <p:anim calcmode="lin" valueType="num">
                                      <p:cBhvr additive="base">
                                        <p:cTn id="31"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cited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citation will usually come at the beginning of a sentence or follow information provided at the end of a sentence. - This is so the reader can tell which source the information has been taken from</a:t>
            </a:r>
          </a:p>
          <a:p>
            <a:endParaRPr lang="en-GB" altLang="en-US" sz="2400" dirty="0"/>
          </a:p>
          <a:p>
            <a:r>
              <a:rPr lang="en-GB" altLang="en-US" sz="2400" dirty="0"/>
              <a:t>There are many ways to provide a citation. - This depends upon how many words / lines you are going to take from the information.  It also depends on how you want to write the information.</a:t>
            </a:r>
          </a:p>
        </p:txBody>
      </p:sp>
      <p:sp>
        <p:nvSpPr>
          <p:cNvPr id="3" name="Title 2"/>
          <p:cNvSpPr>
            <a:spLocks noGrp="1"/>
          </p:cNvSpPr>
          <p:nvPr>
            <p:ph type="title"/>
          </p:nvPr>
        </p:nvSpPr>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endParaRPr lang="en-GB" dirty="0"/>
          </a:p>
          <a:p>
            <a:pPr marL="0" indent="0">
              <a:buNone/>
            </a:pPr>
            <a:endParaRPr lang="en-GB" dirty="0"/>
          </a:p>
          <a:p>
            <a:pPr marL="0" indent="0" algn="ctr">
              <a:buNone/>
            </a:pPr>
            <a:r>
              <a:rPr lang="en-GB" dirty="0"/>
              <a:t>Always put in brackets what you would not say out loud!!!</a:t>
            </a:r>
          </a:p>
        </p:txBody>
      </p:sp>
      <p:sp>
        <p:nvSpPr>
          <p:cNvPr id="5" name="Rectangle 4">
            <a:extLst>
              <a:ext uri="{FF2B5EF4-FFF2-40B4-BE49-F238E27FC236}">
                <a16:creationId xmlns:a16="http://schemas.microsoft.com/office/drawing/2014/main" id="{3D689E79-17F1-4271-9A7F-21DCB4341B3B}"/>
              </a:ext>
            </a:extLst>
          </p:cNvPr>
          <p:cNvSpPr/>
          <p:nvPr/>
        </p:nvSpPr>
        <p:spPr>
          <a:xfrm>
            <a:off x="430612" y="2113664"/>
            <a:ext cx="25202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B4B318C-EB63-479A-A655-FD0600B41FD5}"/>
              </a:ext>
            </a:extLst>
          </p:cNvPr>
          <p:cNvSpPr/>
          <p:nvPr/>
        </p:nvSpPr>
        <p:spPr>
          <a:xfrm>
            <a:off x="1472504" y="2627316"/>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2ABD057-259D-45D0-9C32-D18C101C0BDA}"/>
              </a:ext>
            </a:extLst>
          </p:cNvPr>
          <p:cNvSpPr/>
          <p:nvPr/>
        </p:nvSpPr>
        <p:spPr>
          <a:xfrm>
            <a:off x="1472504" y="3429000"/>
            <a:ext cx="144016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000"/>
                                        <p:tgtEl>
                                          <p:spTgt spid="3">
                                            <p:txEl>
                                              <p:pRg st="7" end="7"/>
                                            </p:txEl>
                                          </p:spTgt>
                                        </p:tgtEl>
                                      </p:cBhvr>
                                    </p:animEffect>
                                    <p:anim calcmode="lin" valueType="num">
                                      <p:cBhvr>
                                        <p:cTn id="2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pp. 9),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Where to put the brackets????</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a:buNone/>
            </a:pPr>
            <a:r>
              <a:rPr lang="en-GB" sz="2000" dirty="0"/>
              <a:t>Sticking to our rule of ‘only put in brackets what you would not read aloud’…</a:t>
            </a:r>
          </a:p>
          <a:p>
            <a:pPr marL="0" indent="0">
              <a:buNone/>
            </a:pPr>
            <a:r>
              <a:rPr lang="en-GB" sz="2000" dirty="0"/>
              <a:t>Check if the brackets are in the right place!</a:t>
            </a:r>
          </a:p>
          <a:p>
            <a:pPr marL="0" indent="0">
              <a:buNone/>
            </a:pPr>
            <a:endParaRPr lang="en-GB"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4576936" y="3356992"/>
            <a:ext cx="201128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475656" y="4077072"/>
            <a:ext cx="108012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2021)</a:t>
            </a:r>
          </a:p>
          <a:p>
            <a:pPr marL="0" indent="0">
              <a:buNone/>
            </a:pPr>
            <a:r>
              <a:rPr lang="en-GB" dirty="0"/>
              <a:t>World Health Organization (2021)</a:t>
            </a:r>
          </a:p>
          <a:p>
            <a:endParaRPr lang="en-GB" dirty="0"/>
          </a:p>
        </p:txBody>
      </p:sp>
      <p:pic>
        <p:nvPicPr>
          <p:cNvPr id="5" name="Picture 4">
            <a:hlinkClick r:id="rId3"/>
            <a:extLst>
              <a:ext uri="{FF2B5EF4-FFF2-40B4-BE49-F238E27FC236}">
                <a16:creationId xmlns:a16="http://schemas.microsoft.com/office/drawing/2014/main" id="{C1968C7B-9D0A-4EED-999E-30D43CE425A4}"/>
              </a:ext>
            </a:extLst>
          </p:cNvPr>
          <p:cNvPicPr>
            <a:picLocks noChangeAspect="1"/>
          </p:cNvPicPr>
          <p:nvPr/>
        </p:nvPicPr>
        <p:blipFill>
          <a:blip r:embed="rId4"/>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2022)</a:t>
            </a:r>
          </a:p>
          <a:p>
            <a:r>
              <a:rPr lang="en-GB" dirty="0"/>
              <a:t>Mind (2022)</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Articles/magazines</a:t>
            </a:r>
          </a:p>
          <a:p>
            <a:r>
              <a:rPr lang="en-GB" dirty="0"/>
              <a:t>Web Sources</a:t>
            </a:r>
          </a:p>
          <a:p>
            <a:r>
              <a:rPr lang="en-GB" dirty="0"/>
              <a:t>Chapters within books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anim calcmode="lin" valueType="num">
                                      <p:cBhvr additive="base">
                                        <p:cTn id="3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 Surname &amp; Initials</a:t>
            </a:r>
          </a:p>
          <a:p>
            <a:pPr eaLnBrk="1" hangingPunct="1"/>
            <a:r>
              <a:rPr lang="en-GB" altLang="en-US" dirty="0"/>
              <a:t>(Year published) </a:t>
            </a:r>
          </a:p>
          <a:p>
            <a:pPr eaLnBrk="1" hangingPunct="1"/>
            <a:r>
              <a:rPr lang="en-GB" altLang="en-US" i="1" dirty="0"/>
              <a:t>Full title</a:t>
            </a:r>
          </a:p>
          <a:p>
            <a:pPr eaLnBrk="1" hangingPunct="1"/>
            <a:r>
              <a:rPr lang="en-GB" altLang="en-US" dirty="0"/>
              <a:t>Edition -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67844" y="1556433"/>
            <a:ext cx="4572508"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52735" y="5228481"/>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252536" y="2276872"/>
            <a:ext cx="9577064" cy="2516188"/>
            <a:chOff x="-134944" y="2352675"/>
            <a:chExt cx="957706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134944" y="3677513"/>
              <a:ext cx="957706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3"/>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i="1" dirty="0">
                <a:cs typeface="Arial" charset="0"/>
              </a:rPr>
              <a:t>Title of book</a:t>
            </a:r>
            <a:r>
              <a:rPr lang="en-US" altLang="en-US" sz="2000" dirty="0">
                <a:cs typeface="Arial" charset="0"/>
              </a:rPr>
              <a:t>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395536" y="6656586"/>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 (in brackets)</a:t>
            </a:r>
            <a:endParaRPr lang="en-GB" altLang="en-US" dirty="0">
              <a:solidFill>
                <a:schemeClr val="tx2"/>
              </a:solidFill>
            </a:endParaRPr>
          </a:p>
          <a:p>
            <a:pPr eaLnBrk="1" hangingPunct="1"/>
            <a:r>
              <a:rPr lang="en-GB" altLang="en-US" dirty="0"/>
              <a:t>Title of article in ‘inverted commas’   </a:t>
            </a:r>
          </a:p>
          <a:p>
            <a:pPr eaLnBrk="1" hangingPunct="1"/>
            <a:r>
              <a:rPr lang="en-GB" altLang="en-US" dirty="0"/>
              <a:t>Title of journal </a:t>
            </a:r>
            <a:r>
              <a:rPr lang="en-GB" altLang="en-US" i="1" dirty="0"/>
              <a:t>in italics   </a:t>
            </a:r>
            <a:endParaRPr lang="en-GB" altLang="en-US" i="1" dirty="0">
              <a:solidFill>
                <a:schemeClr val="tx2"/>
              </a:solidFill>
            </a:endParaRPr>
          </a:p>
          <a:p>
            <a:pPr eaLnBrk="1" hangingPunct="1"/>
            <a:r>
              <a:rPr lang="en-GB" altLang="en-US" dirty="0"/>
              <a:t>Volume number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a:t>Page number(s)			</a:t>
            </a:r>
            <a:endParaRPr lang="en-GB" altLang="en-US" dirty="0">
              <a:solidFill>
                <a:schemeClr val="tx2"/>
              </a:solidFill>
            </a:endParaRPr>
          </a:p>
        </p:txBody>
      </p:sp>
      <p:sp>
        <p:nvSpPr>
          <p:cNvPr id="19460" name="Text Box 4"/>
          <p:cNvSpPr txBox="1">
            <a:spLocks noChangeArrowheads="1"/>
          </p:cNvSpPr>
          <p:nvPr/>
        </p:nvSpPr>
        <p:spPr bwMode="auto">
          <a:xfrm>
            <a:off x="1116013" y="5734050"/>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3"/>
          <a:stretch>
            <a:fillRect/>
          </a:stretch>
        </p:blipFill>
        <p:spPr>
          <a:xfrm>
            <a:off x="823218" y="188640"/>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395536" y="5301208"/>
            <a:ext cx="8424936" cy="923330"/>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809609" y="2879949"/>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52577" y="4168376"/>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Author/Organisation</a:t>
            </a:r>
          </a:p>
          <a:p>
            <a:pPr eaLnBrk="1" hangingPunct="1"/>
            <a:r>
              <a:rPr lang="en-GB" altLang="en-US" dirty="0"/>
              <a:t>(Year written or updated) (in brackets)</a:t>
            </a:r>
          </a:p>
          <a:p>
            <a:pPr eaLnBrk="1" hangingPunct="1"/>
            <a:r>
              <a:rPr lang="en-GB" altLang="en-US" i="1" dirty="0"/>
              <a:t>Title of page accessed</a:t>
            </a:r>
            <a:r>
              <a:rPr lang="en-GB" altLang="en-US" dirty="0"/>
              <a:t> - </a:t>
            </a:r>
            <a:r>
              <a:rPr lang="en-GB" altLang="en-US" i="1" dirty="0"/>
              <a:t>in italics</a:t>
            </a:r>
          </a:p>
          <a:p>
            <a:pPr eaLnBrk="1" hangingPunct="1"/>
            <a:r>
              <a:rPr lang="en-GB" altLang="en-US" dirty="0"/>
              <a:t>URL - web page address</a:t>
            </a:r>
          </a:p>
          <a:p>
            <a:pPr eaLnBrk="1" hangingPunct="1"/>
            <a:r>
              <a:rPr lang="en-GB" altLang="en-US" dirty="0"/>
              <a:t>(Date you accessed it) (in brackets)</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&amp; Midwifery Council (2022) </a:t>
            </a:r>
            <a:r>
              <a:rPr lang="en-GB" i="1" dirty="0"/>
              <a:t>Our role in education. </a:t>
            </a:r>
            <a:r>
              <a:rPr lang="en-GB" dirty="0"/>
              <a:t>Available at: https://www.nmc.org.uk/education/our-role-in-education/ (Accessed on 9</a:t>
            </a:r>
            <a:r>
              <a:rPr lang="en-GB" baseline="30000" dirty="0"/>
              <a:t>th</a:t>
            </a:r>
            <a:r>
              <a:rPr lang="en-GB" dirty="0"/>
              <a:t> October 2022).</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1936476"/>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461665"/>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(2002)</a:t>
            </a:r>
          </a:p>
          <a:p>
            <a:r>
              <a:rPr lang="en-GB" altLang="en-US" sz="1200" dirty="0">
                <a:solidFill>
                  <a:srgbClr val="FF0000"/>
                </a:solidFill>
              </a:rPr>
              <a:t>       Or - (Department of Health, 2022)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endParaRPr lang="en-GB" altLang="en-US" dirty="0"/>
          </a:p>
          <a:p>
            <a:r>
              <a:rPr lang="en-GB" altLang="en-US" dirty="0"/>
              <a:t>Avoid using Anon when referencing – there is ALWAYS an author.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7" end="7"/>
                                            </p:txEl>
                                          </p:spTgt>
                                        </p:tgtEl>
                                        <p:attrNameLst>
                                          <p:attrName>style.visibility</p:attrName>
                                        </p:attrNameLst>
                                      </p:cBhvr>
                                      <p:to>
                                        <p:strVal val="visible"/>
                                      </p:to>
                                    </p:set>
                                    <p:anim calcmode="lin" valueType="num">
                                      <p:cBhvr additive="base">
                                        <p:cTn id="31"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556792"/>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700808"/>
            <a:ext cx="4114800" cy="4893647"/>
          </a:xfrm>
          <a:prstGeom prst="rect">
            <a:avLst/>
          </a:prstGeom>
          <a:noFill/>
        </p:spPr>
        <p:txBody>
          <a:bodyPr wrap="square" rtlCol="0">
            <a:spAutoFit/>
          </a:bodyPr>
          <a:lstStyle/>
          <a:p>
            <a:r>
              <a:rPr lang="en-GB" sz="2400" dirty="0"/>
              <a:t>When using the HRS all references… </a:t>
            </a:r>
          </a:p>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600200"/>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82437" y="404664"/>
            <a:ext cx="8229600" cy="826733"/>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457200" y="1556792"/>
            <a:ext cx="8229600" cy="5401591"/>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F.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a:xfrm>
            <a:off x="490034" y="84772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Mears, M. (2013) ‘The Social Context of Health and Social Care’, in Brotherton, G. and Parker, S. (Eds.) </a:t>
            </a:r>
            <a:r>
              <a:rPr lang="en-GB" altLang="en-US" sz="1600" i="1" dirty="0">
                <a:latin typeface="Arial" panose="020B0604020202020204" pitchFamily="34" charset="0"/>
                <a:cs typeface="Arial" panose="020B0604020202020204" pitchFamily="34" charset="0"/>
              </a:rPr>
              <a:t>Your Foundation in Health and Social Care. </a:t>
            </a:r>
            <a:r>
              <a:rPr lang="en-GB" altLang="en-US" sz="1600" dirty="0">
                <a:latin typeface="Arial" panose="020B0604020202020204" pitchFamily="34" charset="0"/>
                <a:cs typeface="Arial" panose="020B0604020202020204" pitchFamily="34" charset="0"/>
              </a:rPr>
              <a:t>(2nd Ed.) London: Sage.</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altLang="en-US" sz="1600" dirty="0">
                <a:latin typeface="Arial" panose="020B0604020202020204" pitchFamily="34" charset="0"/>
                <a:cs typeface="Arial" panose="020B0604020202020204" pitchFamily="34" charset="0"/>
              </a:rPr>
              <a:t>Mind (2021) Types of Mental Health Problems. Available at: https://www.mind.org.uk/information-support/types-of-mental-health-problems/ (Accessed on 9</a:t>
            </a:r>
            <a:r>
              <a:rPr lang="en-GB" altLang="en-US" sz="1600" baseline="30000" dirty="0">
                <a:latin typeface="Arial" panose="020B0604020202020204" pitchFamily="34" charset="0"/>
                <a:cs typeface="Arial" panose="020B0604020202020204" pitchFamily="34" charset="0"/>
              </a:rPr>
              <a:t>th</a:t>
            </a:r>
            <a:r>
              <a:rPr lang="en-GB" altLang="en-US" sz="1600" dirty="0">
                <a:latin typeface="Arial" panose="020B0604020202020204" pitchFamily="34" charset="0"/>
                <a:cs typeface="Arial" panose="020B0604020202020204" pitchFamily="34" charset="0"/>
              </a:rPr>
              <a:t>  October 2022).</a:t>
            </a:r>
            <a:endParaRPr lang="en-GB" altLang="en-US" sz="1600" dirty="0">
              <a:latin typeface="Tahoma" pitchFamily="34" charset="0"/>
            </a:endParaRP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(2021)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 to them – one click and the webpage you are on may be lost forever</a:t>
            </a:r>
          </a:p>
          <a:p>
            <a:pPr marL="342900" indent="-342900">
              <a:buFont typeface="Arial" panose="020B0604020202020204" pitchFamily="34" charset="0"/>
              <a:buChar char="•"/>
            </a:pPr>
            <a:r>
              <a:rPr lang="en-GB" sz="2400" dirty="0"/>
              <a:t>Once finished proof 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a:t>
            </a:r>
            <a:r>
              <a:rPr lang="en-GB"/>
              <a:t>tackle practice Referencing Activities </a:t>
            </a:r>
            <a:r>
              <a:rPr lang="en-GB" dirty="0"/>
              <a:t>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0</TotalTime>
  <Words>3614</Words>
  <Application>Microsoft Office PowerPoint</Application>
  <PresentationFormat>On-screen Show (4:3)</PresentationFormat>
  <Paragraphs>508</Paragraphs>
  <Slides>67</Slides>
  <Notes>16</Notes>
  <HiddenSlides>1</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67</vt:i4>
      </vt:variant>
    </vt:vector>
  </HeadingPairs>
  <TitlesOfParts>
    <vt:vector size="78"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We are going to look at…</vt:lpstr>
      <vt:lpstr>Referencing in Context</vt:lpstr>
      <vt:lpstr>What is a Reference?</vt:lpstr>
      <vt:lpstr>Why use a referencing system?</vt:lpstr>
      <vt:lpstr>Why use a referencing system?</vt:lpstr>
      <vt:lpstr>When to Reference ???</vt:lpstr>
      <vt:lpstr>When NOT to reference…</vt:lpstr>
      <vt:lpstr>Top Tips</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Example of indented long direct quote Larger quotes (2 lines or 30 words +): Start quote on new line and indent.  </vt:lpstr>
      <vt:lpstr>Useful verbs and phrases for introducing direct quotes</vt:lpstr>
      <vt:lpstr>Providing a Citation… Paraphrasing</vt:lpstr>
      <vt:lpstr>Where to put the brackets????</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Multiple works by Same Author</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Joanna Fender</cp:lastModifiedBy>
  <cp:revision>229</cp:revision>
  <dcterms:created xsi:type="dcterms:W3CDTF">1601-01-01T00:00:00Z</dcterms:created>
  <dcterms:modified xsi:type="dcterms:W3CDTF">2023-02-09T14:33:33Z</dcterms:modified>
</cp:coreProperties>
</file>