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Layouts/slideLayout7.xml" ContentType="application/vnd.openxmlformats-officedocument.presentationml.slideLayout+xml"/>
  <Override PartName="/ppt/theme/theme4.xml" ContentType="application/vnd.openxmlformats-officedocument.theme+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 id="2147483687" r:id="rId9"/>
  </p:sldMasterIdLst>
  <p:notesMasterIdLst>
    <p:notesMasterId r:id="rId41"/>
  </p:notesMasterIdLst>
  <p:sldIdLst>
    <p:sldId id="292" r:id="rId10"/>
    <p:sldId id="294" r:id="rId11"/>
    <p:sldId id="500" r:id="rId12"/>
    <p:sldId id="531" r:id="rId13"/>
    <p:sldId id="546" r:id="rId14"/>
    <p:sldId id="936" r:id="rId15"/>
    <p:sldId id="935" r:id="rId16"/>
    <p:sldId id="509" r:id="rId17"/>
    <p:sldId id="547" r:id="rId18"/>
    <p:sldId id="548" r:id="rId19"/>
    <p:sldId id="549" r:id="rId20"/>
    <p:sldId id="550" r:id="rId21"/>
    <p:sldId id="933" r:id="rId22"/>
    <p:sldId id="532" r:id="rId23"/>
    <p:sldId id="551" r:id="rId24"/>
    <p:sldId id="552" r:id="rId25"/>
    <p:sldId id="553" r:id="rId26"/>
    <p:sldId id="554" r:id="rId27"/>
    <p:sldId id="555" r:id="rId28"/>
    <p:sldId id="934" r:id="rId29"/>
    <p:sldId id="533" r:id="rId30"/>
    <p:sldId id="556" r:id="rId31"/>
    <p:sldId id="557" r:id="rId32"/>
    <p:sldId id="558" r:id="rId33"/>
    <p:sldId id="559" r:id="rId34"/>
    <p:sldId id="560" r:id="rId35"/>
    <p:sldId id="561" r:id="rId36"/>
    <p:sldId id="562" r:id="rId37"/>
    <p:sldId id="1094" r:id="rId38"/>
    <p:sldId id="1102" r:id="rId39"/>
    <p:sldId id="10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B51CFD-F8C6-4DC8-9FD5-894FD58A71C8}" v="7" dt="2026-04-21T08:19:52.5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72" d="100"/>
          <a:sy n="72" d="100"/>
        </p:scale>
        <p:origin x="593" y="5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microsoft.com/office/2015/10/relationships/revisionInfo" Target="revisionInfo.xml"/><Relationship Id="rId20" Type="http://schemas.openxmlformats.org/officeDocument/2006/relationships/slide" Target="slides/slide11.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21/04/2026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1640347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4086035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2678947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2823984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614275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26050075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b="0" i="0" dirty="0">
                <a:solidFill>
                  <a:srgbClr val="202124"/>
                </a:solidFill>
                <a:effectLst/>
                <a:latin typeface="arial" panose="020B0604020202020204" pitchFamily="34" charset="0"/>
              </a:rPr>
              <a:t>Internet Key Exchange (IKE) is a standard protocol used to </a:t>
            </a:r>
            <a:r>
              <a:rPr lang="en-US" sz="1000" b="1" i="0" dirty="0">
                <a:solidFill>
                  <a:srgbClr val="202124"/>
                </a:solidFill>
                <a:effectLst/>
                <a:latin typeface="arial" panose="020B0604020202020204" pitchFamily="34" charset="0"/>
              </a:rPr>
              <a:t>set up a secure and authenticated communication channel between two parties via a virtual private network (VPN)</a:t>
            </a:r>
            <a:r>
              <a:rPr lang="en-US" sz="1000" b="0" i="0" dirty="0">
                <a:solidFill>
                  <a:srgbClr val="202124"/>
                </a:solidFill>
                <a:effectLst/>
                <a:latin typeface="arial" panose="020B0604020202020204" pitchFamily="34" charset="0"/>
              </a:rPr>
              <a:t>. The protocol ensures security for VPN negotiation, remote host and network access.</a:t>
            </a:r>
            <a:endParaRPr lang="en-US" sz="1000"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3267724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0225352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510576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2184302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929388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333333"/>
                </a:solidFill>
                <a:effectLst/>
                <a:latin typeface="Helvetica" panose="020B0604020202020204" pitchFamily="34" charset="0"/>
                <a:ea typeface="Times New Roman" panose="02020603050405020304" pitchFamily="18" charset="0"/>
              </a:rPr>
              <a:t>All detective systems have several things in common; they look for unusual or prohibited activity. They also provide methods to record or alert system operators of potential unauthorized access. Detective controls do not prevent anything from happening; they are more of an after-the-fact measure.</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19939686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118571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36898962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3007487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21049536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4947756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t>Non-repudiation -</a:t>
            </a:r>
            <a:r>
              <a:rPr lang="en-US" sz="1200" b="0" i="0" dirty="0">
                <a:solidFill>
                  <a:srgbClr val="202124"/>
                </a:solidFill>
                <a:effectLst/>
                <a:latin typeface="arial" panose="020B0604020202020204" pitchFamily="34" charset="0"/>
              </a:rPr>
              <a:t>Assurance that the sender of information is provided with proof of delivery and the recipient is provided with proof of the sender's identity, so neither can later deny having processed the information.</a:t>
            </a:r>
          </a:p>
          <a:p>
            <a:r>
              <a:rPr lang="en-US" sz="1200" b="1" i="0" dirty="0">
                <a:solidFill>
                  <a:srgbClr val="202124"/>
                </a:solidFill>
                <a:effectLst/>
                <a:latin typeface="arial" panose="020B0604020202020204" pitchFamily="34" charset="0"/>
              </a:rPr>
              <a:t>Nonrepudiation is achieved through cryptography, like digital signatures</a:t>
            </a:r>
            <a:r>
              <a:rPr lang="en-US" sz="1200" b="0" i="0" dirty="0">
                <a:solidFill>
                  <a:srgbClr val="202124"/>
                </a:solidFill>
                <a:effectLst/>
                <a:latin typeface="arial" panose="020B0604020202020204" pitchFamily="34" charset="0"/>
              </a:rPr>
              <a:t>,</a:t>
            </a:r>
          </a:p>
          <a:p>
            <a:r>
              <a:rPr lang="en-US" sz="1200" b="0" i="0" dirty="0">
                <a:solidFill>
                  <a:srgbClr val="202124"/>
                </a:solidFill>
                <a:effectLst/>
                <a:latin typeface="arial" panose="020B0604020202020204" pitchFamily="34" charset="0"/>
              </a:rPr>
              <a:t>In online transactions, digital signatures ensure that a party cannot later deny sending information or deny the authenticity of its signature.</a:t>
            </a:r>
            <a:endParaRPr lang="en-US" sz="1000"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14588457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15606977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27</a:t>
            </a:fld>
            <a:endParaRPr lang="en-US" dirty="0"/>
          </a:p>
        </p:txBody>
      </p:sp>
    </p:spTree>
    <p:extLst>
      <p:ext uri="{BB962C8B-B14F-4D97-AF65-F5344CB8AC3E}">
        <p14:creationId xmlns:p14="http://schemas.microsoft.com/office/powerpoint/2010/main" val="4123102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28</a:t>
            </a:fld>
            <a:endParaRPr lang="en-US" dirty="0"/>
          </a:p>
        </p:txBody>
      </p:sp>
    </p:spTree>
    <p:extLst>
      <p:ext uri="{BB962C8B-B14F-4D97-AF65-F5344CB8AC3E}">
        <p14:creationId xmlns:p14="http://schemas.microsoft.com/office/powerpoint/2010/main" val="6979861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21/04/2026</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53257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21/04/2026</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9173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85530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CHUNK">
    <p:bg>
      <p:bgPr>
        <a:solidFill>
          <a:srgbClr val="FFFFFF"/>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0" y="365760"/>
            <a:ext cx="12192000" cy="1219200"/>
          </a:xfrm>
          <a:prstGeom prst="rect">
            <a:avLst/>
          </a:prstGeom>
          <a:noFill/>
          <a:ln/>
        </p:spPr>
        <p:txBody>
          <a:bodyPr wrap="square" rtlCol="0"/>
          <a:lstStyle>
            <a:lvl1pPr marL="0" indent="0">
              <a:buNone/>
              <a:defRPr lang="en-US" sz="2933" dirty="0">
                <a:solidFill>
                  <a:srgbClr val="024C69"/>
                </a:solidFill>
                <a:latin typeface="Arial" pitchFamily="34" charset="0"/>
                <a:ea typeface="Arial" pitchFamily="34" charset="-122"/>
                <a:cs typeface="Arial" pitchFamily="34" charset="-120"/>
              </a:defRPr>
            </a:lvl1pPr>
          </a:lstStyle>
          <a:p>
            <a:pPr marL="0" indent="0">
              <a:buNone/>
            </a:pPr>
            <a:r>
              <a:rPr lang="en-US" sz="2933">
                <a:solidFill>
                  <a:srgbClr val="024C69"/>
                </a:solidFill>
                <a:latin typeface="Arial" pitchFamily="34" charset="0"/>
                <a:ea typeface="Arial" pitchFamily="34" charset="-122"/>
                <a:cs typeface="Arial" pitchFamily="34" charset="-120"/>
              </a:rPr>
              <a:t>(custom placeholder text!)</a:t>
            </a:r>
            <a:endParaRPr lang="en-US" sz="2933"/>
          </a:p>
        </p:txBody>
      </p:sp>
      <p:sp>
        <p:nvSpPr>
          <p:cNvPr id="3" name="Text 0"/>
          <p:cNvSpPr>
            <a:spLocks noGrp="1"/>
          </p:cNvSpPr>
          <p:nvPr>
            <p:ph type="body" idx="101" hasCustomPrompt="1"/>
          </p:nvPr>
        </p:nvSpPr>
        <p:spPr>
          <a:xfrm>
            <a:off x="0" y="0"/>
            <a:ext cx="12192000" cy="365760"/>
          </a:xfrm>
          <a:prstGeom prst="rect">
            <a:avLst/>
          </a:prstGeom>
          <a:noFill/>
          <a:ln/>
        </p:spPr>
        <p:txBody>
          <a:bodyPr wrap="square" rtlCol="0"/>
          <a:lstStyle>
            <a:lvl1pPr marL="0" indent="0">
              <a:buNone/>
              <a:defRPr lang="en-US" sz="2133" dirty="0">
                <a:solidFill>
                  <a:srgbClr val="024C69"/>
                </a:solidFill>
                <a:latin typeface="Arial" pitchFamily="34" charset="0"/>
                <a:ea typeface="Arial" pitchFamily="34" charset="-122"/>
                <a:cs typeface="Arial" pitchFamily="34" charset="-120"/>
              </a:defRPr>
            </a:lvl1pPr>
          </a:lstStyle>
          <a:p>
            <a:pPr marL="0" indent="0">
              <a:buNone/>
            </a:pPr>
            <a:r>
              <a:rPr lang="en-US" sz="2133">
                <a:solidFill>
                  <a:srgbClr val="024C69"/>
                </a:solidFill>
                <a:latin typeface="Arial" pitchFamily="34" charset="0"/>
                <a:ea typeface="Arial" pitchFamily="34" charset="-122"/>
                <a:cs typeface="Arial" pitchFamily="34" charset="-120"/>
              </a:rPr>
              <a:t>(custom placeholder text!)</a:t>
            </a:r>
            <a:endParaRPr lang="en-US" sz="2133"/>
          </a:p>
        </p:txBody>
      </p:sp>
      <p:sp>
        <p:nvSpPr>
          <p:cNvPr id="4" name="Text 0"/>
          <p:cNvSpPr/>
          <p:nvPr/>
        </p:nvSpPr>
        <p:spPr>
          <a:xfrm>
            <a:off x="1219200" y="6172200"/>
            <a:ext cx="10363200" cy="304800"/>
          </a:xfrm>
          <a:prstGeom prst="rect">
            <a:avLst/>
          </a:prstGeom>
          <a:noFill/>
          <a:ln/>
        </p:spPr>
        <p:txBody>
          <a:bodyPr wrap="square" rtlCol="0" anchor="t">
            <a:normAutofit/>
          </a:bodyPr>
          <a:lstStyle/>
          <a:p>
            <a:pPr algn="r"/>
            <a:r>
              <a:rPr lang="en-US" sz="800">
                <a:solidFill>
                  <a:srgbClr val="D9D9D9"/>
                </a:solidFill>
              </a:rPr>
              <a:t>© 2020  Cisco and/or its affiliates. All rights reserved.   Cisco Confidential</a:t>
            </a:r>
            <a:endParaRPr lang="en-US" sz="800"/>
          </a:p>
        </p:txBody>
      </p:sp>
      <p:pic>
        <p:nvPicPr>
          <p:cNvPr id="5" name="Image 0" descr="C:/Users/ahungerf/git/netacad-vudu/src/pptx/assets/Cisco_logo_sm.png"/>
          <p:cNvPicPr>
            <a:picLocks noChangeAspect="1"/>
          </p:cNvPicPr>
          <p:nvPr/>
        </p:nvPicPr>
        <p:blipFill>
          <a:blip r:embed="rId2"/>
          <a:stretch>
            <a:fillRect/>
          </a:stretch>
        </p:blipFill>
        <p:spPr>
          <a:xfrm>
            <a:off x="609600" y="6172200"/>
            <a:ext cx="487680" cy="243840"/>
          </a:xfrm>
          <a:prstGeom prst="rect">
            <a:avLst/>
          </a:prstGeom>
        </p:spPr>
      </p:pic>
      <p:sp>
        <p:nvSpPr>
          <p:cNvPr id="25" name="Slide Number Placeholder 0"/>
          <p:cNvSpPr>
            <a:spLocks noGrp="1"/>
          </p:cNvSpPr>
          <p:nvPr>
            <p:ph type="sldNum" sz="quarter" idx="4294967295"/>
          </p:nvPr>
        </p:nvSpPr>
        <p:spPr>
          <a:xfrm>
            <a:off x="11582400" y="6172200"/>
            <a:ext cx="609600" cy="304800"/>
          </a:xfrm>
          <a:prstGeom prst="rect">
            <a:avLst/>
          </a:prstGeom>
          <a:extLst>
            <a:ext uri="{C572A759-6A51-4108-AA02-DFA0A04FC94B}">
              <ma14:wrappingTextBoxFlag xmlns:ma14="http://schemas.microsoft.com/office/mac/drawingml/2011/main" xmlns="" val="0"/>
            </a:ext>
          </a:extLst>
        </p:spPr>
        <p:txBody>
          <a:bodyPr anchor="t"/>
          <a:lstStyle>
            <a:lvl1pPr>
              <a:defRPr sz="800">
                <a:solidFill>
                  <a:srgbClr val="D9D9D9"/>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1193121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BLOCK">
    <p:bg>
      <p:bgPr>
        <a:solidFill>
          <a:srgbClr val="00394F"/>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609600" y="2743200"/>
            <a:ext cx="10972800" cy="1219200"/>
          </a:xfrm>
          <a:prstGeom prst="rect">
            <a:avLst/>
          </a:prstGeom>
          <a:noFill/>
          <a:ln/>
        </p:spPr>
        <p:txBody>
          <a:bodyPr wrap="square" rtlCol="0"/>
          <a:lstStyle>
            <a:lvl1pPr marL="0" indent="0">
              <a:buNone/>
              <a:defRPr lang="en-US" sz="6133" dirty="0">
                <a:solidFill>
                  <a:srgbClr val="B1E8FA"/>
                </a:solidFill>
                <a:latin typeface="Arial" pitchFamily="34" charset="0"/>
                <a:ea typeface="Arial" pitchFamily="34" charset="-122"/>
                <a:cs typeface="Arial" pitchFamily="34" charset="-120"/>
              </a:defRPr>
            </a:lvl1pPr>
          </a:lstStyle>
          <a:p>
            <a:pPr marL="0" indent="0">
              <a:buNone/>
            </a:pPr>
            <a:r>
              <a:rPr lang="en-US" sz="6133">
                <a:solidFill>
                  <a:srgbClr val="B1E8FA"/>
                </a:solidFill>
                <a:latin typeface="Arial" pitchFamily="34" charset="0"/>
                <a:ea typeface="Arial" pitchFamily="34" charset="-122"/>
                <a:cs typeface="Arial" pitchFamily="34" charset="-120"/>
              </a:rPr>
              <a:t>(custom placeholder text!)</a:t>
            </a:r>
            <a:endParaRPr lang="en-US" sz="6133"/>
          </a:p>
        </p:txBody>
      </p:sp>
      <p:sp>
        <p:nvSpPr>
          <p:cNvPr id="3" name="Text 0"/>
          <p:cNvSpPr/>
          <p:nvPr/>
        </p:nvSpPr>
        <p:spPr>
          <a:xfrm>
            <a:off x="1219200" y="6172200"/>
            <a:ext cx="10363200" cy="304800"/>
          </a:xfrm>
          <a:prstGeom prst="rect">
            <a:avLst/>
          </a:prstGeom>
          <a:noFill/>
          <a:ln/>
        </p:spPr>
        <p:txBody>
          <a:bodyPr wrap="square" rtlCol="0" anchor="t">
            <a:normAutofit/>
          </a:bodyPr>
          <a:lstStyle/>
          <a:p>
            <a:pPr algn="r"/>
            <a:r>
              <a:rPr lang="en-US" sz="800">
                <a:solidFill>
                  <a:srgbClr val="D9D9D9"/>
                </a:solidFill>
              </a:rPr>
              <a:t>© 2020  Cisco and/or its affiliates. All rights reserved.   Cisco Confidential</a:t>
            </a:r>
            <a:endParaRPr lang="en-US" sz="800"/>
          </a:p>
        </p:txBody>
      </p:sp>
      <p:pic>
        <p:nvPicPr>
          <p:cNvPr id="4" name="Image 0" descr="C:/Users/ahungerf/git/netacad-vudu/src/pptx/assets/Cisco_logo_sm.png"/>
          <p:cNvPicPr>
            <a:picLocks noChangeAspect="1"/>
          </p:cNvPicPr>
          <p:nvPr/>
        </p:nvPicPr>
        <p:blipFill>
          <a:blip r:embed="rId2"/>
          <a:srcRect t="-16667" b="-16667"/>
          <a:stretch/>
        </p:blipFill>
        <p:spPr>
          <a:xfrm>
            <a:off x="609600" y="6172200"/>
            <a:ext cx="487680" cy="487680"/>
          </a:xfrm>
          <a:prstGeom prst="rect">
            <a:avLst/>
          </a:prstGeom>
        </p:spPr>
      </p:pic>
      <p:sp>
        <p:nvSpPr>
          <p:cNvPr id="25" name="Slide Number Placeholder 0"/>
          <p:cNvSpPr>
            <a:spLocks noGrp="1"/>
          </p:cNvSpPr>
          <p:nvPr>
            <p:ph type="sldNum" sz="quarter" idx="4294967295"/>
          </p:nvPr>
        </p:nvSpPr>
        <p:spPr>
          <a:xfrm>
            <a:off x="11582400" y="6172200"/>
            <a:ext cx="609600" cy="304800"/>
          </a:xfrm>
          <a:prstGeom prst="rect">
            <a:avLst/>
          </a:prstGeom>
          <a:extLst>
            <a:ext uri="{C572A759-6A51-4108-AA02-DFA0A04FC94B}">
              <ma14:wrappingTextBoxFlag xmlns:ma14="http://schemas.microsoft.com/office/mac/drawingml/2011/main" xmlns="" val="0"/>
            </a:ext>
          </a:extLst>
        </p:spPr>
        <p:txBody>
          <a:bodyPr anchor="t"/>
          <a:lstStyle>
            <a:lvl1pPr>
              <a:defRPr sz="800">
                <a:solidFill>
                  <a:srgbClr val="D9D9D9"/>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609037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INST_INTRO">
    <p:bg>
      <p:bgPr>
        <a:solidFill>
          <a:srgbClr val="FFFFFF"/>
        </a:solidFill>
        <a:effectLst/>
      </p:bgPr>
    </p:bg>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0" y="0"/>
            <a:ext cx="12192000" cy="365760"/>
          </a:xfrm>
          <a:prstGeom prst="rect">
            <a:avLst/>
          </a:prstGeom>
          <a:noFill/>
          <a:ln/>
        </p:spPr>
        <p:txBody>
          <a:bodyPr wrap="square" rtlCol="0"/>
          <a:lstStyle>
            <a:lvl1pPr marL="0" indent="0">
              <a:buNone/>
              <a:defRPr lang="en-US" sz="2133" dirty="0">
                <a:solidFill>
                  <a:srgbClr val="024C69"/>
                </a:solidFill>
                <a:latin typeface="Arial" pitchFamily="34" charset="0"/>
                <a:ea typeface="Arial" pitchFamily="34" charset="-122"/>
                <a:cs typeface="Arial" pitchFamily="34" charset="-120"/>
              </a:defRPr>
            </a:lvl1pPr>
          </a:lstStyle>
          <a:p>
            <a:pPr marL="0" indent="0">
              <a:buNone/>
            </a:pPr>
            <a:r>
              <a:rPr lang="en-US" sz="2133" dirty="0">
                <a:solidFill>
                  <a:srgbClr val="024C69"/>
                </a:solidFill>
                <a:latin typeface="Arial" pitchFamily="34" charset="0"/>
                <a:ea typeface="Arial" pitchFamily="34" charset="-122"/>
                <a:cs typeface="Arial" pitchFamily="34" charset="-120"/>
              </a:rPr>
              <a:t>(custom placeholder text!)</a:t>
            </a:r>
            <a:endParaRPr lang="en-US" sz="2133" dirty="0"/>
          </a:p>
        </p:txBody>
      </p:sp>
      <p:sp>
        <p:nvSpPr>
          <p:cNvPr id="3" name="Text 0"/>
          <p:cNvSpPr/>
          <p:nvPr/>
        </p:nvSpPr>
        <p:spPr>
          <a:xfrm>
            <a:off x="1219200" y="6172200"/>
            <a:ext cx="10363200" cy="304800"/>
          </a:xfrm>
          <a:prstGeom prst="rect">
            <a:avLst/>
          </a:prstGeom>
          <a:noFill/>
          <a:ln/>
        </p:spPr>
        <p:txBody>
          <a:bodyPr wrap="square" rtlCol="0" anchor="t">
            <a:normAutofit/>
          </a:bodyPr>
          <a:lstStyle/>
          <a:p>
            <a:pPr algn="r"/>
            <a:r>
              <a:rPr lang="en-US" sz="800" dirty="0">
                <a:solidFill>
                  <a:srgbClr val="D9D9D9"/>
                </a:solidFill>
              </a:rPr>
              <a:t>© 2020  Cisco and/or its affiliates. All rights reserved.   Cisco Confidential</a:t>
            </a:r>
            <a:endParaRPr lang="en-US" sz="800" dirty="0"/>
          </a:p>
        </p:txBody>
      </p:sp>
      <p:pic>
        <p:nvPicPr>
          <p:cNvPr id="4" name="Image 0" descr="C:/Users/ahungerf/git/netacad-vudu/src/pptx/assets/Cisco_logo_sm.png"/>
          <p:cNvPicPr>
            <a:picLocks noChangeAspect="1"/>
          </p:cNvPicPr>
          <p:nvPr/>
        </p:nvPicPr>
        <p:blipFill>
          <a:blip r:embed="rId2"/>
          <a:stretch>
            <a:fillRect/>
          </a:stretch>
        </p:blipFill>
        <p:spPr>
          <a:xfrm>
            <a:off x="609600" y="6172200"/>
            <a:ext cx="487680" cy="243840"/>
          </a:xfrm>
          <a:prstGeom prst="rect">
            <a:avLst/>
          </a:prstGeom>
        </p:spPr>
      </p:pic>
      <p:sp>
        <p:nvSpPr>
          <p:cNvPr id="25" name="Slide Number Placeholder 0"/>
          <p:cNvSpPr>
            <a:spLocks noGrp="1"/>
          </p:cNvSpPr>
          <p:nvPr>
            <p:ph type="sldNum" sz="quarter" idx="4294967295"/>
          </p:nvPr>
        </p:nvSpPr>
        <p:spPr>
          <a:xfrm>
            <a:off x="11582400" y="6172200"/>
            <a:ext cx="609600" cy="304800"/>
          </a:xfrm>
          <a:prstGeom prst="rect">
            <a:avLst/>
          </a:prstGeom>
          <a:extLst>
            <a:ext uri="{C572A759-6A51-4108-AA02-DFA0A04FC94B}">
              <ma14:wrappingTextBoxFlag xmlns="" xmlns:ma14="http://schemas.microsoft.com/office/mac/drawingml/2011/main" val="0"/>
            </a:ext>
          </a:extLst>
        </p:spPr>
        <p:txBody>
          <a:bodyPr anchor="t"/>
          <a:lstStyle>
            <a:lvl1pPr>
              <a:defRPr sz="800">
                <a:solidFill>
                  <a:srgbClr val="D9D9D9"/>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41573102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6.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4.xml"/><Relationship Id="rId1" Type="http://schemas.openxmlformats.org/officeDocument/2006/relationships/slideLayout" Target="../slideLayouts/slideLayout7.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5.xml"/><Relationship Id="rId1" Type="http://schemas.openxmlformats.org/officeDocument/2006/relationships/slideLayout" Target="../slideLayouts/slideLayout8.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3.png"/><Relationship Id="rId5" Type="http://schemas.openxmlformats.org/officeDocument/2006/relationships/theme" Target="../theme/theme6.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4/21/2026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 id="2147483685"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96729856"/>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8" Type="http://schemas.openxmlformats.org/officeDocument/2006/relationships/image" Target="../media/image13.jpg"/><Relationship Id="rId13" Type="http://schemas.openxmlformats.org/officeDocument/2006/relationships/image" Target="../media/image18.jpg"/><Relationship Id="rId3" Type="http://schemas.openxmlformats.org/officeDocument/2006/relationships/notesSlide" Target="../notesSlides/notesSlide1.xml"/><Relationship Id="rId7" Type="http://schemas.openxmlformats.org/officeDocument/2006/relationships/image" Target="../media/image12.png"/><Relationship Id="rId12" Type="http://schemas.openxmlformats.org/officeDocument/2006/relationships/image" Target="../media/image17.jpeg"/><Relationship Id="rId2" Type="http://schemas.openxmlformats.org/officeDocument/2006/relationships/slideLayout" Target="../slideLayouts/slideLayout4.xml"/><Relationship Id="rId1" Type="http://schemas.openxmlformats.org/officeDocument/2006/relationships/tags" Target="../tags/tag1.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jpeg"/><Relationship Id="rId4" Type="http://schemas.openxmlformats.org/officeDocument/2006/relationships/image" Target="../media/image9.png"/><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xml"/><Relationship Id="rId1" Type="http://schemas.openxmlformats.org/officeDocument/2006/relationships/tags" Target="../tags/tag2.xml"/><Relationship Id="rId6" Type="http://schemas.openxmlformats.org/officeDocument/2006/relationships/image" Target="../media/image18.jpg"/><Relationship Id="rId5" Type="http://schemas.openxmlformats.org/officeDocument/2006/relationships/image" Target="../media/image19.jpe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tags" Target="../tags/tag9.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xml"/><Relationship Id="rId1" Type="http://schemas.openxmlformats.org/officeDocument/2006/relationships/tags" Target="../tags/tag1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xml"/><Relationship Id="rId1" Type="http://schemas.openxmlformats.org/officeDocument/2006/relationships/tags" Target="../tags/tag16.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xml"/><Relationship Id="rId1" Type="http://schemas.openxmlformats.org/officeDocument/2006/relationships/tags" Target="../tags/tag17.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8.xml"/><Relationship Id="rId5" Type="http://schemas.openxmlformats.org/officeDocument/2006/relationships/image" Target="../media/image25.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xml"/><Relationship Id="rId1" Type="http://schemas.openxmlformats.org/officeDocument/2006/relationships/tags" Target="../tags/tag19.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xml"/><Relationship Id="rId1" Type="http://schemas.openxmlformats.org/officeDocument/2006/relationships/tags" Target="../tags/tag20.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ags" Target="../tags/tag2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2"/>
            <a:ext cx="5519242" cy="620978"/>
          </a:xfrm>
        </p:spPr>
        <p:txBody>
          <a:bodyPr/>
          <a:lstStyle/>
          <a:p>
            <a:r>
              <a:rPr lang="en-GB" sz="4000" b="1" i="1" dirty="0">
                <a:effectLst>
                  <a:outerShdw blurRad="38100" dist="38100" dir="2700000" algn="tl">
                    <a:srgbClr val="000000">
                      <a:alpha val="43137"/>
                    </a:srgbClr>
                  </a:outerShdw>
                </a:effectLst>
              </a:rPr>
              <a:t>Protecting Data and </a:t>
            </a:r>
          </a:p>
          <a:p>
            <a:r>
              <a:rPr lang="en-GB" sz="4000" b="1" i="1" dirty="0">
                <a:effectLst>
                  <a:outerShdw blurRad="38100" dist="38100" dir="2700000" algn="tl">
                    <a:srgbClr val="000000">
                      <a:alpha val="43137"/>
                    </a:srgbClr>
                  </a:outerShdw>
                </a:effectLst>
              </a:rPr>
              <a:t>Ensuring Integrity</a:t>
            </a:r>
          </a:p>
          <a:p>
            <a:r>
              <a:rPr lang="en-GB" sz="4000" b="1" i="1" dirty="0">
                <a:effectLst>
                  <a:outerShdw blurRad="38100" dist="38100" dir="2700000" algn="tl">
                    <a:srgbClr val="000000">
                      <a:alpha val="43137"/>
                    </a:srgbClr>
                  </a:outerShdw>
                </a:effectLst>
              </a:rPr>
              <a:t>- An Art!!!</a:t>
            </a:r>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r>
              <a:rPr lang="en-GB" b="1" i="1" dirty="0"/>
              <a:t>Network and Cybersecurity </a:t>
            </a:r>
          </a:p>
          <a:p>
            <a:r>
              <a:rPr lang="en-GB" b="1" i="1" dirty="0"/>
              <a:t>Essentials </a:t>
            </a:r>
            <a:r>
              <a:rPr lang="en-GB" i="1" dirty="0"/>
              <a:t>(ACCA4024)</a:t>
            </a:r>
            <a:br>
              <a:rPr lang="en-GB" i="1" dirty="0"/>
            </a:br>
            <a:endParaRPr lang="en-GB" i="1"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30427" y="901556"/>
            <a:ext cx="5461876" cy="2585323"/>
          </a:xfrm>
          <a:prstGeom prst="rect">
            <a:avLst/>
          </a:prstGeom>
        </p:spPr>
        <p:txBody>
          <a:bodyPr wrap="square">
            <a:spAutoFit/>
          </a:bodyPr>
          <a:lstStyle/>
          <a:p>
            <a:pPr algn="just">
              <a:spcBef>
                <a:spcPts val="0"/>
              </a:spcBef>
            </a:pPr>
            <a:r>
              <a:rPr lang="en-US" i="1" dirty="0">
                <a:solidFill>
                  <a:schemeClr val="tx1">
                    <a:lumMod val="50000"/>
                  </a:schemeClr>
                </a:solidFill>
              </a:rPr>
              <a:t>During today’s lecture, we shall discuss the part of cryptography in Cybersecurity. You will understand how encryption techniques, access control techniques used to protect confidentiality. </a:t>
            </a:r>
          </a:p>
          <a:p>
            <a:pPr algn="just">
              <a:spcBef>
                <a:spcPts val="0"/>
              </a:spcBef>
            </a:pPr>
            <a:endParaRPr lang="en-US" i="1" dirty="0">
              <a:solidFill>
                <a:schemeClr val="tx1">
                  <a:lumMod val="50000"/>
                </a:schemeClr>
              </a:solidFill>
            </a:endParaRPr>
          </a:p>
          <a:p>
            <a:pPr algn="just">
              <a:spcBef>
                <a:spcPts val="0"/>
              </a:spcBef>
            </a:pPr>
            <a:r>
              <a:rPr lang="en-US" i="1" dirty="0">
                <a:solidFill>
                  <a:schemeClr val="tx1">
                    <a:lumMod val="50000"/>
                  </a:schemeClr>
                </a:solidFill>
              </a:rPr>
              <a:t>In the later part of this session, you will also understand the different processes used to ensure integrity along with the need of digital signatures, digital certificates and database integrity enforcement.</a:t>
            </a:r>
          </a:p>
        </p:txBody>
      </p:sp>
      <p:pic>
        <p:nvPicPr>
          <p:cNvPr id="5" name="Picture 4">
            <a:extLst>
              <a:ext uri="{FF2B5EF4-FFF2-40B4-BE49-F238E27FC236}">
                <a16:creationId xmlns:a16="http://schemas.microsoft.com/office/drawing/2014/main" id="{961390BA-6482-4793-8E13-AAF02E89961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49558" y="202158"/>
            <a:ext cx="707013" cy="699398"/>
          </a:xfrm>
          <a:prstGeom prst="rect">
            <a:avLst/>
          </a:prstGeom>
          <a:noFill/>
          <a:ln>
            <a:noFill/>
          </a:ln>
        </p:spPr>
      </p:pic>
      <p:sp>
        <p:nvSpPr>
          <p:cNvPr id="3" name="Rectangle 2"/>
          <p:cNvSpPr/>
          <p:nvPr/>
        </p:nvSpPr>
        <p:spPr>
          <a:xfrm>
            <a:off x="270900" y="1212597"/>
            <a:ext cx="5670997" cy="2585323"/>
          </a:xfrm>
          <a:prstGeom prst="rect">
            <a:avLst/>
          </a:prstGeom>
        </p:spPr>
        <p:txBody>
          <a:bodyPr wrap="square">
            <a:spAutoFit/>
          </a:bodyPr>
          <a:lstStyle/>
          <a:p>
            <a:pPr fontAlgn="t"/>
            <a:r>
              <a:rPr lang="en-US" b="1" dirty="0">
                <a:solidFill>
                  <a:schemeClr val="bg1"/>
                </a:solidFill>
              </a:rPr>
              <a:t>Today’s Class</a:t>
            </a:r>
          </a:p>
          <a:p>
            <a:pPr marL="285750" indent="-285750" fontAlgn="t">
              <a:buFont typeface="Wingdings" panose="05000000000000000000" pitchFamily="2" charset="2"/>
              <a:buChar char="ü"/>
            </a:pPr>
            <a:r>
              <a:rPr lang="en-GB" b="1" dirty="0">
                <a:solidFill>
                  <a:schemeClr val="bg1"/>
                </a:solidFill>
              </a:rPr>
              <a:t>Cryptography</a:t>
            </a:r>
          </a:p>
          <a:p>
            <a:pPr marL="285750" indent="-285750" fontAlgn="t">
              <a:buFont typeface="Wingdings" panose="05000000000000000000" pitchFamily="2" charset="2"/>
              <a:buChar char="ü"/>
            </a:pPr>
            <a:r>
              <a:rPr lang="en-GB" b="1" dirty="0">
                <a:solidFill>
                  <a:schemeClr val="bg1"/>
                </a:solidFill>
              </a:rPr>
              <a:t>Access Control</a:t>
            </a:r>
          </a:p>
          <a:p>
            <a:pPr marL="285750" indent="-285750" fontAlgn="t">
              <a:buFont typeface="Wingdings" panose="05000000000000000000" pitchFamily="2" charset="2"/>
              <a:buChar char="ü"/>
            </a:pPr>
            <a:r>
              <a:rPr lang="en-GB" b="1" dirty="0">
                <a:solidFill>
                  <a:schemeClr val="bg1"/>
                </a:solidFill>
              </a:rPr>
              <a:t>Obscuring Data</a:t>
            </a:r>
          </a:p>
          <a:p>
            <a:pPr marL="285750" indent="-285750" fontAlgn="t">
              <a:buFont typeface="Wingdings" panose="05000000000000000000" pitchFamily="2" charset="2"/>
              <a:buChar char="ü"/>
            </a:pPr>
            <a:r>
              <a:rPr lang="en-GB" b="1" dirty="0">
                <a:solidFill>
                  <a:schemeClr val="bg1"/>
                </a:solidFill>
              </a:rPr>
              <a:t>Types of Data Integrity Controls</a:t>
            </a:r>
          </a:p>
          <a:p>
            <a:pPr marL="285750" indent="-285750" fontAlgn="t">
              <a:buFont typeface="Wingdings" panose="05000000000000000000" pitchFamily="2" charset="2"/>
              <a:buChar char="ü"/>
            </a:pPr>
            <a:r>
              <a:rPr lang="en-GB" b="1" dirty="0">
                <a:solidFill>
                  <a:schemeClr val="bg1"/>
                </a:solidFill>
              </a:rPr>
              <a:t>Digital Signatures</a:t>
            </a:r>
          </a:p>
          <a:p>
            <a:pPr marL="285750" indent="-285750" fontAlgn="t">
              <a:buFont typeface="Wingdings" panose="05000000000000000000" pitchFamily="2" charset="2"/>
              <a:buChar char="ü"/>
            </a:pPr>
            <a:r>
              <a:rPr lang="en-GB" b="1" dirty="0">
                <a:solidFill>
                  <a:schemeClr val="bg1"/>
                </a:solidFill>
              </a:rPr>
              <a:t>Certificates and</a:t>
            </a:r>
          </a:p>
          <a:p>
            <a:pPr marL="285750" indent="-285750" fontAlgn="t">
              <a:buFont typeface="Wingdings" panose="05000000000000000000" pitchFamily="2" charset="2"/>
              <a:buChar char="ü"/>
            </a:pPr>
            <a:r>
              <a:rPr lang="en-GB" b="1" dirty="0">
                <a:solidFill>
                  <a:schemeClr val="bg1"/>
                </a:solidFill>
              </a:rPr>
              <a:t>Database Integrity Enforcement</a:t>
            </a:r>
          </a:p>
          <a:p>
            <a:pPr marL="285750" indent="-285750" fontAlgn="t">
              <a:buFont typeface="Wingdings" panose="05000000000000000000" pitchFamily="2" charset="2"/>
              <a:buChar char="ü"/>
            </a:pPr>
            <a:endParaRPr lang="en-GB" b="1" dirty="0">
              <a:solidFill>
                <a:schemeClr val="bg1"/>
              </a:solidFill>
            </a:endParaRPr>
          </a:p>
        </p:txBody>
      </p:sp>
    </p:spTree>
    <p:extLst>
      <p:ext uri="{BB962C8B-B14F-4D97-AF65-F5344CB8AC3E}">
        <p14:creationId xmlns:p14="http://schemas.microsoft.com/office/powerpoint/2010/main" val="982367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Understanding Threats, Vulnerabilities and Attacks</a:t>
            </a:r>
            <a:endParaRPr lang="en-US" sz="3200" dirty="0"/>
          </a:p>
        </p:txBody>
      </p:sp>
      <p:grpSp>
        <p:nvGrpSpPr>
          <p:cNvPr id="22" name="Group 21"/>
          <p:cNvGrpSpPr/>
          <p:nvPr/>
        </p:nvGrpSpPr>
        <p:grpSpPr>
          <a:xfrm>
            <a:off x="188612" y="752270"/>
            <a:ext cx="2628021" cy="569568"/>
            <a:chOff x="231000" y="971766"/>
            <a:chExt cx="3824567" cy="840768"/>
          </a:xfrm>
        </p:grpSpPr>
        <p:pic>
          <p:nvPicPr>
            <p:cNvPr id="19" name="Picture 18" descr="Hat Grey Gray - Free vector graphic on Pixabay"/>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8760" y="971766"/>
              <a:ext cx="1226807" cy="838318"/>
            </a:xfrm>
            <a:prstGeom prst="rect">
              <a:avLst/>
            </a:prstGeom>
          </p:spPr>
        </p:pic>
        <p:pic>
          <p:nvPicPr>
            <p:cNvPr id="20" name="Picture 19" descr="Free vector graphic: Hat, White, Fashion, Male, Man - Free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4000" y="971766"/>
              <a:ext cx="1230393" cy="840768"/>
            </a:xfrm>
            <a:prstGeom prst="rect">
              <a:avLst/>
            </a:prstGeom>
          </p:spPr>
        </p:pic>
        <p:pic>
          <p:nvPicPr>
            <p:cNvPr id="21" name="Picture 20" descr="File:Hat-311702 960 720.png - Wikimedia Common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1000" y="975784"/>
              <a:ext cx="1218633" cy="832732"/>
            </a:xfrm>
            <a:prstGeom prst="rect">
              <a:avLst/>
            </a:prstGeom>
          </p:spPr>
        </p:pic>
      </p:grpSp>
      <p:pic>
        <p:nvPicPr>
          <p:cNvPr id="24" name="Picture 23" descr="Magnifying Glass See Thru · Free vector graphic on Pixabay"/>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860071">
            <a:off x="5425761" y="1471402"/>
            <a:ext cx="960325" cy="1067028"/>
          </a:xfrm>
          <a:prstGeom prst="rect">
            <a:avLst/>
          </a:prstGeom>
        </p:spPr>
      </p:pic>
      <p:pic>
        <p:nvPicPr>
          <p:cNvPr id="25" name="Picture 24" descr="illustration, balance, head, heart, -, thinking, vs ..."/>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1163" y="3388972"/>
            <a:ext cx="2764232" cy="1840189"/>
          </a:xfrm>
          <a:prstGeom prst="rect">
            <a:avLst/>
          </a:prstGeom>
        </p:spPr>
      </p:pic>
      <p:sp>
        <p:nvSpPr>
          <p:cNvPr id="66" name="Isosceles Triangle 65"/>
          <p:cNvSpPr/>
          <p:nvPr/>
        </p:nvSpPr>
        <p:spPr>
          <a:xfrm rot="17867776">
            <a:off x="3211545" y="277507"/>
            <a:ext cx="3632584" cy="3679690"/>
          </a:xfrm>
          <a:prstGeom prst="triangle">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t>SCANNING/ INFORMATION GATHERING</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67" name="Right Arrow 66"/>
          <p:cNvSpPr/>
          <p:nvPr/>
        </p:nvSpPr>
        <p:spPr>
          <a:xfrm>
            <a:off x="3999885" y="4864920"/>
            <a:ext cx="2399984" cy="728481"/>
          </a:xfrm>
          <a:prstGeom prst="rightArrow">
            <a:avLst/>
          </a:prstGeo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t>Gain Access</a:t>
            </a:r>
          </a:p>
        </p:txBody>
      </p:sp>
      <p:sp>
        <p:nvSpPr>
          <p:cNvPr id="68" name="Lightning Bolt 67"/>
          <p:cNvSpPr/>
          <p:nvPr/>
        </p:nvSpPr>
        <p:spPr>
          <a:xfrm rot="20802149" flipH="1">
            <a:off x="9067965" y="1355088"/>
            <a:ext cx="3263379" cy="1621180"/>
          </a:xfrm>
          <a:prstGeom prst="lightningBol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dirty="0"/>
              <a:t>Attack</a:t>
            </a:r>
          </a:p>
        </p:txBody>
      </p:sp>
      <p:grpSp>
        <p:nvGrpSpPr>
          <p:cNvPr id="35" name="Group 34"/>
          <p:cNvGrpSpPr/>
          <p:nvPr/>
        </p:nvGrpSpPr>
        <p:grpSpPr>
          <a:xfrm>
            <a:off x="9921142" y="178683"/>
            <a:ext cx="1999483" cy="728368"/>
            <a:chOff x="7963411" y="52798"/>
            <a:chExt cx="3964512" cy="1487640"/>
          </a:xfrm>
        </p:grpSpPr>
        <p:pic>
          <p:nvPicPr>
            <p:cNvPr id="29" name="Picture 28" descr="Fight the hysteria about the hack of OPM’s files. It’s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0066082" y="174969"/>
              <a:ext cx="1861841" cy="1047286"/>
            </a:xfrm>
            <a:prstGeom prst="rect">
              <a:avLst/>
            </a:prstGeom>
          </p:spPr>
        </p:pic>
        <p:pic>
          <p:nvPicPr>
            <p:cNvPr id="30" name="Picture 29" descr="Free Images : Ransomware, cyber, crime, attack, malware ..."/>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63411" y="52798"/>
              <a:ext cx="2102671" cy="1487640"/>
            </a:xfrm>
            <a:prstGeom prst="rect">
              <a:avLst/>
            </a:prstGeom>
          </p:spPr>
        </p:pic>
      </p:grpSp>
      <p:grpSp>
        <p:nvGrpSpPr>
          <p:cNvPr id="34" name="Group 33"/>
          <p:cNvGrpSpPr/>
          <p:nvPr/>
        </p:nvGrpSpPr>
        <p:grpSpPr>
          <a:xfrm>
            <a:off x="6602677" y="2462421"/>
            <a:ext cx="5427048" cy="3097551"/>
            <a:chOff x="6602677" y="2462421"/>
            <a:chExt cx="5427048" cy="3097551"/>
          </a:xfrm>
        </p:grpSpPr>
        <p:pic>
          <p:nvPicPr>
            <p:cNvPr id="10" name="Picture 9" descr="Neighborhood Network Construction Kit"/>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602677" y="3262521"/>
              <a:ext cx="5427048" cy="2297451"/>
            </a:xfrm>
            <a:prstGeom prst="rect">
              <a:avLst/>
            </a:prstGeom>
          </p:spPr>
        </p:pic>
        <p:pic>
          <p:nvPicPr>
            <p:cNvPr id="31" name="Picture 30" descr="Smishing, Vishing, And Phishing: 3 Types Of Fraud You Need ..."/>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760707" y="3133093"/>
              <a:ext cx="1041443" cy="650902"/>
            </a:xfrm>
            <a:prstGeom prst="rect">
              <a:avLst/>
            </a:prstGeom>
          </p:spPr>
        </p:pic>
        <p:pic>
          <p:nvPicPr>
            <p:cNvPr id="32" name="Picture 31" descr="TecLaw: El vishing, otra variable del phishi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541732" y="2462421"/>
              <a:ext cx="1047750" cy="800100"/>
            </a:xfrm>
            <a:prstGeom prst="rect">
              <a:avLst/>
            </a:prstGeom>
          </p:spPr>
        </p:pic>
      </p:grpSp>
      <p:grpSp>
        <p:nvGrpSpPr>
          <p:cNvPr id="33" name="Group 32"/>
          <p:cNvGrpSpPr/>
          <p:nvPr/>
        </p:nvGrpSpPr>
        <p:grpSpPr>
          <a:xfrm>
            <a:off x="6486516" y="2799795"/>
            <a:ext cx="5117153" cy="2751279"/>
            <a:chOff x="6486516" y="2799795"/>
            <a:chExt cx="5117153" cy="2751279"/>
          </a:xfrm>
        </p:grpSpPr>
        <p:sp>
          <p:nvSpPr>
            <p:cNvPr id="90" name="Donut 89"/>
            <p:cNvSpPr/>
            <p:nvPr/>
          </p:nvSpPr>
          <p:spPr>
            <a:xfrm>
              <a:off x="7384205" y="5159288"/>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97" name="Donut 96"/>
            <p:cNvSpPr/>
            <p:nvPr/>
          </p:nvSpPr>
          <p:spPr>
            <a:xfrm>
              <a:off x="6486516" y="5000626"/>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99" name="Donut 98"/>
            <p:cNvSpPr/>
            <p:nvPr/>
          </p:nvSpPr>
          <p:spPr>
            <a:xfrm>
              <a:off x="9132455" y="3215949"/>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00" name="Donut 99"/>
            <p:cNvSpPr/>
            <p:nvPr/>
          </p:nvSpPr>
          <p:spPr>
            <a:xfrm>
              <a:off x="8369907" y="4302270"/>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01" name="Donut 100"/>
            <p:cNvSpPr/>
            <p:nvPr/>
          </p:nvSpPr>
          <p:spPr>
            <a:xfrm>
              <a:off x="9880420" y="5205028"/>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02" name="Donut 101"/>
            <p:cNvSpPr/>
            <p:nvPr/>
          </p:nvSpPr>
          <p:spPr>
            <a:xfrm>
              <a:off x="8363085" y="5145068"/>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04" name="Donut 103"/>
            <p:cNvSpPr/>
            <p:nvPr/>
          </p:nvSpPr>
          <p:spPr>
            <a:xfrm>
              <a:off x="11212072" y="4601847"/>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09" name="Donut 108"/>
            <p:cNvSpPr/>
            <p:nvPr/>
          </p:nvSpPr>
          <p:spPr>
            <a:xfrm>
              <a:off x="9618892" y="4537405"/>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0" name="Donut 109"/>
            <p:cNvSpPr/>
            <p:nvPr/>
          </p:nvSpPr>
          <p:spPr>
            <a:xfrm>
              <a:off x="8979716" y="3873004"/>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1" name="Donut 110"/>
            <p:cNvSpPr/>
            <p:nvPr/>
          </p:nvSpPr>
          <p:spPr>
            <a:xfrm>
              <a:off x="9132455" y="3648314"/>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2" name="Donut 111"/>
            <p:cNvSpPr/>
            <p:nvPr/>
          </p:nvSpPr>
          <p:spPr>
            <a:xfrm>
              <a:off x="9965385" y="3477860"/>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3" name="Donut 112"/>
            <p:cNvSpPr/>
            <p:nvPr/>
          </p:nvSpPr>
          <p:spPr>
            <a:xfrm>
              <a:off x="10997555" y="3606544"/>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4" name="Donut 113"/>
            <p:cNvSpPr/>
            <p:nvPr/>
          </p:nvSpPr>
          <p:spPr>
            <a:xfrm>
              <a:off x="11301419" y="3933196"/>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5" name="Donut 114"/>
            <p:cNvSpPr/>
            <p:nvPr/>
          </p:nvSpPr>
          <p:spPr>
            <a:xfrm>
              <a:off x="7399110" y="4788703"/>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6" name="Donut 115"/>
            <p:cNvSpPr/>
            <p:nvPr/>
          </p:nvSpPr>
          <p:spPr>
            <a:xfrm>
              <a:off x="7771220" y="3659654"/>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7" name="Donut 116"/>
            <p:cNvSpPr/>
            <p:nvPr/>
          </p:nvSpPr>
          <p:spPr>
            <a:xfrm>
              <a:off x="8118080" y="3631148"/>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8" name="Donut 117"/>
            <p:cNvSpPr/>
            <p:nvPr/>
          </p:nvSpPr>
          <p:spPr>
            <a:xfrm>
              <a:off x="8475858" y="3646899"/>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sp>
          <p:nvSpPr>
            <p:cNvPr id="119" name="Donut 118"/>
            <p:cNvSpPr/>
            <p:nvPr/>
          </p:nvSpPr>
          <p:spPr>
            <a:xfrm>
              <a:off x="10694752" y="2799795"/>
              <a:ext cx="302250" cy="346046"/>
            </a:xfrm>
            <a:prstGeom prst="donut">
              <a:avLst/>
            </a:prstGeom>
            <a:solidFill>
              <a:srgbClr val="FF0000">
                <a:alpha val="50000"/>
              </a:srgb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solidFill>
                  <a:schemeClr val="tx1"/>
                </a:solidFill>
              </a:endParaRPr>
            </a:p>
          </p:txBody>
        </p:sp>
      </p:grpSp>
      <p:sp>
        <p:nvSpPr>
          <p:cNvPr id="120" name="TextBox 119"/>
          <p:cNvSpPr txBox="1"/>
          <p:nvPr/>
        </p:nvSpPr>
        <p:spPr>
          <a:xfrm>
            <a:off x="8021389" y="5360671"/>
            <a:ext cx="1374992" cy="369332"/>
          </a:xfrm>
          <a:prstGeom prst="rect">
            <a:avLst/>
          </a:prstGeom>
          <a:noFill/>
        </p:spPr>
        <p:txBody>
          <a:bodyPr wrap="none" rtlCol="0">
            <a:spAutoFit/>
          </a:bodyPr>
          <a:lstStyle/>
          <a:p>
            <a:r>
              <a:rPr lang="en-GB" b="1" dirty="0">
                <a:solidFill>
                  <a:srgbClr val="FF0000"/>
                </a:solidFill>
              </a:rPr>
              <a:t>Weak points</a:t>
            </a:r>
          </a:p>
        </p:txBody>
      </p:sp>
      <p:sp>
        <p:nvSpPr>
          <p:cNvPr id="2" name="Rectangle 1"/>
          <p:cNvSpPr/>
          <p:nvPr/>
        </p:nvSpPr>
        <p:spPr>
          <a:xfrm>
            <a:off x="190117" y="5134749"/>
            <a:ext cx="6325913" cy="615553"/>
          </a:xfrm>
          <a:prstGeom prst="rect">
            <a:avLst/>
          </a:prstGeom>
        </p:spPr>
        <p:txBody>
          <a:bodyPr wrap="square">
            <a:spAutoFit/>
          </a:bodyPr>
          <a:lstStyle/>
          <a:p>
            <a:r>
              <a:rPr lang="en-US" b="1" dirty="0">
                <a:solidFill>
                  <a:srgbClr val="002060"/>
                </a:solidFill>
              </a:rPr>
              <a:t>installation of malware</a:t>
            </a:r>
          </a:p>
          <a:p>
            <a:r>
              <a:rPr lang="en-US" sz="1600" i="1" dirty="0">
                <a:solidFill>
                  <a:srgbClr val="002060"/>
                </a:solidFill>
              </a:rPr>
              <a:t>Virus, Worms, Trojans, Logic Bomb, Ransomware</a:t>
            </a:r>
            <a:r>
              <a:rPr lang="en-GB" sz="1600" i="1" dirty="0"/>
              <a:t>, </a:t>
            </a:r>
            <a:r>
              <a:rPr lang="en-GB" sz="1600" i="1" dirty="0">
                <a:solidFill>
                  <a:srgbClr val="002060"/>
                </a:solidFill>
              </a:rPr>
              <a:t>Backdoors, Rootkits </a:t>
            </a:r>
            <a:r>
              <a:rPr lang="en-GB" sz="1600" i="1" dirty="0" err="1">
                <a:solidFill>
                  <a:srgbClr val="002060"/>
                </a:solidFill>
              </a:rPr>
              <a:t>etc</a:t>
            </a:r>
            <a:endParaRPr lang="en-US" i="1" dirty="0">
              <a:solidFill>
                <a:srgbClr val="002060"/>
              </a:solidFill>
            </a:endParaRPr>
          </a:p>
        </p:txBody>
      </p:sp>
      <p:sp>
        <p:nvSpPr>
          <p:cNvPr id="40" name="Rectangle 39"/>
          <p:cNvSpPr/>
          <p:nvPr/>
        </p:nvSpPr>
        <p:spPr>
          <a:xfrm>
            <a:off x="102072" y="1343375"/>
            <a:ext cx="4064270" cy="1200329"/>
          </a:xfrm>
          <a:prstGeom prst="rect">
            <a:avLst/>
          </a:prstGeom>
        </p:spPr>
        <p:txBody>
          <a:bodyPr wrap="square">
            <a:spAutoFit/>
          </a:bodyPr>
          <a:lstStyle/>
          <a:p>
            <a:r>
              <a:rPr lang="en-GB" b="1" dirty="0">
                <a:solidFill>
                  <a:schemeClr val="accent6"/>
                </a:solidFill>
              </a:rPr>
              <a:t>Spam, Spyware, Adware, Scareware, Phishing, Spear Phishing, Vishing, Pharming, Whaling, Plugins, </a:t>
            </a:r>
          </a:p>
          <a:p>
            <a:r>
              <a:rPr lang="en-GB" b="1" dirty="0">
                <a:solidFill>
                  <a:schemeClr val="accent6"/>
                </a:solidFill>
              </a:rPr>
              <a:t>SEO Poisoning, Browser Hijacker</a:t>
            </a:r>
          </a:p>
        </p:txBody>
      </p:sp>
      <p:sp>
        <p:nvSpPr>
          <p:cNvPr id="4" name="Cloud 3"/>
          <p:cNvSpPr/>
          <p:nvPr/>
        </p:nvSpPr>
        <p:spPr>
          <a:xfrm>
            <a:off x="2648304" y="1889753"/>
            <a:ext cx="4382483" cy="2803964"/>
          </a:xfrm>
          <a:prstGeom prst="cloud">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b="1" dirty="0"/>
              <a:t>Social Engineering, Shoulder Surfing, Dumpster Diving, Piggybacking, Tailgating, Online, Email Trickery </a:t>
            </a:r>
            <a:endParaRPr lang="en-GB" dirty="0"/>
          </a:p>
        </p:txBody>
      </p:sp>
      <p:sp>
        <p:nvSpPr>
          <p:cNvPr id="5" name="Rectangle 4"/>
          <p:cNvSpPr/>
          <p:nvPr/>
        </p:nvSpPr>
        <p:spPr>
          <a:xfrm>
            <a:off x="7557902" y="50713"/>
            <a:ext cx="2983830" cy="3139321"/>
          </a:xfrm>
          <a:prstGeom prst="rect">
            <a:avLst/>
          </a:prstGeom>
        </p:spPr>
        <p:txBody>
          <a:bodyPr wrap="square">
            <a:spAutoFit/>
          </a:bodyPr>
          <a:lstStyle/>
          <a:p>
            <a:r>
              <a:rPr lang="en-US" i="1" dirty="0">
                <a:solidFill>
                  <a:srgbClr val="FF0000"/>
                </a:solidFill>
              </a:rPr>
              <a:t>Denial-of-Service (</a:t>
            </a:r>
            <a:r>
              <a:rPr lang="en-US" i="1" dirty="0" err="1">
                <a:solidFill>
                  <a:srgbClr val="FF0000"/>
                </a:solidFill>
              </a:rPr>
              <a:t>DoS</a:t>
            </a:r>
            <a:r>
              <a:rPr lang="en-US" i="1" dirty="0">
                <a:solidFill>
                  <a:srgbClr val="FF0000"/>
                </a:solidFill>
              </a:rPr>
              <a:t>)</a:t>
            </a:r>
          </a:p>
          <a:p>
            <a:r>
              <a:rPr lang="en-US" i="1" dirty="0">
                <a:solidFill>
                  <a:srgbClr val="FF0000"/>
                </a:solidFill>
              </a:rPr>
              <a:t>Sniffing, Spoofing, </a:t>
            </a:r>
          </a:p>
          <a:p>
            <a:r>
              <a:rPr lang="en-US" i="1" dirty="0">
                <a:solidFill>
                  <a:srgbClr val="FF0000"/>
                </a:solidFill>
              </a:rPr>
              <a:t>Man-in-the-middle,</a:t>
            </a:r>
          </a:p>
          <a:p>
            <a:r>
              <a:rPr lang="en-US" i="1" dirty="0">
                <a:solidFill>
                  <a:srgbClr val="FF0000"/>
                </a:solidFill>
              </a:rPr>
              <a:t>Zero-Day Attacks, Keyboard Logging, </a:t>
            </a:r>
            <a:r>
              <a:rPr lang="en-US" i="1" dirty="0" err="1">
                <a:solidFill>
                  <a:srgbClr val="FF0000"/>
                </a:solidFill>
              </a:rPr>
              <a:t>Grayware</a:t>
            </a:r>
            <a:r>
              <a:rPr lang="en-US" i="1" dirty="0">
                <a:solidFill>
                  <a:srgbClr val="FF0000"/>
                </a:solidFill>
              </a:rPr>
              <a:t>, </a:t>
            </a:r>
            <a:r>
              <a:rPr lang="en-US" i="1" dirty="0" err="1">
                <a:solidFill>
                  <a:srgbClr val="FF0000"/>
                </a:solidFill>
              </a:rPr>
              <a:t>SMiShing</a:t>
            </a:r>
            <a:endParaRPr lang="en-US" i="1" dirty="0">
              <a:solidFill>
                <a:srgbClr val="FF0000"/>
              </a:solidFill>
            </a:endParaRPr>
          </a:p>
          <a:p>
            <a:r>
              <a:rPr lang="en-US" i="1" dirty="0">
                <a:solidFill>
                  <a:srgbClr val="FF0000"/>
                </a:solidFill>
              </a:rPr>
              <a:t>Rogue Access Points, </a:t>
            </a:r>
          </a:p>
          <a:p>
            <a:r>
              <a:rPr lang="en-US" i="1" dirty="0">
                <a:solidFill>
                  <a:srgbClr val="FF0000"/>
                </a:solidFill>
              </a:rPr>
              <a:t>RF Jamming, </a:t>
            </a:r>
            <a:r>
              <a:rPr lang="en-US" i="1" dirty="0" err="1">
                <a:solidFill>
                  <a:srgbClr val="FF0000"/>
                </a:solidFill>
              </a:rPr>
              <a:t>Bluejacking</a:t>
            </a:r>
            <a:r>
              <a:rPr lang="en-US" i="1" dirty="0">
                <a:solidFill>
                  <a:srgbClr val="FF0000"/>
                </a:solidFill>
              </a:rPr>
              <a:t>, </a:t>
            </a:r>
            <a:r>
              <a:rPr lang="en-US" i="1" dirty="0" err="1">
                <a:solidFill>
                  <a:srgbClr val="FF0000"/>
                </a:solidFill>
              </a:rPr>
              <a:t>Bluesnarfing</a:t>
            </a:r>
            <a:r>
              <a:rPr lang="en-US" i="1" dirty="0">
                <a:solidFill>
                  <a:srgbClr val="FF0000"/>
                </a:solidFill>
              </a:rPr>
              <a:t>, </a:t>
            </a:r>
          </a:p>
          <a:p>
            <a:r>
              <a:rPr lang="en-US" i="1" dirty="0">
                <a:solidFill>
                  <a:srgbClr val="FF0000"/>
                </a:solidFill>
              </a:rPr>
              <a:t>Remote Code Executions, Cross-site scripting (XSS) </a:t>
            </a:r>
          </a:p>
          <a:p>
            <a:r>
              <a:rPr lang="en-US" i="1" dirty="0">
                <a:solidFill>
                  <a:srgbClr val="FF0000"/>
                </a:solidFill>
              </a:rPr>
              <a:t>Etc…</a:t>
            </a:r>
            <a:endParaRPr lang="en-GB" i="1" dirty="0">
              <a:solidFill>
                <a:srgbClr val="FF0000"/>
              </a:solidFill>
            </a:endParaRPr>
          </a:p>
        </p:txBody>
      </p:sp>
    </p:spTree>
    <p:custDataLst>
      <p:tags r:id="rId1"/>
    </p:custDataLst>
    <p:extLst>
      <p:ext uri="{BB962C8B-B14F-4D97-AF65-F5344CB8AC3E}">
        <p14:creationId xmlns:p14="http://schemas.microsoft.com/office/powerpoint/2010/main" val="2293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4"/>
                                        </p:tgtEl>
                                        <p:attrNameLst>
                                          <p:attrName>r</p:attrName>
                                        </p:attrNameLst>
                                      </p:cBhvr>
                                    </p:animRot>
                                    <p:animRot by="-240000">
                                      <p:cBhvr>
                                        <p:cTn id="7" dur="200" fill="hold">
                                          <p:stCondLst>
                                            <p:cond delay="200"/>
                                          </p:stCondLst>
                                        </p:cTn>
                                        <p:tgtEl>
                                          <p:spTgt spid="34"/>
                                        </p:tgtEl>
                                        <p:attrNameLst>
                                          <p:attrName>r</p:attrName>
                                        </p:attrNameLst>
                                      </p:cBhvr>
                                    </p:animRot>
                                    <p:animRot by="240000">
                                      <p:cBhvr>
                                        <p:cTn id="8" dur="200" fill="hold">
                                          <p:stCondLst>
                                            <p:cond delay="400"/>
                                          </p:stCondLst>
                                        </p:cTn>
                                        <p:tgtEl>
                                          <p:spTgt spid="34"/>
                                        </p:tgtEl>
                                        <p:attrNameLst>
                                          <p:attrName>r</p:attrName>
                                        </p:attrNameLst>
                                      </p:cBhvr>
                                    </p:animRot>
                                    <p:animRot by="-240000">
                                      <p:cBhvr>
                                        <p:cTn id="9" dur="200" fill="hold">
                                          <p:stCondLst>
                                            <p:cond delay="600"/>
                                          </p:stCondLst>
                                        </p:cTn>
                                        <p:tgtEl>
                                          <p:spTgt spid="34"/>
                                        </p:tgtEl>
                                        <p:attrNameLst>
                                          <p:attrName>r</p:attrName>
                                        </p:attrNameLst>
                                      </p:cBhvr>
                                    </p:animRot>
                                    <p:animRot by="120000">
                                      <p:cBhvr>
                                        <p:cTn id="10" dur="200" fill="hold">
                                          <p:stCondLst>
                                            <p:cond delay="800"/>
                                          </p:stCondLst>
                                        </p:cTn>
                                        <p:tgtEl>
                                          <p:spTgt spid="3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grpId="0" nodeType="clickEffect">
                                  <p:stCondLst>
                                    <p:cond delay="0"/>
                                  </p:stCondLst>
                                  <p:childTnLst>
                                    <p:anim calcmode="lin" valueType="num">
                                      <p:cBhvr additive="base">
                                        <p:cTn id="14" dur="500"/>
                                        <p:tgtEl>
                                          <p:spTgt spid="40"/>
                                        </p:tgtEl>
                                        <p:attrNameLst>
                                          <p:attrName>ppt_x</p:attrName>
                                        </p:attrNameLst>
                                      </p:cBhvr>
                                      <p:tavLst>
                                        <p:tav tm="0">
                                          <p:val>
                                            <p:strVal val="ppt_x"/>
                                          </p:val>
                                        </p:tav>
                                        <p:tav tm="100000">
                                          <p:val>
                                            <p:strVal val="ppt_x"/>
                                          </p:val>
                                        </p:tav>
                                      </p:tavLst>
                                    </p:anim>
                                    <p:anim calcmode="lin" valueType="num">
                                      <p:cBhvr additive="base">
                                        <p:cTn id="15" dur="500"/>
                                        <p:tgtEl>
                                          <p:spTgt spid="40"/>
                                        </p:tgtEl>
                                        <p:attrNameLst>
                                          <p:attrName>ppt_y</p:attrName>
                                        </p:attrNameLst>
                                      </p:cBhvr>
                                      <p:tavLst>
                                        <p:tav tm="0">
                                          <p:val>
                                            <p:strVal val="ppt_y"/>
                                          </p:val>
                                        </p:tav>
                                        <p:tav tm="100000">
                                          <p:val>
                                            <p:strVal val="1+ppt_h/2"/>
                                          </p:val>
                                        </p:tav>
                                      </p:tavLst>
                                    </p:anim>
                                    <p:set>
                                      <p:cBhvr>
                                        <p:cTn id="16" dur="1" fill="hold">
                                          <p:stCondLst>
                                            <p:cond delay="499"/>
                                          </p:stCondLst>
                                        </p:cTn>
                                        <p:tgtEl>
                                          <p:spTgt spid="40"/>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22"/>
                                        </p:tgtEl>
                                        <p:attrNameLst>
                                          <p:attrName>ppt_x</p:attrName>
                                        </p:attrNameLst>
                                      </p:cBhvr>
                                      <p:tavLst>
                                        <p:tav tm="0">
                                          <p:val>
                                            <p:strVal val="ppt_x"/>
                                          </p:val>
                                        </p:tav>
                                        <p:tav tm="100000">
                                          <p:val>
                                            <p:strVal val="ppt_x"/>
                                          </p:val>
                                        </p:tav>
                                      </p:tavLst>
                                    </p:anim>
                                    <p:anim calcmode="lin" valueType="num">
                                      <p:cBhvr additive="base">
                                        <p:cTn id="19" dur="500"/>
                                        <p:tgtEl>
                                          <p:spTgt spid="22"/>
                                        </p:tgtEl>
                                        <p:attrNameLst>
                                          <p:attrName>ppt_y</p:attrName>
                                        </p:attrNameLst>
                                      </p:cBhvr>
                                      <p:tavLst>
                                        <p:tav tm="0">
                                          <p:val>
                                            <p:strVal val="ppt_y"/>
                                          </p:val>
                                        </p:tav>
                                        <p:tav tm="100000">
                                          <p:val>
                                            <p:strVal val="1+ppt_h/2"/>
                                          </p:val>
                                        </p:tav>
                                      </p:tavLst>
                                    </p:anim>
                                    <p:set>
                                      <p:cBhvr>
                                        <p:cTn id="20" dur="1" fill="hold">
                                          <p:stCondLst>
                                            <p:cond delay="499"/>
                                          </p:stCondLst>
                                        </p:cTn>
                                        <p:tgtEl>
                                          <p:spTgt spid="2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
                                        <p:tgtEl>
                                          <p:spTgt spid="24"/>
                                        </p:tgtEl>
                                        <p:attrNameLst>
                                          <p:attrName>ppt_x</p:attrName>
                                        </p:attrNameLst>
                                      </p:cBhvr>
                                      <p:tavLst>
                                        <p:tav tm="0">
                                          <p:val>
                                            <p:strVal val="ppt_x"/>
                                          </p:val>
                                        </p:tav>
                                        <p:tav tm="100000">
                                          <p:val>
                                            <p:strVal val="ppt_x"/>
                                          </p:val>
                                        </p:tav>
                                      </p:tavLst>
                                    </p:anim>
                                    <p:anim calcmode="lin" valueType="num">
                                      <p:cBhvr additive="base">
                                        <p:cTn id="23" dur="500"/>
                                        <p:tgtEl>
                                          <p:spTgt spid="24"/>
                                        </p:tgtEl>
                                        <p:attrNameLst>
                                          <p:attrName>ppt_y</p:attrName>
                                        </p:attrNameLst>
                                      </p:cBhvr>
                                      <p:tavLst>
                                        <p:tav tm="0">
                                          <p:val>
                                            <p:strVal val="ppt_y"/>
                                          </p:val>
                                        </p:tav>
                                        <p:tav tm="100000">
                                          <p:val>
                                            <p:strVal val="1+ppt_h/2"/>
                                          </p:val>
                                        </p:tav>
                                      </p:tavLst>
                                    </p:anim>
                                    <p:set>
                                      <p:cBhvr>
                                        <p:cTn id="24" dur="1" fill="hold">
                                          <p:stCondLst>
                                            <p:cond delay="499"/>
                                          </p:stCondLst>
                                        </p:cTn>
                                        <p:tgtEl>
                                          <p:spTgt spid="24"/>
                                        </p:tgtEl>
                                        <p:attrNameLst>
                                          <p:attrName>style.visibility</p:attrName>
                                        </p:attrNameLst>
                                      </p:cBhvr>
                                      <p:to>
                                        <p:strVal val="hidden"/>
                                      </p:to>
                                    </p:set>
                                  </p:childTnLst>
                                </p:cTn>
                              </p:par>
                              <p:par>
                                <p:cTn id="25" presetID="2" presetClass="exit" presetSubtype="4" fill="hold" nodeType="withEffect">
                                  <p:stCondLst>
                                    <p:cond delay="0"/>
                                  </p:stCondLst>
                                  <p:childTnLst>
                                    <p:anim calcmode="lin" valueType="num">
                                      <p:cBhvr additive="base">
                                        <p:cTn id="26" dur="500"/>
                                        <p:tgtEl>
                                          <p:spTgt spid="25"/>
                                        </p:tgtEl>
                                        <p:attrNameLst>
                                          <p:attrName>ppt_x</p:attrName>
                                        </p:attrNameLst>
                                      </p:cBhvr>
                                      <p:tavLst>
                                        <p:tav tm="0">
                                          <p:val>
                                            <p:strVal val="ppt_x"/>
                                          </p:val>
                                        </p:tav>
                                        <p:tav tm="100000">
                                          <p:val>
                                            <p:strVal val="ppt_x"/>
                                          </p:val>
                                        </p:tav>
                                      </p:tavLst>
                                    </p:anim>
                                    <p:anim calcmode="lin" valueType="num">
                                      <p:cBhvr additive="base">
                                        <p:cTn id="27" dur="500"/>
                                        <p:tgtEl>
                                          <p:spTgt spid="25"/>
                                        </p:tgtEl>
                                        <p:attrNameLst>
                                          <p:attrName>ppt_y</p:attrName>
                                        </p:attrNameLst>
                                      </p:cBhvr>
                                      <p:tavLst>
                                        <p:tav tm="0">
                                          <p:val>
                                            <p:strVal val="ppt_y"/>
                                          </p:val>
                                        </p:tav>
                                        <p:tav tm="100000">
                                          <p:val>
                                            <p:strVal val="1+ppt_h/2"/>
                                          </p:val>
                                        </p:tav>
                                      </p:tavLst>
                                    </p:anim>
                                    <p:set>
                                      <p:cBhvr>
                                        <p:cTn id="28" dur="1" fill="hold">
                                          <p:stCondLst>
                                            <p:cond delay="499"/>
                                          </p:stCondLst>
                                        </p:cTn>
                                        <p:tgtEl>
                                          <p:spTgt spid="2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
                                        <p:tgtEl>
                                          <p:spTgt spid="66"/>
                                        </p:tgtEl>
                                        <p:attrNameLst>
                                          <p:attrName>ppt_x</p:attrName>
                                        </p:attrNameLst>
                                      </p:cBhvr>
                                      <p:tavLst>
                                        <p:tav tm="0">
                                          <p:val>
                                            <p:strVal val="ppt_x"/>
                                          </p:val>
                                        </p:tav>
                                        <p:tav tm="100000">
                                          <p:val>
                                            <p:strVal val="ppt_x"/>
                                          </p:val>
                                        </p:tav>
                                      </p:tavLst>
                                    </p:anim>
                                    <p:anim calcmode="lin" valueType="num">
                                      <p:cBhvr additive="base">
                                        <p:cTn id="31" dur="500"/>
                                        <p:tgtEl>
                                          <p:spTgt spid="66"/>
                                        </p:tgtEl>
                                        <p:attrNameLst>
                                          <p:attrName>ppt_y</p:attrName>
                                        </p:attrNameLst>
                                      </p:cBhvr>
                                      <p:tavLst>
                                        <p:tav tm="0">
                                          <p:val>
                                            <p:strVal val="ppt_y"/>
                                          </p:val>
                                        </p:tav>
                                        <p:tav tm="100000">
                                          <p:val>
                                            <p:strVal val="1+ppt_h/2"/>
                                          </p:val>
                                        </p:tav>
                                      </p:tavLst>
                                    </p:anim>
                                    <p:set>
                                      <p:cBhvr>
                                        <p:cTn id="32" dur="1" fill="hold">
                                          <p:stCondLst>
                                            <p:cond delay="499"/>
                                          </p:stCondLst>
                                        </p:cTn>
                                        <p:tgtEl>
                                          <p:spTgt spid="66"/>
                                        </p:tgtEl>
                                        <p:attrNameLst>
                                          <p:attrName>style.visibility</p:attrName>
                                        </p:attrNameLst>
                                      </p:cBhvr>
                                      <p:to>
                                        <p:strVal val="hidden"/>
                                      </p:to>
                                    </p:set>
                                  </p:childTnLst>
                                </p:cTn>
                              </p:par>
                              <p:par>
                                <p:cTn id="33" presetID="2" presetClass="exit" presetSubtype="4" fill="hold" grpId="0" nodeType="withEffect">
                                  <p:stCondLst>
                                    <p:cond delay="0"/>
                                  </p:stCondLst>
                                  <p:childTnLst>
                                    <p:anim calcmode="lin" valueType="num">
                                      <p:cBhvr additive="base">
                                        <p:cTn id="34" dur="500"/>
                                        <p:tgtEl>
                                          <p:spTgt spid="67"/>
                                        </p:tgtEl>
                                        <p:attrNameLst>
                                          <p:attrName>ppt_x</p:attrName>
                                        </p:attrNameLst>
                                      </p:cBhvr>
                                      <p:tavLst>
                                        <p:tav tm="0">
                                          <p:val>
                                            <p:strVal val="ppt_x"/>
                                          </p:val>
                                        </p:tav>
                                        <p:tav tm="100000">
                                          <p:val>
                                            <p:strVal val="ppt_x"/>
                                          </p:val>
                                        </p:tav>
                                      </p:tavLst>
                                    </p:anim>
                                    <p:anim calcmode="lin" valueType="num">
                                      <p:cBhvr additive="base">
                                        <p:cTn id="35" dur="500"/>
                                        <p:tgtEl>
                                          <p:spTgt spid="67"/>
                                        </p:tgtEl>
                                        <p:attrNameLst>
                                          <p:attrName>ppt_y</p:attrName>
                                        </p:attrNameLst>
                                      </p:cBhvr>
                                      <p:tavLst>
                                        <p:tav tm="0">
                                          <p:val>
                                            <p:strVal val="ppt_y"/>
                                          </p:val>
                                        </p:tav>
                                        <p:tav tm="100000">
                                          <p:val>
                                            <p:strVal val="1+ppt_h/2"/>
                                          </p:val>
                                        </p:tav>
                                      </p:tavLst>
                                    </p:anim>
                                    <p:set>
                                      <p:cBhvr>
                                        <p:cTn id="36" dur="1" fill="hold">
                                          <p:stCondLst>
                                            <p:cond delay="499"/>
                                          </p:stCondLst>
                                        </p:cTn>
                                        <p:tgtEl>
                                          <p:spTgt spid="67"/>
                                        </p:tgtEl>
                                        <p:attrNameLst>
                                          <p:attrName>style.visibility</p:attrName>
                                        </p:attrNameLst>
                                      </p:cBhvr>
                                      <p:to>
                                        <p:strVal val="hidden"/>
                                      </p:to>
                                    </p:set>
                                  </p:childTnLst>
                                </p:cTn>
                              </p:par>
                              <p:par>
                                <p:cTn id="37" presetID="2" presetClass="exit" presetSubtype="4" fill="hold" grpId="0" nodeType="withEffect">
                                  <p:stCondLst>
                                    <p:cond delay="0"/>
                                  </p:stCondLst>
                                  <p:childTnLst>
                                    <p:anim calcmode="lin" valueType="num">
                                      <p:cBhvr additive="base">
                                        <p:cTn id="38" dur="500"/>
                                        <p:tgtEl>
                                          <p:spTgt spid="68"/>
                                        </p:tgtEl>
                                        <p:attrNameLst>
                                          <p:attrName>ppt_x</p:attrName>
                                        </p:attrNameLst>
                                      </p:cBhvr>
                                      <p:tavLst>
                                        <p:tav tm="0">
                                          <p:val>
                                            <p:strVal val="ppt_x"/>
                                          </p:val>
                                        </p:tav>
                                        <p:tav tm="100000">
                                          <p:val>
                                            <p:strVal val="ppt_x"/>
                                          </p:val>
                                        </p:tav>
                                      </p:tavLst>
                                    </p:anim>
                                    <p:anim calcmode="lin" valueType="num">
                                      <p:cBhvr additive="base">
                                        <p:cTn id="39" dur="500"/>
                                        <p:tgtEl>
                                          <p:spTgt spid="68"/>
                                        </p:tgtEl>
                                        <p:attrNameLst>
                                          <p:attrName>ppt_y</p:attrName>
                                        </p:attrNameLst>
                                      </p:cBhvr>
                                      <p:tavLst>
                                        <p:tav tm="0">
                                          <p:val>
                                            <p:strVal val="ppt_y"/>
                                          </p:val>
                                        </p:tav>
                                        <p:tav tm="100000">
                                          <p:val>
                                            <p:strVal val="1+ppt_h/2"/>
                                          </p:val>
                                        </p:tav>
                                      </p:tavLst>
                                    </p:anim>
                                    <p:set>
                                      <p:cBhvr>
                                        <p:cTn id="40" dur="1" fill="hold">
                                          <p:stCondLst>
                                            <p:cond delay="499"/>
                                          </p:stCondLst>
                                        </p:cTn>
                                        <p:tgtEl>
                                          <p:spTgt spid="68"/>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500"/>
                                        <p:tgtEl>
                                          <p:spTgt spid="35"/>
                                        </p:tgtEl>
                                        <p:attrNameLst>
                                          <p:attrName>ppt_x</p:attrName>
                                        </p:attrNameLst>
                                      </p:cBhvr>
                                      <p:tavLst>
                                        <p:tav tm="0">
                                          <p:val>
                                            <p:strVal val="ppt_x"/>
                                          </p:val>
                                        </p:tav>
                                        <p:tav tm="100000">
                                          <p:val>
                                            <p:strVal val="ppt_x"/>
                                          </p:val>
                                        </p:tav>
                                      </p:tavLst>
                                    </p:anim>
                                    <p:anim calcmode="lin" valueType="num">
                                      <p:cBhvr additive="base">
                                        <p:cTn id="43" dur="500"/>
                                        <p:tgtEl>
                                          <p:spTgt spid="35"/>
                                        </p:tgtEl>
                                        <p:attrNameLst>
                                          <p:attrName>ppt_y</p:attrName>
                                        </p:attrNameLst>
                                      </p:cBhvr>
                                      <p:tavLst>
                                        <p:tav tm="0">
                                          <p:val>
                                            <p:strVal val="ppt_y"/>
                                          </p:val>
                                        </p:tav>
                                        <p:tav tm="100000">
                                          <p:val>
                                            <p:strVal val="1+ppt_h/2"/>
                                          </p:val>
                                        </p:tav>
                                      </p:tavLst>
                                    </p:anim>
                                    <p:set>
                                      <p:cBhvr>
                                        <p:cTn id="44" dur="1" fill="hold">
                                          <p:stCondLst>
                                            <p:cond delay="499"/>
                                          </p:stCondLst>
                                        </p:cTn>
                                        <p:tgtEl>
                                          <p:spTgt spid="35"/>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500"/>
                                        <p:tgtEl>
                                          <p:spTgt spid="33"/>
                                        </p:tgtEl>
                                        <p:attrNameLst>
                                          <p:attrName>ppt_x</p:attrName>
                                        </p:attrNameLst>
                                      </p:cBhvr>
                                      <p:tavLst>
                                        <p:tav tm="0">
                                          <p:val>
                                            <p:strVal val="ppt_x"/>
                                          </p:val>
                                        </p:tav>
                                        <p:tav tm="100000">
                                          <p:val>
                                            <p:strVal val="ppt_x"/>
                                          </p:val>
                                        </p:tav>
                                      </p:tavLst>
                                    </p:anim>
                                    <p:anim calcmode="lin" valueType="num">
                                      <p:cBhvr additive="base">
                                        <p:cTn id="47" dur="500"/>
                                        <p:tgtEl>
                                          <p:spTgt spid="33"/>
                                        </p:tgtEl>
                                        <p:attrNameLst>
                                          <p:attrName>ppt_y</p:attrName>
                                        </p:attrNameLst>
                                      </p:cBhvr>
                                      <p:tavLst>
                                        <p:tav tm="0">
                                          <p:val>
                                            <p:strVal val="ppt_y"/>
                                          </p:val>
                                        </p:tav>
                                        <p:tav tm="100000">
                                          <p:val>
                                            <p:strVal val="1+ppt_h/2"/>
                                          </p:val>
                                        </p:tav>
                                      </p:tavLst>
                                    </p:anim>
                                    <p:set>
                                      <p:cBhvr>
                                        <p:cTn id="48" dur="1" fill="hold">
                                          <p:stCondLst>
                                            <p:cond delay="499"/>
                                          </p:stCondLst>
                                        </p:cTn>
                                        <p:tgtEl>
                                          <p:spTgt spid="33"/>
                                        </p:tgtEl>
                                        <p:attrNameLst>
                                          <p:attrName>style.visibility</p:attrName>
                                        </p:attrNameLst>
                                      </p:cBhvr>
                                      <p:to>
                                        <p:strVal val="hidden"/>
                                      </p:to>
                                    </p:set>
                                  </p:childTnLst>
                                </p:cTn>
                              </p:par>
                              <p:par>
                                <p:cTn id="49" presetID="2" presetClass="exit" presetSubtype="4" fill="hold" grpId="0" nodeType="withEffect">
                                  <p:stCondLst>
                                    <p:cond delay="0"/>
                                  </p:stCondLst>
                                  <p:childTnLst>
                                    <p:anim calcmode="lin" valueType="num">
                                      <p:cBhvr additive="base">
                                        <p:cTn id="50" dur="500"/>
                                        <p:tgtEl>
                                          <p:spTgt spid="120"/>
                                        </p:tgtEl>
                                        <p:attrNameLst>
                                          <p:attrName>ppt_x</p:attrName>
                                        </p:attrNameLst>
                                      </p:cBhvr>
                                      <p:tavLst>
                                        <p:tav tm="0">
                                          <p:val>
                                            <p:strVal val="ppt_x"/>
                                          </p:val>
                                        </p:tav>
                                        <p:tav tm="100000">
                                          <p:val>
                                            <p:strVal val="ppt_x"/>
                                          </p:val>
                                        </p:tav>
                                      </p:tavLst>
                                    </p:anim>
                                    <p:anim calcmode="lin" valueType="num">
                                      <p:cBhvr additive="base">
                                        <p:cTn id="51" dur="500"/>
                                        <p:tgtEl>
                                          <p:spTgt spid="120"/>
                                        </p:tgtEl>
                                        <p:attrNameLst>
                                          <p:attrName>ppt_y</p:attrName>
                                        </p:attrNameLst>
                                      </p:cBhvr>
                                      <p:tavLst>
                                        <p:tav tm="0">
                                          <p:val>
                                            <p:strVal val="ppt_y"/>
                                          </p:val>
                                        </p:tav>
                                        <p:tav tm="100000">
                                          <p:val>
                                            <p:strVal val="1+ppt_h/2"/>
                                          </p:val>
                                        </p:tav>
                                      </p:tavLst>
                                    </p:anim>
                                    <p:set>
                                      <p:cBhvr>
                                        <p:cTn id="52" dur="1" fill="hold">
                                          <p:stCondLst>
                                            <p:cond delay="499"/>
                                          </p:stCondLst>
                                        </p:cTn>
                                        <p:tgtEl>
                                          <p:spTgt spid="120"/>
                                        </p:tgtEl>
                                        <p:attrNameLst>
                                          <p:attrName>style.visibility</p:attrName>
                                        </p:attrNameLst>
                                      </p:cBhvr>
                                      <p:to>
                                        <p:strVal val="hidden"/>
                                      </p:to>
                                    </p:set>
                                  </p:childTnLst>
                                </p:cTn>
                              </p:par>
                              <p:par>
                                <p:cTn id="53" presetID="2" presetClass="exit" presetSubtype="4" fill="hold" grpId="0" nodeType="withEffect">
                                  <p:stCondLst>
                                    <p:cond delay="0"/>
                                  </p:stCondLst>
                                  <p:childTnLst>
                                    <p:anim calcmode="lin" valueType="num">
                                      <p:cBhvr additive="base">
                                        <p:cTn id="54" dur="500"/>
                                        <p:tgtEl>
                                          <p:spTgt spid="2"/>
                                        </p:tgtEl>
                                        <p:attrNameLst>
                                          <p:attrName>ppt_x</p:attrName>
                                        </p:attrNameLst>
                                      </p:cBhvr>
                                      <p:tavLst>
                                        <p:tav tm="0">
                                          <p:val>
                                            <p:strVal val="ppt_x"/>
                                          </p:val>
                                        </p:tav>
                                        <p:tav tm="100000">
                                          <p:val>
                                            <p:strVal val="ppt_x"/>
                                          </p:val>
                                        </p:tav>
                                      </p:tavLst>
                                    </p:anim>
                                    <p:anim calcmode="lin" valueType="num">
                                      <p:cBhvr additive="base">
                                        <p:cTn id="55" dur="500"/>
                                        <p:tgtEl>
                                          <p:spTgt spid="2"/>
                                        </p:tgtEl>
                                        <p:attrNameLst>
                                          <p:attrName>ppt_y</p:attrName>
                                        </p:attrNameLst>
                                      </p:cBhvr>
                                      <p:tavLst>
                                        <p:tav tm="0">
                                          <p:val>
                                            <p:strVal val="ppt_y"/>
                                          </p:val>
                                        </p:tav>
                                        <p:tav tm="100000">
                                          <p:val>
                                            <p:strVal val="1+ppt_h/2"/>
                                          </p:val>
                                        </p:tav>
                                      </p:tavLst>
                                    </p:anim>
                                    <p:set>
                                      <p:cBhvr>
                                        <p:cTn id="56" dur="1" fill="hold">
                                          <p:stCondLst>
                                            <p:cond delay="499"/>
                                          </p:stCondLst>
                                        </p:cTn>
                                        <p:tgtEl>
                                          <p:spTgt spid="2"/>
                                        </p:tgtEl>
                                        <p:attrNameLst>
                                          <p:attrName>style.visibility</p:attrName>
                                        </p:attrNameLst>
                                      </p:cBhvr>
                                      <p:to>
                                        <p:strVal val="hidden"/>
                                      </p:to>
                                    </p:set>
                                  </p:childTnLst>
                                </p:cTn>
                              </p:par>
                              <p:par>
                                <p:cTn id="57" presetID="2" presetClass="exit" presetSubtype="4" fill="hold" grpId="0" nodeType="withEffect">
                                  <p:stCondLst>
                                    <p:cond delay="0"/>
                                  </p:stCondLst>
                                  <p:childTnLst>
                                    <p:anim calcmode="lin" valueType="num">
                                      <p:cBhvr additive="base">
                                        <p:cTn id="58" dur="500"/>
                                        <p:tgtEl>
                                          <p:spTgt spid="4"/>
                                        </p:tgtEl>
                                        <p:attrNameLst>
                                          <p:attrName>ppt_x</p:attrName>
                                        </p:attrNameLst>
                                      </p:cBhvr>
                                      <p:tavLst>
                                        <p:tav tm="0">
                                          <p:val>
                                            <p:strVal val="ppt_x"/>
                                          </p:val>
                                        </p:tav>
                                        <p:tav tm="100000">
                                          <p:val>
                                            <p:strVal val="ppt_x"/>
                                          </p:val>
                                        </p:tav>
                                      </p:tavLst>
                                    </p:anim>
                                    <p:anim calcmode="lin" valueType="num">
                                      <p:cBhvr additive="base">
                                        <p:cTn id="59" dur="500"/>
                                        <p:tgtEl>
                                          <p:spTgt spid="4"/>
                                        </p:tgtEl>
                                        <p:attrNameLst>
                                          <p:attrName>ppt_y</p:attrName>
                                        </p:attrNameLst>
                                      </p:cBhvr>
                                      <p:tavLst>
                                        <p:tav tm="0">
                                          <p:val>
                                            <p:strVal val="ppt_y"/>
                                          </p:val>
                                        </p:tav>
                                        <p:tav tm="100000">
                                          <p:val>
                                            <p:strVal val="1+ppt_h/2"/>
                                          </p:val>
                                        </p:tav>
                                      </p:tavLst>
                                    </p:anim>
                                    <p:set>
                                      <p:cBhvr>
                                        <p:cTn id="60" dur="1" fill="hold">
                                          <p:stCondLst>
                                            <p:cond delay="499"/>
                                          </p:stCondLst>
                                        </p:cTn>
                                        <p:tgtEl>
                                          <p:spTgt spid="4"/>
                                        </p:tgtEl>
                                        <p:attrNameLst>
                                          <p:attrName>style.visibility</p:attrName>
                                        </p:attrNameLst>
                                      </p:cBhvr>
                                      <p:to>
                                        <p:strVal val="hidden"/>
                                      </p:to>
                                    </p:set>
                                  </p:childTnLst>
                                </p:cTn>
                              </p:par>
                              <p:par>
                                <p:cTn id="61" presetID="2" presetClass="exit" presetSubtype="4" fill="hold" grpId="0" nodeType="withEffect">
                                  <p:stCondLst>
                                    <p:cond delay="0"/>
                                  </p:stCondLst>
                                  <p:childTnLst>
                                    <p:anim calcmode="lin" valueType="num">
                                      <p:cBhvr additive="base">
                                        <p:cTn id="62" dur="500"/>
                                        <p:tgtEl>
                                          <p:spTgt spid="5"/>
                                        </p:tgtEl>
                                        <p:attrNameLst>
                                          <p:attrName>ppt_x</p:attrName>
                                        </p:attrNameLst>
                                      </p:cBhvr>
                                      <p:tavLst>
                                        <p:tav tm="0">
                                          <p:val>
                                            <p:strVal val="ppt_x"/>
                                          </p:val>
                                        </p:tav>
                                        <p:tav tm="100000">
                                          <p:val>
                                            <p:strVal val="ppt_x"/>
                                          </p:val>
                                        </p:tav>
                                      </p:tavLst>
                                    </p:anim>
                                    <p:anim calcmode="lin" valueType="num">
                                      <p:cBhvr additive="base">
                                        <p:cTn id="63" dur="500"/>
                                        <p:tgtEl>
                                          <p:spTgt spid="5"/>
                                        </p:tgtEl>
                                        <p:attrNameLst>
                                          <p:attrName>ppt_y</p:attrName>
                                        </p:attrNameLst>
                                      </p:cBhvr>
                                      <p:tavLst>
                                        <p:tav tm="0">
                                          <p:val>
                                            <p:strVal val="ppt_y"/>
                                          </p:val>
                                        </p:tav>
                                        <p:tav tm="100000">
                                          <p:val>
                                            <p:strVal val="1+ppt_h/2"/>
                                          </p:val>
                                        </p:tav>
                                      </p:tavLst>
                                    </p:anim>
                                    <p:set>
                                      <p:cBhvr>
                                        <p:cTn id="64"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120" grpId="0"/>
      <p:bldP spid="2" grpId="0"/>
      <p:bldP spid="40" grpId="0"/>
      <p:bldP spid="4"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How to protect the data in a Network/ Cyberspace?</a:t>
            </a:r>
            <a:endParaRPr lang="en-US" sz="3200" dirty="0"/>
          </a:p>
        </p:txBody>
      </p:sp>
      <p:grpSp>
        <p:nvGrpSpPr>
          <p:cNvPr id="34" name="Group 33"/>
          <p:cNvGrpSpPr/>
          <p:nvPr/>
        </p:nvGrpSpPr>
        <p:grpSpPr>
          <a:xfrm>
            <a:off x="7608915" y="120376"/>
            <a:ext cx="4386763" cy="2667159"/>
            <a:chOff x="6602677" y="2462421"/>
            <a:chExt cx="5427048" cy="3097551"/>
          </a:xfrm>
        </p:grpSpPr>
        <p:pic>
          <p:nvPicPr>
            <p:cNvPr id="10" name="Picture 9" descr="Neighborhood Network Construction Kit"/>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02677" y="3262521"/>
              <a:ext cx="5427048" cy="2297451"/>
            </a:xfrm>
            <a:prstGeom prst="rect">
              <a:avLst/>
            </a:prstGeom>
          </p:spPr>
        </p:pic>
        <p:pic>
          <p:nvPicPr>
            <p:cNvPr id="31" name="Picture 30" descr="Smishing, Vishing, And Phishing: 3 Types Of Fraud You Need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60707" y="3133093"/>
              <a:ext cx="1041443" cy="650902"/>
            </a:xfrm>
            <a:prstGeom prst="rect">
              <a:avLst/>
            </a:prstGeom>
          </p:spPr>
        </p:pic>
        <p:pic>
          <p:nvPicPr>
            <p:cNvPr id="32" name="Picture 31" descr="TecLaw: El vishing, otra variable del phish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41732" y="2462421"/>
              <a:ext cx="1047750" cy="800100"/>
            </a:xfrm>
            <a:prstGeom prst="rect">
              <a:avLst/>
            </a:prstGeom>
          </p:spPr>
        </p:pic>
      </p:grpSp>
      <p:sp>
        <p:nvSpPr>
          <p:cNvPr id="6" name="Rectangle 5"/>
          <p:cNvSpPr/>
          <p:nvPr/>
        </p:nvSpPr>
        <p:spPr>
          <a:xfrm>
            <a:off x="313875" y="1605227"/>
            <a:ext cx="7162037" cy="1200329"/>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Cryptology is the </a:t>
            </a:r>
            <a:r>
              <a:rPr lang="en-US" b="1" i="1" dirty="0">
                <a:solidFill>
                  <a:srgbClr val="00B050"/>
                </a:solidFill>
              </a:rPr>
              <a:t>science of making and breaking secret codes</a:t>
            </a:r>
            <a:r>
              <a:rPr lang="en-US" dirty="0">
                <a:solidFill>
                  <a:srgbClr val="002060"/>
                </a:solidFill>
              </a:rPr>
              <a:t>.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Cryptography is a way </a:t>
            </a:r>
            <a:r>
              <a:rPr lang="en-US" b="1" i="1" dirty="0">
                <a:solidFill>
                  <a:srgbClr val="00B050"/>
                </a:solidFill>
                <a:effectLst>
                  <a:outerShdw blurRad="38100" dist="38100" dir="2700000" algn="tl">
                    <a:srgbClr val="000000">
                      <a:alpha val="43137"/>
                    </a:srgbClr>
                  </a:outerShdw>
                </a:effectLst>
              </a:rPr>
              <a:t>to store and transmit data so only the intended recipient can read or process it</a:t>
            </a:r>
            <a:r>
              <a:rPr lang="en-US" dirty="0">
                <a:solidFill>
                  <a:srgbClr val="002060"/>
                </a:solidFill>
              </a:rPr>
              <a:t>. </a:t>
            </a:r>
          </a:p>
        </p:txBody>
      </p:sp>
      <p:sp>
        <p:nvSpPr>
          <p:cNvPr id="45" name="Rectangle 44"/>
          <p:cNvSpPr/>
          <p:nvPr/>
        </p:nvSpPr>
        <p:spPr>
          <a:xfrm>
            <a:off x="292720" y="895451"/>
            <a:ext cx="10541876" cy="923330"/>
          </a:xfrm>
          <a:prstGeom prst="rect">
            <a:avLst/>
          </a:prstGeom>
        </p:spPr>
        <p:txBody>
          <a:bodyPr wrap="square">
            <a:spAutoFit/>
          </a:bodyPr>
          <a:lstStyle/>
          <a:p>
            <a:pPr marL="357188" indent="-357188" algn="just">
              <a:buFont typeface="Wingdings" panose="05000000000000000000" pitchFamily="2" charset="2"/>
              <a:buChar char="ü"/>
            </a:pPr>
            <a:r>
              <a:rPr lang="en-US" b="1" dirty="0">
                <a:solidFill>
                  <a:srgbClr val="FF0000"/>
                </a:solidFill>
              </a:rPr>
              <a:t>Don't allow unauthorized users</a:t>
            </a:r>
          </a:p>
          <a:p>
            <a:pPr marL="357188" indent="-357188" algn="just">
              <a:buFont typeface="Wingdings" panose="05000000000000000000" pitchFamily="2" charset="2"/>
              <a:buChar char="ü"/>
            </a:pPr>
            <a:r>
              <a:rPr lang="en-US" b="1" dirty="0">
                <a:solidFill>
                  <a:srgbClr val="FF0000"/>
                </a:solidFill>
              </a:rPr>
              <a:t>Secure the network/ cyberspace (Passwords/ MFA </a:t>
            </a:r>
            <a:r>
              <a:rPr lang="en-US" b="1" dirty="0" err="1">
                <a:solidFill>
                  <a:srgbClr val="FF0000"/>
                </a:solidFill>
              </a:rPr>
              <a:t>etc</a:t>
            </a:r>
            <a:r>
              <a:rPr lang="en-US" b="1" dirty="0">
                <a:solidFill>
                  <a:srgbClr val="FF0000"/>
                </a:solidFill>
              </a:rPr>
              <a:t>)</a:t>
            </a:r>
          </a:p>
          <a:p>
            <a:pPr marL="357188" indent="-357188" algn="just">
              <a:buFont typeface="Wingdings" panose="05000000000000000000" pitchFamily="2" charset="2"/>
              <a:buChar char="ü"/>
            </a:pPr>
            <a:endParaRPr lang="en-US" dirty="0">
              <a:solidFill>
                <a:srgbClr val="002060"/>
              </a:solidFill>
            </a:endParaRPr>
          </a:p>
        </p:txBody>
      </p:sp>
      <p:sp>
        <p:nvSpPr>
          <p:cNvPr id="7" name="Rectangle 6"/>
          <p:cNvSpPr/>
          <p:nvPr/>
        </p:nvSpPr>
        <p:spPr>
          <a:xfrm>
            <a:off x="6072874" y="234197"/>
            <a:ext cx="2488438" cy="369332"/>
          </a:xfrm>
          <a:prstGeom prst="rect">
            <a:avLst/>
          </a:prstGeom>
        </p:spPr>
        <p:txBody>
          <a:bodyPr wrap="none">
            <a:spAutoFit/>
          </a:bodyPr>
          <a:lstStyle/>
          <a:p>
            <a:pPr algn="just"/>
            <a:r>
              <a:rPr lang="en-US" b="1" dirty="0">
                <a:solidFill>
                  <a:srgbClr val="002060"/>
                </a:solidFill>
              </a:rPr>
              <a:t>Give your suggestions!!!</a:t>
            </a:r>
          </a:p>
        </p:txBody>
      </p:sp>
      <p:sp>
        <p:nvSpPr>
          <p:cNvPr id="48" name="Rectangle 47"/>
          <p:cNvSpPr/>
          <p:nvPr/>
        </p:nvSpPr>
        <p:spPr>
          <a:xfrm>
            <a:off x="292720" y="2993311"/>
            <a:ext cx="11681803" cy="2585323"/>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Modern cryptography uses </a:t>
            </a:r>
            <a:r>
              <a:rPr lang="en-US" b="1" i="1" dirty="0">
                <a:solidFill>
                  <a:srgbClr val="FFC000"/>
                </a:solidFill>
                <a:effectLst>
                  <a:outerShdw blurRad="38100" dist="38100" dir="2700000" algn="tl">
                    <a:srgbClr val="000000">
                      <a:alpha val="43137"/>
                    </a:srgbClr>
                  </a:outerShdw>
                </a:effectLst>
              </a:rPr>
              <a:t>computationally secure algorithms</a:t>
            </a:r>
            <a:r>
              <a:rPr lang="en-US" dirty="0">
                <a:solidFill>
                  <a:srgbClr val="002060"/>
                </a:solidFill>
              </a:rPr>
              <a:t> to make sure that cyber criminals cannot easily compromise protected information.</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Each encryption method uses a specific algorithm, </a:t>
            </a:r>
            <a:r>
              <a:rPr lang="en-US" b="1" i="1" dirty="0">
                <a:solidFill>
                  <a:srgbClr val="00B050"/>
                </a:solidFill>
                <a:effectLst>
                  <a:outerShdw blurRad="38100" dist="38100" dir="2700000" algn="tl">
                    <a:srgbClr val="000000">
                      <a:alpha val="43137"/>
                    </a:srgbClr>
                  </a:outerShdw>
                </a:effectLst>
              </a:rPr>
              <a:t>called a cipher, to encrypt and decrypt messages</a:t>
            </a:r>
            <a:r>
              <a:rPr lang="en-US" dirty="0">
                <a:solidFill>
                  <a:srgbClr val="002060"/>
                </a:solidFill>
              </a:rPr>
              <a:t>.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A cipher is a series of well-defined steps used to encrypt and decrypt messages.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There are several methods of creating ciphertext:  two examples are : </a:t>
            </a:r>
            <a:r>
              <a:rPr lang="en-US" i="1" dirty="0">
                <a:solidFill>
                  <a:srgbClr val="FF0000"/>
                </a:solidFill>
                <a:effectLst>
                  <a:outerShdw blurRad="38100" dist="38100" dir="2700000" algn="tl">
                    <a:srgbClr val="000000">
                      <a:alpha val="43137"/>
                    </a:srgbClr>
                  </a:outerShdw>
                </a:effectLst>
              </a:rPr>
              <a:t>Transposition, Substitution</a:t>
            </a:r>
          </a:p>
          <a:p>
            <a:pPr marL="285750" indent="-285750" algn="just">
              <a:buFont typeface="Courier New" panose="02070309020205020404" pitchFamily="49" charset="0"/>
              <a:buChar char="o"/>
            </a:pPr>
            <a:endParaRPr lang="en-US" dirty="0">
              <a:solidFill>
                <a:srgbClr val="002060"/>
              </a:solidFill>
            </a:endParaRPr>
          </a:p>
        </p:txBody>
      </p:sp>
    </p:spTree>
    <p:custDataLst>
      <p:tags r:id="rId1"/>
    </p:custDataLst>
    <p:extLst>
      <p:ext uri="{BB962C8B-B14F-4D97-AF65-F5344CB8AC3E}">
        <p14:creationId xmlns:p14="http://schemas.microsoft.com/office/powerpoint/2010/main" val="923138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Rot by="120000">
                                      <p:cBhvr>
                                        <p:cTn id="6" dur="100" fill="hold">
                                          <p:stCondLst>
                                            <p:cond delay="0"/>
                                          </p:stCondLst>
                                        </p:cTn>
                                        <p:tgtEl>
                                          <p:spTgt spid="34"/>
                                        </p:tgtEl>
                                        <p:attrNameLst>
                                          <p:attrName>r</p:attrName>
                                        </p:attrNameLst>
                                      </p:cBhvr>
                                    </p:animRot>
                                    <p:animRot by="-240000">
                                      <p:cBhvr>
                                        <p:cTn id="7" dur="200" fill="hold">
                                          <p:stCondLst>
                                            <p:cond delay="200"/>
                                          </p:stCondLst>
                                        </p:cTn>
                                        <p:tgtEl>
                                          <p:spTgt spid="34"/>
                                        </p:tgtEl>
                                        <p:attrNameLst>
                                          <p:attrName>r</p:attrName>
                                        </p:attrNameLst>
                                      </p:cBhvr>
                                    </p:animRot>
                                    <p:animRot by="240000">
                                      <p:cBhvr>
                                        <p:cTn id="8" dur="200" fill="hold">
                                          <p:stCondLst>
                                            <p:cond delay="400"/>
                                          </p:stCondLst>
                                        </p:cTn>
                                        <p:tgtEl>
                                          <p:spTgt spid="34"/>
                                        </p:tgtEl>
                                        <p:attrNameLst>
                                          <p:attrName>r</p:attrName>
                                        </p:attrNameLst>
                                      </p:cBhvr>
                                    </p:animRot>
                                    <p:animRot by="-240000">
                                      <p:cBhvr>
                                        <p:cTn id="9" dur="200" fill="hold">
                                          <p:stCondLst>
                                            <p:cond delay="600"/>
                                          </p:stCondLst>
                                        </p:cTn>
                                        <p:tgtEl>
                                          <p:spTgt spid="34"/>
                                        </p:tgtEl>
                                        <p:attrNameLst>
                                          <p:attrName>r</p:attrName>
                                        </p:attrNameLst>
                                      </p:cBhvr>
                                    </p:animRot>
                                    <p:animRot by="120000">
                                      <p:cBhvr>
                                        <p:cTn id="10" dur="200" fill="hold">
                                          <p:stCondLst>
                                            <p:cond delay="800"/>
                                          </p:stCondLst>
                                        </p:cTn>
                                        <p:tgtEl>
                                          <p:spTgt spid="34"/>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8"/>
                                        </p:tgtEl>
                                        <p:attrNameLst>
                                          <p:attrName>style.visibility</p:attrName>
                                        </p:attrNameLst>
                                      </p:cBhvr>
                                      <p:to>
                                        <p:strVal val="visible"/>
                                      </p:to>
                                    </p:set>
                                    <p:animEffect transition="in" filter="fade">
                                      <p:cBhvr>
                                        <p:cTn id="32" dur="1000"/>
                                        <p:tgtEl>
                                          <p:spTgt spid="48"/>
                                        </p:tgtEl>
                                      </p:cBhvr>
                                    </p:animEffect>
                                    <p:anim calcmode="lin" valueType="num">
                                      <p:cBhvr>
                                        <p:cTn id="33" dur="1000" fill="hold"/>
                                        <p:tgtEl>
                                          <p:spTgt spid="48"/>
                                        </p:tgtEl>
                                        <p:attrNameLst>
                                          <p:attrName>ppt_x</p:attrName>
                                        </p:attrNameLst>
                                      </p:cBhvr>
                                      <p:tavLst>
                                        <p:tav tm="0">
                                          <p:val>
                                            <p:strVal val="#ppt_x"/>
                                          </p:val>
                                        </p:tav>
                                        <p:tav tm="100000">
                                          <p:val>
                                            <p:strVal val="#ppt_x"/>
                                          </p:val>
                                        </p:tav>
                                      </p:tavLst>
                                    </p:anim>
                                    <p:anim calcmode="lin" valueType="num">
                                      <p:cBhvr>
                                        <p:cTn id="34"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5" grpId="0"/>
      <p:bldP spid="7" grpId="0"/>
      <p:bldP spid="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0B97F-3396-4E64-B0B1-217F1C82639C}"/>
              </a:ext>
            </a:extLst>
          </p:cNvPr>
          <p:cNvSpPr>
            <a:spLocks noGrp="1"/>
          </p:cNvSpPr>
          <p:nvPr>
            <p:ph type="title"/>
          </p:nvPr>
        </p:nvSpPr>
        <p:spPr>
          <a:xfrm>
            <a:off x="358219" y="365125"/>
            <a:ext cx="11340559" cy="726613"/>
          </a:xfrm>
        </p:spPr>
        <p:txBody>
          <a:bodyPr>
            <a:normAutofit/>
          </a:bodyPr>
          <a:lstStyle/>
          <a:p>
            <a:r>
              <a:rPr lang="en-US" sz="2400" b="1" dirty="0"/>
              <a:t>Substitution means replacing each letter (or symbol) with another letter or symbol</a:t>
            </a:r>
            <a:endParaRPr lang="en-GB" sz="2400" b="1" dirty="0"/>
          </a:p>
        </p:txBody>
      </p:sp>
      <p:pic>
        <p:nvPicPr>
          <p:cNvPr id="4" name="Content Placeholder 3">
            <a:extLst>
              <a:ext uri="{FF2B5EF4-FFF2-40B4-BE49-F238E27FC236}">
                <a16:creationId xmlns:a16="http://schemas.microsoft.com/office/drawing/2014/main" id="{1B36EF74-2379-4077-B3F0-3327960A1BA1}"/>
              </a:ext>
            </a:extLst>
          </p:cNvPr>
          <p:cNvPicPr>
            <a:picLocks noGrp="1" noChangeAspect="1"/>
          </p:cNvPicPr>
          <p:nvPr>
            <p:ph idx="1"/>
          </p:nvPr>
        </p:nvPicPr>
        <p:blipFill rotWithShape="1">
          <a:blip r:embed="rId2"/>
          <a:srcRect l="13328" t="23685" r="37385" b="17271"/>
          <a:stretch/>
        </p:blipFill>
        <p:spPr bwMode="auto">
          <a:xfrm>
            <a:off x="2305175" y="1283886"/>
            <a:ext cx="6528482" cy="3581829"/>
          </a:xfrm>
          <a:prstGeom prst="rect">
            <a:avLst/>
          </a:prstGeom>
          <a:ln>
            <a:noFill/>
          </a:ln>
          <a:extLst>
            <a:ext uri="{53640926-AAD7-44D8-BBD7-CCE9431645EC}">
              <a14:shadowObscured xmlns:a14="http://schemas.microsoft.com/office/drawing/2010/main"/>
            </a:ext>
          </a:extLst>
        </p:spPr>
      </p:pic>
      <p:sp>
        <p:nvSpPr>
          <p:cNvPr id="6" name="Title 1">
            <a:extLst>
              <a:ext uri="{FF2B5EF4-FFF2-40B4-BE49-F238E27FC236}">
                <a16:creationId xmlns:a16="http://schemas.microsoft.com/office/drawing/2014/main" id="{D05CF789-57F4-9543-2D65-AB199FFF554B}"/>
              </a:ext>
            </a:extLst>
          </p:cNvPr>
          <p:cNvSpPr txBox="1">
            <a:spLocks/>
          </p:cNvSpPr>
          <p:nvPr/>
        </p:nvSpPr>
        <p:spPr>
          <a:xfrm>
            <a:off x="85899" y="4972509"/>
            <a:ext cx="11612879" cy="726613"/>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a:t>NB</a:t>
            </a:r>
            <a:r>
              <a:rPr lang="en-US" sz="2400" b="1" dirty="0"/>
              <a:t>:A key is the secret rule or code that tells a computer how to scramble and unscramble information   (</a:t>
            </a:r>
            <a:r>
              <a:rPr lang="en-US" sz="2400" b="1" dirty="0">
                <a:solidFill>
                  <a:srgbClr val="FF0000"/>
                </a:solidFill>
              </a:rPr>
              <a:t>Key </a:t>
            </a:r>
            <a:r>
              <a:rPr lang="en-US" sz="2400" b="1" dirty="0"/>
              <a:t>–”Shift by 3”)</a:t>
            </a:r>
            <a:endParaRPr lang="en-GB" sz="2400" b="1" dirty="0"/>
          </a:p>
        </p:txBody>
      </p:sp>
    </p:spTree>
    <p:extLst>
      <p:ext uri="{BB962C8B-B14F-4D97-AF65-F5344CB8AC3E}">
        <p14:creationId xmlns:p14="http://schemas.microsoft.com/office/powerpoint/2010/main" val="35305720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202CC-36DB-4B28-B3FA-C4BE0048683B}"/>
              </a:ext>
            </a:extLst>
          </p:cNvPr>
          <p:cNvSpPr>
            <a:spLocks noGrp="1"/>
          </p:cNvSpPr>
          <p:nvPr>
            <p:ph type="title"/>
          </p:nvPr>
        </p:nvSpPr>
        <p:spPr/>
        <p:txBody>
          <a:bodyPr>
            <a:normAutofit/>
          </a:bodyPr>
          <a:lstStyle/>
          <a:p>
            <a:r>
              <a:rPr lang="en-US" sz="2800" dirty="0"/>
              <a:t>Transposition means </a:t>
            </a:r>
            <a:r>
              <a:rPr lang="en-US" sz="2800" b="1" dirty="0"/>
              <a:t>rearranging the positions of letters without changing the letters themselves</a:t>
            </a:r>
            <a:r>
              <a:rPr lang="en-US" sz="2800" dirty="0"/>
              <a:t>.</a:t>
            </a:r>
            <a:endParaRPr lang="en-GB" sz="2800" dirty="0"/>
          </a:p>
        </p:txBody>
      </p:sp>
      <p:pic>
        <p:nvPicPr>
          <p:cNvPr id="4" name="Content Placeholder 3" descr="Graphical user interface, application&#10;&#10;Description automatically generated">
            <a:extLst>
              <a:ext uri="{FF2B5EF4-FFF2-40B4-BE49-F238E27FC236}">
                <a16:creationId xmlns:a16="http://schemas.microsoft.com/office/drawing/2014/main" id="{385FCBED-212F-4685-9166-B92E1B6C57AB}"/>
              </a:ext>
            </a:extLst>
          </p:cNvPr>
          <p:cNvPicPr>
            <a:picLocks noGrp="1" noChangeAspect="1"/>
          </p:cNvPicPr>
          <p:nvPr>
            <p:ph idx="1"/>
          </p:nvPr>
        </p:nvPicPr>
        <p:blipFill rotWithShape="1">
          <a:blip r:embed="rId2"/>
          <a:srcRect l="13206" t="23207" r="38427" b="18038"/>
          <a:stretch/>
        </p:blipFill>
        <p:spPr bwMode="auto">
          <a:xfrm>
            <a:off x="3796144" y="1770346"/>
            <a:ext cx="6633557" cy="374621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305262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Cryptography</a:t>
            </a:r>
            <a:endParaRPr lang="en-US" sz="3200" dirty="0"/>
          </a:p>
        </p:txBody>
      </p:sp>
      <p:sp>
        <p:nvSpPr>
          <p:cNvPr id="17" name="Rectangle 16"/>
          <p:cNvSpPr/>
          <p:nvPr/>
        </p:nvSpPr>
        <p:spPr>
          <a:xfrm>
            <a:off x="144087" y="681496"/>
            <a:ext cx="11837707" cy="4801314"/>
          </a:xfrm>
          <a:prstGeom prst="rect">
            <a:avLst/>
          </a:prstGeom>
        </p:spPr>
        <p:txBody>
          <a:bodyPr wrap="square">
            <a:spAutoFit/>
          </a:bodyPr>
          <a:lstStyle/>
          <a:p>
            <a:pPr indent="-357188" algn="just">
              <a:buFont typeface="Wingdings" panose="05000000000000000000" pitchFamily="2" charset="2"/>
              <a:buChar char="ü"/>
            </a:pPr>
            <a:r>
              <a:rPr lang="en-US" b="1" dirty="0">
                <a:solidFill>
                  <a:srgbClr val="FF0000"/>
                </a:solidFill>
              </a:rPr>
              <a:t>Two Types of Encryption: There are two classes of encryption algorithms</a:t>
            </a:r>
          </a:p>
          <a:p>
            <a:pPr indent="-357188" algn="just">
              <a:buFont typeface="Wingdings" panose="05000000000000000000" pitchFamily="2" charset="2"/>
              <a:buChar char="ü"/>
            </a:pPr>
            <a:endParaRPr lang="en-US" b="1" dirty="0">
              <a:solidFill>
                <a:srgbClr val="FF0000"/>
              </a:solidFill>
            </a:endParaRPr>
          </a:p>
          <a:p>
            <a:pPr indent="-357188" algn="just">
              <a:buFont typeface="Wingdings" panose="05000000000000000000" pitchFamily="2" charset="2"/>
              <a:buChar char="ü"/>
            </a:pPr>
            <a:r>
              <a:rPr lang="en-US" b="1" dirty="0">
                <a:solidFill>
                  <a:srgbClr val="FF0000"/>
                </a:solidFill>
              </a:rPr>
              <a:t>Symmetric algorithms </a:t>
            </a:r>
          </a:p>
          <a:p>
            <a:pPr marL="714375" lvl="1" indent="-354013" algn="just">
              <a:buFont typeface="Courier New" panose="02070309020205020404" pitchFamily="49" charset="0"/>
              <a:buChar char="o"/>
            </a:pPr>
            <a:r>
              <a:rPr lang="en-US" dirty="0">
                <a:solidFill>
                  <a:srgbClr val="FF0000"/>
                </a:solidFill>
              </a:rPr>
              <a:t>These algorithms use the </a:t>
            </a:r>
            <a:r>
              <a:rPr lang="en-US" b="1" i="1" dirty="0">
                <a:solidFill>
                  <a:srgbClr val="FF0000"/>
                </a:solidFill>
                <a:effectLst>
                  <a:outerShdw blurRad="38100" dist="38100" dir="2700000" algn="tl">
                    <a:srgbClr val="000000">
                      <a:alpha val="43137"/>
                    </a:srgbClr>
                  </a:outerShdw>
                </a:effectLst>
              </a:rPr>
              <a:t>same pre-shared key</a:t>
            </a:r>
            <a:r>
              <a:rPr lang="en-US" dirty="0">
                <a:solidFill>
                  <a:srgbClr val="FF0000"/>
                </a:solidFill>
              </a:rPr>
              <a:t>, sometimes called a </a:t>
            </a:r>
            <a:r>
              <a:rPr lang="en-US" b="1" i="1" dirty="0">
                <a:solidFill>
                  <a:srgbClr val="FF0000"/>
                </a:solidFill>
                <a:effectLst>
                  <a:outerShdw blurRad="38100" dist="38100" dir="2700000" algn="tl">
                    <a:srgbClr val="000000">
                      <a:alpha val="43137"/>
                    </a:srgbClr>
                  </a:outerShdw>
                </a:effectLst>
              </a:rPr>
              <a:t>secret key pair</a:t>
            </a:r>
            <a:r>
              <a:rPr lang="en-US" dirty="0">
                <a:solidFill>
                  <a:srgbClr val="FF0000"/>
                </a:solidFill>
              </a:rPr>
              <a:t>, to encrypt and decrypt data. </a:t>
            </a:r>
          </a:p>
          <a:p>
            <a:pPr marL="714375" lvl="1" indent="-354013" algn="just">
              <a:buFont typeface="Courier New" panose="02070309020205020404" pitchFamily="49" charset="0"/>
              <a:buChar char="o"/>
            </a:pPr>
            <a:r>
              <a:rPr lang="en-US" dirty="0">
                <a:solidFill>
                  <a:srgbClr val="FF0000"/>
                </a:solidFill>
              </a:rPr>
              <a:t>Both the sender and receiver know the pre-shared key before any encrypted communication begins</a:t>
            </a:r>
            <a:r>
              <a:rPr lang="en-US" b="1" dirty="0">
                <a:solidFill>
                  <a:srgbClr val="FF0000"/>
                </a:solidFill>
              </a:rPr>
              <a:t>. </a:t>
            </a:r>
          </a:p>
          <a:p>
            <a:pPr indent="-357188" algn="just">
              <a:buFont typeface="Wingdings" panose="05000000000000000000" pitchFamily="2" charset="2"/>
              <a:buChar char="ü"/>
            </a:pPr>
            <a:endParaRPr lang="en-US" b="1" dirty="0">
              <a:solidFill>
                <a:srgbClr val="002060"/>
              </a:solidFill>
            </a:endParaRPr>
          </a:p>
          <a:p>
            <a:pPr indent="-357188" algn="just">
              <a:buFont typeface="Wingdings" panose="05000000000000000000" pitchFamily="2" charset="2"/>
              <a:buChar char="ü"/>
            </a:pPr>
            <a:r>
              <a:rPr lang="en-US" b="1" dirty="0">
                <a:solidFill>
                  <a:srgbClr val="002060"/>
                </a:solidFill>
              </a:rPr>
              <a:t>Asymmetric algorithms </a:t>
            </a:r>
          </a:p>
          <a:p>
            <a:pPr marL="714375" indent="-354013" algn="just">
              <a:buFont typeface="Courier New" panose="02070309020205020404" pitchFamily="49" charset="0"/>
              <a:buChar char="o"/>
            </a:pPr>
            <a:r>
              <a:rPr lang="en-US" dirty="0">
                <a:solidFill>
                  <a:srgbClr val="002060"/>
                </a:solidFill>
              </a:rPr>
              <a:t>Asymmetrical encryption algorithms </a:t>
            </a:r>
            <a:r>
              <a:rPr lang="en-US" b="1" i="1" dirty="0">
                <a:solidFill>
                  <a:srgbClr val="002060"/>
                </a:solidFill>
                <a:effectLst>
                  <a:outerShdw blurRad="38100" dist="38100" dir="2700000" algn="tl">
                    <a:srgbClr val="000000">
                      <a:alpha val="43137"/>
                    </a:srgbClr>
                  </a:outerShdw>
                </a:effectLst>
              </a:rPr>
              <a:t>use one key to encrypt data and a different key to decrypt data</a:t>
            </a:r>
            <a:r>
              <a:rPr lang="en-US" dirty="0">
                <a:solidFill>
                  <a:srgbClr val="002060"/>
                </a:solidFill>
              </a:rPr>
              <a:t>. </a:t>
            </a:r>
          </a:p>
          <a:p>
            <a:pPr marL="714375" indent="-354013" algn="just">
              <a:buFont typeface="Courier New" panose="02070309020205020404" pitchFamily="49" charset="0"/>
              <a:buChar char="o"/>
            </a:pPr>
            <a:r>
              <a:rPr lang="en-US" dirty="0">
                <a:solidFill>
                  <a:srgbClr val="002060"/>
                </a:solidFill>
              </a:rPr>
              <a:t>One key is public and the other is private. </a:t>
            </a:r>
          </a:p>
          <a:p>
            <a:pPr marL="714375" indent="-354013" algn="just">
              <a:buFont typeface="Courier New" panose="02070309020205020404" pitchFamily="49" charset="0"/>
              <a:buChar char="o"/>
            </a:pPr>
            <a:r>
              <a:rPr lang="en-US" dirty="0">
                <a:solidFill>
                  <a:srgbClr val="002060"/>
                </a:solidFill>
              </a:rPr>
              <a:t>In a public-key encryption system, any person can encrypt a message using the public key of the receiver, and the receiver is the only one that can decrypt it using his private key. </a:t>
            </a:r>
          </a:p>
          <a:p>
            <a:pPr marL="714375" indent="-354013" algn="just">
              <a:buFont typeface="Courier New" panose="02070309020205020404" pitchFamily="49" charset="0"/>
              <a:buChar char="o"/>
            </a:pPr>
            <a:r>
              <a:rPr lang="en-US" dirty="0">
                <a:solidFill>
                  <a:srgbClr val="002060"/>
                </a:solidFill>
              </a:rPr>
              <a:t>Parties exchange secure messages without needing a </a:t>
            </a:r>
            <a:r>
              <a:rPr lang="en-US" b="1" i="1" dirty="0">
                <a:solidFill>
                  <a:srgbClr val="002060"/>
                </a:solidFill>
                <a:effectLst>
                  <a:outerShdw blurRad="38100" dist="38100" dir="2700000" algn="tl">
                    <a:srgbClr val="000000">
                      <a:alpha val="43137"/>
                    </a:srgbClr>
                  </a:outerShdw>
                </a:effectLst>
              </a:rPr>
              <a:t>pre-shared key</a:t>
            </a:r>
            <a:r>
              <a:rPr lang="en-US" dirty="0">
                <a:solidFill>
                  <a:srgbClr val="002060"/>
                </a:solidFill>
              </a:rPr>
              <a:t>. </a:t>
            </a:r>
          </a:p>
          <a:p>
            <a:pPr marL="714375" indent="-354013" algn="just">
              <a:buFont typeface="Courier New" panose="02070309020205020404" pitchFamily="49" charset="0"/>
              <a:buChar char="o"/>
            </a:pPr>
            <a:endParaRPr lang="en-US" dirty="0">
              <a:solidFill>
                <a:srgbClr val="FF0000"/>
              </a:solidFill>
            </a:endParaRPr>
          </a:p>
          <a:p>
            <a:pPr marL="714375" indent="-354013" algn="just">
              <a:buFont typeface="Courier New" panose="02070309020205020404" pitchFamily="49" charset="0"/>
              <a:buChar char="o"/>
            </a:pPr>
            <a:r>
              <a:rPr lang="en-US" dirty="0">
                <a:solidFill>
                  <a:srgbClr val="FF0000"/>
                </a:solidFill>
              </a:rPr>
              <a:t>Asymmetric algorithms are more complex. </a:t>
            </a:r>
          </a:p>
          <a:p>
            <a:pPr marL="714375" indent="-354013" algn="just">
              <a:buFont typeface="Courier New" panose="02070309020205020404" pitchFamily="49" charset="0"/>
              <a:buChar char="o"/>
            </a:pPr>
            <a:r>
              <a:rPr lang="en-US" dirty="0">
                <a:solidFill>
                  <a:srgbClr val="FF0000"/>
                </a:solidFill>
              </a:rPr>
              <a:t>These algorithms are resource intensive and slower to execute.</a:t>
            </a:r>
          </a:p>
          <a:p>
            <a:endParaRPr lang="en-US" dirty="0"/>
          </a:p>
          <a:p>
            <a:pPr lvl="1" algn="just"/>
            <a:r>
              <a:rPr lang="en-US" dirty="0">
                <a:solidFill>
                  <a:srgbClr val="002060"/>
                </a:solidFill>
              </a:rPr>
              <a:t>NB:  Cryptographic Key= </a:t>
            </a:r>
            <a:r>
              <a:rPr lang="en-US" b="1" dirty="0"/>
              <a:t>long, complex string generated by a computer</a:t>
            </a:r>
            <a:endParaRPr lang="en-US" b="1" dirty="0">
              <a:solidFill>
                <a:srgbClr val="002060"/>
              </a:solidFill>
            </a:endParaRPr>
          </a:p>
        </p:txBody>
      </p:sp>
    </p:spTree>
    <p:custDataLst>
      <p:tags r:id="rId1"/>
    </p:custDataLst>
    <p:extLst>
      <p:ext uri="{BB962C8B-B14F-4D97-AF65-F5344CB8AC3E}">
        <p14:creationId xmlns:p14="http://schemas.microsoft.com/office/powerpoint/2010/main" val="122344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Cryptography – Symmetrical Encryption Process</a:t>
            </a:r>
            <a:endParaRPr lang="en-US" sz="3200" dirty="0"/>
          </a:p>
        </p:txBody>
      </p:sp>
      <p:sp>
        <p:nvSpPr>
          <p:cNvPr id="17" name="Rectangle 16"/>
          <p:cNvSpPr/>
          <p:nvPr/>
        </p:nvSpPr>
        <p:spPr>
          <a:xfrm>
            <a:off x="144087" y="681496"/>
            <a:ext cx="11837707" cy="5078313"/>
          </a:xfrm>
          <a:prstGeom prst="rect">
            <a:avLst/>
          </a:prstGeom>
        </p:spPr>
        <p:txBody>
          <a:bodyPr wrap="square">
            <a:spAutoFit/>
          </a:bodyPr>
          <a:lstStyle/>
          <a:p>
            <a:pPr indent="-357188" algn="just">
              <a:buFont typeface="Wingdings" panose="05000000000000000000" pitchFamily="2" charset="2"/>
              <a:buChar char="ü"/>
            </a:pPr>
            <a:r>
              <a:rPr lang="en-US" dirty="0">
                <a:solidFill>
                  <a:srgbClr val="002060"/>
                </a:solidFill>
              </a:rPr>
              <a:t>Symmetric algorithms </a:t>
            </a:r>
            <a:r>
              <a:rPr lang="en-US" b="1" i="1" dirty="0">
                <a:solidFill>
                  <a:srgbClr val="002060"/>
                </a:solidFill>
                <a:effectLst>
                  <a:outerShdw blurRad="38100" dist="38100" dir="2700000" algn="tl">
                    <a:srgbClr val="000000">
                      <a:alpha val="43137"/>
                    </a:srgbClr>
                  </a:outerShdw>
                </a:effectLst>
              </a:rPr>
              <a:t>use pre-shared key to encrypt and decrypt data</a:t>
            </a:r>
            <a:r>
              <a:rPr lang="en-US" dirty="0">
                <a:solidFill>
                  <a:srgbClr val="002060"/>
                </a:solidFill>
              </a:rPr>
              <a:t>, a method also </a:t>
            </a:r>
            <a:r>
              <a:rPr lang="en-US" b="1" i="1" dirty="0">
                <a:solidFill>
                  <a:srgbClr val="002060"/>
                </a:solidFill>
                <a:effectLst>
                  <a:outerShdw blurRad="38100" dist="38100" dir="2700000" algn="tl">
                    <a:srgbClr val="000000">
                      <a:alpha val="43137"/>
                    </a:srgbClr>
                  </a:outerShdw>
                </a:effectLst>
              </a:rPr>
              <a:t>known as private-key encryption</a:t>
            </a:r>
            <a:r>
              <a:rPr lang="en-US" dirty="0">
                <a:solidFill>
                  <a:srgbClr val="002060"/>
                </a:solidFill>
              </a:rPr>
              <a:t>.</a:t>
            </a:r>
          </a:p>
          <a:p>
            <a:pPr indent="-357188" algn="just">
              <a:buFont typeface="Wingdings" panose="05000000000000000000" pitchFamily="2" charset="2"/>
              <a:buChar char="ü"/>
            </a:pPr>
            <a:r>
              <a:rPr lang="en-US" dirty="0">
                <a:solidFill>
                  <a:srgbClr val="002060"/>
                </a:solidFill>
              </a:rPr>
              <a:t>Numerous encryption systems use symmetric encryption. </a:t>
            </a:r>
          </a:p>
          <a:p>
            <a:pPr indent="-357188" algn="just">
              <a:buFont typeface="Wingdings" panose="05000000000000000000" pitchFamily="2" charset="2"/>
              <a:buChar char="ü"/>
            </a:pPr>
            <a:r>
              <a:rPr lang="en-US" dirty="0">
                <a:solidFill>
                  <a:srgbClr val="002060"/>
                </a:solidFill>
              </a:rPr>
              <a:t>Some of the common encryption standards that use symmetric encryption include the following:</a:t>
            </a:r>
          </a:p>
          <a:p>
            <a:pPr algn="just"/>
            <a:endParaRPr lang="en-US" dirty="0">
              <a:solidFill>
                <a:srgbClr val="002060"/>
              </a:solidFill>
            </a:endParaRPr>
          </a:p>
          <a:p>
            <a:pPr algn="just"/>
            <a:r>
              <a:rPr lang="en-US" b="1" dirty="0">
                <a:solidFill>
                  <a:srgbClr val="002060"/>
                </a:solidFill>
              </a:rPr>
              <a:t>3DES (Triple DES):</a:t>
            </a:r>
            <a:r>
              <a:rPr lang="en-US" dirty="0">
                <a:solidFill>
                  <a:srgbClr val="002060"/>
                </a:solidFill>
              </a:rPr>
              <a:t> </a:t>
            </a:r>
          </a:p>
          <a:p>
            <a:pPr marL="360363" indent="-357188" algn="just">
              <a:buFont typeface="Wingdings" panose="05000000000000000000" pitchFamily="2" charset="2"/>
              <a:buChar char="ü"/>
            </a:pPr>
            <a:r>
              <a:rPr lang="en-US" dirty="0">
                <a:solidFill>
                  <a:srgbClr val="002060"/>
                </a:solidFill>
              </a:rPr>
              <a:t>Digital Encryption Standard (DES) is a symmetric block cipher with 64-bit block size that uses a 56-bit key. </a:t>
            </a:r>
          </a:p>
          <a:p>
            <a:pPr marL="360363" indent="-357188" algn="just">
              <a:buFont typeface="Wingdings" panose="05000000000000000000" pitchFamily="2" charset="2"/>
              <a:buChar char="ü"/>
            </a:pPr>
            <a:r>
              <a:rPr lang="en-US" dirty="0">
                <a:solidFill>
                  <a:srgbClr val="002060"/>
                </a:solidFill>
                <a:highlight>
                  <a:srgbClr val="FFFF00"/>
                </a:highlight>
              </a:rPr>
              <a:t>Triple DES encrypts data three times</a:t>
            </a:r>
            <a:r>
              <a:rPr lang="en-US" dirty="0">
                <a:solidFill>
                  <a:srgbClr val="002060"/>
                </a:solidFill>
              </a:rPr>
              <a:t> and uses a different key for at least one of the three passes, giving it a cumulative key size of 112-168 bits. </a:t>
            </a:r>
          </a:p>
          <a:p>
            <a:pPr algn="just"/>
            <a:endParaRPr lang="en-US" dirty="0">
              <a:solidFill>
                <a:srgbClr val="002060"/>
              </a:solidFill>
            </a:endParaRPr>
          </a:p>
          <a:p>
            <a:pPr algn="just"/>
            <a:r>
              <a:rPr lang="en-US" b="1" dirty="0">
                <a:solidFill>
                  <a:srgbClr val="002060"/>
                </a:solidFill>
              </a:rPr>
              <a:t>IDEA:</a:t>
            </a:r>
            <a:r>
              <a:rPr lang="en-US" dirty="0">
                <a:solidFill>
                  <a:srgbClr val="002060"/>
                </a:solidFill>
              </a:rPr>
              <a:t> </a:t>
            </a:r>
          </a:p>
          <a:p>
            <a:pPr indent="-357188" algn="just">
              <a:buFont typeface="Wingdings" panose="05000000000000000000" pitchFamily="2" charset="2"/>
              <a:buChar char="ü"/>
            </a:pPr>
            <a:r>
              <a:rPr lang="en-US" dirty="0">
                <a:solidFill>
                  <a:srgbClr val="002060"/>
                </a:solidFill>
              </a:rPr>
              <a:t>The International Data Encryption Algorithm (IDEA) uses 64-bit blocks and 128-bit keys. </a:t>
            </a:r>
          </a:p>
          <a:p>
            <a:pPr indent="-357188" algn="just">
              <a:buFont typeface="Wingdings" panose="05000000000000000000" pitchFamily="2" charset="2"/>
              <a:buChar char="ü"/>
            </a:pPr>
            <a:r>
              <a:rPr lang="en-US" dirty="0">
                <a:solidFill>
                  <a:srgbClr val="002060"/>
                </a:solidFill>
              </a:rPr>
              <a:t>IDEA performs eight rounds of transformations on each of the 16 blocks that results from dividing each 64-bit block. </a:t>
            </a:r>
          </a:p>
          <a:p>
            <a:pPr indent="-357188" algn="just">
              <a:buFont typeface="Wingdings" panose="05000000000000000000" pitchFamily="2" charset="2"/>
              <a:buChar char="ü"/>
            </a:pPr>
            <a:r>
              <a:rPr lang="en-US" dirty="0">
                <a:solidFill>
                  <a:srgbClr val="002060"/>
                </a:solidFill>
              </a:rPr>
              <a:t>IDEA was the replacement for DES, and now PGP (Pretty Good Privacy) uses it. </a:t>
            </a:r>
          </a:p>
          <a:p>
            <a:pPr algn="just"/>
            <a:endParaRPr lang="en-US" dirty="0">
              <a:solidFill>
                <a:srgbClr val="002060"/>
              </a:solidFill>
            </a:endParaRPr>
          </a:p>
          <a:p>
            <a:pPr algn="just"/>
            <a:r>
              <a:rPr lang="en-US" b="1" dirty="0">
                <a:solidFill>
                  <a:srgbClr val="002060"/>
                </a:solidFill>
              </a:rPr>
              <a:t>AES: </a:t>
            </a:r>
          </a:p>
          <a:p>
            <a:pPr indent="-357188" algn="just">
              <a:buFont typeface="Wingdings" panose="05000000000000000000" pitchFamily="2" charset="2"/>
              <a:buChar char="ü"/>
            </a:pPr>
            <a:r>
              <a:rPr lang="en-US" dirty="0">
                <a:solidFill>
                  <a:srgbClr val="002060"/>
                </a:solidFill>
              </a:rPr>
              <a:t>The Advanced Encryption Standard (AES) has a fixed block size of 128-bits with a key size of 128, 192, or 256 bits. </a:t>
            </a:r>
          </a:p>
          <a:p>
            <a:pPr indent="-357188" algn="just">
              <a:buFont typeface="Wingdings" panose="05000000000000000000" pitchFamily="2" charset="2"/>
              <a:buChar char="ü"/>
            </a:pPr>
            <a:r>
              <a:rPr lang="en-US" dirty="0">
                <a:solidFill>
                  <a:srgbClr val="002060"/>
                </a:solidFill>
              </a:rPr>
              <a:t>The National Institute of Standards and Technology (NIST) approved the AES algorithm in December 2001. </a:t>
            </a:r>
          </a:p>
          <a:p>
            <a:pPr indent="-357188" algn="just">
              <a:buFont typeface="Wingdings" panose="05000000000000000000" pitchFamily="2" charset="2"/>
              <a:buChar char="ü"/>
            </a:pPr>
            <a:r>
              <a:rPr lang="en-US" dirty="0">
                <a:solidFill>
                  <a:srgbClr val="002060"/>
                </a:solidFill>
                <a:highlight>
                  <a:srgbClr val="FFFF00"/>
                </a:highlight>
              </a:rPr>
              <a:t>Very secure and fast, Used in Wi-Fi, Banking , phones </a:t>
            </a:r>
          </a:p>
        </p:txBody>
      </p:sp>
    </p:spTree>
    <p:custDataLst>
      <p:tags r:id="rId1"/>
    </p:custDataLst>
    <p:extLst>
      <p:ext uri="{BB962C8B-B14F-4D97-AF65-F5344CB8AC3E}">
        <p14:creationId xmlns:p14="http://schemas.microsoft.com/office/powerpoint/2010/main" val="165320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600" dirty="0"/>
              <a:t>Cryptography – Asymmetrical Encryption Process</a:t>
            </a:r>
          </a:p>
        </p:txBody>
      </p:sp>
      <p:sp>
        <p:nvSpPr>
          <p:cNvPr id="17" name="Rectangle 16"/>
          <p:cNvSpPr/>
          <p:nvPr/>
        </p:nvSpPr>
        <p:spPr>
          <a:xfrm>
            <a:off x="144087" y="681496"/>
            <a:ext cx="12219709" cy="5570756"/>
          </a:xfrm>
          <a:prstGeom prst="rect">
            <a:avLst/>
          </a:prstGeom>
        </p:spPr>
        <p:txBody>
          <a:bodyPr wrap="square">
            <a:spAutoFit/>
          </a:bodyPr>
          <a:lstStyle/>
          <a:p>
            <a:pPr marL="285750" indent="-285750" algn="just">
              <a:buFont typeface="Wingdings" panose="05000000000000000000" pitchFamily="2" charset="2"/>
              <a:buChar char="ü"/>
            </a:pPr>
            <a:endParaRPr lang="en-US" sz="2000" dirty="0">
              <a:solidFill>
                <a:srgbClr val="002060"/>
              </a:solidFill>
            </a:endParaRPr>
          </a:p>
          <a:p>
            <a:pPr marL="285750" indent="-285750" algn="just">
              <a:buFont typeface="Wingdings" panose="05000000000000000000" pitchFamily="2" charset="2"/>
              <a:buChar char="ü"/>
            </a:pPr>
            <a:r>
              <a:rPr lang="en-US" sz="2000" dirty="0">
                <a:solidFill>
                  <a:srgbClr val="002060"/>
                </a:solidFill>
              </a:rPr>
              <a:t>Uses two different keys:</a:t>
            </a:r>
          </a:p>
          <a:p>
            <a:pPr marL="285750" indent="-285750" algn="just">
              <a:buFont typeface="Wingdings" panose="05000000000000000000" pitchFamily="2" charset="2"/>
              <a:buChar char="ü"/>
            </a:pPr>
            <a:r>
              <a:rPr lang="en-US" sz="2000" dirty="0">
                <a:solidFill>
                  <a:srgbClr val="002060"/>
                </a:solidFill>
              </a:rPr>
              <a:t>🔓 Public key – used to encrypt data</a:t>
            </a:r>
          </a:p>
          <a:p>
            <a:pPr marL="285750" indent="-285750" algn="just">
              <a:buFont typeface="Wingdings" panose="05000000000000000000" pitchFamily="2" charset="2"/>
              <a:buChar char="ü"/>
            </a:pPr>
            <a:r>
              <a:rPr lang="en-US" sz="2000" dirty="0">
                <a:solidFill>
                  <a:srgbClr val="002060"/>
                </a:solidFill>
              </a:rPr>
              <a:t>🔐 Private key – used to decrypt data</a:t>
            </a:r>
          </a:p>
          <a:p>
            <a:pPr marL="285750" indent="-285750" algn="just">
              <a:buFont typeface="Wingdings" panose="05000000000000000000" pitchFamily="2" charset="2"/>
              <a:buChar char="ü"/>
            </a:pPr>
            <a:r>
              <a:rPr lang="en-US" sz="2000" dirty="0">
                <a:solidFill>
                  <a:srgbClr val="002060"/>
                </a:solidFill>
              </a:rPr>
              <a:t>The keys are linked, </a:t>
            </a:r>
            <a:r>
              <a:rPr lang="en-US" sz="2000" dirty="0" err="1">
                <a:solidFill>
                  <a:srgbClr val="002060"/>
                </a:solidFill>
              </a:rPr>
              <a:t>but:You</a:t>
            </a:r>
            <a:r>
              <a:rPr lang="en-US" sz="2000" dirty="0">
                <a:solidFill>
                  <a:srgbClr val="002060"/>
                </a:solidFill>
              </a:rPr>
              <a:t> </a:t>
            </a:r>
            <a:r>
              <a:rPr lang="en-US" sz="2000" b="1" dirty="0">
                <a:solidFill>
                  <a:srgbClr val="002060"/>
                </a:solidFill>
              </a:rPr>
              <a:t>cannot easily work out the private key </a:t>
            </a:r>
            <a:r>
              <a:rPr lang="en-US" sz="2000" dirty="0">
                <a:solidFill>
                  <a:srgbClr val="002060"/>
                </a:solidFill>
              </a:rPr>
              <a:t>from the public key</a:t>
            </a:r>
            <a:endParaRPr lang="en-US" sz="2000" b="1" dirty="0">
              <a:solidFill>
                <a:srgbClr val="002060"/>
              </a:solidFill>
            </a:endParaRPr>
          </a:p>
          <a:p>
            <a:pPr algn="just"/>
            <a:endParaRPr lang="en-US" sz="2000" b="1" dirty="0">
              <a:solidFill>
                <a:srgbClr val="002060"/>
              </a:solidFill>
            </a:endParaRPr>
          </a:p>
          <a:p>
            <a:pPr algn="just"/>
            <a:r>
              <a:rPr lang="en-US" sz="2000" b="1" dirty="0">
                <a:solidFill>
                  <a:srgbClr val="002060"/>
                </a:solidFill>
              </a:rPr>
              <a:t>RSA (</a:t>
            </a:r>
            <a:r>
              <a:rPr lang="en-US" sz="2000" b="1" dirty="0" err="1">
                <a:solidFill>
                  <a:srgbClr val="002060"/>
                </a:solidFill>
              </a:rPr>
              <a:t>Rivest_Shamir</a:t>
            </a:r>
            <a:r>
              <a:rPr lang="en-US" sz="2000" b="1" dirty="0">
                <a:solidFill>
                  <a:srgbClr val="002060"/>
                </a:solidFill>
              </a:rPr>
              <a:t>-Adleman)</a:t>
            </a:r>
            <a:r>
              <a:rPr lang="en-US" sz="2000" dirty="0">
                <a:solidFill>
                  <a:srgbClr val="002060"/>
                </a:solidFill>
              </a:rPr>
              <a:t> </a:t>
            </a:r>
          </a:p>
          <a:p>
            <a:pPr marL="285750" indent="-285750" algn="just">
              <a:buFont typeface="Wingdings" panose="05000000000000000000" pitchFamily="2" charset="2"/>
              <a:buChar char="ü"/>
            </a:pPr>
            <a:r>
              <a:rPr lang="en-US" sz="2000" dirty="0">
                <a:solidFill>
                  <a:srgbClr val="002060"/>
                </a:solidFill>
              </a:rPr>
              <a:t>Uses very large numbers (hundreds of digits long) to keep data secure</a:t>
            </a:r>
          </a:p>
          <a:p>
            <a:pPr marL="285750" indent="-285750" algn="just">
              <a:buFont typeface="Wingdings" panose="05000000000000000000" pitchFamily="2" charset="2"/>
              <a:buChar char="ü"/>
            </a:pPr>
            <a:r>
              <a:rPr lang="en-US" sz="2000" dirty="0">
                <a:solidFill>
                  <a:srgbClr val="002060"/>
                </a:solidFill>
              </a:rPr>
              <a:t>Browsers use RSA to establish a secure connection(HTTPS)</a:t>
            </a:r>
          </a:p>
          <a:p>
            <a:pPr marL="285750" indent="-285750" algn="just">
              <a:buFont typeface="Wingdings" panose="05000000000000000000" pitchFamily="2" charset="2"/>
              <a:buChar char="ü"/>
            </a:pPr>
            <a:r>
              <a:rPr lang="en-US" sz="2000" dirty="0"/>
              <a:t>Used to </a:t>
            </a:r>
            <a:r>
              <a:rPr lang="en-US" sz="2000" b="1" dirty="0"/>
              <a:t>verify identity</a:t>
            </a:r>
            <a:r>
              <a:rPr lang="en-US" sz="2000" dirty="0"/>
              <a:t> (the website proves it is real)</a:t>
            </a:r>
            <a:endParaRPr lang="en-US" sz="2000" b="1" dirty="0"/>
          </a:p>
          <a:p>
            <a:pPr marL="285750" indent="-285750" algn="just">
              <a:buFont typeface="Wingdings" panose="05000000000000000000" pitchFamily="2" charset="2"/>
              <a:buChar char="ü"/>
            </a:pPr>
            <a:r>
              <a:rPr lang="en-US" sz="2000" dirty="0"/>
              <a:t>Used for </a:t>
            </a:r>
            <a:r>
              <a:rPr lang="en-US" sz="2000" b="1" dirty="0"/>
              <a:t>digital signatures (proving identity online)</a:t>
            </a:r>
          </a:p>
          <a:p>
            <a:pPr marL="285750" indent="-285750" algn="just">
              <a:buFont typeface="Wingdings" panose="05000000000000000000" pitchFamily="2" charset="2"/>
              <a:buChar char="ü"/>
            </a:pPr>
            <a:r>
              <a:rPr lang="en-US" sz="2000" dirty="0"/>
              <a:t>Confirms </a:t>
            </a:r>
            <a:r>
              <a:rPr lang="en-US" sz="2000" b="1" dirty="0"/>
              <a:t>who sent the message</a:t>
            </a:r>
            <a:r>
              <a:rPr lang="en-US" sz="2000" dirty="0"/>
              <a:t> and that it </a:t>
            </a:r>
            <a:r>
              <a:rPr lang="en-US" sz="2000" b="1" dirty="0"/>
              <a:t>has not been altered</a:t>
            </a:r>
            <a:endParaRPr lang="en-US" sz="2000" b="1" dirty="0">
              <a:solidFill>
                <a:srgbClr val="002060"/>
              </a:solidFill>
            </a:endParaRPr>
          </a:p>
          <a:p>
            <a:pPr marL="285750" indent="-285750" algn="just">
              <a:buFont typeface="Wingdings" panose="05000000000000000000" pitchFamily="2" charset="2"/>
              <a:buChar char="ü"/>
            </a:pPr>
            <a:endParaRPr lang="en-US" sz="2000" b="1" dirty="0">
              <a:solidFill>
                <a:srgbClr val="002060"/>
              </a:solidFill>
            </a:endParaRPr>
          </a:p>
          <a:p>
            <a:pPr algn="just"/>
            <a:r>
              <a:rPr lang="en-US" sz="2000" b="1" dirty="0" err="1">
                <a:solidFill>
                  <a:srgbClr val="002060"/>
                </a:solidFill>
              </a:rPr>
              <a:t>Diffie</a:t>
            </a:r>
            <a:r>
              <a:rPr lang="en-US" sz="2000" b="1" dirty="0">
                <a:solidFill>
                  <a:srgbClr val="002060"/>
                </a:solidFill>
              </a:rPr>
              <a:t>-Hellman  </a:t>
            </a:r>
            <a:endParaRPr lang="en-US" sz="2000" dirty="0">
              <a:solidFill>
                <a:srgbClr val="002060"/>
              </a:solidFill>
            </a:endParaRPr>
          </a:p>
          <a:p>
            <a:pPr marL="285750" indent="-285750" algn="just">
              <a:buFont typeface="Wingdings" panose="05000000000000000000" pitchFamily="2" charset="2"/>
              <a:buChar char="ü"/>
            </a:pPr>
            <a:r>
              <a:rPr lang="en-US" sz="2000" dirty="0">
                <a:solidFill>
                  <a:srgbClr val="002060"/>
                </a:solidFill>
              </a:rPr>
              <a:t>Used to </a:t>
            </a:r>
            <a:r>
              <a:rPr lang="en-US" sz="2000" b="1" dirty="0">
                <a:solidFill>
                  <a:srgbClr val="002060"/>
                </a:solidFill>
              </a:rPr>
              <a:t>securely share a secret key </a:t>
            </a:r>
            <a:r>
              <a:rPr lang="en-US" sz="2000" dirty="0">
                <a:solidFill>
                  <a:srgbClr val="002060"/>
                </a:solidFill>
              </a:rPr>
              <a:t>over the internet</a:t>
            </a:r>
          </a:p>
          <a:p>
            <a:pPr marL="285750" indent="-285750" algn="just">
              <a:buFont typeface="Wingdings" panose="05000000000000000000" pitchFamily="2" charset="2"/>
              <a:buChar char="ü"/>
            </a:pPr>
            <a:r>
              <a:rPr lang="en-US" sz="2000" dirty="0">
                <a:solidFill>
                  <a:srgbClr val="002060"/>
                </a:solidFill>
              </a:rPr>
              <a:t>Used in protocols like HTTPS, SSH, VPNs</a:t>
            </a:r>
            <a:endParaRPr lang="en-US" sz="2000" b="1" dirty="0">
              <a:solidFill>
                <a:srgbClr val="002060"/>
              </a:solidFill>
            </a:endParaRPr>
          </a:p>
          <a:p>
            <a:pPr algn="just"/>
            <a:endParaRPr lang="en-US" b="1" dirty="0">
              <a:solidFill>
                <a:srgbClr val="002060"/>
              </a:solidFill>
            </a:endParaRPr>
          </a:p>
          <a:p>
            <a:pPr algn="just"/>
            <a:endParaRPr lang="en-US" b="1" dirty="0">
              <a:solidFill>
                <a:srgbClr val="002060"/>
              </a:solidFill>
            </a:endParaRPr>
          </a:p>
        </p:txBody>
      </p:sp>
    </p:spTree>
    <p:custDataLst>
      <p:tags r:id="rId1"/>
    </p:custDataLst>
    <p:extLst>
      <p:ext uri="{BB962C8B-B14F-4D97-AF65-F5344CB8AC3E}">
        <p14:creationId xmlns:p14="http://schemas.microsoft.com/office/powerpoint/2010/main" val="3559111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Cryptography – Symmetrical Vs Asymmetrical</a:t>
            </a:r>
          </a:p>
        </p:txBody>
      </p:sp>
      <p:sp>
        <p:nvSpPr>
          <p:cNvPr id="17" name="Rectangle 16"/>
          <p:cNvSpPr/>
          <p:nvPr/>
        </p:nvSpPr>
        <p:spPr>
          <a:xfrm>
            <a:off x="144087" y="681496"/>
            <a:ext cx="11837707" cy="4093428"/>
          </a:xfrm>
          <a:prstGeom prst="rect">
            <a:avLst/>
          </a:prstGeom>
        </p:spPr>
        <p:txBody>
          <a:bodyPr wrap="square">
            <a:spAutoFit/>
          </a:bodyPr>
          <a:lstStyle/>
          <a:p>
            <a:pPr algn="just"/>
            <a:r>
              <a:rPr lang="en-US" sz="2000" dirty="0">
                <a:solidFill>
                  <a:srgbClr val="002060"/>
                </a:solidFill>
              </a:rPr>
              <a:t>It is important to understand the differences between symmetric and asymmetric encryption methods. </a:t>
            </a:r>
          </a:p>
          <a:p>
            <a:pPr marL="285750" indent="-285750" algn="just">
              <a:buFont typeface="Wingdings" panose="05000000000000000000" pitchFamily="2" charset="2"/>
              <a:buChar char="ü"/>
            </a:pPr>
            <a:endParaRPr lang="en-US" sz="2000" dirty="0">
              <a:solidFill>
                <a:srgbClr val="002060"/>
              </a:solidFill>
            </a:endParaRPr>
          </a:p>
          <a:p>
            <a:pPr marL="285750" indent="-285750" algn="just">
              <a:buFont typeface="Wingdings" panose="05000000000000000000" pitchFamily="2" charset="2"/>
              <a:buChar char="ü"/>
            </a:pPr>
            <a:r>
              <a:rPr lang="en-US" sz="2000" dirty="0">
                <a:solidFill>
                  <a:srgbClr val="002060"/>
                </a:solidFill>
              </a:rPr>
              <a:t>Symmetric encryption systems are more efficient and can handle more data. However, key management with symmetric encryption systems is more problematic and harder to manage. </a:t>
            </a:r>
          </a:p>
          <a:p>
            <a:pPr marL="285750" indent="-285750" algn="just">
              <a:buFont typeface="Wingdings" panose="05000000000000000000" pitchFamily="2" charset="2"/>
              <a:buChar char="ü"/>
            </a:pPr>
            <a:r>
              <a:rPr lang="en-US" sz="2000" dirty="0">
                <a:solidFill>
                  <a:srgbClr val="FF0000"/>
                </a:solidFill>
              </a:rPr>
              <a:t>Asymmetric cryptography is more efficient at protecting the confidentiality of small amounts of data, and its size and speed make it more secure for tasks such as electronic key exchange which is a small amount of data rather than encrypting large blocks of data.</a:t>
            </a:r>
          </a:p>
          <a:p>
            <a:pPr marL="285750" indent="-285750" algn="just">
              <a:buFont typeface="Wingdings" panose="05000000000000000000" pitchFamily="2" charset="2"/>
              <a:buChar char="ü"/>
            </a:pPr>
            <a:endParaRPr lang="en-US" sz="2000" dirty="0">
              <a:solidFill>
                <a:srgbClr val="002060"/>
              </a:solidFill>
            </a:endParaRPr>
          </a:p>
          <a:p>
            <a:pPr algn="just"/>
            <a:r>
              <a:rPr lang="en-US" sz="2000" b="1" dirty="0">
                <a:solidFill>
                  <a:srgbClr val="002060"/>
                </a:solidFill>
              </a:rPr>
              <a:t>Application</a:t>
            </a:r>
          </a:p>
          <a:p>
            <a:pPr algn="just"/>
            <a:r>
              <a:rPr lang="en-US" sz="2000" b="1" dirty="0">
                <a:solidFill>
                  <a:srgbClr val="002060"/>
                </a:solidFill>
              </a:rPr>
              <a:t>There are many applications for both symmetric and asymmetric algorithms.</a:t>
            </a:r>
          </a:p>
          <a:p>
            <a:pPr marL="285750" indent="-285750" algn="just">
              <a:buFont typeface="Wingdings" panose="05000000000000000000" pitchFamily="2" charset="2"/>
              <a:buChar char="ü"/>
            </a:pPr>
            <a:r>
              <a:rPr lang="en-US" sz="2000" dirty="0">
                <a:solidFill>
                  <a:srgbClr val="002060"/>
                </a:solidFill>
              </a:rPr>
              <a:t>The electronic payment industry uses 3DES. </a:t>
            </a:r>
          </a:p>
          <a:p>
            <a:pPr marL="285750" indent="-285750" algn="just">
              <a:buFont typeface="Wingdings" panose="05000000000000000000" pitchFamily="2" charset="2"/>
              <a:buChar char="ü"/>
            </a:pPr>
            <a:r>
              <a:rPr lang="en-US" sz="2000" dirty="0">
                <a:solidFill>
                  <a:srgbClr val="002060"/>
                </a:solidFill>
              </a:rPr>
              <a:t>Operating systems use DES to protect user files and system data with passwords. (older method)</a:t>
            </a:r>
          </a:p>
          <a:p>
            <a:pPr marL="285750" indent="-285750" algn="just">
              <a:buFont typeface="Wingdings" panose="05000000000000000000" pitchFamily="2" charset="2"/>
              <a:buChar char="ü"/>
            </a:pPr>
            <a:r>
              <a:rPr lang="en-US" sz="2000" dirty="0">
                <a:solidFill>
                  <a:srgbClr val="002060"/>
                </a:solidFill>
              </a:rPr>
              <a:t>Most encrypting file systems, such as NTFS, use AES.(most common today)</a:t>
            </a:r>
          </a:p>
        </p:txBody>
      </p:sp>
    </p:spTree>
    <p:custDataLst>
      <p:tags r:id="rId1"/>
    </p:custDataLst>
    <p:extLst>
      <p:ext uri="{BB962C8B-B14F-4D97-AF65-F5344CB8AC3E}">
        <p14:creationId xmlns:p14="http://schemas.microsoft.com/office/powerpoint/2010/main" val="1907419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normAutofit/>
          </a:bodyPr>
          <a:lstStyle/>
          <a:p>
            <a:r>
              <a:rPr lang="en-US" sz="3200" dirty="0"/>
              <a:t>Cryptography – Symmetrical Vs Asymmetrical  continue…..</a:t>
            </a:r>
          </a:p>
        </p:txBody>
      </p:sp>
      <p:sp>
        <p:nvSpPr>
          <p:cNvPr id="17" name="Rectangle 16"/>
          <p:cNvSpPr/>
          <p:nvPr/>
        </p:nvSpPr>
        <p:spPr>
          <a:xfrm>
            <a:off x="144087" y="681496"/>
            <a:ext cx="11837707" cy="3693319"/>
          </a:xfrm>
          <a:prstGeom prst="rect">
            <a:avLst/>
          </a:prstGeom>
        </p:spPr>
        <p:txBody>
          <a:bodyPr wrap="square">
            <a:spAutoFit/>
          </a:bodyPr>
          <a:lstStyle/>
          <a:p>
            <a:pPr algn="just"/>
            <a:r>
              <a:rPr lang="en-US" sz="2400" b="1" dirty="0">
                <a:solidFill>
                  <a:srgbClr val="002060"/>
                </a:solidFill>
              </a:rPr>
              <a:t>Application</a:t>
            </a:r>
          </a:p>
          <a:p>
            <a:pPr marL="285750" indent="-285750" algn="just">
              <a:buFont typeface="Wingdings" panose="05000000000000000000" pitchFamily="2" charset="2"/>
              <a:buChar char="ü"/>
            </a:pPr>
            <a:r>
              <a:rPr lang="en-US" sz="2400" dirty="0">
                <a:solidFill>
                  <a:srgbClr val="002060"/>
                </a:solidFill>
              </a:rPr>
              <a:t>Three protocols use asymmetric key algorithms:</a:t>
            </a:r>
          </a:p>
          <a:p>
            <a:pPr marL="742950" lvl="1" indent="-285750" algn="just">
              <a:buFont typeface="Wingdings" panose="05000000000000000000" pitchFamily="2" charset="2"/>
              <a:buChar char="ü"/>
            </a:pPr>
            <a:r>
              <a:rPr lang="en-US" sz="2800" dirty="0">
                <a:solidFill>
                  <a:srgbClr val="002060"/>
                </a:solidFill>
              </a:rPr>
              <a:t>Internet Key Exchange (IKE), which is a fundamental component of IPsec Virtual Private Networks (VPNs).</a:t>
            </a:r>
          </a:p>
          <a:p>
            <a:pPr marL="742950" lvl="1" indent="-285750" algn="just">
              <a:buFont typeface="Wingdings" panose="05000000000000000000" pitchFamily="2" charset="2"/>
              <a:buChar char="ü"/>
            </a:pPr>
            <a:r>
              <a:rPr lang="en-US" sz="2800" dirty="0">
                <a:solidFill>
                  <a:srgbClr val="002060"/>
                </a:solidFill>
              </a:rPr>
              <a:t>Secure Socket Layer (SSL), which is a means of implementing cryptography into a web browser.</a:t>
            </a:r>
          </a:p>
          <a:p>
            <a:pPr marL="742950" lvl="1" indent="-285750" algn="just">
              <a:buFont typeface="Wingdings" panose="05000000000000000000" pitchFamily="2" charset="2"/>
              <a:buChar char="ü"/>
            </a:pPr>
            <a:r>
              <a:rPr lang="en-US" sz="2800" dirty="0">
                <a:solidFill>
                  <a:srgbClr val="002060"/>
                </a:solidFill>
              </a:rPr>
              <a:t>Secure Shell (SSH), which is a protocol that provides a secure remote access connection to network devices.</a:t>
            </a:r>
          </a:p>
          <a:p>
            <a:pPr algn="just"/>
            <a:endParaRPr lang="en-US" dirty="0">
              <a:solidFill>
                <a:srgbClr val="002060"/>
              </a:solidFill>
              <a:highlight>
                <a:srgbClr val="FFFF00"/>
              </a:highlight>
            </a:endParaRPr>
          </a:p>
        </p:txBody>
      </p:sp>
    </p:spTree>
    <p:custDataLst>
      <p:tags r:id="rId1"/>
    </p:custDataLst>
    <p:extLst>
      <p:ext uri="{BB962C8B-B14F-4D97-AF65-F5344CB8AC3E}">
        <p14:creationId xmlns:p14="http://schemas.microsoft.com/office/powerpoint/2010/main" val="2751000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0800-D182-4412-91F3-B1645153ED28}"/>
              </a:ext>
            </a:extLst>
          </p:cNvPr>
          <p:cNvSpPr>
            <a:spLocks noGrp="1"/>
          </p:cNvSpPr>
          <p:nvPr>
            <p:ph type="ctrTitle"/>
          </p:nvPr>
        </p:nvSpPr>
        <p:spPr/>
        <p:txBody>
          <a:bodyPr>
            <a:normAutofit/>
          </a:bodyPr>
          <a:lstStyle/>
          <a:p>
            <a:r>
              <a:rPr lang="en-GB" sz="5400" dirty="0">
                <a:solidFill>
                  <a:schemeClr val="bg1"/>
                </a:solidFill>
              </a:rPr>
              <a:t>Access Control</a:t>
            </a:r>
          </a:p>
        </p:txBody>
      </p:sp>
    </p:spTree>
    <p:extLst>
      <p:ext uri="{BB962C8B-B14F-4D97-AF65-F5344CB8AC3E}">
        <p14:creationId xmlns:p14="http://schemas.microsoft.com/office/powerpoint/2010/main" val="16805655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a:t>
            </a:r>
            <a:endParaRPr lang="en-US" sz="3200" dirty="0"/>
          </a:p>
        </p:txBody>
      </p:sp>
      <p:sp>
        <p:nvSpPr>
          <p:cNvPr id="17" name="Rectangle 16"/>
          <p:cNvSpPr/>
          <p:nvPr/>
        </p:nvSpPr>
        <p:spPr>
          <a:xfrm>
            <a:off x="375234" y="780654"/>
            <a:ext cx="11639427" cy="4524315"/>
          </a:xfrm>
          <a:prstGeom prst="rect">
            <a:avLst/>
          </a:prstGeom>
        </p:spPr>
        <p:txBody>
          <a:bodyPr wrap="square">
            <a:spAutoFit/>
          </a:bodyPr>
          <a:lstStyle/>
          <a:p>
            <a:pPr algn="just"/>
            <a:r>
              <a:rPr lang="en-US" b="1" dirty="0">
                <a:solidFill>
                  <a:srgbClr val="002060"/>
                </a:solidFill>
              </a:rPr>
              <a:t>Physical Access Controls </a:t>
            </a:r>
          </a:p>
          <a:p>
            <a:pPr lvl="1" indent="-357188" algn="just">
              <a:buFont typeface="Wingdings" panose="05000000000000000000" pitchFamily="2" charset="2"/>
              <a:buChar char="ü"/>
            </a:pPr>
            <a:r>
              <a:rPr lang="en-US" dirty="0">
                <a:solidFill>
                  <a:srgbClr val="002060"/>
                </a:solidFill>
              </a:rPr>
              <a:t>actual barriers deployed to prevent direct contact with systems. </a:t>
            </a:r>
          </a:p>
          <a:p>
            <a:pPr lvl="1" indent="-357188" algn="just">
              <a:buFont typeface="Wingdings" panose="05000000000000000000" pitchFamily="2" charset="2"/>
              <a:buChar char="ü"/>
            </a:pPr>
            <a:r>
              <a:rPr lang="en-US" dirty="0">
                <a:solidFill>
                  <a:srgbClr val="002060"/>
                </a:solidFill>
              </a:rPr>
              <a:t>The goal is to prevent unauthorized users from gaining physical access to facilities, equipment, and other organizational assets. </a:t>
            </a:r>
          </a:p>
          <a:p>
            <a:pPr lvl="1" indent="-357188" algn="just">
              <a:buFont typeface="Wingdings" panose="05000000000000000000" pitchFamily="2" charset="2"/>
              <a:buChar char="ü"/>
            </a:pPr>
            <a:r>
              <a:rPr lang="en-US" dirty="0">
                <a:solidFill>
                  <a:srgbClr val="002060"/>
                </a:solidFill>
              </a:rPr>
              <a:t>Physical access control determines who can enter (or exit), where they can enter (or exit), and when they can enter (or exit).</a:t>
            </a:r>
          </a:p>
          <a:p>
            <a:pPr indent="-357188" algn="just">
              <a:buFont typeface="Wingdings" panose="05000000000000000000" pitchFamily="2" charset="2"/>
              <a:buChar char="ü"/>
            </a:pPr>
            <a:endParaRPr lang="en-US" dirty="0">
              <a:solidFill>
                <a:srgbClr val="002060"/>
              </a:solidFill>
            </a:endParaRPr>
          </a:p>
          <a:p>
            <a:pPr algn="just"/>
            <a:r>
              <a:rPr lang="en-US" b="1" dirty="0">
                <a:solidFill>
                  <a:srgbClr val="002060"/>
                </a:solidFill>
              </a:rPr>
              <a:t>Logical Access Controls </a:t>
            </a:r>
          </a:p>
          <a:p>
            <a:pPr lvl="1" indent="-357188" algn="just">
              <a:buFont typeface="Wingdings" panose="05000000000000000000" pitchFamily="2" charset="2"/>
              <a:buChar char="ü"/>
            </a:pPr>
            <a:r>
              <a:rPr lang="en-US" dirty="0">
                <a:solidFill>
                  <a:srgbClr val="002060"/>
                </a:solidFill>
              </a:rPr>
              <a:t>hardware and software solutions used to manage access to resources and systems. </a:t>
            </a:r>
          </a:p>
          <a:p>
            <a:pPr lvl="1" indent="-357188" algn="just">
              <a:buFont typeface="Wingdings" panose="05000000000000000000" pitchFamily="2" charset="2"/>
              <a:buChar char="ü"/>
            </a:pPr>
            <a:r>
              <a:rPr lang="en-US" dirty="0">
                <a:solidFill>
                  <a:srgbClr val="002060"/>
                </a:solidFill>
              </a:rPr>
              <a:t>These technology-based solutions include tools and protocols that computer systems use for identification, authentication, authorization, and accountability.</a:t>
            </a:r>
          </a:p>
          <a:p>
            <a:pPr indent="-357188" algn="just">
              <a:buFont typeface="Wingdings" panose="05000000000000000000" pitchFamily="2" charset="2"/>
              <a:buChar char="ü"/>
            </a:pPr>
            <a:endParaRPr lang="en-US" dirty="0">
              <a:solidFill>
                <a:srgbClr val="002060"/>
              </a:solidFill>
            </a:endParaRPr>
          </a:p>
          <a:p>
            <a:pPr algn="just"/>
            <a:r>
              <a:rPr lang="en-US" b="1" dirty="0">
                <a:solidFill>
                  <a:srgbClr val="002060"/>
                </a:solidFill>
              </a:rPr>
              <a:t>Administrative Access Controls </a:t>
            </a:r>
          </a:p>
          <a:p>
            <a:pPr lvl="1" indent="-357188" algn="just">
              <a:buFont typeface="Wingdings" panose="05000000000000000000" pitchFamily="2" charset="2"/>
              <a:buChar char="ü"/>
            </a:pPr>
            <a:r>
              <a:rPr lang="en-US" dirty="0">
                <a:solidFill>
                  <a:srgbClr val="002060"/>
                </a:solidFill>
              </a:rPr>
              <a:t>policies and procedures defined by organizations to implement and enforce all aspects of controlling unauthorized access. </a:t>
            </a:r>
          </a:p>
          <a:p>
            <a:pPr lvl="1" indent="-357188" algn="just">
              <a:buFont typeface="Wingdings" panose="05000000000000000000" pitchFamily="2" charset="2"/>
              <a:buChar char="ü"/>
            </a:pPr>
            <a:r>
              <a:rPr lang="en-US" dirty="0">
                <a:solidFill>
                  <a:srgbClr val="002060"/>
                </a:solidFill>
              </a:rPr>
              <a:t>Administrative controls focus on personnel and business practices. </a:t>
            </a:r>
          </a:p>
        </p:txBody>
      </p:sp>
    </p:spTree>
    <p:custDataLst>
      <p:tags r:id="rId1"/>
    </p:custDataLst>
    <p:extLst>
      <p:ext uri="{BB962C8B-B14F-4D97-AF65-F5344CB8AC3E}">
        <p14:creationId xmlns:p14="http://schemas.microsoft.com/office/powerpoint/2010/main" val="1358697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 Strategies</a:t>
            </a:r>
            <a:endParaRPr lang="en-US" sz="3200" dirty="0"/>
          </a:p>
        </p:txBody>
      </p:sp>
      <p:sp>
        <p:nvSpPr>
          <p:cNvPr id="17" name="Rectangle 16"/>
          <p:cNvSpPr/>
          <p:nvPr/>
        </p:nvSpPr>
        <p:spPr>
          <a:xfrm>
            <a:off x="375234" y="780654"/>
            <a:ext cx="11639427" cy="3693319"/>
          </a:xfrm>
          <a:prstGeom prst="rect">
            <a:avLst/>
          </a:prstGeom>
        </p:spPr>
        <p:txBody>
          <a:bodyPr wrap="square">
            <a:spAutoFit/>
          </a:bodyPr>
          <a:lstStyle/>
          <a:p>
            <a:pPr marL="0" lvl="1" algn="just"/>
            <a:r>
              <a:rPr lang="en-US" b="1" dirty="0">
                <a:solidFill>
                  <a:srgbClr val="002060"/>
                </a:solidFill>
              </a:rPr>
              <a:t>Discretionary access control (DAC) </a:t>
            </a:r>
          </a:p>
          <a:p>
            <a:pPr lvl="1" indent="-357188" algn="just">
              <a:buFont typeface="Wingdings" panose="05000000000000000000" pitchFamily="2" charset="2"/>
              <a:buChar char="ü"/>
            </a:pPr>
            <a:r>
              <a:rPr lang="en-US" i="1" dirty="0">
                <a:solidFill>
                  <a:srgbClr val="002060"/>
                </a:solidFill>
              </a:rPr>
              <a:t>DAC grants or restricts object access determined by the object’s owner. As the name implies, controls are discretionary because an object owner with certain access permissions can pass on those permissions to another subject.</a:t>
            </a:r>
          </a:p>
          <a:p>
            <a:pPr marL="0" lvl="1" algn="just"/>
            <a:endParaRPr lang="en-US" b="1" dirty="0">
              <a:solidFill>
                <a:srgbClr val="002060"/>
              </a:solidFill>
            </a:endParaRPr>
          </a:p>
          <a:p>
            <a:pPr marL="0" lvl="1" algn="just"/>
            <a:r>
              <a:rPr lang="en-US" b="1" dirty="0">
                <a:solidFill>
                  <a:srgbClr val="002060"/>
                </a:solidFill>
              </a:rPr>
              <a:t>Role-based access control (RBAC)  </a:t>
            </a:r>
          </a:p>
          <a:p>
            <a:pPr lvl="1" indent="-357188" algn="just">
              <a:buFont typeface="Wingdings" panose="05000000000000000000" pitchFamily="2" charset="2"/>
              <a:buChar char="ü"/>
            </a:pPr>
            <a:r>
              <a:rPr lang="en-US" i="1" dirty="0">
                <a:solidFill>
                  <a:srgbClr val="002060"/>
                </a:solidFill>
              </a:rPr>
              <a:t>is based on the role of the subject. Roles are job functions within an organization. Specific roles require permissions to perform certain operations. Users acquire permissions through their role. RBAC can work in combination with DAC or MAC by enforcing the policies of either one.</a:t>
            </a:r>
          </a:p>
          <a:p>
            <a:pPr marL="0" lvl="1" algn="just"/>
            <a:endParaRPr lang="en-US" b="1" dirty="0">
              <a:solidFill>
                <a:srgbClr val="002060"/>
              </a:solidFill>
            </a:endParaRPr>
          </a:p>
          <a:p>
            <a:pPr marL="0" lvl="1" algn="just"/>
            <a:r>
              <a:rPr lang="en-US" b="1" dirty="0">
                <a:solidFill>
                  <a:srgbClr val="002060"/>
                </a:solidFill>
              </a:rPr>
              <a:t>Rule-based access control </a:t>
            </a:r>
          </a:p>
          <a:p>
            <a:pPr lvl="1" indent="-357188" algn="just">
              <a:buFont typeface="Wingdings" panose="05000000000000000000" pitchFamily="2" charset="2"/>
              <a:buChar char="ü"/>
            </a:pPr>
            <a:r>
              <a:rPr lang="en-US" i="1" dirty="0">
                <a:solidFill>
                  <a:srgbClr val="002060"/>
                </a:solidFill>
              </a:rPr>
              <a:t>uses access control lists (ACLs) to help determine whether to grant access. A series of rules is contained in the </a:t>
            </a:r>
            <a:r>
              <a:rPr lang="en-US" i="1" dirty="0" err="1">
                <a:solidFill>
                  <a:srgbClr val="002060"/>
                </a:solidFill>
              </a:rPr>
              <a:t>ACL.</a:t>
            </a:r>
            <a:r>
              <a:rPr lang="en-US" i="1" dirty="0" err="1">
                <a:solidFill>
                  <a:srgbClr val="002060"/>
                </a:solidFill>
                <a:highlight>
                  <a:srgbClr val="FFFF00"/>
                </a:highlight>
              </a:rPr>
              <a:t>The</a:t>
            </a:r>
            <a:r>
              <a:rPr lang="en-US" i="1" dirty="0">
                <a:solidFill>
                  <a:srgbClr val="002060"/>
                </a:solidFill>
                <a:highlight>
                  <a:srgbClr val="FFFF00"/>
                </a:highlight>
              </a:rPr>
              <a:t> determination of whether to grant access depends on these rules</a:t>
            </a:r>
            <a:r>
              <a:rPr lang="en-US" i="1" dirty="0">
                <a:solidFill>
                  <a:srgbClr val="002060"/>
                </a:solidFill>
              </a:rPr>
              <a:t>. An example of such a rule is one that states that no employee may have access to the payroll file after hours or on weekends.</a:t>
            </a:r>
          </a:p>
        </p:txBody>
      </p:sp>
    </p:spTree>
    <p:custDataLst>
      <p:tags r:id="rId1"/>
    </p:custDataLst>
    <p:extLst>
      <p:ext uri="{BB962C8B-B14F-4D97-AF65-F5344CB8AC3E}">
        <p14:creationId xmlns:p14="http://schemas.microsoft.com/office/powerpoint/2010/main" val="30303248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 Identification -</a:t>
            </a:r>
            <a:endParaRPr lang="en-US" sz="3200" dirty="0"/>
          </a:p>
        </p:txBody>
      </p:sp>
      <p:sp>
        <p:nvSpPr>
          <p:cNvPr id="17" name="Rectangle 16"/>
          <p:cNvSpPr/>
          <p:nvPr/>
        </p:nvSpPr>
        <p:spPr>
          <a:xfrm>
            <a:off x="375234" y="780654"/>
            <a:ext cx="11639427" cy="4801314"/>
          </a:xfrm>
          <a:prstGeom prst="rect">
            <a:avLst/>
          </a:prstGeom>
        </p:spPr>
        <p:txBody>
          <a:bodyPr wrap="square">
            <a:spAutoFit/>
          </a:bodyPr>
          <a:lstStyle/>
          <a:p>
            <a:pPr algn="just"/>
            <a:r>
              <a:rPr lang="en-US" i="1" dirty="0">
                <a:solidFill>
                  <a:srgbClr val="002060"/>
                </a:solidFill>
              </a:rPr>
              <a:t>Identification enforces the rules established by the authorization policy: </a:t>
            </a:r>
          </a:p>
          <a:p>
            <a:pPr lvl="1" indent="-357188" algn="just">
              <a:buFont typeface="Wingdings" panose="05000000000000000000" pitchFamily="2" charset="2"/>
              <a:buChar char="ü"/>
            </a:pPr>
            <a:r>
              <a:rPr lang="en-US" dirty="0">
                <a:solidFill>
                  <a:srgbClr val="002060"/>
                </a:solidFill>
              </a:rPr>
              <a:t>A subject requests access to a system resource. Every time the subject requests access to a resource, the access controls determine whether to grant or deny access. </a:t>
            </a:r>
          </a:p>
          <a:p>
            <a:pPr lvl="1" indent="-357188" algn="just">
              <a:buFont typeface="Wingdings" panose="05000000000000000000" pitchFamily="2" charset="2"/>
              <a:buChar char="ü"/>
            </a:pPr>
            <a:r>
              <a:rPr lang="en-US" dirty="0">
                <a:solidFill>
                  <a:srgbClr val="002060"/>
                </a:solidFill>
              </a:rPr>
              <a:t>Cybersecurity policies determine which identification controls should be used. </a:t>
            </a:r>
          </a:p>
          <a:p>
            <a:pPr lvl="1" indent="-357188" algn="just">
              <a:buFont typeface="Wingdings" panose="05000000000000000000" pitchFamily="2" charset="2"/>
              <a:buChar char="ü"/>
            </a:pPr>
            <a:r>
              <a:rPr lang="en-US" dirty="0">
                <a:solidFill>
                  <a:srgbClr val="002060"/>
                </a:solidFill>
              </a:rPr>
              <a:t>The sensitivity of the information and information systems determine how stringent the controls. </a:t>
            </a:r>
          </a:p>
          <a:p>
            <a:pPr lvl="1" indent="-357188" algn="just">
              <a:buFont typeface="Wingdings" panose="05000000000000000000" pitchFamily="2" charset="2"/>
              <a:buChar char="ü"/>
            </a:pPr>
            <a:r>
              <a:rPr lang="en-US" dirty="0">
                <a:solidFill>
                  <a:srgbClr val="002060"/>
                </a:solidFill>
              </a:rPr>
              <a:t>The increase in data breaches has forced many organizations to strengthen their identification controls. </a:t>
            </a:r>
          </a:p>
          <a:p>
            <a:pPr marL="100012" lvl="1" algn="just"/>
            <a:r>
              <a:rPr lang="en-US" sz="1800" dirty="0"/>
              <a:t>Authentication Methods</a:t>
            </a:r>
            <a:endParaRPr lang="en-US" dirty="0">
              <a:solidFill>
                <a:srgbClr val="002060"/>
              </a:solidFill>
            </a:endParaRPr>
          </a:p>
          <a:p>
            <a:pPr marL="0" lvl="1" algn="just"/>
            <a:r>
              <a:rPr lang="en-US" b="1" dirty="0">
                <a:solidFill>
                  <a:srgbClr val="002060"/>
                </a:solidFill>
              </a:rPr>
              <a:t>What You Know </a:t>
            </a:r>
          </a:p>
          <a:p>
            <a:pPr lvl="1" indent="-357188" algn="just">
              <a:buFont typeface="Wingdings" panose="05000000000000000000" pitchFamily="2" charset="2"/>
              <a:buChar char="ü"/>
            </a:pPr>
            <a:r>
              <a:rPr lang="en-US" i="1" dirty="0">
                <a:solidFill>
                  <a:srgbClr val="002060"/>
                </a:solidFill>
              </a:rPr>
              <a:t>Passwords, passphrases, or PINs are all examples of something that the user knows. Passwords are the most popular method used for authentication. </a:t>
            </a:r>
          </a:p>
          <a:p>
            <a:pPr marL="0" lvl="1" algn="just"/>
            <a:r>
              <a:rPr lang="en-US" b="1" dirty="0">
                <a:solidFill>
                  <a:srgbClr val="002060"/>
                </a:solidFill>
              </a:rPr>
              <a:t>What You Have </a:t>
            </a:r>
          </a:p>
          <a:p>
            <a:pPr lvl="1" indent="-357188" algn="just">
              <a:buFont typeface="Wingdings" panose="05000000000000000000" pitchFamily="2" charset="2"/>
              <a:buChar char="ü"/>
            </a:pPr>
            <a:r>
              <a:rPr lang="en-US" i="1" dirty="0">
                <a:solidFill>
                  <a:srgbClr val="002060"/>
                </a:solidFill>
              </a:rPr>
              <a:t>Smart cards and security key fobs are both examples of something that users have in their possession.</a:t>
            </a:r>
          </a:p>
          <a:p>
            <a:pPr marL="0" lvl="1" algn="just"/>
            <a:r>
              <a:rPr lang="en-US" b="1" dirty="0">
                <a:solidFill>
                  <a:srgbClr val="002060"/>
                </a:solidFill>
              </a:rPr>
              <a:t>Who You Are </a:t>
            </a:r>
          </a:p>
          <a:p>
            <a:pPr lvl="1" indent="-357188" algn="just">
              <a:buFont typeface="Wingdings" panose="05000000000000000000" pitchFamily="2" charset="2"/>
              <a:buChar char="ü"/>
            </a:pPr>
            <a:r>
              <a:rPr lang="en-US" i="1" dirty="0">
                <a:solidFill>
                  <a:srgbClr val="002060"/>
                </a:solidFill>
              </a:rPr>
              <a:t>A unique physical characteristic, such as a fingerprint, retina, or voice, that identifies a specific user is called biometrics. </a:t>
            </a:r>
          </a:p>
          <a:p>
            <a:pPr marL="0" lvl="1" algn="just"/>
            <a:r>
              <a:rPr lang="en-US" b="1" dirty="0">
                <a:solidFill>
                  <a:srgbClr val="002060"/>
                </a:solidFill>
              </a:rPr>
              <a:t>Multi-factor Authentication </a:t>
            </a:r>
          </a:p>
          <a:p>
            <a:pPr lvl="1" indent="-357188" algn="just">
              <a:buFont typeface="Wingdings" panose="05000000000000000000" pitchFamily="2" charset="2"/>
              <a:buChar char="ü"/>
            </a:pPr>
            <a:r>
              <a:rPr lang="en-US" i="1" dirty="0">
                <a:solidFill>
                  <a:srgbClr val="002060"/>
                </a:solidFill>
              </a:rPr>
              <a:t>Multi-factor authentication uses at least two methods of verification. A security key fob is a good example. The two factors are something you know, such as a password, and something you have, such as a security key fob. </a:t>
            </a:r>
          </a:p>
        </p:txBody>
      </p:sp>
    </p:spTree>
    <p:custDataLst>
      <p:tags r:id="rId1"/>
    </p:custDataLst>
    <p:extLst>
      <p:ext uri="{BB962C8B-B14F-4D97-AF65-F5344CB8AC3E}">
        <p14:creationId xmlns:p14="http://schemas.microsoft.com/office/powerpoint/2010/main" val="7459812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 Authorization</a:t>
            </a:r>
            <a:endParaRPr lang="en-US" sz="3200" dirty="0"/>
          </a:p>
        </p:txBody>
      </p:sp>
      <p:sp>
        <p:nvSpPr>
          <p:cNvPr id="17" name="Rectangle 16"/>
          <p:cNvSpPr/>
          <p:nvPr/>
        </p:nvSpPr>
        <p:spPr>
          <a:xfrm>
            <a:off x="375234" y="780654"/>
            <a:ext cx="11639427" cy="5078313"/>
          </a:xfrm>
          <a:prstGeom prst="rect">
            <a:avLst/>
          </a:prstGeom>
        </p:spPr>
        <p:txBody>
          <a:bodyPr wrap="square">
            <a:spAutoFit/>
          </a:bodyPr>
          <a:lstStyle/>
          <a:p>
            <a:pPr algn="just"/>
            <a:r>
              <a:rPr lang="en-US" dirty="0">
                <a:solidFill>
                  <a:srgbClr val="002060"/>
                </a:solidFill>
              </a:rPr>
              <a:t>Authorization controls what a user can and cannot do on the network after successful authentication: </a:t>
            </a:r>
          </a:p>
          <a:p>
            <a:pPr lvl="1" indent="-357188" algn="just">
              <a:buFont typeface="Wingdings" panose="05000000000000000000" pitchFamily="2" charset="2"/>
              <a:buChar char="ü"/>
            </a:pPr>
            <a:r>
              <a:rPr lang="en-US" dirty="0">
                <a:solidFill>
                  <a:srgbClr val="002060"/>
                </a:solidFill>
              </a:rPr>
              <a:t>After a user proves his or her identity, the system checks to see what network resources the user can access and what the users can do with the resources. </a:t>
            </a:r>
          </a:p>
          <a:p>
            <a:pPr lvl="1" indent="-357188" algn="just">
              <a:buFont typeface="Wingdings" panose="05000000000000000000" pitchFamily="2" charset="2"/>
              <a:buChar char="ü"/>
            </a:pPr>
            <a:r>
              <a:rPr lang="en-US" dirty="0">
                <a:solidFill>
                  <a:srgbClr val="002060"/>
                </a:solidFill>
                <a:highlight>
                  <a:srgbClr val="FFFF00"/>
                </a:highlight>
              </a:rPr>
              <a:t>Authorization uses a set of attributes that describes the user’s access to the network. </a:t>
            </a:r>
          </a:p>
          <a:p>
            <a:pPr lvl="1" indent="-357188" algn="just">
              <a:buFont typeface="Wingdings" panose="05000000000000000000" pitchFamily="2" charset="2"/>
              <a:buChar char="ü"/>
            </a:pPr>
            <a:r>
              <a:rPr lang="en-US" dirty="0">
                <a:solidFill>
                  <a:srgbClr val="002060"/>
                </a:solidFill>
              </a:rPr>
              <a:t>The system compares these attributes to the information contained within the authentication database, determines a set of restrictions for that user, and delivers it to the local router where the user is connected.</a:t>
            </a:r>
          </a:p>
          <a:p>
            <a:pPr lvl="1" indent="-357188" algn="just">
              <a:buFont typeface="Wingdings" panose="05000000000000000000" pitchFamily="2" charset="2"/>
              <a:buChar char="ü"/>
            </a:pPr>
            <a:r>
              <a:rPr lang="en-US" dirty="0">
                <a:solidFill>
                  <a:srgbClr val="002060"/>
                </a:solidFill>
              </a:rPr>
              <a:t>Defining authorization rules is the first step in controlling access. An authorization policy establishes these rules.</a:t>
            </a:r>
          </a:p>
          <a:p>
            <a:pPr marL="100012" lvl="1" algn="just"/>
            <a:endParaRPr lang="en-US" dirty="0"/>
          </a:p>
          <a:p>
            <a:pPr marL="100012" lvl="1" algn="just"/>
            <a:r>
              <a:rPr lang="en-US" sz="1800" dirty="0"/>
              <a:t> Accountability</a:t>
            </a:r>
            <a:endParaRPr lang="en-US" dirty="0">
              <a:solidFill>
                <a:srgbClr val="002060"/>
              </a:solidFill>
            </a:endParaRPr>
          </a:p>
          <a:p>
            <a:pPr marL="100012" lvl="1" algn="just"/>
            <a:r>
              <a:rPr lang="en-US" dirty="0">
                <a:solidFill>
                  <a:srgbClr val="002060"/>
                </a:solidFill>
              </a:rPr>
              <a:t>Accountability traces an action back to a person or process making the change to a system, collects this information, and reports the usage data: </a:t>
            </a:r>
          </a:p>
          <a:p>
            <a:pPr lvl="1" indent="-357188" algn="just">
              <a:buFont typeface="Wingdings" panose="05000000000000000000" pitchFamily="2" charset="2"/>
              <a:buChar char="ü"/>
            </a:pPr>
            <a:endParaRPr lang="en-US" dirty="0">
              <a:solidFill>
                <a:srgbClr val="002060"/>
              </a:solidFill>
            </a:endParaRPr>
          </a:p>
          <a:p>
            <a:pPr lvl="1" indent="-357188" algn="just">
              <a:buFont typeface="Wingdings" panose="05000000000000000000" pitchFamily="2" charset="2"/>
              <a:buChar char="ü"/>
            </a:pPr>
            <a:r>
              <a:rPr lang="en-US" dirty="0">
                <a:solidFill>
                  <a:srgbClr val="002060"/>
                </a:solidFill>
              </a:rPr>
              <a:t>The organization can use this data for such purposes as auditing or billing. </a:t>
            </a:r>
          </a:p>
          <a:p>
            <a:pPr lvl="1" indent="-357188" algn="just">
              <a:buFont typeface="Wingdings" panose="05000000000000000000" pitchFamily="2" charset="2"/>
              <a:buChar char="ü"/>
            </a:pPr>
            <a:r>
              <a:rPr lang="en-US" dirty="0">
                <a:solidFill>
                  <a:srgbClr val="002060"/>
                </a:solidFill>
              </a:rPr>
              <a:t>The collected data might include the log in time for a user, whether the user log in was a success or failure, or what network resources the user accessed. </a:t>
            </a:r>
          </a:p>
          <a:p>
            <a:pPr lvl="1" indent="-357188" algn="just">
              <a:buFont typeface="Wingdings" panose="05000000000000000000" pitchFamily="2" charset="2"/>
              <a:buChar char="ü"/>
            </a:pPr>
            <a:r>
              <a:rPr lang="en-US" dirty="0">
                <a:solidFill>
                  <a:srgbClr val="002060"/>
                </a:solidFill>
              </a:rPr>
              <a:t>This allows an organization to trace actions, errors, and mistakes during an audit or investigation.</a:t>
            </a:r>
          </a:p>
          <a:p>
            <a:pPr lvl="1" indent="-357188" algn="just">
              <a:buFont typeface="Wingdings" panose="05000000000000000000" pitchFamily="2" charset="2"/>
              <a:buChar char="ü"/>
            </a:pPr>
            <a:r>
              <a:rPr lang="en-US" dirty="0">
                <a:solidFill>
                  <a:srgbClr val="002060"/>
                </a:solidFill>
              </a:rPr>
              <a:t>Implementing accountability consists of technologies, policies, procedures, and education. </a:t>
            </a:r>
          </a:p>
          <a:p>
            <a:pPr lvl="1" indent="-357188" algn="just">
              <a:buFont typeface="Wingdings" panose="05000000000000000000" pitchFamily="2" charset="2"/>
              <a:buChar char="ü"/>
            </a:pPr>
            <a:r>
              <a:rPr lang="en-US" dirty="0">
                <a:solidFill>
                  <a:srgbClr val="002060"/>
                </a:solidFill>
              </a:rPr>
              <a:t>Log files provide detailed information based on the parameters chosen. </a:t>
            </a:r>
          </a:p>
        </p:txBody>
      </p:sp>
    </p:spTree>
    <p:custDataLst>
      <p:tags r:id="rId1"/>
    </p:custDataLst>
    <p:extLst>
      <p:ext uri="{BB962C8B-B14F-4D97-AF65-F5344CB8AC3E}">
        <p14:creationId xmlns:p14="http://schemas.microsoft.com/office/powerpoint/2010/main" val="675597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 – Types of Security Controls</a:t>
            </a:r>
            <a:endParaRPr lang="en-US" sz="3200" dirty="0"/>
          </a:p>
        </p:txBody>
      </p:sp>
      <p:sp>
        <p:nvSpPr>
          <p:cNvPr id="17" name="Rectangle 16"/>
          <p:cNvSpPr/>
          <p:nvPr/>
        </p:nvSpPr>
        <p:spPr>
          <a:xfrm>
            <a:off x="375234" y="675360"/>
            <a:ext cx="11639427" cy="4524315"/>
          </a:xfrm>
          <a:prstGeom prst="rect">
            <a:avLst/>
          </a:prstGeom>
        </p:spPr>
        <p:txBody>
          <a:bodyPr wrap="square">
            <a:spAutoFit/>
          </a:bodyPr>
          <a:lstStyle/>
          <a:p>
            <a:pPr algn="just"/>
            <a:r>
              <a:rPr lang="en-US" b="1" dirty="0">
                <a:solidFill>
                  <a:srgbClr val="002060"/>
                </a:solidFill>
              </a:rPr>
              <a:t>Preventative Controls </a:t>
            </a:r>
          </a:p>
          <a:p>
            <a:pPr marL="285750" indent="-285750" algn="just">
              <a:buFont typeface="Wingdings" panose="05000000000000000000" pitchFamily="2" charset="2"/>
              <a:buChar char="ü"/>
            </a:pPr>
            <a:r>
              <a:rPr lang="en-US" dirty="0">
                <a:solidFill>
                  <a:srgbClr val="002060"/>
                </a:solidFill>
              </a:rPr>
              <a:t>Prevent means to keep something from happening. Preventative access controls stop unwanted or unauthorized activity from happening. </a:t>
            </a:r>
            <a:r>
              <a:rPr lang="en-US" dirty="0" err="1">
                <a:solidFill>
                  <a:srgbClr val="002060"/>
                </a:solidFill>
                <a:highlight>
                  <a:srgbClr val="FFFF00"/>
                </a:highlight>
              </a:rPr>
              <a:t>E.g</a:t>
            </a:r>
            <a:r>
              <a:rPr lang="en-US" dirty="0">
                <a:solidFill>
                  <a:srgbClr val="002060"/>
                </a:solidFill>
                <a:highlight>
                  <a:srgbClr val="FFFF00"/>
                </a:highlight>
              </a:rPr>
              <a:t> </a:t>
            </a:r>
            <a:r>
              <a:rPr lang="en-GB" sz="1800" dirty="0">
                <a:solidFill>
                  <a:srgbClr val="333333"/>
                </a:solidFill>
                <a:effectLst/>
                <a:highlight>
                  <a:srgbClr val="FFFF00"/>
                </a:highlight>
                <a:latin typeface="Helvetica" panose="020B0604020202020204" pitchFamily="34" charset="0"/>
                <a:ea typeface="DengXian" panose="02010600030101010101" pitchFamily="2" charset="-122"/>
              </a:rPr>
              <a:t>Assigning user specific privileges on a system is an example of a preventive control</a:t>
            </a:r>
            <a:endParaRPr lang="en-US" dirty="0">
              <a:solidFill>
                <a:srgbClr val="002060"/>
              </a:solidFill>
              <a:highlight>
                <a:srgbClr val="FFFF00"/>
              </a:highlight>
            </a:endParaRPr>
          </a:p>
          <a:p>
            <a:pPr algn="just"/>
            <a:r>
              <a:rPr lang="en-US" b="1" dirty="0">
                <a:solidFill>
                  <a:srgbClr val="002060"/>
                </a:solidFill>
              </a:rPr>
              <a:t>Deterrent Controls </a:t>
            </a:r>
            <a:endParaRPr lang="en-US" dirty="0">
              <a:solidFill>
                <a:srgbClr val="002060"/>
              </a:solidFill>
            </a:endParaRPr>
          </a:p>
          <a:p>
            <a:pPr marL="285750" indent="-285750" algn="just">
              <a:buFont typeface="Wingdings" panose="05000000000000000000" pitchFamily="2" charset="2"/>
              <a:buChar char="ü"/>
            </a:pPr>
            <a:r>
              <a:rPr lang="en-US" i="1" dirty="0">
                <a:solidFill>
                  <a:srgbClr val="002060"/>
                </a:solidFill>
              </a:rPr>
              <a:t>A deterrent is the </a:t>
            </a:r>
            <a:r>
              <a:rPr lang="en-US" b="1" i="1" dirty="0">
                <a:solidFill>
                  <a:srgbClr val="002060"/>
                </a:solidFill>
                <a:effectLst>
                  <a:outerShdw blurRad="38100" dist="38100" dir="2700000" algn="tl">
                    <a:srgbClr val="000000">
                      <a:alpha val="43137"/>
                    </a:srgbClr>
                  </a:outerShdw>
                </a:effectLst>
              </a:rPr>
              <a:t>opposite of a reward</a:t>
            </a:r>
            <a:r>
              <a:rPr lang="en-US" i="1" dirty="0">
                <a:solidFill>
                  <a:srgbClr val="002060"/>
                </a:solidFill>
              </a:rPr>
              <a:t>. A reward encourages individuals to do the right thing, while a deterrent discourages them from doing the wrong thing. Cybersecurity professionals and organizations use deterrents to limit or mitigate an action or behavior. Deterrents do not always stop these actions. </a:t>
            </a:r>
            <a:r>
              <a:rPr lang="en-GB" sz="1800" dirty="0">
                <a:solidFill>
                  <a:srgbClr val="333333"/>
                </a:solidFill>
                <a:effectLst/>
                <a:latin typeface="Helvetica" panose="020B0604020202020204" pitchFamily="34" charset="0"/>
                <a:ea typeface="DengXian" panose="02010600030101010101" pitchFamily="2" charset="-122"/>
              </a:rPr>
              <a:t> </a:t>
            </a:r>
            <a:r>
              <a:rPr lang="en-GB" sz="1800" dirty="0">
                <a:solidFill>
                  <a:srgbClr val="333333"/>
                </a:solidFill>
                <a:effectLst/>
                <a:highlight>
                  <a:srgbClr val="FFFF00"/>
                </a:highlight>
                <a:latin typeface="Helvetica" panose="020B0604020202020204" pitchFamily="34" charset="0"/>
                <a:ea typeface="DengXian" panose="02010600030101010101" pitchFamily="2" charset="-122"/>
              </a:rPr>
              <a:t>Deterrents make potential cyber criminals think twice before committing a crime  </a:t>
            </a:r>
            <a:r>
              <a:rPr lang="en-GB" sz="1800" dirty="0" err="1">
                <a:solidFill>
                  <a:srgbClr val="333333"/>
                </a:solidFill>
                <a:effectLst/>
                <a:latin typeface="Helvetica" panose="020B0604020202020204" pitchFamily="34" charset="0"/>
                <a:ea typeface="DengXian" panose="02010600030101010101" pitchFamily="2" charset="-122"/>
              </a:rPr>
              <a:t>e.</a:t>
            </a:r>
            <a:r>
              <a:rPr lang="en-GB" dirty="0" err="1">
                <a:solidFill>
                  <a:srgbClr val="333333"/>
                </a:solidFill>
                <a:latin typeface="Helvetica" panose="020B0604020202020204" pitchFamily="34" charset="0"/>
                <a:ea typeface="DengXian" panose="02010600030101010101" pitchFamily="2" charset="-122"/>
              </a:rPr>
              <a:t>g</a:t>
            </a:r>
            <a:r>
              <a:rPr lang="en-GB" dirty="0">
                <a:solidFill>
                  <a:srgbClr val="333333"/>
                </a:solidFill>
                <a:latin typeface="Helvetica" panose="020B0604020202020204" pitchFamily="34" charset="0"/>
                <a:ea typeface="DengXian" panose="02010600030101010101" pitchFamily="2" charset="-122"/>
              </a:rPr>
              <a:t>  fence, auditing, encryption, cameras , guards </a:t>
            </a:r>
            <a:r>
              <a:rPr lang="en-GB" dirty="0" err="1">
                <a:solidFill>
                  <a:srgbClr val="333333"/>
                </a:solidFill>
                <a:latin typeface="Helvetica" panose="020B0604020202020204" pitchFamily="34" charset="0"/>
                <a:ea typeface="DengXian" panose="02010600030101010101" pitchFamily="2" charset="-122"/>
              </a:rPr>
              <a:t>e.t.c</a:t>
            </a:r>
            <a:endParaRPr lang="en-US" i="1" dirty="0">
              <a:solidFill>
                <a:srgbClr val="002060"/>
              </a:solidFill>
            </a:endParaRPr>
          </a:p>
          <a:p>
            <a:pPr algn="just"/>
            <a:r>
              <a:rPr lang="en-US" b="1" dirty="0">
                <a:solidFill>
                  <a:srgbClr val="002060"/>
                </a:solidFill>
              </a:rPr>
              <a:t>Detective Controls </a:t>
            </a:r>
          </a:p>
          <a:p>
            <a:pPr marL="285750" indent="-285750" algn="just">
              <a:buFont typeface="Wingdings" panose="05000000000000000000" pitchFamily="2" charset="2"/>
              <a:buChar char="ü"/>
            </a:pPr>
            <a:r>
              <a:rPr lang="en-US" i="1" dirty="0">
                <a:solidFill>
                  <a:srgbClr val="002060"/>
                </a:solidFill>
              </a:rPr>
              <a:t>Detection is the act or process of noticing or discovering something. Access control detections identify different types of unauthorized activity. Detection systems can be very simple, such as a </a:t>
            </a:r>
            <a:r>
              <a:rPr lang="en-US" i="1" dirty="0">
                <a:solidFill>
                  <a:srgbClr val="002060"/>
                </a:solidFill>
                <a:highlight>
                  <a:srgbClr val="FFFF00"/>
                </a:highlight>
              </a:rPr>
              <a:t>motion detector or security guard</a:t>
            </a:r>
            <a:r>
              <a:rPr lang="en-US" i="1" dirty="0">
                <a:solidFill>
                  <a:srgbClr val="002060"/>
                </a:solidFill>
              </a:rPr>
              <a:t>. They can also be more complex, such as an </a:t>
            </a:r>
            <a:r>
              <a:rPr lang="en-US" i="1" dirty="0">
                <a:solidFill>
                  <a:srgbClr val="002060"/>
                </a:solidFill>
                <a:highlight>
                  <a:srgbClr val="FFFF00"/>
                </a:highlight>
              </a:rPr>
              <a:t>intrusion detection system.</a:t>
            </a:r>
            <a:r>
              <a:rPr lang="en-US" i="1" dirty="0">
                <a:solidFill>
                  <a:srgbClr val="002060"/>
                </a:solidFill>
              </a:rPr>
              <a:t> </a:t>
            </a:r>
          </a:p>
          <a:p>
            <a:pPr algn="just"/>
            <a:r>
              <a:rPr lang="en-US" b="1" dirty="0">
                <a:solidFill>
                  <a:srgbClr val="002060"/>
                </a:solidFill>
              </a:rPr>
              <a:t>Corrective Controls </a:t>
            </a:r>
            <a:endParaRPr lang="en-US" dirty="0">
              <a:solidFill>
                <a:srgbClr val="002060"/>
              </a:solidFill>
            </a:endParaRPr>
          </a:p>
          <a:p>
            <a:pPr marL="285750" indent="-285750" algn="just">
              <a:buFont typeface="Wingdings" panose="05000000000000000000" pitchFamily="2" charset="2"/>
              <a:buChar char="ü"/>
            </a:pPr>
            <a:r>
              <a:rPr lang="en-US" i="1" dirty="0">
                <a:solidFill>
                  <a:srgbClr val="002060"/>
                </a:solidFill>
                <a:highlight>
                  <a:srgbClr val="FFFF00"/>
                </a:highlight>
              </a:rPr>
              <a:t>Corrective counteracts something that is undesirable</a:t>
            </a:r>
            <a:r>
              <a:rPr lang="en-US" i="1" dirty="0">
                <a:solidFill>
                  <a:srgbClr val="002060"/>
                </a:solidFill>
              </a:rPr>
              <a:t>. Organizations put corrective access controls in place after a system experiences a threat. </a:t>
            </a:r>
            <a:r>
              <a:rPr lang="en-US" i="1" dirty="0">
                <a:solidFill>
                  <a:srgbClr val="002060"/>
                </a:solidFill>
                <a:highlight>
                  <a:srgbClr val="FFFF00"/>
                </a:highlight>
              </a:rPr>
              <a:t>Corrective controls restore the system back to a state of confidentiality, integrity, and availability</a:t>
            </a:r>
            <a:r>
              <a:rPr lang="en-US" i="1" dirty="0">
                <a:solidFill>
                  <a:srgbClr val="002060"/>
                </a:solidFill>
              </a:rPr>
              <a:t>. They can also restore systems to normal after unauthorized activity occurs. </a:t>
            </a:r>
            <a:r>
              <a:rPr lang="en-US" i="1" dirty="0" err="1">
                <a:solidFill>
                  <a:srgbClr val="002060"/>
                </a:solidFill>
              </a:rPr>
              <a:t>E.g</a:t>
            </a:r>
            <a:r>
              <a:rPr lang="en-US" i="1" dirty="0">
                <a:solidFill>
                  <a:srgbClr val="002060"/>
                </a:solidFill>
              </a:rPr>
              <a:t> Antivirus, alarms</a:t>
            </a:r>
            <a:endParaRPr lang="en-US" dirty="0">
              <a:solidFill>
                <a:srgbClr val="002060"/>
              </a:solidFill>
            </a:endParaRPr>
          </a:p>
        </p:txBody>
      </p:sp>
    </p:spTree>
    <p:custDataLst>
      <p:tags r:id="rId1"/>
    </p:custDataLst>
    <p:extLst>
      <p:ext uri="{BB962C8B-B14F-4D97-AF65-F5344CB8AC3E}">
        <p14:creationId xmlns:p14="http://schemas.microsoft.com/office/powerpoint/2010/main" val="3435867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Access Control – Types of Security Controls</a:t>
            </a:r>
            <a:endParaRPr lang="en-US" sz="3200" dirty="0"/>
          </a:p>
        </p:txBody>
      </p:sp>
      <p:sp>
        <p:nvSpPr>
          <p:cNvPr id="17" name="Rectangle 16"/>
          <p:cNvSpPr/>
          <p:nvPr/>
        </p:nvSpPr>
        <p:spPr>
          <a:xfrm>
            <a:off x="375234" y="675360"/>
            <a:ext cx="11639427" cy="4524315"/>
          </a:xfrm>
          <a:prstGeom prst="rect">
            <a:avLst/>
          </a:prstGeom>
        </p:spPr>
        <p:txBody>
          <a:bodyPr wrap="square">
            <a:spAutoFit/>
          </a:bodyPr>
          <a:lstStyle/>
          <a:p>
            <a:pPr algn="just"/>
            <a:r>
              <a:rPr lang="en-US" b="1" dirty="0">
                <a:solidFill>
                  <a:srgbClr val="002060"/>
                </a:solidFill>
              </a:rPr>
              <a:t>Recovery Controls </a:t>
            </a:r>
            <a:endParaRPr lang="en-US" dirty="0">
              <a:solidFill>
                <a:srgbClr val="002060"/>
              </a:solidFill>
            </a:endParaRPr>
          </a:p>
          <a:p>
            <a:pPr marL="285750" indent="-285750" algn="just">
              <a:buFont typeface="Wingdings" panose="05000000000000000000" pitchFamily="2" charset="2"/>
              <a:buChar char="ü"/>
            </a:pPr>
            <a:r>
              <a:rPr lang="en-US" dirty="0">
                <a:solidFill>
                  <a:srgbClr val="002060"/>
                </a:solidFill>
              </a:rPr>
              <a:t>Recovery is a return to a normal state. Recovery access controls restore resources, functions, and capabilities after a </a:t>
            </a:r>
            <a:r>
              <a:rPr lang="en-US" dirty="0">
                <a:solidFill>
                  <a:srgbClr val="002060"/>
                </a:solidFill>
                <a:highlight>
                  <a:srgbClr val="FFFF00"/>
                </a:highlight>
              </a:rPr>
              <a:t>violation of a security policy</a:t>
            </a:r>
            <a:r>
              <a:rPr lang="en-US" dirty="0">
                <a:solidFill>
                  <a:srgbClr val="002060"/>
                </a:solidFill>
              </a:rPr>
              <a:t>. Recovery controls can repair damage, in addition to stopping any further damage. </a:t>
            </a:r>
          </a:p>
          <a:p>
            <a:pPr marL="285750" indent="-285750" algn="just">
              <a:buFont typeface="Wingdings" panose="05000000000000000000" pitchFamily="2" charset="2"/>
              <a:buChar char="ü"/>
            </a:pPr>
            <a:r>
              <a:rPr lang="en-US" dirty="0">
                <a:solidFill>
                  <a:srgbClr val="002060"/>
                </a:solidFill>
              </a:rPr>
              <a:t>These controls have more advanced capabilities over corrective access controls. </a:t>
            </a:r>
            <a:r>
              <a:rPr lang="en-US" dirty="0" err="1">
                <a:solidFill>
                  <a:srgbClr val="002060"/>
                </a:solidFill>
                <a:highlight>
                  <a:srgbClr val="FFFF00"/>
                </a:highlight>
              </a:rPr>
              <a:t>E.g</a:t>
            </a:r>
            <a:r>
              <a:rPr lang="en-US" dirty="0">
                <a:solidFill>
                  <a:srgbClr val="002060"/>
                </a:solidFill>
                <a:highlight>
                  <a:srgbClr val="FFFF00"/>
                </a:highlight>
              </a:rPr>
              <a:t> Backup/restore operations, Fault tolerance drive systems, server clustering e.tc.</a:t>
            </a:r>
          </a:p>
          <a:p>
            <a:pPr algn="just"/>
            <a:endParaRPr lang="en-US" b="1" dirty="0">
              <a:solidFill>
                <a:srgbClr val="002060"/>
              </a:solidFill>
            </a:endParaRPr>
          </a:p>
          <a:p>
            <a:pPr algn="just"/>
            <a:r>
              <a:rPr lang="en-US" b="1" dirty="0">
                <a:solidFill>
                  <a:srgbClr val="002060"/>
                </a:solidFill>
              </a:rPr>
              <a:t>Compensative Controls </a:t>
            </a:r>
            <a:endParaRPr lang="en-US" dirty="0">
              <a:solidFill>
                <a:srgbClr val="002060"/>
              </a:solidFill>
            </a:endParaRPr>
          </a:p>
          <a:p>
            <a:pPr marL="285750" indent="-285750" algn="just">
              <a:buFont typeface="Wingdings" panose="05000000000000000000" pitchFamily="2" charset="2"/>
              <a:buChar char="ü"/>
            </a:pPr>
            <a:r>
              <a:rPr lang="en-US" dirty="0">
                <a:solidFill>
                  <a:srgbClr val="002060"/>
                </a:solidFill>
              </a:rPr>
              <a:t>Compensate means to make up for something. </a:t>
            </a:r>
          </a:p>
          <a:p>
            <a:pPr marL="285750" indent="-285750" algn="just">
              <a:buFont typeface="Wingdings" panose="05000000000000000000" pitchFamily="2" charset="2"/>
              <a:buChar char="ü"/>
            </a:pPr>
            <a:r>
              <a:rPr lang="en-US" dirty="0">
                <a:solidFill>
                  <a:srgbClr val="002060"/>
                </a:solidFill>
              </a:rPr>
              <a:t>Compensative access controls provide options to other controls to bolster enforcement in support of a security policy. </a:t>
            </a:r>
          </a:p>
          <a:p>
            <a:pPr marL="285750" indent="-285750" algn="just">
              <a:buFont typeface="Wingdings" panose="05000000000000000000" pitchFamily="2" charset="2"/>
              <a:buChar char="ü"/>
            </a:pPr>
            <a:r>
              <a:rPr lang="en-US" dirty="0">
                <a:solidFill>
                  <a:srgbClr val="002060"/>
                </a:solidFill>
              </a:rPr>
              <a:t>A compensative control can also be a substitution used in place of a control that is not possible under the circumstances. </a:t>
            </a:r>
            <a:r>
              <a:rPr lang="en-US" dirty="0" err="1">
                <a:solidFill>
                  <a:srgbClr val="002060"/>
                </a:solidFill>
                <a:highlight>
                  <a:srgbClr val="FFFF00"/>
                </a:highlight>
              </a:rPr>
              <a:t>E.g</a:t>
            </a:r>
            <a:r>
              <a:rPr lang="en-US" dirty="0">
                <a:solidFill>
                  <a:srgbClr val="002060"/>
                </a:solidFill>
                <a:highlight>
                  <a:srgbClr val="FFFF00"/>
                </a:highlight>
              </a:rPr>
              <a:t> </a:t>
            </a:r>
            <a:r>
              <a:rPr lang="en-GB" sz="1800" dirty="0">
                <a:solidFill>
                  <a:srgbClr val="333333"/>
                </a:solidFill>
                <a:effectLst/>
                <a:highlight>
                  <a:srgbClr val="FFFF00"/>
                </a:highlight>
                <a:latin typeface="Helvetica" panose="020B0604020202020204" pitchFamily="34" charset="0"/>
                <a:ea typeface="Times New Roman" panose="02020603050405020304" pitchFamily="18" charset="0"/>
              </a:rPr>
              <a:t>an organization may not be able to have a guard dog, so instead it deploys a motion detector with a spotlight and a barking sound.</a:t>
            </a:r>
            <a:endParaRPr lang="en-GB" sz="1800" dirty="0">
              <a:effectLst/>
              <a:highlight>
                <a:srgbClr val="FFFF00"/>
              </a:highlight>
              <a:latin typeface="Times New Roman" panose="02020603050405020304" pitchFamily="18" charset="0"/>
              <a:ea typeface="Times New Roman" panose="02020603050405020304" pitchFamily="18" charset="0"/>
            </a:endParaRPr>
          </a:p>
          <a:p>
            <a:pPr marL="285750" indent="-285750" algn="just">
              <a:buFont typeface="Wingdings" panose="05000000000000000000" pitchFamily="2" charset="2"/>
              <a:buChar char="ü"/>
            </a:pPr>
            <a:endParaRPr lang="en-US" dirty="0">
              <a:solidFill>
                <a:srgbClr val="002060"/>
              </a:solidFill>
              <a:highlight>
                <a:srgbClr val="FFFF00"/>
              </a:highlight>
            </a:endParaRPr>
          </a:p>
          <a:p>
            <a:pPr algn="just"/>
            <a:endParaRPr lang="en-US" dirty="0">
              <a:solidFill>
                <a:srgbClr val="002060"/>
              </a:solidFill>
            </a:endParaRPr>
          </a:p>
          <a:p>
            <a:pPr algn="just"/>
            <a:endParaRPr lang="en-US" dirty="0">
              <a:solidFill>
                <a:srgbClr val="002060"/>
              </a:solidFill>
            </a:endParaRPr>
          </a:p>
          <a:p>
            <a:pPr marL="795337" lvl="1" indent="-457200" algn="just">
              <a:buFont typeface="+mj-lt"/>
              <a:buAutoNum type="arabicPeriod"/>
            </a:pPr>
            <a:endParaRPr lang="en-US" dirty="0">
              <a:solidFill>
                <a:srgbClr val="002060"/>
              </a:solidFill>
            </a:endParaRPr>
          </a:p>
        </p:txBody>
      </p:sp>
    </p:spTree>
    <p:custDataLst>
      <p:tags r:id="rId1"/>
    </p:custDataLst>
    <p:extLst>
      <p:ext uri="{BB962C8B-B14F-4D97-AF65-F5344CB8AC3E}">
        <p14:creationId xmlns:p14="http://schemas.microsoft.com/office/powerpoint/2010/main" val="4127163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E0800-D182-4412-91F3-B1645153ED28}"/>
              </a:ext>
            </a:extLst>
          </p:cNvPr>
          <p:cNvSpPr>
            <a:spLocks noGrp="1"/>
          </p:cNvSpPr>
          <p:nvPr>
            <p:ph type="ctrTitle"/>
          </p:nvPr>
        </p:nvSpPr>
        <p:spPr/>
        <p:txBody>
          <a:bodyPr>
            <a:normAutofit/>
          </a:bodyPr>
          <a:lstStyle/>
          <a:p>
            <a:r>
              <a:rPr lang="en-US" sz="5400" dirty="0">
                <a:solidFill>
                  <a:schemeClr val="bg1"/>
                </a:solidFill>
              </a:rPr>
              <a:t>Obscuring Data</a:t>
            </a:r>
            <a:endParaRPr lang="en-GB" sz="5400" dirty="0">
              <a:solidFill>
                <a:schemeClr val="bg1"/>
              </a:solidFill>
            </a:endParaRPr>
          </a:p>
        </p:txBody>
      </p:sp>
    </p:spTree>
    <p:extLst>
      <p:ext uri="{BB962C8B-B14F-4D97-AF65-F5344CB8AC3E}">
        <p14:creationId xmlns:p14="http://schemas.microsoft.com/office/powerpoint/2010/main" val="9770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Obscuring Data</a:t>
            </a:r>
            <a:endParaRPr lang="en-US" sz="3200" dirty="0"/>
          </a:p>
        </p:txBody>
      </p:sp>
      <p:sp>
        <p:nvSpPr>
          <p:cNvPr id="17" name="Rectangle 16"/>
          <p:cNvSpPr/>
          <p:nvPr/>
        </p:nvSpPr>
        <p:spPr>
          <a:xfrm>
            <a:off x="210589" y="708610"/>
            <a:ext cx="11676611" cy="4247317"/>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Data Masking is a technology </a:t>
            </a:r>
            <a:r>
              <a:rPr lang="en-US" dirty="0">
                <a:solidFill>
                  <a:srgbClr val="002060"/>
                </a:solidFill>
                <a:highlight>
                  <a:srgbClr val="FFFF00"/>
                </a:highlight>
              </a:rPr>
              <a:t>that secures data by replacing sensitive information with a non-sensitive version. </a:t>
            </a:r>
          </a:p>
          <a:p>
            <a:pPr marL="285750" indent="-285750" algn="just">
              <a:buFont typeface="Courier New" panose="02070309020205020404" pitchFamily="49" charset="0"/>
              <a:buChar char="o"/>
            </a:pPr>
            <a:r>
              <a:rPr lang="en-US" dirty="0">
                <a:solidFill>
                  <a:srgbClr val="002060"/>
                </a:solidFill>
              </a:rPr>
              <a:t>The non-sensitive version looks and </a:t>
            </a:r>
            <a:r>
              <a:rPr lang="en-US" dirty="0">
                <a:solidFill>
                  <a:srgbClr val="002060"/>
                </a:solidFill>
                <a:highlight>
                  <a:srgbClr val="FFFF00"/>
                </a:highlight>
              </a:rPr>
              <a:t>acts like the original. </a:t>
            </a:r>
            <a:r>
              <a:rPr lang="en-US" dirty="0">
                <a:solidFill>
                  <a:srgbClr val="002060"/>
                </a:solidFill>
              </a:rPr>
              <a:t>This means that a business process can use non-sensitive data and there is no need to change the supporting applications or data storage facilities.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In the most common use case, </a:t>
            </a:r>
            <a:r>
              <a:rPr lang="en-US" dirty="0">
                <a:solidFill>
                  <a:srgbClr val="002060"/>
                </a:solidFill>
                <a:highlight>
                  <a:srgbClr val="FFFF00"/>
                </a:highlight>
              </a:rPr>
              <a:t>masking limits the propagation of sensitive data within IT systems by distributing surrogate data sets for testing and analysis.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There are data masking techniques that can ensure that data remains meaningful but changed enough to protect it:</a:t>
            </a:r>
          </a:p>
          <a:p>
            <a:pPr marL="742950" lvl="1" indent="-285750" algn="just">
              <a:buFont typeface="Wingdings" panose="05000000000000000000" pitchFamily="2" charset="2"/>
              <a:buChar char="ü"/>
            </a:pPr>
            <a:r>
              <a:rPr lang="en-US" dirty="0">
                <a:solidFill>
                  <a:srgbClr val="002060"/>
                </a:solidFill>
              </a:rPr>
              <a:t>Substitution </a:t>
            </a:r>
          </a:p>
          <a:p>
            <a:pPr marL="1200150" lvl="2" indent="-285750" algn="just">
              <a:buFont typeface="Wingdings" panose="05000000000000000000" pitchFamily="2" charset="2"/>
              <a:buChar char="ü"/>
            </a:pPr>
            <a:r>
              <a:rPr lang="en-US" i="1" dirty="0">
                <a:solidFill>
                  <a:srgbClr val="002060"/>
                </a:solidFill>
              </a:rPr>
              <a:t>replaces data with authentic looking values to apply anonymity to the data records.</a:t>
            </a:r>
          </a:p>
          <a:p>
            <a:pPr marL="742950" lvl="1" indent="-285750" algn="just">
              <a:buFont typeface="Wingdings" panose="05000000000000000000" pitchFamily="2" charset="2"/>
              <a:buChar char="ü"/>
            </a:pPr>
            <a:endParaRPr lang="en-US" dirty="0">
              <a:solidFill>
                <a:srgbClr val="002060"/>
              </a:solidFill>
            </a:endParaRPr>
          </a:p>
          <a:p>
            <a:pPr marL="742950" lvl="1" indent="-285750" algn="just">
              <a:buFont typeface="Wingdings" panose="05000000000000000000" pitchFamily="2" charset="2"/>
              <a:buChar char="ü"/>
            </a:pPr>
            <a:r>
              <a:rPr lang="en-US" dirty="0">
                <a:solidFill>
                  <a:srgbClr val="002060"/>
                </a:solidFill>
              </a:rPr>
              <a:t>Shuffling </a:t>
            </a:r>
          </a:p>
          <a:p>
            <a:pPr marL="1200150" lvl="2" indent="-285750" algn="just">
              <a:buFont typeface="Wingdings" panose="05000000000000000000" pitchFamily="2" charset="2"/>
              <a:buChar char="ü"/>
            </a:pPr>
            <a:r>
              <a:rPr lang="en-US" i="1" dirty="0">
                <a:solidFill>
                  <a:srgbClr val="002060"/>
                </a:solidFill>
              </a:rPr>
              <a:t>derives a substitution set from the same column of data that a user wants to mask. This technique works well for financial information in a test database, for example.</a:t>
            </a:r>
          </a:p>
          <a:p>
            <a:pPr marL="285750" indent="-285750" algn="just">
              <a:buFont typeface="Courier New" panose="02070309020205020404" pitchFamily="49" charset="0"/>
              <a:buChar char="o"/>
            </a:pPr>
            <a:endParaRPr lang="en-US" dirty="0"/>
          </a:p>
        </p:txBody>
      </p:sp>
    </p:spTree>
    <p:custDataLst>
      <p:tags r:id="rId1"/>
    </p:custDataLst>
    <p:extLst>
      <p:ext uri="{BB962C8B-B14F-4D97-AF65-F5344CB8AC3E}">
        <p14:creationId xmlns:p14="http://schemas.microsoft.com/office/powerpoint/2010/main" val="2421066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Obscuring Data  Steganography</a:t>
            </a:r>
            <a:endParaRPr lang="en-US" sz="3200" dirty="0"/>
          </a:p>
        </p:txBody>
      </p:sp>
      <p:sp>
        <p:nvSpPr>
          <p:cNvPr id="17" name="Rectangle 16"/>
          <p:cNvSpPr/>
          <p:nvPr/>
        </p:nvSpPr>
        <p:spPr>
          <a:xfrm>
            <a:off x="210589" y="708610"/>
            <a:ext cx="11676611" cy="4401205"/>
          </a:xfrm>
          <a:prstGeom prst="rect">
            <a:avLst/>
          </a:prstGeom>
        </p:spPr>
        <p:txBody>
          <a:bodyPr wrap="square">
            <a:spAutoFit/>
          </a:bodyPr>
          <a:lstStyle/>
          <a:p>
            <a:pPr marL="285750" indent="-285750" algn="just">
              <a:buFont typeface="Courier New" panose="02070309020205020404" pitchFamily="49" charset="0"/>
              <a:buChar char="o"/>
            </a:pPr>
            <a:r>
              <a:rPr lang="en-US" sz="2000" dirty="0">
                <a:solidFill>
                  <a:srgbClr val="002060"/>
                </a:solidFill>
                <a:highlight>
                  <a:srgbClr val="FFFF00"/>
                </a:highlight>
              </a:rPr>
              <a:t>Steganography conceals data (the message) in another file such as a graphic, audio, or other text file. </a:t>
            </a:r>
          </a:p>
          <a:p>
            <a:pPr marL="285750" indent="-285750" algn="just">
              <a:buFont typeface="Courier New" panose="02070309020205020404" pitchFamily="49" charset="0"/>
              <a:buChar char="o"/>
            </a:pPr>
            <a:r>
              <a:rPr lang="en-US" sz="2000" dirty="0">
                <a:solidFill>
                  <a:srgbClr val="002060"/>
                </a:solidFill>
              </a:rPr>
              <a:t>The advantage of steganography over cryptography is that the secret message does not attract any special attention. No one would ever know that a picture actually contained a secret message by viewing the file either electronically or in hardcopy.</a:t>
            </a:r>
          </a:p>
          <a:p>
            <a:pPr marL="457200" lvl="2" algn="just"/>
            <a:endParaRPr lang="en-US" sz="2000" dirty="0"/>
          </a:p>
          <a:p>
            <a:pPr marL="457200" lvl="2" algn="just"/>
            <a:r>
              <a:rPr lang="en-US" sz="2000" dirty="0"/>
              <a:t>Data Obfuscation</a:t>
            </a:r>
            <a:endParaRPr lang="en-US" sz="2000" dirty="0">
              <a:solidFill>
                <a:srgbClr val="002060"/>
              </a:solidFill>
            </a:endParaRPr>
          </a:p>
          <a:p>
            <a:pPr marL="285750" indent="-285750" algn="just">
              <a:buFont typeface="Courier New" panose="02070309020205020404" pitchFamily="49" charset="0"/>
              <a:buChar char="o"/>
            </a:pPr>
            <a:r>
              <a:rPr lang="en-US" sz="2000" b="1" i="1" dirty="0">
                <a:solidFill>
                  <a:srgbClr val="FF0000"/>
                </a:solidFill>
                <a:effectLst>
                  <a:outerShdw blurRad="38100" dist="38100" dir="2700000" algn="tl">
                    <a:srgbClr val="000000">
                      <a:alpha val="43137"/>
                    </a:srgbClr>
                  </a:outerShdw>
                </a:effectLst>
              </a:rPr>
              <a:t>Data obfuscation is the use and practice of data masking and steganography techniques in the cybersecurity and cyber intelligence profession: </a:t>
            </a:r>
          </a:p>
          <a:p>
            <a:pPr marL="800100" lvl="1" indent="-342900" algn="just">
              <a:buFont typeface="Wingdings" panose="05000000000000000000" pitchFamily="2" charset="2"/>
              <a:buChar char="ü"/>
            </a:pPr>
            <a:r>
              <a:rPr lang="en-US" sz="2000" dirty="0">
                <a:solidFill>
                  <a:srgbClr val="002060"/>
                </a:solidFill>
              </a:rPr>
              <a:t>Obfuscation is the art of making the message </a:t>
            </a:r>
            <a:r>
              <a:rPr lang="en-US" sz="2000" dirty="0">
                <a:solidFill>
                  <a:srgbClr val="002060"/>
                </a:solidFill>
                <a:highlight>
                  <a:srgbClr val="FFFF00"/>
                </a:highlight>
              </a:rPr>
              <a:t>confusing, ambiguous, or harder to understand. </a:t>
            </a:r>
          </a:p>
          <a:p>
            <a:pPr marL="800100" lvl="1" indent="-342900" algn="just">
              <a:buFont typeface="Wingdings" panose="05000000000000000000" pitchFamily="2" charset="2"/>
              <a:buChar char="ü"/>
            </a:pPr>
            <a:r>
              <a:rPr lang="en-US" sz="2000" dirty="0">
                <a:solidFill>
                  <a:srgbClr val="002060"/>
                </a:solidFill>
                <a:highlight>
                  <a:srgbClr val="FFFF00"/>
                </a:highlight>
              </a:rPr>
              <a:t>A system may purposely scramble messages to prevent unauthorized access to sensitive information.</a:t>
            </a:r>
          </a:p>
          <a:p>
            <a:pPr marL="800100" lvl="1" indent="-342900" algn="just">
              <a:buFont typeface="Wingdings" panose="05000000000000000000" pitchFamily="2" charset="2"/>
              <a:buChar char="ü"/>
            </a:pPr>
            <a:r>
              <a:rPr lang="en-US" sz="2000" dirty="0">
                <a:solidFill>
                  <a:srgbClr val="002060"/>
                </a:solidFill>
              </a:rPr>
              <a:t>Software watermarking protects software from unauthorized access or modification. </a:t>
            </a:r>
          </a:p>
          <a:p>
            <a:pPr marL="800100" lvl="1" indent="-342900" algn="just">
              <a:buFont typeface="Wingdings" panose="05000000000000000000" pitchFamily="2" charset="2"/>
              <a:buChar char="ü"/>
            </a:pPr>
            <a:r>
              <a:rPr lang="en-US" sz="2000" dirty="0">
                <a:solidFill>
                  <a:srgbClr val="002060"/>
                </a:solidFill>
                <a:highlight>
                  <a:srgbClr val="FFFF00"/>
                </a:highlight>
              </a:rPr>
              <a:t>Software watermarking inserts a secret message into the program as proof of ownership. </a:t>
            </a:r>
          </a:p>
          <a:p>
            <a:pPr marL="800100" lvl="1" indent="-342900" algn="just">
              <a:buFont typeface="Wingdings" panose="05000000000000000000" pitchFamily="2" charset="2"/>
              <a:buChar char="ü"/>
            </a:pPr>
            <a:r>
              <a:rPr lang="en-US" sz="2000" dirty="0">
                <a:solidFill>
                  <a:srgbClr val="002060"/>
                </a:solidFill>
              </a:rPr>
              <a:t>The secret message is the software watermark. If someone tries to remove the watermark, the result is nonfunctional code.</a:t>
            </a:r>
          </a:p>
        </p:txBody>
      </p:sp>
    </p:spTree>
    <p:custDataLst>
      <p:tags r:id="rId1"/>
    </p:custDataLst>
    <p:extLst>
      <p:ext uri="{BB962C8B-B14F-4D97-AF65-F5344CB8AC3E}">
        <p14:creationId xmlns:p14="http://schemas.microsoft.com/office/powerpoint/2010/main" val="2519517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991" y="92468"/>
            <a:ext cx="7387119" cy="975783"/>
          </a:xfrm>
        </p:spPr>
        <p:txBody>
          <a:bodyPr>
            <a:normAutofit fontScale="90000"/>
          </a:bodyPr>
          <a:lstStyle/>
          <a:p>
            <a:br>
              <a:rPr lang="en-US" sz="2133" dirty="0"/>
            </a:br>
            <a:r>
              <a:rPr lang="en-US" sz="2133" dirty="0"/>
              <a:t>Data Integrity</a:t>
            </a:r>
            <a:br>
              <a:rPr lang="en-US" sz="2133" dirty="0"/>
            </a:br>
            <a:r>
              <a:rPr lang="en-US" sz="2133" dirty="0"/>
              <a:t>Recall </a:t>
            </a:r>
            <a:r>
              <a:rPr lang="en-US" sz="1400" dirty="0"/>
              <a:t>: </a:t>
            </a:r>
            <a:r>
              <a:rPr lang="en-US" sz="1400" b="0" i="0" dirty="0">
                <a:solidFill>
                  <a:srgbClr val="202124"/>
                </a:solidFill>
                <a:effectLst/>
                <a:latin typeface="arial" panose="020B0604020202020204" pitchFamily="34" charset="0"/>
              </a:rPr>
              <a:t>Data integrity is </a:t>
            </a:r>
            <a:r>
              <a:rPr lang="en-US" sz="1400" b="1" i="0" dirty="0">
                <a:solidFill>
                  <a:srgbClr val="202124"/>
                </a:solidFill>
                <a:effectLst/>
                <a:latin typeface="arial" panose="020B0604020202020204" pitchFamily="34" charset="0"/>
              </a:rPr>
              <a:t>the overall accuracy, completeness, and consistency of data</a:t>
            </a:r>
            <a:br>
              <a:rPr lang="en-US" sz="1400" b="1" i="0" dirty="0">
                <a:solidFill>
                  <a:srgbClr val="202124"/>
                </a:solidFill>
                <a:effectLst/>
                <a:latin typeface="arial" panose="020B0604020202020204" pitchFamily="34" charset="0"/>
              </a:rPr>
            </a:br>
            <a:r>
              <a:rPr lang="en-US" sz="1400" b="1" i="0" dirty="0">
                <a:solidFill>
                  <a:srgbClr val="202124"/>
                </a:solidFill>
                <a:effectLst/>
                <a:latin typeface="arial" panose="020B0604020202020204" pitchFamily="34" charset="0"/>
              </a:rPr>
              <a:t>Hashing Algorithms</a:t>
            </a:r>
            <a:br>
              <a:rPr lang="en-US" sz="1400" b="1" i="0" dirty="0">
                <a:solidFill>
                  <a:srgbClr val="202124"/>
                </a:solidFill>
                <a:effectLst/>
                <a:latin typeface="arial" panose="020B0604020202020204" pitchFamily="34" charset="0"/>
              </a:rPr>
            </a:br>
            <a:endParaRPr lang="en-US" sz="1400" dirty="0"/>
          </a:p>
        </p:txBody>
      </p:sp>
      <p:sp>
        <p:nvSpPr>
          <p:cNvPr id="17" name="Rectangle 16"/>
          <p:cNvSpPr/>
          <p:nvPr/>
        </p:nvSpPr>
        <p:spPr>
          <a:xfrm>
            <a:off x="210589" y="708610"/>
            <a:ext cx="11676611" cy="4801314"/>
          </a:xfrm>
          <a:prstGeom prst="rect">
            <a:avLst/>
          </a:prstGeom>
        </p:spPr>
        <p:txBody>
          <a:bodyPr wrap="square">
            <a:spAutoFit/>
          </a:bodyPr>
          <a:lstStyle/>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Hashing is a tool that </a:t>
            </a:r>
            <a:r>
              <a:rPr lang="en-US" i="1" dirty="0">
                <a:solidFill>
                  <a:srgbClr val="002060"/>
                </a:solidFill>
                <a:effectLst>
                  <a:outerShdw blurRad="38100" dist="38100" dir="2700000" algn="tl">
                    <a:srgbClr val="000000">
                      <a:alpha val="43137"/>
                    </a:srgbClr>
                  </a:outerShdw>
                </a:effectLst>
              </a:rPr>
              <a:t>ensures data integrity by taking binary data (the message) and producing a fixed-length representation </a:t>
            </a:r>
            <a:r>
              <a:rPr lang="en-US" dirty="0">
                <a:solidFill>
                  <a:srgbClr val="002060"/>
                </a:solidFill>
              </a:rPr>
              <a:t>called </a:t>
            </a:r>
            <a:r>
              <a:rPr lang="en-US" b="1" i="1" dirty="0">
                <a:solidFill>
                  <a:srgbClr val="FF0000"/>
                </a:solidFill>
                <a:effectLst>
                  <a:outerShdw blurRad="38100" dist="38100" dir="2700000" algn="tl">
                    <a:srgbClr val="000000">
                      <a:alpha val="43137"/>
                    </a:srgbClr>
                  </a:outerShdw>
                </a:effectLst>
              </a:rPr>
              <a:t>the hash value or message digest</a:t>
            </a:r>
            <a:r>
              <a:rPr lang="en-US" dirty="0">
                <a:solidFill>
                  <a:srgbClr val="002060"/>
                </a:solidFill>
              </a:rPr>
              <a:t>.</a:t>
            </a:r>
          </a:p>
          <a:p>
            <a:pPr marL="285750" indent="-285750" algn="just">
              <a:buFont typeface="Courier New" panose="02070309020205020404" pitchFamily="49" charset="0"/>
              <a:buChar char="o"/>
            </a:pPr>
            <a:r>
              <a:rPr lang="en-US" dirty="0">
                <a:solidFill>
                  <a:srgbClr val="002060"/>
                </a:solidFill>
              </a:rPr>
              <a:t>Hashing is a one-way mathematical function that is relatively easy to compute, but significantly harder to reverse. Grinding coffee beans is a good analogy of a one-way function. It is easy to grind coffee beans, but it is almost impossible to put all of the tiny pieces back together to rebuild the original beans.</a:t>
            </a:r>
          </a:p>
          <a:p>
            <a:pPr marL="285750" lvl="1" indent="-285750" algn="just">
              <a:buFont typeface="Courier New" panose="02070309020205020404" pitchFamily="49" charset="0"/>
              <a:buChar char="o"/>
            </a:pPr>
            <a:endParaRPr lang="en-US" dirty="0">
              <a:solidFill>
                <a:srgbClr val="002060"/>
              </a:solidFill>
            </a:endParaRPr>
          </a:p>
          <a:p>
            <a:pPr marL="285750" lvl="1" indent="-285750" algn="just">
              <a:buFont typeface="Courier New" panose="02070309020205020404" pitchFamily="49" charset="0"/>
              <a:buChar char="o"/>
            </a:pPr>
            <a:r>
              <a:rPr lang="en-US" dirty="0">
                <a:solidFill>
                  <a:srgbClr val="002060"/>
                </a:solidFill>
              </a:rPr>
              <a:t>A cryptographic hash function has the following properties:</a:t>
            </a:r>
          </a:p>
          <a:p>
            <a:pPr marL="742950" lvl="2" indent="-285750" algn="just">
              <a:buFont typeface="Wingdings" panose="05000000000000000000" pitchFamily="2" charset="2"/>
              <a:buChar char="ü"/>
            </a:pPr>
            <a:r>
              <a:rPr lang="en-US" dirty="0">
                <a:solidFill>
                  <a:srgbClr val="002060"/>
                </a:solidFill>
              </a:rPr>
              <a:t>The input can be any length.</a:t>
            </a:r>
          </a:p>
          <a:p>
            <a:pPr marL="742950" lvl="2" indent="-285750" algn="just">
              <a:buFont typeface="Wingdings" panose="05000000000000000000" pitchFamily="2" charset="2"/>
              <a:buChar char="ü"/>
            </a:pPr>
            <a:r>
              <a:rPr lang="en-US" dirty="0">
                <a:solidFill>
                  <a:srgbClr val="002060"/>
                </a:solidFill>
              </a:rPr>
              <a:t>The output has a fixed length.</a:t>
            </a:r>
          </a:p>
          <a:p>
            <a:pPr marL="742950" lvl="2" indent="-285750" algn="just">
              <a:buFont typeface="Wingdings" panose="05000000000000000000" pitchFamily="2" charset="2"/>
              <a:buChar char="ü"/>
            </a:pPr>
            <a:r>
              <a:rPr lang="en-US" dirty="0">
                <a:solidFill>
                  <a:srgbClr val="002060"/>
                </a:solidFill>
              </a:rPr>
              <a:t>The hash function is one way and is not reversible.</a:t>
            </a:r>
          </a:p>
          <a:p>
            <a:pPr marL="742950" lvl="2" indent="-285750" algn="just">
              <a:buFont typeface="Wingdings" panose="05000000000000000000" pitchFamily="2" charset="2"/>
              <a:buChar char="ü"/>
            </a:pPr>
            <a:r>
              <a:rPr lang="en-US" dirty="0">
                <a:solidFill>
                  <a:srgbClr val="002060"/>
                </a:solidFill>
              </a:rPr>
              <a:t>Two different input values will always result in different hash values.</a:t>
            </a:r>
          </a:p>
          <a:p>
            <a:pPr marL="457200" lvl="2" algn="just"/>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There are many modern hashing algorithms widely used today. Two of the most popular are MD5 and SHA.</a:t>
            </a:r>
          </a:p>
          <a:p>
            <a:pPr marL="285750" indent="-285750" algn="just">
              <a:buFont typeface="Courier New" panose="02070309020205020404" pitchFamily="49" charset="0"/>
              <a:buChar char="o"/>
            </a:pPr>
            <a:r>
              <a:rPr lang="en-US" b="1" dirty="0">
                <a:solidFill>
                  <a:srgbClr val="002060"/>
                </a:solidFill>
              </a:rPr>
              <a:t>Message Digest 5 (MD5) </a:t>
            </a:r>
            <a:r>
              <a:rPr lang="en-US" dirty="0">
                <a:solidFill>
                  <a:srgbClr val="002060"/>
                </a:solidFill>
              </a:rPr>
              <a:t>Algorithm - is a hash algorithm developed by Ron </a:t>
            </a:r>
            <a:r>
              <a:rPr lang="en-US" dirty="0" err="1">
                <a:solidFill>
                  <a:srgbClr val="002060"/>
                </a:solidFill>
              </a:rPr>
              <a:t>Rivest</a:t>
            </a:r>
            <a:r>
              <a:rPr lang="en-US" dirty="0">
                <a:solidFill>
                  <a:srgbClr val="002060"/>
                </a:solidFill>
              </a:rPr>
              <a:t> that produces a 128-bit hash value. </a:t>
            </a:r>
          </a:p>
          <a:p>
            <a:pPr marL="285750" indent="-285750" algn="just">
              <a:buFont typeface="Courier New" panose="02070309020205020404" pitchFamily="49" charset="0"/>
              <a:buChar char="o"/>
            </a:pPr>
            <a:r>
              <a:rPr lang="en-US" b="1" dirty="0">
                <a:solidFill>
                  <a:srgbClr val="002060"/>
                </a:solidFill>
              </a:rPr>
              <a:t>Secure Hash Algorithm (SHA) </a:t>
            </a:r>
            <a:r>
              <a:rPr lang="en-US" dirty="0">
                <a:solidFill>
                  <a:srgbClr val="002060"/>
                </a:solidFill>
              </a:rPr>
              <a:t>– was developed by the U.S. National Institute of Standards and Technology (NIST) and can be implemented in different strengths: SHA-224 (224 bit), SHA-256 (256 bit), SHA-384 (384 bit), SHA-512 (512 bit)</a:t>
            </a:r>
          </a:p>
        </p:txBody>
      </p:sp>
      <p:pic>
        <p:nvPicPr>
          <p:cNvPr id="4" name="Picture 3"/>
          <p:cNvPicPr>
            <a:picLocks noChangeAspect="1"/>
          </p:cNvPicPr>
          <p:nvPr/>
        </p:nvPicPr>
        <p:blipFill>
          <a:blip r:embed="rId4"/>
          <a:stretch>
            <a:fillRect/>
          </a:stretch>
        </p:blipFill>
        <p:spPr>
          <a:xfrm>
            <a:off x="9246398" y="2211932"/>
            <a:ext cx="1880919" cy="1966770"/>
          </a:xfrm>
          <a:prstGeom prst="rect">
            <a:avLst/>
          </a:prstGeom>
        </p:spPr>
      </p:pic>
    </p:spTree>
    <p:custDataLst>
      <p:tags r:id="rId1"/>
    </p:custDataLst>
    <p:extLst>
      <p:ext uri="{BB962C8B-B14F-4D97-AF65-F5344CB8AC3E}">
        <p14:creationId xmlns:p14="http://schemas.microsoft.com/office/powerpoint/2010/main" val="1904628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Data Integrity</a:t>
            </a:r>
            <a:endParaRPr lang="en-US" sz="3200" dirty="0"/>
          </a:p>
        </p:txBody>
      </p:sp>
      <p:sp>
        <p:nvSpPr>
          <p:cNvPr id="17" name="Rectangle 16"/>
          <p:cNvSpPr/>
          <p:nvPr/>
        </p:nvSpPr>
        <p:spPr>
          <a:xfrm>
            <a:off x="831274" y="2930879"/>
            <a:ext cx="7270866" cy="2585323"/>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Salting is used to </a:t>
            </a:r>
            <a:r>
              <a:rPr lang="en-US" b="1" i="1" dirty="0">
                <a:solidFill>
                  <a:srgbClr val="FF0000"/>
                </a:solidFill>
                <a:effectLst>
                  <a:outerShdw blurRad="38100" dist="38100" dir="2700000" algn="tl">
                    <a:srgbClr val="000000">
                      <a:alpha val="43137"/>
                    </a:srgbClr>
                  </a:outerShdw>
                </a:effectLst>
              </a:rPr>
              <a:t>make hashing more secure</a:t>
            </a:r>
            <a:r>
              <a:rPr lang="en-US" dirty="0">
                <a:solidFill>
                  <a:srgbClr val="002060"/>
                </a:solidFill>
              </a:rPr>
              <a:t>.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If two users have the same password, they will also have the same password hashes. A salt, which is a random string of characters, is an additional input to the password before hashing.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This creates a different hash result for the two passwords as shown in the figure. A database stores both the hash and the salt.</a:t>
            </a:r>
          </a:p>
          <a:p>
            <a:endParaRPr lang="en-US" dirty="0"/>
          </a:p>
        </p:txBody>
      </p:sp>
      <p:pic>
        <p:nvPicPr>
          <p:cNvPr id="5" name="Picture 4"/>
          <p:cNvPicPr>
            <a:picLocks noChangeAspect="1"/>
          </p:cNvPicPr>
          <p:nvPr/>
        </p:nvPicPr>
        <p:blipFill>
          <a:blip r:embed="rId4"/>
          <a:stretch>
            <a:fillRect/>
          </a:stretch>
        </p:blipFill>
        <p:spPr>
          <a:xfrm>
            <a:off x="910763" y="1341798"/>
            <a:ext cx="6581775" cy="1028700"/>
          </a:xfrm>
          <a:prstGeom prst="rect">
            <a:avLst/>
          </a:prstGeom>
        </p:spPr>
      </p:pic>
    </p:spTree>
    <p:custDataLst>
      <p:tags r:id="rId1"/>
    </p:custDataLst>
    <p:extLst>
      <p:ext uri="{BB962C8B-B14F-4D97-AF65-F5344CB8AC3E}">
        <p14:creationId xmlns:p14="http://schemas.microsoft.com/office/powerpoint/2010/main" val="3003341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Digital Signatures</a:t>
            </a:r>
            <a:endParaRPr lang="en-US" sz="3200" dirty="0"/>
          </a:p>
        </p:txBody>
      </p:sp>
      <p:sp>
        <p:nvSpPr>
          <p:cNvPr id="17" name="Rectangle 16"/>
          <p:cNvSpPr/>
          <p:nvPr/>
        </p:nvSpPr>
        <p:spPr>
          <a:xfrm>
            <a:off x="210589" y="708610"/>
            <a:ext cx="8240683" cy="3970318"/>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Digital signatures provide the same functionality as handwritten signatures for electronic documents.</a:t>
            </a:r>
          </a:p>
          <a:p>
            <a:pPr marL="285750" indent="-285750" algn="just">
              <a:buFont typeface="Courier New" panose="02070309020205020404" pitchFamily="49" charset="0"/>
              <a:buChar char="o"/>
            </a:pPr>
            <a:r>
              <a:rPr lang="en-US" dirty="0">
                <a:solidFill>
                  <a:srgbClr val="002060"/>
                </a:solidFill>
              </a:rPr>
              <a:t>A digital signature is used to determine if someone edits a document after the user signs it. </a:t>
            </a:r>
          </a:p>
          <a:p>
            <a:pPr marL="285750" indent="-285750" algn="just">
              <a:buFont typeface="Courier New" panose="02070309020205020404" pitchFamily="49" charset="0"/>
              <a:buChar char="o"/>
            </a:pPr>
            <a:r>
              <a:rPr lang="en-US" dirty="0">
                <a:solidFill>
                  <a:srgbClr val="002060"/>
                </a:solidFill>
                <a:highlight>
                  <a:srgbClr val="FFFF00"/>
                </a:highlight>
              </a:rPr>
              <a:t>A digital signature is a mathematical method used to check the authenticity and integrity of a message, digital document, or software.</a:t>
            </a:r>
          </a:p>
          <a:p>
            <a:pPr marL="285750" indent="-285750" algn="just">
              <a:buFont typeface="Courier New" panose="02070309020205020404" pitchFamily="49" charset="0"/>
              <a:buChar char="o"/>
            </a:pPr>
            <a:r>
              <a:rPr lang="en-US" dirty="0">
                <a:solidFill>
                  <a:srgbClr val="002060"/>
                </a:solidFill>
              </a:rPr>
              <a:t>In many countries, digital signatures have the same legal importance as a manually signed document. </a:t>
            </a:r>
          </a:p>
          <a:p>
            <a:pPr marL="285750" indent="-285750" algn="just">
              <a:buFont typeface="Courier New" panose="02070309020205020404" pitchFamily="49" charset="0"/>
              <a:buChar char="o"/>
            </a:pPr>
            <a:r>
              <a:rPr lang="en-US" dirty="0">
                <a:solidFill>
                  <a:srgbClr val="002060"/>
                </a:solidFill>
              </a:rPr>
              <a:t>Asymmetric cryptography is the basis for digital signatures. </a:t>
            </a:r>
          </a:p>
          <a:p>
            <a:pPr marL="285750" indent="-285750" algn="just">
              <a:buFont typeface="Courier New" panose="02070309020205020404" pitchFamily="49" charset="0"/>
              <a:buChar char="o"/>
            </a:pPr>
            <a:r>
              <a:rPr lang="en-US" dirty="0">
                <a:solidFill>
                  <a:srgbClr val="002060"/>
                </a:solidFill>
              </a:rPr>
              <a:t>A public key algorithm like RSA generates two keys: one private and the other public. The keys are mathematically related.</a:t>
            </a:r>
          </a:p>
          <a:p>
            <a:pPr marL="285750" indent="-285750" algn="just">
              <a:buFont typeface="Courier New" panose="02070309020205020404" pitchFamily="49" charset="0"/>
              <a:buChar char="o"/>
            </a:pPr>
            <a:endParaRPr lang="en-US" dirty="0">
              <a:solidFill>
                <a:srgbClr val="002060"/>
              </a:solidFill>
            </a:endParaRPr>
          </a:p>
          <a:p>
            <a:endParaRPr lang="en-US" dirty="0"/>
          </a:p>
          <a:p>
            <a:pPr marL="285750" indent="-285750" algn="just">
              <a:buFont typeface="Courier New" panose="02070309020205020404" pitchFamily="49" charset="0"/>
              <a:buChar char="o"/>
            </a:pPr>
            <a:endParaRPr lang="en-US" dirty="0">
              <a:solidFill>
                <a:srgbClr val="002060"/>
              </a:solidFill>
            </a:endParaRPr>
          </a:p>
        </p:txBody>
      </p:sp>
      <p:pic>
        <p:nvPicPr>
          <p:cNvPr id="7" name="Picture 6"/>
          <p:cNvPicPr>
            <a:picLocks noChangeAspect="1"/>
          </p:cNvPicPr>
          <p:nvPr/>
        </p:nvPicPr>
        <p:blipFill>
          <a:blip r:embed="rId4"/>
          <a:stretch>
            <a:fillRect/>
          </a:stretch>
        </p:blipFill>
        <p:spPr>
          <a:xfrm>
            <a:off x="8528887" y="146338"/>
            <a:ext cx="2887258" cy="2949830"/>
          </a:xfrm>
          <a:prstGeom prst="rect">
            <a:avLst/>
          </a:prstGeom>
        </p:spPr>
      </p:pic>
      <p:pic>
        <p:nvPicPr>
          <p:cNvPr id="8" name="Picture 7"/>
          <p:cNvPicPr>
            <a:picLocks noChangeAspect="1"/>
          </p:cNvPicPr>
          <p:nvPr/>
        </p:nvPicPr>
        <p:blipFill rotWithShape="1">
          <a:blip r:embed="rId5"/>
          <a:srcRect t="18215" r="36987"/>
          <a:stretch/>
        </p:blipFill>
        <p:spPr>
          <a:xfrm>
            <a:off x="8528887" y="3360994"/>
            <a:ext cx="3524568" cy="2306294"/>
          </a:xfrm>
          <a:prstGeom prst="rect">
            <a:avLst/>
          </a:prstGeom>
        </p:spPr>
      </p:pic>
      <p:pic>
        <p:nvPicPr>
          <p:cNvPr id="9" name="Picture 8"/>
          <p:cNvPicPr>
            <a:picLocks noChangeAspect="1"/>
          </p:cNvPicPr>
          <p:nvPr/>
        </p:nvPicPr>
        <p:blipFill rotWithShape="1">
          <a:blip r:embed="rId5"/>
          <a:srcRect l="7241" t="1526" b="89241"/>
          <a:stretch/>
        </p:blipFill>
        <p:spPr>
          <a:xfrm>
            <a:off x="1616598" y="4686387"/>
            <a:ext cx="5742965" cy="288174"/>
          </a:xfrm>
          <a:prstGeom prst="rect">
            <a:avLst/>
          </a:prstGeom>
        </p:spPr>
      </p:pic>
    </p:spTree>
    <p:custDataLst>
      <p:tags r:id="rId1"/>
    </p:custDataLst>
    <p:extLst>
      <p:ext uri="{BB962C8B-B14F-4D97-AF65-F5344CB8AC3E}">
        <p14:creationId xmlns:p14="http://schemas.microsoft.com/office/powerpoint/2010/main" val="6507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Digital Certificates</a:t>
            </a:r>
            <a:endParaRPr lang="en-US" sz="3200" dirty="0"/>
          </a:p>
        </p:txBody>
      </p:sp>
      <p:sp>
        <p:nvSpPr>
          <p:cNvPr id="17" name="Rectangle 16"/>
          <p:cNvSpPr/>
          <p:nvPr/>
        </p:nvSpPr>
        <p:spPr>
          <a:xfrm>
            <a:off x="210589" y="708610"/>
            <a:ext cx="7099069" cy="4524315"/>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A digital certificate is equivalent to an electronic passport. </a:t>
            </a:r>
            <a:r>
              <a:rPr lang="en-US" dirty="0">
                <a:solidFill>
                  <a:srgbClr val="002060"/>
                </a:solidFill>
                <a:highlight>
                  <a:srgbClr val="00FFFF"/>
                </a:highlight>
              </a:rPr>
              <a:t>Digital certificates enable users, hosts, and organizations to exchange information securely over the Internet.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highlight>
                  <a:srgbClr val="FFFF00"/>
                </a:highlight>
              </a:rPr>
              <a:t>A digital certificate authenticates and verifies that users sending a message are who they claim to be. </a:t>
            </a:r>
            <a:r>
              <a:rPr lang="en-US" dirty="0">
                <a:solidFill>
                  <a:srgbClr val="002060"/>
                </a:solidFill>
                <a:highlight>
                  <a:srgbClr val="00FFFF"/>
                </a:highlight>
              </a:rPr>
              <a:t>Digital certificates can also provide confidentiality for the receiver with the means to encrypt a reply.</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Digital certificate must follow a standard structure so that any entity can read and understand it regardless of the issuer.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TheX.509 is the standard for construction of digital certificates and the public key infrastructure (PKI) used to manage digital certificates.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PKI </a:t>
            </a:r>
            <a:r>
              <a:rPr lang="en-US" dirty="0">
                <a:solidFill>
                  <a:srgbClr val="002060"/>
                </a:solidFill>
                <a:highlight>
                  <a:srgbClr val="00FFFF"/>
                </a:highlight>
              </a:rPr>
              <a:t>is the policies, roles, and procedures required to create, manage, distribute, use, store, and revoke digital certificates. </a:t>
            </a:r>
          </a:p>
        </p:txBody>
      </p:sp>
      <p:pic>
        <p:nvPicPr>
          <p:cNvPr id="7" name="Picture 6"/>
          <p:cNvPicPr>
            <a:picLocks noChangeAspect="1"/>
          </p:cNvPicPr>
          <p:nvPr/>
        </p:nvPicPr>
        <p:blipFill>
          <a:blip r:embed="rId4"/>
          <a:stretch>
            <a:fillRect/>
          </a:stretch>
        </p:blipFill>
        <p:spPr>
          <a:xfrm>
            <a:off x="7309658" y="1140461"/>
            <a:ext cx="4848593" cy="3309620"/>
          </a:xfrm>
          <a:prstGeom prst="rect">
            <a:avLst/>
          </a:prstGeom>
        </p:spPr>
      </p:pic>
    </p:spTree>
    <p:custDataLst>
      <p:tags r:id="rId1"/>
    </p:custDataLst>
    <p:extLst>
      <p:ext uri="{BB962C8B-B14F-4D97-AF65-F5344CB8AC3E}">
        <p14:creationId xmlns:p14="http://schemas.microsoft.com/office/powerpoint/2010/main" val="306651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Database Integrity</a:t>
            </a:r>
            <a:endParaRPr lang="en-US" sz="3200" dirty="0"/>
          </a:p>
        </p:txBody>
      </p:sp>
      <p:sp>
        <p:nvSpPr>
          <p:cNvPr id="17" name="Rectangle 16"/>
          <p:cNvSpPr/>
          <p:nvPr/>
        </p:nvSpPr>
        <p:spPr>
          <a:xfrm>
            <a:off x="210589" y="708610"/>
            <a:ext cx="11781906" cy="5078313"/>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Databases provide an efficient way to store, retrieve, and analyze data.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As data collection increases and data becomes more sensitive, it is important for cybersecurity professionals to protect the growing number of databases. </a:t>
            </a: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Data integrity refers to the accuracy, consistency, and reliability of data stored in a database. </a:t>
            </a:r>
          </a:p>
          <a:p>
            <a:pPr marL="285750" indent="-285750" algn="just">
              <a:buFont typeface="Courier New" panose="02070309020205020404" pitchFamily="49" charset="0"/>
              <a:buChar char="o"/>
            </a:pPr>
            <a:endParaRPr lang="en-US" dirty="0">
              <a:solidFill>
                <a:srgbClr val="002060"/>
              </a:solidFill>
            </a:endParaRPr>
          </a:p>
          <a:p>
            <a:pPr algn="just"/>
            <a:r>
              <a:rPr lang="en-US" dirty="0">
                <a:solidFill>
                  <a:srgbClr val="002060"/>
                </a:solidFill>
              </a:rPr>
              <a:t>The four database integrity rules or constraints are as follows:</a:t>
            </a:r>
          </a:p>
          <a:p>
            <a:pPr marL="285750" indent="-285750" algn="just">
              <a:buFont typeface="Courier New" panose="02070309020205020404" pitchFamily="49" charset="0"/>
              <a:buChar char="o"/>
            </a:pPr>
            <a:r>
              <a:rPr lang="en-US" b="1" dirty="0">
                <a:solidFill>
                  <a:srgbClr val="002060"/>
                </a:solidFill>
              </a:rPr>
              <a:t>Entity Integrity</a:t>
            </a:r>
            <a:r>
              <a:rPr lang="en-US" dirty="0">
                <a:solidFill>
                  <a:srgbClr val="002060"/>
                </a:solidFill>
              </a:rPr>
              <a:t>: All rows must have a unique identifier called a Primary Key.</a:t>
            </a:r>
          </a:p>
          <a:p>
            <a:pPr marL="285750" indent="-285750" algn="just">
              <a:buFont typeface="Courier New" panose="02070309020205020404" pitchFamily="49" charset="0"/>
              <a:buChar char="o"/>
            </a:pPr>
            <a:endParaRPr lang="en-US" b="1" dirty="0">
              <a:solidFill>
                <a:srgbClr val="002060"/>
              </a:solidFill>
            </a:endParaRPr>
          </a:p>
          <a:p>
            <a:pPr marL="285750" indent="-285750" algn="just">
              <a:buFont typeface="Courier New" panose="02070309020205020404" pitchFamily="49" charset="0"/>
              <a:buChar char="o"/>
            </a:pPr>
            <a:r>
              <a:rPr lang="en-US" b="1" dirty="0">
                <a:solidFill>
                  <a:srgbClr val="002060"/>
                </a:solidFill>
              </a:rPr>
              <a:t>Domain Integrity</a:t>
            </a:r>
            <a:r>
              <a:rPr lang="en-US" dirty="0">
                <a:solidFill>
                  <a:srgbClr val="002060"/>
                </a:solidFill>
              </a:rPr>
              <a:t>: All data stored in a column must follow the same format and definition.</a:t>
            </a:r>
          </a:p>
          <a:p>
            <a:pPr marL="285750" indent="-285750" algn="just">
              <a:buFont typeface="Courier New" panose="02070309020205020404" pitchFamily="49" charset="0"/>
              <a:buChar char="o"/>
            </a:pPr>
            <a:endParaRPr lang="en-US" b="1" dirty="0">
              <a:solidFill>
                <a:srgbClr val="002060"/>
              </a:solidFill>
            </a:endParaRPr>
          </a:p>
          <a:p>
            <a:pPr marL="285750" indent="-285750" algn="just">
              <a:buFont typeface="Courier New" panose="02070309020205020404" pitchFamily="49" charset="0"/>
              <a:buChar char="o"/>
            </a:pPr>
            <a:r>
              <a:rPr lang="en-US" b="1" dirty="0">
                <a:solidFill>
                  <a:srgbClr val="002060"/>
                </a:solidFill>
              </a:rPr>
              <a:t>Referential Integrity</a:t>
            </a:r>
            <a:r>
              <a:rPr lang="en-US" dirty="0">
                <a:solidFill>
                  <a:srgbClr val="002060"/>
                </a:solidFill>
              </a:rPr>
              <a:t>: Table relationships must remain consistent. Therefore, a user cannot delete a record which is related to another one.</a:t>
            </a:r>
          </a:p>
          <a:p>
            <a:pPr marL="285750" indent="-285750" algn="just">
              <a:buFont typeface="Courier New" panose="02070309020205020404" pitchFamily="49" charset="0"/>
              <a:buChar char="o"/>
            </a:pPr>
            <a:endParaRPr lang="en-US" b="1" dirty="0">
              <a:solidFill>
                <a:srgbClr val="002060"/>
              </a:solidFill>
            </a:endParaRPr>
          </a:p>
          <a:p>
            <a:pPr marL="285750" indent="-285750" algn="just">
              <a:buFont typeface="Courier New" panose="02070309020205020404" pitchFamily="49" charset="0"/>
              <a:buChar char="o"/>
            </a:pPr>
            <a:r>
              <a:rPr lang="en-US" b="1" dirty="0">
                <a:solidFill>
                  <a:srgbClr val="002060"/>
                </a:solidFill>
              </a:rPr>
              <a:t>User-defined Integrity</a:t>
            </a:r>
            <a:r>
              <a:rPr lang="en-US" dirty="0">
                <a:solidFill>
                  <a:srgbClr val="002060"/>
                </a:solidFill>
              </a:rPr>
              <a:t>: A set of rules defined by a user which does not belong to one of the other categories. For example, a customer places a new order. The user first checks to see if this is a new customer. If it is, the user adds the new customer to the customers table.</a:t>
            </a:r>
          </a:p>
        </p:txBody>
      </p:sp>
      <p:pic>
        <p:nvPicPr>
          <p:cNvPr id="5" name="Picture 4"/>
          <p:cNvPicPr>
            <a:picLocks noChangeAspect="1"/>
          </p:cNvPicPr>
          <p:nvPr/>
        </p:nvPicPr>
        <p:blipFill>
          <a:blip r:embed="rId4"/>
          <a:stretch>
            <a:fillRect/>
          </a:stretch>
        </p:blipFill>
        <p:spPr>
          <a:xfrm>
            <a:off x="8971106" y="2471332"/>
            <a:ext cx="3121090" cy="1330356"/>
          </a:xfrm>
          <a:prstGeom prst="rect">
            <a:avLst/>
          </a:prstGeom>
        </p:spPr>
      </p:pic>
    </p:spTree>
    <p:custDataLst>
      <p:tags r:id="rId1"/>
    </p:custDataLst>
    <p:extLst>
      <p:ext uri="{BB962C8B-B14F-4D97-AF65-F5344CB8AC3E}">
        <p14:creationId xmlns:p14="http://schemas.microsoft.com/office/powerpoint/2010/main" val="923556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0" y="1"/>
            <a:ext cx="11127317" cy="975783"/>
          </a:xfrm>
        </p:spPr>
        <p:txBody>
          <a:bodyPr/>
          <a:lstStyle/>
          <a:p>
            <a:r>
              <a:rPr lang="en-US" sz="2133" dirty="0"/>
              <a:t>Database  Validation Rules</a:t>
            </a:r>
            <a:endParaRPr lang="en-US" sz="3200" dirty="0"/>
          </a:p>
        </p:txBody>
      </p:sp>
      <p:sp>
        <p:nvSpPr>
          <p:cNvPr id="17" name="Rectangle 16"/>
          <p:cNvSpPr/>
          <p:nvPr/>
        </p:nvSpPr>
        <p:spPr>
          <a:xfrm>
            <a:off x="210589" y="708610"/>
            <a:ext cx="11781906" cy="4801314"/>
          </a:xfrm>
          <a:prstGeom prst="rect">
            <a:avLst/>
          </a:prstGeom>
        </p:spPr>
        <p:txBody>
          <a:bodyPr wrap="square">
            <a:spAutoFit/>
          </a:bodyPr>
          <a:lstStyle/>
          <a:p>
            <a:pPr marL="285750" indent="-285750" algn="just">
              <a:buFont typeface="Courier New" panose="02070309020205020404" pitchFamily="49" charset="0"/>
              <a:buChar char="o"/>
            </a:pPr>
            <a:r>
              <a:rPr lang="en-US" dirty="0">
                <a:solidFill>
                  <a:srgbClr val="002060"/>
                </a:solidFill>
              </a:rPr>
              <a:t>A validation rule checks that data falls within the parameters defined by the database designer. </a:t>
            </a:r>
            <a:r>
              <a:rPr lang="en-US" dirty="0">
                <a:solidFill>
                  <a:srgbClr val="002060"/>
                </a:solidFill>
                <a:highlight>
                  <a:srgbClr val="00FFFF"/>
                </a:highlight>
              </a:rPr>
              <a:t>A validation rule helps to ensure the completeness, accuracy and consistency of data.</a:t>
            </a:r>
            <a:r>
              <a:rPr lang="en-US" dirty="0">
                <a:solidFill>
                  <a:srgbClr val="002060"/>
                </a:solidFill>
              </a:rPr>
              <a:t> The criteria used in a validation rule include the following:</a:t>
            </a:r>
          </a:p>
          <a:p>
            <a:pPr marL="285750" indent="-285750" algn="just">
              <a:buFont typeface="Wingdings" panose="05000000000000000000" pitchFamily="2" charset="2"/>
              <a:buChar char="ü"/>
            </a:pPr>
            <a:r>
              <a:rPr lang="en-US" b="1" dirty="0">
                <a:solidFill>
                  <a:srgbClr val="002060"/>
                </a:solidFill>
              </a:rPr>
              <a:t>Size </a:t>
            </a:r>
            <a:r>
              <a:rPr lang="en-US" dirty="0">
                <a:solidFill>
                  <a:srgbClr val="002060"/>
                </a:solidFill>
              </a:rPr>
              <a:t>– checks the number of characters in a data item</a:t>
            </a:r>
          </a:p>
          <a:p>
            <a:pPr marL="285750" indent="-285750" algn="just">
              <a:buFont typeface="Wingdings" panose="05000000000000000000" pitchFamily="2" charset="2"/>
              <a:buChar char="ü"/>
            </a:pPr>
            <a:r>
              <a:rPr lang="en-US" b="1" dirty="0">
                <a:solidFill>
                  <a:srgbClr val="002060"/>
                </a:solidFill>
              </a:rPr>
              <a:t>Format </a:t>
            </a:r>
            <a:r>
              <a:rPr lang="en-US" dirty="0">
                <a:solidFill>
                  <a:srgbClr val="002060"/>
                </a:solidFill>
              </a:rPr>
              <a:t>– checks that the data conforms to a specified format</a:t>
            </a:r>
          </a:p>
          <a:p>
            <a:pPr marL="285750" indent="-285750" algn="just">
              <a:buFont typeface="Wingdings" panose="05000000000000000000" pitchFamily="2" charset="2"/>
              <a:buChar char="ü"/>
            </a:pPr>
            <a:r>
              <a:rPr lang="en-US" b="1" dirty="0">
                <a:solidFill>
                  <a:srgbClr val="002060"/>
                </a:solidFill>
              </a:rPr>
              <a:t>Consistency </a:t>
            </a:r>
            <a:r>
              <a:rPr lang="en-US" dirty="0">
                <a:solidFill>
                  <a:srgbClr val="002060"/>
                </a:solidFill>
              </a:rPr>
              <a:t>– checks for the consistency of codes in related data items</a:t>
            </a:r>
          </a:p>
          <a:p>
            <a:pPr marL="285750" indent="-285750" algn="just">
              <a:buFont typeface="Wingdings" panose="05000000000000000000" pitchFamily="2" charset="2"/>
              <a:buChar char="ü"/>
            </a:pPr>
            <a:r>
              <a:rPr lang="en-US" b="1" dirty="0">
                <a:solidFill>
                  <a:srgbClr val="002060"/>
                </a:solidFill>
              </a:rPr>
              <a:t>Range</a:t>
            </a:r>
            <a:r>
              <a:rPr lang="en-US" dirty="0">
                <a:solidFill>
                  <a:srgbClr val="002060"/>
                </a:solidFill>
              </a:rPr>
              <a:t> – checks that data lies within a minimum and maximum value</a:t>
            </a:r>
          </a:p>
          <a:p>
            <a:pPr marL="285750" indent="-285750" algn="just">
              <a:buFont typeface="Wingdings" panose="05000000000000000000" pitchFamily="2" charset="2"/>
              <a:buChar char="ü"/>
            </a:pPr>
            <a:endParaRPr lang="en-US" dirty="0">
              <a:solidFill>
                <a:srgbClr val="002060"/>
              </a:solidFill>
            </a:endParaRPr>
          </a:p>
          <a:p>
            <a:pPr marL="285750" indent="-285750" algn="just">
              <a:buFont typeface="Courier New" panose="02070309020205020404" pitchFamily="49" charset="0"/>
              <a:buChar char="o"/>
            </a:pPr>
            <a:endParaRPr lang="en-US" dirty="0">
              <a:solidFill>
                <a:srgbClr val="002060"/>
              </a:solidFill>
            </a:endParaRPr>
          </a:p>
          <a:p>
            <a:pPr marL="285750" indent="-285750" algn="just">
              <a:buFont typeface="Courier New" panose="02070309020205020404" pitchFamily="49" charset="0"/>
              <a:buChar char="o"/>
            </a:pPr>
            <a:r>
              <a:rPr lang="en-US" dirty="0">
                <a:solidFill>
                  <a:srgbClr val="002060"/>
                </a:solidFill>
              </a:rPr>
              <a:t>In order to maintain the integrity of the database filing system, users must follow certain rules. </a:t>
            </a:r>
          </a:p>
          <a:p>
            <a:pPr marL="285750" indent="-285750" algn="just">
              <a:buFont typeface="Courier New" panose="02070309020205020404" pitchFamily="49" charset="0"/>
              <a:buChar char="o"/>
            </a:pPr>
            <a:r>
              <a:rPr lang="en-US" b="1" dirty="0">
                <a:solidFill>
                  <a:srgbClr val="002060"/>
                </a:solidFill>
              </a:rPr>
              <a:t>Entity integrity</a:t>
            </a:r>
            <a:r>
              <a:rPr lang="en-US" dirty="0">
                <a:solidFill>
                  <a:srgbClr val="002060"/>
                </a:solidFill>
              </a:rPr>
              <a:t> is an integrity rule, which states that </a:t>
            </a:r>
            <a:r>
              <a:rPr lang="en-US" b="1" i="1" dirty="0">
                <a:solidFill>
                  <a:srgbClr val="002060"/>
                </a:solidFill>
              </a:rPr>
              <a:t>every table must have a primary key</a:t>
            </a:r>
            <a:r>
              <a:rPr lang="en-US" dirty="0">
                <a:solidFill>
                  <a:srgbClr val="002060"/>
                </a:solidFill>
              </a:rPr>
              <a:t> and that the column or columns chosen to be the primary key must be unique and not NULL. </a:t>
            </a:r>
            <a:r>
              <a:rPr lang="en-US" b="1" i="1" dirty="0">
                <a:solidFill>
                  <a:srgbClr val="FF0000"/>
                </a:solidFill>
              </a:rPr>
              <a:t>Entity integrity enables proper organization of data for that record</a:t>
            </a:r>
            <a:r>
              <a:rPr lang="en-US" dirty="0">
                <a:solidFill>
                  <a:srgbClr val="002060"/>
                </a:solidFill>
              </a:rPr>
              <a:t>.</a:t>
            </a:r>
          </a:p>
          <a:p>
            <a:pPr marL="285750" indent="-285750" algn="just">
              <a:buFont typeface="Courier New" panose="02070309020205020404" pitchFamily="49" charset="0"/>
              <a:buChar char="o"/>
            </a:pPr>
            <a:r>
              <a:rPr lang="en-US" dirty="0">
                <a:solidFill>
                  <a:srgbClr val="002060"/>
                </a:solidFill>
              </a:rPr>
              <a:t>Another important integrity check is </a:t>
            </a:r>
            <a:r>
              <a:rPr lang="en-US" b="1" dirty="0">
                <a:solidFill>
                  <a:srgbClr val="002060"/>
                </a:solidFill>
              </a:rPr>
              <a:t>referential integrity </a:t>
            </a:r>
            <a:r>
              <a:rPr lang="en-US" dirty="0">
                <a:solidFill>
                  <a:srgbClr val="002060"/>
                </a:solidFill>
              </a:rPr>
              <a:t>which deals with </a:t>
            </a:r>
            <a:r>
              <a:rPr lang="en-US" b="1" i="1" dirty="0">
                <a:solidFill>
                  <a:srgbClr val="002060"/>
                </a:solidFill>
              </a:rPr>
              <a:t>foreign keys</a:t>
            </a:r>
            <a:r>
              <a:rPr lang="en-US" dirty="0">
                <a:solidFill>
                  <a:srgbClr val="002060"/>
                </a:solidFill>
              </a:rPr>
              <a:t>. A foreign key in one table references a primary key in a second table. </a:t>
            </a:r>
            <a:r>
              <a:rPr lang="en-US" b="1" i="1" dirty="0">
                <a:solidFill>
                  <a:srgbClr val="FF0000"/>
                </a:solidFill>
              </a:rPr>
              <a:t>Referential integrity maintains the integrity of foreign keys</a:t>
            </a:r>
            <a:r>
              <a:rPr lang="en-US" dirty="0">
                <a:solidFill>
                  <a:srgbClr val="002060"/>
                </a:solidFill>
              </a:rPr>
              <a:t>.</a:t>
            </a:r>
          </a:p>
          <a:p>
            <a:pPr marL="285750" indent="-285750" algn="just">
              <a:buFont typeface="Courier New" panose="02070309020205020404" pitchFamily="49" charset="0"/>
              <a:buChar char="o"/>
            </a:pPr>
            <a:r>
              <a:rPr lang="en-US" b="1" dirty="0">
                <a:solidFill>
                  <a:srgbClr val="002060"/>
                </a:solidFill>
              </a:rPr>
              <a:t>Domain integrity </a:t>
            </a:r>
            <a:r>
              <a:rPr lang="en-US" dirty="0">
                <a:solidFill>
                  <a:srgbClr val="002060"/>
                </a:solidFill>
              </a:rPr>
              <a:t>ensures that all the data items in a column fall within a </a:t>
            </a:r>
            <a:r>
              <a:rPr lang="en-US" b="1" i="1" dirty="0">
                <a:solidFill>
                  <a:srgbClr val="002060"/>
                </a:solidFill>
              </a:rPr>
              <a:t>defined set of valid values</a:t>
            </a:r>
            <a:r>
              <a:rPr lang="en-US" dirty="0">
                <a:solidFill>
                  <a:srgbClr val="002060"/>
                </a:solidFill>
              </a:rPr>
              <a:t>. Limiting the value assigned to an instance of that column (an attribute) enforces domain integrity. Domain integrity enforcement can be as simple as </a:t>
            </a:r>
            <a:r>
              <a:rPr lang="en-US" b="1" i="1" dirty="0">
                <a:solidFill>
                  <a:srgbClr val="FF0000"/>
                </a:solidFill>
              </a:rPr>
              <a:t>choosing the correct data type, length and or format for a column</a:t>
            </a:r>
            <a:r>
              <a:rPr lang="en-US" dirty="0">
                <a:solidFill>
                  <a:srgbClr val="002060"/>
                </a:solidFill>
              </a:rPr>
              <a:t>.</a:t>
            </a:r>
          </a:p>
        </p:txBody>
      </p:sp>
    </p:spTree>
    <p:custDataLst>
      <p:tags r:id="rId1"/>
    </p:custDataLst>
    <p:extLst>
      <p:ext uri="{BB962C8B-B14F-4D97-AF65-F5344CB8AC3E}">
        <p14:creationId xmlns:p14="http://schemas.microsoft.com/office/powerpoint/2010/main" val="3620810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  END  and Thank You?</a:t>
            </a:r>
          </a:p>
          <a:p>
            <a:endParaRPr lang="en-GB" dirty="0"/>
          </a:p>
        </p:txBody>
      </p:sp>
    </p:spTree>
    <p:extLst>
      <p:ext uri="{BB962C8B-B14F-4D97-AF65-F5344CB8AC3E}">
        <p14:creationId xmlns:p14="http://schemas.microsoft.com/office/powerpoint/2010/main" val="764905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47231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1BC8AE-3AAB-646C-552F-CA8812F61DE9}"/>
            </a:ext>
          </a:extLst>
        </p:cNvPr>
        <p:cNvGrpSpPr/>
        <p:nvPr/>
      </p:nvGrpSpPr>
      <p:grpSpPr>
        <a:xfrm>
          <a:off x="0" y="0"/>
          <a:ext cx="0" cy="0"/>
          <a:chOff x="0" y="0"/>
          <a:chExt cx="0" cy="0"/>
        </a:xfrm>
      </p:grpSpPr>
    </p:spTree>
    <p:extLst>
      <p:ext uri="{BB962C8B-B14F-4D97-AF65-F5344CB8AC3E}">
        <p14:creationId xmlns:p14="http://schemas.microsoft.com/office/powerpoint/2010/main" val="183420009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3" ma:contentTypeDescription="Create a new document." ma:contentTypeScope="" ma:versionID="4bb53de7bfdb03c817a948bbaad46201">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93540060aabd3f1cc1d4327f207ed870"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5D4FB9-0711-4A50-A1B2-06849CDA5E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341C0C2-F5F1-4B28-B166-BFFEC8B89FE5}">
  <ds:schemaRefs>
    <ds:schemaRef ds:uri="d2ec016d-25cf-4c07-aa6b-c53e267faa6f"/>
    <ds:schemaRef ds:uri="http://purl.org/dc/elements/1.1/"/>
    <ds:schemaRef ds:uri="http://schemas.microsoft.com/office/2006/metadata/properties"/>
    <ds:schemaRef ds:uri="http://purl.org/dc/terms/"/>
    <ds:schemaRef ds:uri="9902240c-f584-4322-946e-7b0be23bca91"/>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C9CC94F7-A2A6-4649-B1FC-1DCDCCB77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3775</Words>
  <Application>Microsoft Office PowerPoint</Application>
  <PresentationFormat>Widescreen</PresentationFormat>
  <Paragraphs>319</Paragraphs>
  <Slides>31</Slides>
  <Notes>21</Notes>
  <HiddenSlides>0</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31</vt:i4>
      </vt:variant>
    </vt:vector>
  </HeadingPairs>
  <TitlesOfParts>
    <vt:vector size="45" baseType="lpstr">
      <vt:lpstr>arial</vt:lpstr>
      <vt:lpstr>arial</vt:lpstr>
      <vt:lpstr>Calibri</vt:lpstr>
      <vt:lpstr>Calibri Light</vt:lpstr>
      <vt:lpstr>Courier New</vt:lpstr>
      <vt:lpstr>Helvetica</vt:lpstr>
      <vt:lpstr>Times New Roman</vt:lpstr>
      <vt:lpstr>Wingdings</vt:lpstr>
      <vt:lpstr>UWTSD 200 Holding Page</vt:lpstr>
      <vt:lpstr>UWTSD 200_Title Page</vt:lpstr>
      <vt:lpstr>UWTSD 200_Text 1</vt:lpstr>
      <vt:lpstr>UWTSD 200_Title Page 2</vt:lpstr>
      <vt:lpstr>UWTSD 200_Subtitle 4</vt:lpstr>
      <vt:lpstr>1_UWTSD 200_Text 1</vt:lpstr>
      <vt:lpstr>PowerPoint Presentation</vt:lpstr>
      <vt:lpstr>PowerPoint Presentation</vt:lpstr>
      <vt:lpstr>PowerPoint Presentation</vt:lpstr>
      <vt:lpstr>Understanding Threats, Vulnerabilities and Attacks</vt:lpstr>
      <vt:lpstr>How to protect the data in a Network/ Cyberspace?</vt:lpstr>
      <vt:lpstr>Substitution means replacing each letter (or symbol) with another letter or symbol</vt:lpstr>
      <vt:lpstr>Transposition means rearranging the positions of letters without changing the letters themselves.</vt:lpstr>
      <vt:lpstr>Cryptography</vt:lpstr>
      <vt:lpstr>Cryptography – Symmetrical Encryption Process</vt:lpstr>
      <vt:lpstr>Cryptography – Asymmetrical Encryption Process</vt:lpstr>
      <vt:lpstr>Cryptography – Symmetrical Vs Asymmetrical</vt:lpstr>
      <vt:lpstr>Cryptography – Symmetrical Vs Asymmetrical  continue…..</vt:lpstr>
      <vt:lpstr>Access Control</vt:lpstr>
      <vt:lpstr>Access Control</vt:lpstr>
      <vt:lpstr>Access Control Strategies</vt:lpstr>
      <vt:lpstr>Access Control Identification -</vt:lpstr>
      <vt:lpstr>Access Control Authorization</vt:lpstr>
      <vt:lpstr>Access Control – Types of Security Controls</vt:lpstr>
      <vt:lpstr>Access Control – Types of Security Controls</vt:lpstr>
      <vt:lpstr>Obscuring Data</vt:lpstr>
      <vt:lpstr>Obscuring Data</vt:lpstr>
      <vt:lpstr>Obscuring Data  Steganography</vt:lpstr>
      <vt:lpstr> Data Integrity Recall : Data integrity is the overall accuracy, completeness, and consistency of data Hashing Algorithms </vt:lpstr>
      <vt:lpstr>Data Integrity</vt:lpstr>
      <vt:lpstr>Digital Signatures</vt:lpstr>
      <vt:lpstr>Digital Certificates</vt:lpstr>
      <vt:lpstr>Database Integrity</vt:lpstr>
      <vt:lpstr>Database  Validation Rules</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Munyaradzi Nicholas Murira</cp:lastModifiedBy>
  <cp:revision>204</cp:revision>
  <dcterms:created xsi:type="dcterms:W3CDTF">2021-03-05T06:07:01Z</dcterms:created>
  <dcterms:modified xsi:type="dcterms:W3CDTF">2026-04-21T10:37:24Z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