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72" r:id="rId1"/>
  </p:sldMasterIdLst>
  <p:sldIdLst>
    <p:sldId id="258" r:id="rId2"/>
    <p:sldId id="256" r:id="rId3"/>
    <p:sldId id="259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A3A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13EFE6-2E7E-69E4-C267-6918938FED54}" v="282" dt="2023-02-13T16:38:26.745"/>
    <p1510:client id="{4F9F6693-F743-6F50-E7BC-8CE78527ED64}" v="387" dt="2023-02-13T16:22:26.839"/>
    <p1510:client id="{8225E3E1-8E41-FDF2-52E7-7CB15F5517C1}" v="14" dt="2023-02-13T16:57:52.788"/>
    <p1510:client id="{C11D4A34-29EB-526C-3D54-7DEF94BFACAB}" v="24" dt="2023-02-13T17:26:12.401"/>
    <p1510:client id="{DBCEF966-2D17-8544-7B07-07527A884470}" v="55" dt="2023-02-13T17:04:12.1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77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327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716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370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13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5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92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53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816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303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7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58E12-0B58-45ED-97CF-F2C410EDC54E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58386-2D6F-4D1C-8AEE-7A6F04CE0E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41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0" Type="http://schemas.openxmlformats.org/officeDocument/2006/relationships/image" Target="../media/image8.jpeg"/><Relationship Id="rId4" Type="http://schemas.openxmlformats.org/officeDocument/2006/relationships/hyperlink" Target="http://www.foodista.com/blog/2014/08/11/kitchen-secrets-how-to-clean-mussels-plus-5-great-recipes" TargetMode="Externa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caterer.com/news/restaurants-welcome-return-valentines-day-bookings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hecaterer.com/products/its-labour-of-love-operators-valentines-day" TargetMode="External"/><Relationship Id="rId5" Type="http://schemas.openxmlformats.org/officeDocument/2006/relationships/hyperlink" Target="https://www.acouplecooks.com/valentines-day-cocktails-drinks" TargetMode="External"/><Relationship Id="rId4" Type="http://schemas.openxmlformats.org/officeDocument/2006/relationships/hyperlink" Target="https://thegreenloot.com/vegan-valentines-day-recip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352D33D-F203-431A-A545-DB0A8A0D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7" y="0"/>
            <a:ext cx="6856286" cy="990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EC33493-8EA2-4BEB-9BF0-04EE8ADD1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748989" y="2299010"/>
            <a:ext cx="8355979" cy="6858000"/>
          </a:xfrm>
          <a:custGeom>
            <a:avLst/>
            <a:gdLst>
              <a:gd name="connsiteX0" fmla="*/ 0 w 7856556"/>
              <a:gd name="connsiteY0" fmla="*/ 0 h 6858000"/>
              <a:gd name="connsiteX1" fmla="*/ 4680402 w 7856556"/>
              <a:gd name="connsiteY1" fmla="*/ 0 h 6858000"/>
              <a:gd name="connsiteX2" fmla="*/ 7856556 w 7856556"/>
              <a:gd name="connsiteY2" fmla="*/ 6858000 h 6858000"/>
              <a:gd name="connsiteX3" fmla="*/ 0 w 78565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56556" h="6858000">
                <a:moveTo>
                  <a:pt x="0" y="0"/>
                </a:moveTo>
                <a:lnTo>
                  <a:pt x="4680402" y="0"/>
                </a:lnTo>
                <a:lnTo>
                  <a:pt x="785655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13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1D13A1-4626-4D50-9DF7-71BB7B6B7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604676" y="2443325"/>
            <a:ext cx="8067353" cy="6858000"/>
          </a:xfrm>
          <a:custGeom>
            <a:avLst/>
            <a:gdLst>
              <a:gd name="connsiteX0" fmla="*/ 0 w 7393181"/>
              <a:gd name="connsiteY0" fmla="*/ 0 h 6858000"/>
              <a:gd name="connsiteX1" fmla="*/ 4217027 w 7393181"/>
              <a:gd name="connsiteY1" fmla="*/ 0 h 6858000"/>
              <a:gd name="connsiteX2" fmla="*/ 7393181 w 7393181"/>
              <a:gd name="connsiteY2" fmla="*/ 6858000 h 6858000"/>
              <a:gd name="connsiteX3" fmla="*/ 0 w 73931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93181" h="6858000">
                <a:moveTo>
                  <a:pt x="0" y="0"/>
                </a:moveTo>
                <a:lnTo>
                  <a:pt x="4217027" y="0"/>
                </a:lnTo>
                <a:lnTo>
                  <a:pt x="739318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13"/>
          </a:p>
        </p:txBody>
      </p:sp>
      <p:pic>
        <p:nvPicPr>
          <p:cNvPr id="4" name="Imagine 4" descr="Simple paper heart on red background">
            <a:extLst>
              <a:ext uri="{FF2B5EF4-FFF2-40B4-BE49-F238E27FC236}">
                <a16:creationId xmlns:a16="http://schemas.microsoft.com/office/drawing/2014/main" id="{1CD41803-62E5-DFDA-A883-899524F68E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80" r="23101"/>
          <a:stretch/>
        </p:blipFill>
        <p:spPr>
          <a:xfrm>
            <a:off x="1985385" y="561382"/>
            <a:ext cx="2825899" cy="4195302"/>
          </a:xfrm>
          <a:prstGeom prst="rect">
            <a:avLst/>
          </a:prstGeom>
        </p:spPr>
      </p:pic>
      <p:sp>
        <p:nvSpPr>
          <p:cNvPr id="7" name="CasetăText 6">
            <a:extLst>
              <a:ext uri="{FF2B5EF4-FFF2-40B4-BE49-F238E27FC236}">
                <a16:creationId xmlns:a16="http://schemas.microsoft.com/office/drawing/2014/main" id="{E46D4B99-DBCC-EAF6-153A-E77559B89568}"/>
              </a:ext>
            </a:extLst>
          </p:cNvPr>
          <p:cNvSpPr txBox="1"/>
          <p:nvPr/>
        </p:nvSpPr>
        <p:spPr>
          <a:xfrm>
            <a:off x="465364" y="6729761"/>
            <a:ext cx="5915025" cy="272705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Student name: Cecilia-Maria Cojocaru</a:t>
            </a:r>
            <a:endParaRPr lang="en-US" sz="2400">
              <a:cs typeface="Calibri"/>
            </a:endParaRPr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Student number: 1816288</a:t>
            </a:r>
            <a:endParaRPr lang="en-US" sz="2400">
              <a:cs typeface="Calibri"/>
            </a:endParaRPr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Module: Food &amp;Beverage Operations  BMIH4002</a:t>
            </a:r>
            <a:endParaRPr lang="en-US" sz="2400">
              <a:cs typeface="Calibri"/>
            </a:endParaRPr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Lectures: Tristan Hawkins</a:t>
            </a:r>
            <a:endParaRPr lang="en-US" sz="2400">
              <a:cs typeface="Calibri"/>
            </a:endParaRPr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Title: Menu Engineering</a:t>
            </a:r>
            <a:endParaRPr lang="en-US" sz="2400">
              <a:cs typeface="Calibri"/>
            </a:endParaRPr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171450" defTabSz="6858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3" name="CasetăText 2">
            <a:extLst>
              <a:ext uri="{FF2B5EF4-FFF2-40B4-BE49-F238E27FC236}">
                <a16:creationId xmlns:a16="http://schemas.microsoft.com/office/drawing/2014/main" id="{3EBBA6F3-CC1B-328D-EBEF-899FDAC55359}"/>
              </a:ext>
            </a:extLst>
          </p:cNvPr>
          <p:cNvSpPr txBox="1"/>
          <p:nvPr/>
        </p:nvSpPr>
        <p:spPr>
          <a:xfrm>
            <a:off x="745019" y="772612"/>
            <a:ext cx="2270235" cy="34317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  <a:p>
            <a:pPr>
              <a:spcAft>
                <a:spcPts val="600"/>
              </a:spcAft>
            </a:pPr>
            <a:endParaRPr lang="ro-RO" sz="3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11507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3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05C77D7-7E0B-8AB5-90FC-45F7842C25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" t="8233" r="14628" b="8185"/>
          <a:stretch/>
        </p:blipFill>
        <p:spPr>
          <a:xfrm>
            <a:off x="255270" y="3480435"/>
            <a:ext cx="2164080" cy="162623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9D1BA3C-0E92-DFCE-3778-8AE719726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3395" r="13395"/>
          <a:stretch/>
        </p:blipFill>
        <p:spPr>
          <a:xfrm>
            <a:off x="4464685" y="3479165"/>
            <a:ext cx="2164080" cy="162623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384699-25DA-05A8-10E9-88C35011707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144"/>
                    </a14:imgEffect>
                    <a14:imgEffect>
                      <a14:saturation sat="107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02" t="4047" r="14229" b="4411"/>
          <a:stretch/>
        </p:blipFill>
        <p:spPr>
          <a:xfrm>
            <a:off x="-422910" y="-532130"/>
            <a:ext cx="8027843" cy="1071372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9085B2FC-E223-9D59-CE83-12182661E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465" y="231140"/>
            <a:ext cx="2433955" cy="3248025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r>
              <a:rPr lang="en-US" sz="2300" b="1" dirty="0">
                <a:latin typeface="Arial"/>
                <a:cs typeface="Arial"/>
              </a:rPr>
              <a:t>Starter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Soup                                             £5.5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Served with homemade bread and butter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Crispy Whitbread                      £6.95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Served with roasted garlic Mayo and a bit of salad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Fresh Oysters                              £10</a:t>
            </a:r>
          </a:p>
          <a:p>
            <a:pPr algn="just"/>
            <a:r>
              <a:rPr lang="en-US" dirty="0">
                <a:ea typeface="+mn-lt"/>
                <a:cs typeface="+mn-lt"/>
              </a:rPr>
              <a:t>Kilpatrick (hot with cheese, bacon, and garlic) is one option for oysters.</a:t>
            </a:r>
            <a:endParaRPr lang="en-US" dirty="0"/>
          </a:p>
          <a:p>
            <a:pPr algn="just"/>
            <a:r>
              <a:rPr lang="en-US" b="1" dirty="0">
                <a:latin typeface="Arial"/>
                <a:cs typeface="Arial"/>
              </a:rPr>
              <a:t>Calamari                                     £6.95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Deep-fried calamari served with roasted garlic mayonnaise and salad</a:t>
            </a:r>
          </a:p>
          <a:p>
            <a:pPr algn="just"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Avocado on Toast</a:t>
            </a:r>
            <a:r>
              <a:rPr lang="en-US" b="1" dirty="0">
                <a:latin typeface="Arial"/>
                <a:cs typeface="Arial"/>
              </a:rPr>
              <a:t>                      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 £8.5</a:t>
            </a:r>
            <a:r>
              <a:rPr lang="en-US" b="1" dirty="0">
                <a:latin typeface="Arial"/>
                <a:cs typeface="Arial"/>
              </a:rPr>
              <a:t>                          </a:t>
            </a:r>
            <a:endParaRPr lang="en-US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Sliced avocado, beetroot hummus, seeds, and chili served on toasted sourdough</a:t>
            </a:r>
            <a:endParaRPr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cs typeface="Arial"/>
            </a:endParaRP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22550D-499F-B842-D0B3-668B22145D8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99"/>
          <a:stretch/>
        </p:blipFill>
        <p:spPr>
          <a:xfrm>
            <a:off x="2660015" y="229870"/>
            <a:ext cx="1552575" cy="12744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8689E523-8E3C-7EAE-98BE-59617F6C3067}"/>
              </a:ext>
            </a:extLst>
          </p:cNvPr>
          <p:cNvSpPr txBox="1">
            <a:spLocks/>
          </p:cNvSpPr>
          <p:nvPr/>
        </p:nvSpPr>
        <p:spPr>
          <a:xfrm>
            <a:off x="4194175" y="164465"/>
            <a:ext cx="2557145" cy="350647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00" b="1" dirty="0">
                <a:latin typeface="Arial"/>
                <a:cs typeface="Arial"/>
              </a:rPr>
              <a:t>Main Course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Dauphinoise Potatoes                      £4.5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Slices of tender potatoes with clotted cream, garlic sauce, and crisp cheese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Hashbrown Casserole                      £3.6</a:t>
            </a:r>
          </a:p>
          <a:p>
            <a:pPr algn="just"/>
            <a:r>
              <a:rPr lang="en-US" dirty="0">
                <a:latin typeface="Arial"/>
                <a:cs typeface="Arial"/>
              </a:rPr>
              <a:t>Chicken soup with sour cream, cheddar cheese</a:t>
            </a:r>
          </a:p>
          <a:p>
            <a:pPr algn="just"/>
            <a:r>
              <a:rPr lang="en-US" b="1" dirty="0">
                <a:latin typeface="Arial"/>
                <a:cs typeface="Arial"/>
              </a:rPr>
              <a:t>Manzo                                               £17.5</a:t>
            </a:r>
          </a:p>
          <a:p>
            <a:pPr algn="just"/>
            <a:r>
              <a:rPr lang="en-US" dirty="0">
                <a:ea typeface="+mn-lt"/>
                <a:cs typeface="+mn-lt"/>
              </a:rPr>
              <a:t>Finely sliced, rolled, and stuffed with fresh herbs, garlic, and parmesan cheese, the best beef is prepared in a hearty red wine tomato sauce.</a:t>
            </a:r>
            <a:endParaRPr lang="en-US" dirty="0"/>
          </a:p>
          <a:p>
            <a:pPr algn="just"/>
            <a:r>
              <a:rPr lang="en-US" b="1" dirty="0">
                <a:latin typeface="Arial"/>
                <a:cs typeface="Arial"/>
              </a:rPr>
              <a:t>Mussels                                          £15.95</a:t>
            </a:r>
          </a:p>
          <a:p>
            <a:pPr algn="just"/>
            <a:r>
              <a:rPr lang="en-US" dirty="0">
                <a:ea typeface="+mn-lt"/>
                <a:cs typeface="+mn-lt"/>
              </a:rPr>
              <a:t>Fresh mussels prepared in a red vine tomato </a:t>
            </a:r>
            <a:r>
              <a:rPr lang="en-US" dirty="0" err="1">
                <a:ea typeface="+mn-lt"/>
                <a:cs typeface="+mn-lt"/>
              </a:rPr>
              <a:t>sauceor</a:t>
            </a:r>
            <a:r>
              <a:rPr lang="en-US" dirty="0">
                <a:ea typeface="+mn-lt"/>
                <a:cs typeface="+mn-lt"/>
              </a:rPr>
              <a:t> a creamy white wine and fresh herb sauce</a:t>
            </a:r>
            <a:endParaRPr lang="en-US" dirty="0"/>
          </a:p>
          <a:p>
            <a:pPr algn="just">
              <a:defRPr/>
            </a:pPr>
            <a:r>
              <a:rPr lang="en-US" b="1" dirty="0">
                <a:latin typeface="Arial"/>
                <a:cs typeface="Arial"/>
              </a:rPr>
              <a:t>Grilled Chicken                                £14.9                          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US" dirty="0">
                <a:latin typeface="Arial"/>
                <a:cs typeface="Arial"/>
              </a:rPr>
              <a:t>Butterfly chicken breast with pineapple salsa, chill mayo, raw claw, and fries.</a:t>
            </a: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2AAEAB6-49DE-46D4-7D01-771623135F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15" y="1680845"/>
            <a:ext cx="1534160" cy="1623060"/>
          </a:xfrm>
          <a:prstGeom prst="rect">
            <a:avLst/>
          </a:prstGeom>
        </p:spPr>
      </p:pic>
      <p:sp>
        <p:nvSpPr>
          <p:cNvPr id="17" name="Subtitle 2">
            <a:extLst>
              <a:ext uri="{FF2B5EF4-FFF2-40B4-BE49-F238E27FC236}">
                <a16:creationId xmlns:a16="http://schemas.microsoft.com/office/drawing/2014/main" id="{75EEACB1-5637-ADCE-773A-30AC7C338CC5}"/>
              </a:ext>
            </a:extLst>
          </p:cNvPr>
          <p:cNvSpPr txBox="1">
            <a:spLocks/>
          </p:cNvSpPr>
          <p:nvPr/>
        </p:nvSpPr>
        <p:spPr>
          <a:xfrm>
            <a:off x="149860" y="5130165"/>
            <a:ext cx="2783840" cy="3248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00" b="1">
                <a:latin typeface="Arial" panose="020B0604020202020204" pitchFamily="34" charset="0"/>
                <a:cs typeface="Arial" panose="020B0604020202020204" pitchFamily="34" charset="0"/>
              </a:rPr>
              <a:t>Deserts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Chocolate-covered-Strawberries        £4.5                         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Strawberry-Donuts                             £3.99 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Red-velvet cupcakes                          £20.5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Heart Sugar Cookies                          £2.50</a:t>
            </a:r>
          </a:p>
          <a:p>
            <a:pPr algn="just"/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1F48FBD-B9E8-40FE-E06C-F70BF3AC1D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695" y="3362960"/>
            <a:ext cx="1828800" cy="1869440"/>
          </a:xfrm>
          <a:prstGeom prst="rect">
            <a:avLst/>
          </a:prstGeom>
        </p:spPr>
      </p:pic>
      <p:sp>
        <p:nvSpPr>
          <p:cNvPr id="21" name="Subtitle 2">
            <a:extLst>
              <a:ext uri="{FF2B5EF4-FFF2-40B4-BE49-F238E27FC236}">
                <a16:creationId xmlns:a16="http://schemas.microsoft.com/office/drawing/2014/main" id="{DCD77B13-7C26-3AE7-7B52-98E1A55C9D5B}"/>
              </a:ext>
            </a:extLst>
          </p:cNvPr>
          <p:cNvSpPr txBox="1">
            <a:spLocks/>
          </p:cNvSpPr>
          <p:nvPr/>
        </p:nvSpPr>
        <p:spPr>
          <a:xfrm>
            <a:off x="3832860" y="5095240"/>
            <a:ext cx="3025140" cy="22790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00" b="1">
                <a:latin typeface="Arial" panose="020B0604020202020204" pitchFamily="34" charset="0"/>
                <a:cs typeface="Arial" panose="020B0604020202020204" pitchFamily="34" charset="0"/>
              </a:rPr>
              <a:t>Beverages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Sparkling Cranberry Sangria                        £4.5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Sweetheart cocktail                                      £23.0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Strawberry Shortcake Daiquiri                    £5.50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Scarlett kiss                                                  £16.0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Chocolate Truffle Martini                             £11.5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Passion Cocktail                                             £3.5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Chocolate-covered strawberry shooters      £24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Lovebug cocktail                                            £5.5</a:t>
            </a: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Diagram 7"/>
          <p:cNvGrpSpPr>
            <a:grpSpLocks/>
          </p:cNvGrpSpPr>
          <p:nvPr/>
        </p:nvGrpSpPr>
        <p:grpSpPr>
          <a:xfrm>
            <a:off x="166947" y="5436003"/>
            <a:ext cx="4572635" cy="3048635"/>
            <a:chOff x="312420" y="5269865"/>
            <a:chExt cx="4572635" cy="3048635"/>
          </a:xfrm>
        </p:grpSpPr>
        <p:sp>
          <p:nvSpPr>
            <p:cNvPr id="23" name="Diagram 1"/>
            <p:cNvSpPr>
              <a:spLocks/>
            </p:cNvSpPr>
            <p:nvPr/>
          </p:nvSpPr>
          <p:spPr>
            <a:xfrm>
              <a:off x="1146175" y="6525895"/>
              <a:ext cx="2895600" cy="1792605"/>
            </a:xfrm>
            <a:prstGeom prst="rect">
              <a:avLst/>
            </a:prstGeom>
            <a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 t="-72000" b="-72000"/>
              </a:stretch>
            </a:blipFill>
            <a:ln w="0" cap="flat" cmpd="sng">
              <a:solidFill>
                <a:schemeClr val="lt1">
                  <a:alpha val="100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 extrusionH="63500" contourW="12700" prstMaterial="matte">
              <a:contourClr>
                <a:schemeClr val="lt1"/>
              </a:contourClr>
            </a:sp3d>
          </p:spPr>
          <p:style>
            <a:lnRef idx="0">
              <a:schemeClr val="lt1"/>
            </a:lnRef>
            <a:fillRef idx="1">
              <a:schemeClr val="accent1">
                <a:tint val="50000"/>
              </a:schemeClr>
            </a:fillRef>
            <a:effectRef idx="0">
              <a:srgbClr val="000000"/>
            </a:effectRef>
            <a:fontRef idx="minor"/>
          </p:style>
          <p:txBody>
            <a:bodyPr vert="horz" wrap="square" lIns="0" tIns="0" rIns="0" bIns="0" anchor="t">
              <a:noAutofit/>
            </a:bodyPr>
            <a:lstStyle/>
            <a:p>
              <a:pPr marL="0" indent="0"/>
              <a:endParaRPr/>
            </a:p>
          </p:txBody>
        </p:sp>
        <p:sp>
          <p:nvSpPr>
            <p:cNvPr id="26" name="Diagram 3"/>
            <p:cNvSpPr>
              <a:spLocks/>
            </p:cNvSpPr>
            <p:nvPr/>
          </p:nvSpPr>
          <p:spPr>
            <a:xfrm>
              <a:off x="2917190" y="5270500"/>
              <a:ext cx="1132840" cy="1160145"/>
            </a:xfrm>
            <a:prstGeom prst="rect">
              <a:avLst/>
            </a:prstGeom>
            <a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 t="-23000" b="-23000"/>
              </a:stretch>
            </a:blipFill>
            <a:ln w="0" cap="flat" cmpd="sng">
              <a:solidFill>
                <a:schemeClr val="lt1">
                  <a:alpha val="100000"/>
                </a:schemeClr>
              </a:solidFill>
              <a:prstDash val="solid"/>
            </a:ln>
            <a:scene3d>
              <a:camera prst="orthographicFront"/>
              <a:lightRig rig="threePt" dir="t"/>
            </a:scene3d>
            <a:sp3d extrusionH="63500" contourW="12700" prstMaterial="matte">
              <a:contourClr>
                <a:schemeClr val="lt1"/>
              </a:contourClr>
            </a:sp3d>
          </p:spPr>
          <p:style>
            <a:lnRef idx="0">
              <a:schemeClr val="lt1"/>
            </a:lnRef>
            <a:fillRef idx="1">
              <a:schemeClr val="accent1">
                <a:tint val="50000"/>
              </a:schemeClr>
            </a:fillRef>
            <a:effectRef idx="0">
              <a:srgbClr val="000000"/>
            </a:effectRef>
            <a:fontRef idx="minor"/>
          </p:style>
          <p:txBody>
            <a:bodyPr vert="horz" wrap="square" lIns="0" tIns="0" rIns="0" bIns="0" anchor="t">
              <a:noAutofit/>
            </a:bodyPr>
            <a:lstStyle/>
            <a:p>
              <a:pPr marL="0" indent="0"/>
              <a:endParaRPr/>
            </a:p>
          </p:txBody>
        </p:sp>
        <p:sp>
          <p:nvSpPr>
            <p:cNvPr id="2" name="Diagram 5"/>
            <p:cNvSpPr>
              <a:spLocks/>
            </p:cNvSpPr>
            <p:nvPr/>
          </p:nvSpPr>
          <p:spPr>
            <a:xfrm>
              <a:off x="1288415" y="7718425"/>
              <a:ext cx="2616200" cy="457200"/>
            </a:xfrm>
            <a:prstGeom prst="rect">
              <a:avLst/>
            </a:prstGeom>
            <a:noFill/>
            <a:ln w="0">
              <a:noFill/>
              <a:prstDash/>
            </a:ln>
          </p:spPr>
          <p:style>
            <a:lnRef idx="0">
              <a:schemeClr val="lt1"/>
            </a:lnRef>
            <a:fillRef idx="1">
              <a:schemeClr val="accent1">
                <a:tint val="50000"/>
              </a:schemeClr>
            </a:fillRef>
            <a:effectRef idx="0">
              <a:srgbClr val="000000"/>
            </a:effectRef>
            <a:fontRef idx="minor"/>
          </p:style>
          <p:txBody>
            <a:bodyPr vert="horz" wrap="square" lIns="26670" tIns="8890" rIns="26670" bIns="0" numCol="1" anchor="b" upright="1">
              <a:noAutofit/>
            </a:bodyPr>
            <a:lstStyle/>
            <a:p>
              <a:pPr marL="0" indent="0" algn="r" latinLnBrk="0">
                <a:buFontTx/>
                <a:buNone/>
              </a:pPr>
              <a:endParaRPr lang="ko-KR" altLang="en-US"/>
            </a:p>
            <a:p>
              <a:pPr marL="0" lvl="1" indent="0" algn="r" latinLnBrk="0">
                <a:buFont typeface="Arial"/>
                <a:buChar char="•"/>
              </a:pPr>
              <a:endParaRPr lang="ko-KR" altLang="en-US"/>
            </a:p>
          </p:txBody>
        </p:sp>
        <p:sp>
          <p:nvSpPr>
            <p:cNvPr id="29" name="Diagram 6"/>
            <p:cNvSpPr>
              <a:spLocks/>
            </p:cNvSpPr>
            <p:nvPr/>
          </p:nvSpPr>
          <p:spPr>
            <a:xfrm>
              <a:off x="2985135" y="6055360"/>
              <a:ext cx="993140" cy="304800"/>
            </a:xfrm>
            <a:prstGeom prst="rect">
              <a:avLst/>
            </a:prstGeom>
            <a:noFill/>
            <a:ln w="0">
              <a:noFill/>
              <a:prstDash/>
            </a:ln>
          </p:spPr>
          <p:style>
            <a:lnRef idx="0">
              <a:schemeClr val="lt1"/>
            </a:lnRef>
            <a:fillRef idx="1">
              <a:schemeClr val="accent1">
                <a:tint val="50000"/>
              </a:schemeClr>
            </a:fillRef>
            <a:effectRef idx="0">
              <a:srgbClr val="000000"/>
            </a:effectRef>
            <a:fontRef idx="minor"/>
          </p:style>
          <p:txBody>
            <a:bodyPr vert="horz" wrap="square" lIns="26670" tIns="8890" rIns="26670" bIns="0" numCol="1" anchor="b" upright="1">
              <a:noAutofit/>
            </a:bodyPr>
            <a:lstStyle/>
            <a:p>
              <a:pPr marL="0" indent="0" algn="r" latinLnBrk="0">
                <a:buFontTx/>
                <a:buNone/>
              </a:pPr>
              <a:r>
                <a:rPr lang="en-US" sz="1400">
                  <a:solidFill>
                    <a:schemeClr val="lt1"/>
                  </a:solidFill>
                  <a:latin typeface="Calibri" charset="0"/>
                  <a:ea typeface="Calibri" charset="0"/>
                  <a:cs typeface="+mn-cs"/>
                </a:rPr>
                <a:t>-</a:t>
              </a:r>
              <a:endParaRPr lang="ko-KR" altLang="en-US" sz="1400">
                <a:solidFill>
                  <a:schemeClr val="lt1"/>
                </a:solidFill>
              </a:endParaRP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304A5CFF-5F1D-9D95-DA59-04F6967E55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300" y="7299325"/>
            <a:ext cx="1261745" cy="1055370"/>
          </a:xfrm>
          <a:prstGeom prst="rect">
            <a:avLst/>
          </a:prstGeom>
        </p:spPr>
      </p:pic>
      <p:sp>
        <p:nvSpPr>
          <p:cNvPr id="30" name="Subtitle 2">
            <a:extLst>
              <a:ext uri="{FF2B5EF4-FFF2-40B4-BE49-F238E27FC236}">
                <a16:creationId xmlns:a16="http://schemas.microsoft.com/office/drawing/2014/main" id="{64B830A1-03A8-CA85-0F9F-537967C7127A}"/>
              </a:ext>
            </a:extLst>
          </p:cNvPr>
          <p:cNvSpPr txBox="1">
            <a:spLocks/>
          </p:cNvSpPr>
          <p:nvPr/>
        </p:nvSpPr>
        <p:spPr>
          <a:xfrm>
            <a:off x="149860" y="6613525"/>
            <a:ext cx="1254760" cy="1558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00" b="1">
                <a:latin typeface="Arial" panose="020B0604020202020204" pitchFamily="34" charset="0"/>
                <a:cs typeface="Arial" panose="020B0604020202020204" pitchFamily="34" charset="0"/>
              </a:rPr>
              <a:t>Wine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Merlot        £19.25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Malbec        £25.0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Raphael      £27.9</a:t>
            </a: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65F76A77-5AA0-1BC7-0157-5F480DFA84E1}"/>
              </a:ext>
            </a:extLst>
          </p:cNvPr>
          <p:cNvSpPr txBox="1">
            <a:spLocks/>
          </p:cNvSpPr>
          <p:nvPr/>
        </p:nvSpPr>
        <p:spPr>
          <a:xfrm>
            <a:off x="107315" y="8172450"/>
            <a:ext cx="3321685" cy="1558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00" b="1">
                <a:latin typeface="Arial" panose="020B0604020202020204" pitchFamily="34" charset="0"/>
                <a:cs typeface="Arial" panose="020B0604020202020204" pitchFamily="34" charset="0"/>
              </a:rPr>
              <a:t>Sides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Garlic bread                                                          £4.25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Garlic bread with tomato                                    £5.25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Sauteed Mushrooms                                            £5.0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Mixed Salad                                                           £7.4</a:t>
            </a:r>
          </a:p>
          <a:p>
            <a:pPr algn="just"/>
            <a:r>
              <a:rPr lang="en-US" sz="1000" b="1">
                <a:latin typeface="Arial" panose="020B0604020202020204" pitchFamily="34" charset="0"/>
                <a:cs typeface="Arial" panose="020B0604020202020204" pitchFamily="34" charset="0"/>
              </a:rPr>
              <a:t>French fries/chips                                                 £3.0</a:t>
            </a:r>
          </a:p>
          <a:p>
            <a:pPr algn="just"/>
            <a:endParaRPr lang="en-US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7D90E20-D4A7-CD11-3E09-7878617A15C1}"/>
              </a:ext>
            </a:extLst>
          </p:cNvPr>
          <p:cNvSpPr/>
          <p:nvPr/>
        </p:nvSpPr>
        <p:spPr>
          <a:xfrm>
            <a:off x="3429000" y="8491855"/>
            <a:ext cx="3199130" cy="1184275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u="sng">
                <a:latin typeface="Arial" panose="020B0604020202020204" pitchFamily="34" charset="0"/>
                <a:cs typeface="Arial" panose="020B0604020202020204" pitchFamily="34" charset="0"/>
              </a:rPr>
              <a:t>Note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400">
                <a:latin typeface="Arial" panose="020B0604020202020204" pitchFamily="34" charset="0"/>
                <a:cs typeface="Arial" panose="020B0604020202020204" pitchFamily="34" charset="0"/>
              </a:rPr>
              <a:t>Please give an order if the number of members is above 10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400">
                <a:latin typeface="Arial" panose="020B0604020202020204" pitchFamily="34" charset="0"/>
                <a:cs typeface="Arial" panose="020B0604020202020204" pitchFamily="34" charset="0"/>
              </a:rPr>
              <a:t>Get 15% discounts for couples</a:t>
            </a:r>
          </a:p>
          <a:p>
            <a:pPr algn="ctr"/>
            <a:endParaRPr 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CA94ABC-48E1-C39B-0862-7969D68FFFC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395" y="7299325"/>
            <a:ext cx="1261745" cy="105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11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2" descr="Stick figure families holding hands">
            <a:extLst>
              <a:ext uri="{FF2B5EF4-FFF2-40B4-BE49-F238E27FC236}">
                <a16:creationId xmlns:a16="http://schemas.microsoft.com/office/drawing/2014/main" id="{3DD19FF4-BEF6-F1CB-5068-CC8258860D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68" r="20220"/>
          <a:stretch/>
        </p:blipFill>
        <p:spPr>
          <a:xfrm>
            <a:off x="20" y="10"/>
            <a:ext cx="6857980" cy="9905990"/>
          </a:xfrm>
          <a:prstGeom prst="rect">
            <a:avLst/>
          </a:prstGeom>
        </p:spPr>
      </p:pic>
      <p:sp>
        <p:nvSpPr>
          <p:cNvPr id="3" name="CasetăText 2">
            <a:extLst>
              <a:ext uri="{FF2B5EF4-FFF2-40B4-BE49-F238E27FC236}">
                <a16:creationId xmlns:a16="http://schemas.microsoft.com/office/drawing/2014/main" id="{1173BB03-CBA5-E39F-ADFA-449D056ECFDB}"/>
              </a:ext>
            </a:extLst>
          </p:cNvPr>
          <p:cNvSpPr txBox="1"/>
          <p:nvPr/>
        </p:nvSpPr>
        <p:spPr>
          <a:xfrm>
            <a:off x="551023" y="952698"/>
            <a:ext cx="6011005" cy="95102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Brown, D.R. (2013) The restaurant manager's handbook: How to set up, operate, and manage a financially successful food service operation. 4th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edn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. Ocala, FL: Atlantic Publishing Group, Inc.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Walker, J.R. (2017) Introduction to hospitality. Boston: Pearson.  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Witts, S. (2022) Restaurants welcome return of valentine's day..., The Caterer. The Caterer. Available at: 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  <a:hlinkClick r:id="rId3"/>
              </a:rPr>
              <a:t>https://www.thecaterer.com/news/restaurants-welcome-return-valentines-day-bookings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 (Accessed: February 9, 2023).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Davis, B. (2018) Food and beverage management. 6th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edn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. London etc.: Routledge.  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Foskett, D. et al. (2021) The theory of hospitality and catering. 14th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edn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. London, England: Dynamic Learning.  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Kate , L. (2023) 40+ romantic vegan valentine's day recipe, The Green Loot. Available at: 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  <a:hlinkClick r:id="rId4"/>
              </a:rPr>
              <a:t>https://thegreenloot.com/vegan-valentines-day-recipes/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 (Accessed: February 9, 2023).  </a:t>
            </a:r>
          </a:p>
          <a:p>
            <a:pPr>
              <a:buFont typeface="Symbol"/>
              <a:buChar char="•"/>
            </a:pP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Lelieveld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, M.H.L. and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Motarjemi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, Y. (2014) Food safety management: a practical guide for the food industry. Illustrated  Amsterdam: Academic Press.  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Cousins, J. et al. (2020) Food and beverage service. 9th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edn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. Abingdon: Hodder Education.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Overhiser, S. (2022) 15 fun valentine's day cocktails, A Couple Cooks. Available at: 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  <a:hlinkClick r:id="rId5"/>
              </a:rPr>
              <a:t>https://www.acouplecooks.com/valentines-day-cocktails-drinks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 (Accessed: February 9, 2023).  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Porter, J. (2023) It's a </a:t>
            </a:r>
            <a:r>
              <a:rPr lang="en-US" dirty="0" err="1">
                <a:highlight>
                  <a:srgbClr val="FF0000"/>
                </a:highlight>
                <a:ea typeface="+mn-lt"/>
                <a:cs typeface="+mn-lt"/>
              </a:rPr>
              <a:t>labour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 of love for operators this..., The Caterer. The Caterer. Available at: 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  <a:hlinkClick r:id="rId6"/>
              </a:rPr>
              <a:t>https://www.thecaterer.com/products/its-labour-of-love-operators-valentines-day</a:t>
            </a: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 (Accessed: February 9, 2023).  </a:t>
            </a:r>
          </a:p>
          <a:p>
            <a:pPr>
              <a:buFont typeface="Symbol"/>
              <a:buChar char="•"/>
            </a:pPr>
            <a:r>
              <a:rPr lang="en-US" dirty="0">
                <a:highlight>
                  <a:srgbClr val="FF0000"/>
                </a:highlight>
                <a:ea typeface="+mn-lt"/>
                <a:cs typeface="+mn-lt"/>
              </a:rPr>
              <a:t>Walker, J.R. (2017) Introduction to hospitality. Boston: Pearson.  </a:t>
            </a:r>
          </a:p>
          <a:p>
            <a:pPr lvl="0">
              <a:buChar char="•"/>
            </a:pPr>
            <a:endParaRPr lang="en-US" b="1" dirty="0">
              <a:solidFill>
                <a:schemeClr val="bg2">
                  <a:lumMod val="10000"/>
                </a:schemeClr>
              </a:solidFill>
              <a:highlight>
                <a:srgbClr val="FF0000"/>
              </a:highlight>
              <a:cs typeface="Calibri"/>
            </a:endParaRP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7F79C473-2EB7-F47B-1107-2A72E63134C6}"/>
              </a:ext>
            </a:extLst>
          </p:cNvPr>
          <p:cNvSpPr txBox="1"/>
          <p:nvPr/>
        </p:nvSpPr>
        <p:spPr>
          <a:xfrm>
            <a:off x="364190" y="339911"/>
            <a:ext cx="563282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ro-RO" sz="2400" b="1" err="1">
                <a:solidFill>
                  <a:schemeClr val="bg2">
                    <a:lumMod val="10000"/>
                  </a:schemeClr>
                </a:solidFill>
                <a:highlight>
                  <a:srgbClr val="FF0000"/>
                </a:highlight>
                <a:cs typeface="Calibri"/>
              </a:rPr>
              <a:t>References</a:t>
            </a:r>
            <a:endParaRPr lang="ro-RO" sz="2400" b="1" err="1">
              <a:solidFill>
                <a:schemeClr val="bg2">
                  <a:lumMod val="10000"/>
                </a:schemeClr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2982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Hârtie A4 (210x297 mm)</PresentationFormat>
  <Slides>3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3</vt:i4>
      </vt:variant>
    </vt:vector>
  </HeadingPairs>
  <TitlesOfParts>
    <vt:vector size="4" baseType="lpstr">
      <vt:lpstr>Office Theme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16</cp:revision>
  <dcterms:modified xsi:type="dcterms:W3CDTF">2023-02-13T17:26:53Z</dcterms:modified>
</cp:coreProperties>
</file>