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1"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4660"/>
  </p:normalViewPr>
  <p:slideViewPr>
    <p:cSldViewPr snapToGrid="0">
      <p:cViewPr varScale="1">
        <p:scale>
          <a:sx n="68" d="100"/>
          <a:sy n="68" d="100"/>
        </p:scale>
        <p:origin x="6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diagrams/_rels/data1.xml.rels><?xml version="1.0" encoding="UTF-8" standalone="yes"?>
<Relationships xmlns="http://schemas.openxmlformats.org/package/2006/relationships"><Relationship Id="rId8" Type="http://schemas.openxmlformats.org/officeDocument/2006/relationships/image" Target="../media/image14.svg" /><Relationship Id="rId3" Type="http://schemas.openxmlformats.org/officeDocument/2006/relationships/image" Target="../media/image9.png" /><Relationship Id="rId7" Type="http://schemas.openxmlformats.org/officeDocument/2006/relationships/image" Target="../media/image13.png" /><Relationship Id="rId2" Type="http://schemas.openxmlformats.org/officeDocument/2006/relationships/image" Target="../media/image8.svg" /><Relationship Id="rId1" Type="http://schemas.openxmlformats.org/officeDocument/2006/relationships/image" Target="../media/image7.png" /><Relationship Id="rId6" Type="http://schemas.openxmlformats.org/officeDocument/2006/relationships/image" Target="../media/image12.svg" /><Relationship Id="rId5" Type="http://schemas.openxmlformats.org/officeDocument/2006/relationships/image" Target="../media/image11.png" /><Relationship Id="rId10" Type="http://schemas.openxmlformats.org/officeDocument/2006/relationships/image" Target="../media/image16.svg" /><Relationship Id="rId4" Type="http://schemas.openxmlformats.org/officeDocument/2006/relationships/image" Target="../media/image10.svg" /><Relationship Id="rId9" Type="http://schemas.openxmlformats.org/officeDocument/2006/relationships/image" Target="../media/image15.png" /></Relationships>
</file>

<file path=ppt/diagrams/_rels/data2.xml.rels><?xml version="1.0" encoding="UTF-8" standalone="yes"?>
<Relationships xmlns="http://schemas.openxmlformats.org/package/2006/relationships"><Relationship Id="rId8" Type="http://schemas.openxmlformats.org/officeDocument/2006/relationships/image" Target="../media/image24.svg" /><Relationship Id="rId3" Type="http://schemas.openxmlformats.org/officeDocument/2006/relationships/image" Target="../media/image19.png" /><Relationship Id="rId7" Type="http://schemas.openxmlformats.org/officeDocument/2006/relationships/image" Target="../media/image23.png" /><Relationship Id="rId2" Type="http://schemas.openxmlformats.org/officeDocument/2006/relationships/image" Target="../media/image18.svg" /><Relationship Id="rId1" Type="http://schemas.openxmlformats.org/officeDocument/2006/relationships/image" Target="../media/image17.png" /><Relationship Id="rId6" Type="http://schemas.openxmlformats.org/officeDocument/2006/relationships/image" Target="../media/image22.svg" /><Relationship Id="rId5" Type="http://schemas.openxmlformats.org/officeDocument/2006/relationships/image" Target="../media/image21.png" /><Relationship Id="rId4" Type="http://schemas.openxmlformats.org/officeDocument/2006/relationships/image" Target="../media/image20.svg" /></Relationships>
</file>

<file path=ppt/diagrams/_rels/data3.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image" Target="../media/image26.svg" /><Relationship Id="rId1" Type="http://schemas.openxmlformats.org/officeDocument/2006/relationships/image" Target="../media/image25.png" /><Relationship Id="rId6" Type="http://schemas.openxmlformats.org/officeDocument/2006/relationships/image" Target="../media/image30.svg" /><Relationship Id="rId5" Type="http://schemas.openxmlformats.org/officeDocument/2006/relationships/image" Target="../media/image29.png" /><Relationship Id="rId4" Type="http://schemas.openxmlformats.org/officeDocument/2006/relationships/image" Target="../media/image28.svg" /></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 /><Relationship Id="rId3" Type="http://schemas.openxmlformats.org/officeDocument/2006/relationships/image" Target="../media/image9.png" /><Relationship Id="rId7" Type="http://schemas.openxmlformats.org/officeDocument/2006/relationships/image" Target="../media/image13.png" /><Relationship Id="rId2" Type="http://schemas.openxmlformats.org/officeDocument/2006/relationships/image" Target="../media/image8.svg" /><Relationship Id="rId1" Type="http://schemas.openxmlformats.org/officeDocument/2006/relationships/image" Target="../media/image7.png" /><Relationship Id="rId6" Type="http://schemas.openxmlformats.org/officeDocument/2006/relationships/image" Target="../media/image12.svg" /><Relationship Id="rId5" Type="http://schemas.openxmlformats.org/officeDocument/2006/relationships/image" Target="../media/image11.png" /><Relationship Id="rId10" Type="http://schemas.openxmlformats.org/officeDocument/2006/relationships/image" Target="../media/image16.svg" /><Relationship Id="rId4" Type="http://schemas.openxmlformats.org/officeDocument/2006/relationships/image" Target="../media/image10.svg" /><Relationship Id="rId9" Type="http://schemas.openxmlformats.org/officeDocument/2006/relationships/image" Target="../media/image15.png" /></Relationships>
</file>

<file path=ppt/diagrams/_rels/drawing2.xml.rels><?xml version="1.0" encoding="UTF-8" standalone="yes"?>
<Relationships xmlns="http://schemas.openxmlformats.org/package/2006/relationships"><Relationship Id="rId8" Type="http://schemas.openxmlformats.org/officeDocument/2006/relationships/image" Target="../media/image24.svg" /><Relationship Id="rId3" Type="http://schemas.openxmlformats.org/officeDocument/2006/relationships/image" Target="../media/image19.png" /><Relationship Id="rId7" Type="http://schemas.openxmlformats.org/officeDocument/2006/relationships/image" Target="../media/image23.png" /><Relationship Id="rId2" Type="http://schemas.openxmlformats.org/officeDocument/2006/relationships/image" Target="../media/image18.svg" /><Relationship Id="rId1" Type="http://schemas.openxmlformats.org/officeDocument/2006/relationships/image" Target="../media/image17.png" /><Relationship Id="rId6" Type="http://schemas.openxmlformats.org/officeDocument/2006/relationships/image" Target="../media/image22.svg" /><Relationship Id="rId5" Type="http://schemas.openxmlformats.org/officeDocument/2006/relationships/image" Target="../media/image21.png" /><Relationship Id="rId4" Type="http://schemas.openxmlformats.org/officeDocument/2006/relationships/image" Target="../media/image20.svg" /></Relationships>
</file>

<file path=ppt/diagrams/_rels/drawing3.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image" Target="../media/image26.svg" /><Relationship Id="rId1" Type="http://schemas.openxmlformats.org/officeDocument/2006/relationships/image" Target="../media/image25.png" /><Relationship Id="rId6" Type="http://schemas.openxmlformats.org/officeDocument/2006/relationships/image" Target="../media/image30.svg" /><Relationship Id="rId5" Type="http://schemas.openxmlformats.org/officeDocument/2006/relationships/image" Target="../media/image29.png" /><Relationship Id="rId4" Type="http://schemas.openxmlformats.org/officeDocument/2006/relationships/image" Target="../media/image28.svg" /></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D1459B-F1E3-458C-9AA2-399F43B3E533}"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11AFD68-D8C4-4493-BF40-7E6C1118598D}">
      <dgm:prSet/>
      <dgm:spPr/>
      <dgm:t>
        <a:bodyPr/>
        <a:lstStyle/>
        <a:p>
          <a:r>
            <a:rPr lang="en-GB" b="1" dirty="0">
              <a:latin typeface="Times New Roman"/>
              <a:cs typeface="Times New Roman"/>
            </a:rPr>
            <a:t>2.5 Legal &amp; Environmental Factors</a:t>
          </a:r>
          <a:endParaRPr lang="en-US" b="1" dirty="0">
            <a:latin typeface="Times New Roman"/>
            <a:cs typeface="Times New Roman"/>
          </a:endParaRPr>
        </a:p>
      </dgm:t>
    </dgm:pt>
    <dgm:pt modelId="{DC675531-1569-4402-88E1-8C419CD307DD}" type="parTrans" cxnId="{4A445D8D-6620-485D-A5EF-A6C2C827C74C}">
      <dgm:prSet/>
      <dgm:spPr/>
      <dgm:t>
        <a:bodyPr/>
        <a:lstStyle/>
        <a:p>
          <a:endParaRPr lang="en-US"/>
        </a:p>
      </dgm:t>
    </dgm:pt>
    <dgm:pt modelId="{7622B15D-2FC2-444C-9303-6601CEA51625}" type="sibTrans" cxnId="{4A445D8D-6620-485D-A5EF-A6C2C827C74C}">
      <dgm:prSet/>
      <dgm:spPr/>
      <dgm:t>
        <a:bodyPr/>
        <a:lstStyle/>
        <a:p>
          <a:endParaRPr lang="en-US"/>
        </a:p>
      </dgm:t>
    </dgm:pt>
    <dgm:pt modelId="{579EF62D-4111-4C5E-8E99-F24B741EE053}">
      <dgm:prSet/>
      <dgm:spPr/>
      <dgm:t>
        <a:bodyPr/>
        <a:lstStyle/>
        <a:p>
          <a:r>
            <a:rPr lang="en-GB" dirty="0">
              <a:latin typeface="Times New Roman"/>
              <a:cs typeface="Times New Roman"/>
            </a:rPr>
            <a:t>When it comes to regulation the UK hospitality sector has several conditions that have to be met. The working time regulations have been very crucial, especially with the Health and Safety Executive noting new compliance checks in Luxury Hotels due to Brexit changes (HSE, 2023). </a:t>
          </a:r>
          <a:endParaRPr lang="en-US" dirty="0">
            <a:latin typeface="Times New Roman"/>
            <a:cs typeface="Times New Roman"/>
          </a:endParaRPr>
        </a:p>
      </dgm:t>
    </dgm:pt>
    <dgm:pt modelId="{9A1281D6-A8F0-4252-94A2-E7D0C596D94E}" type="parTrans" cxnId="{26F68B1B-CC0A-40DE-9328-6E206F89BE4D}">
      <dgm:prSet/>
      <dgm:spPr/>
      <dgm:t>
        <a:bodyPr/>
        <a:lstStyle/>
        <a:p>
          <a:endParaRPr lang="en-US"/>
        </a:p>
      </dgm:t>
    </dgm:pt>
    <dgm:pt modelId="{97FFD826-147C-4B5E-804E-E1E69314D7EA}" type="sibTrans" cxnId="{26F68B1B-CC0A-40DE-9328-6E206F89BE4D}">
      <dgm:prSet/>
      <dgm:spPr/>
      <dgm:t>
        <a:bodyPr/>
        <a:lstStyle/>
        <a:p>
          <a:endParaRPr lang="en-US"/>
        </a:p>
      </dgm:t>
    </dgm:pt>
    <dgm:pt modelId="{F98194AE-855E-4114-A9D7-2B80E65CA53F}">
      <dgm:prSet/>
      <dgm:spPr/>
      <dgm:t>
        <a:bodyPr/>
        <a:lstStyle/>
        <a:p>
          <a:r>
            <a:rPr lang="en-GB" dirty="0">
              <a:latin typeface="Times New Roman"/>
              <a:cs typeface="Times New Roman"/>
            </a:rPr>
            <a:t>This is a challenge that every Ritz London emulating other facilities holds the principles of premium services provision without compromising the 48-hour weekly working policy despite operating on a round-the-clock basis.</a:t>
          </a:r>
          <a:endParaRPr lang="en-US" dirty="0">
            <a:latin typeface="Times New Roman"/>
            <a:cs typeface="Times New Roman"/>
          </a:endParaRPr>
        </a:p>
      </dgm:t>
    </dgm:pt>
    <dgm:pt modelId="{2960E121-50ED-46C8-B9A3-156579E6D22C}" type="parTrans" cxnId="{96B4EAC2-F56D-4158-80EB-F151B2DA2218}">
      <dgm:prSet/>
      <dgm:spPr/>
      <dgm:t>
        <a:bodyPr/>
        <a:lstStyle/>
        <a:p>
          <a:endParaRPr lang="en-US"/>
        </a:p>
      </dgm:t>
    </dgm:pt>
    <dgm:pt modelId="{E73491CB-2A1B-45E5-9675-1A6227111F90}" type="sibTrans" cxnId="{96B4EAC2-F56D-4158-80EB-F151B2DA2218}">
      <dgm:prSet/>
      <dgm:spPr/>
      <dgm:t>
        <a:bodyPr/>
        <a:lstStyle/>
        <a:p>
          <a:endParaRPr lang="en-US"/>
        </a:p>
      </dgm:t>
    </dgm:pt>
    <dgm:pt modelId="{DA7970DA-1248-4042-B131-78D36B43C511}">
      <dgm:prSet/>
      <dgm:spPr/>
      <dgm:t>
        <a:bodyPr/>
        <a:lstStyle/>
        <a:p>
          <a:r>
            <a:rPr lang="en-GB" dirty="0">
              <a:latin typeface="Times New Roman"/>
              <a:cs typeface="Times New Roman"/>
            </a:rPr>
            <a:t>Leading luxury hotels have signed up to the science-based targets for carbon-cutting. An extensive green training programme has been launched and the company has received ISO 14001 environmental management (The Ritz Hotel London, 2024).</a:t>
          </a:r>
          <a:endParaRPr lang="en-US" dirty="0">
            <a:latin typeface="Times New Roman"/>
            <a:cs typeface="Times New Roman"/>
          </a:endParaRPr>
        </a:p>
      </dgm:t>
    </dgm:pt>
    <dgm:pt modelId="{DF270237-C3F2-490B-AD80-6937BF296C98}" type="parTrans" cxnId="{664E9A90-5134-4A3D-A296-C683ABDB69CE}">
      <dgm:prSet/>
      <dgm:spPr/>
      <dgm:t>
        <a:bodyPr/>
        <a:lstStyle/>
        <a:p>
          <a:endParaRPr lang="en-US"/>
        </a:p>
      </dgm:t>
    </dgm:pt>
    <dgm:pt modelId="{E69B70B9-F85B-408B-A1A4-DFC483970B02}" type="sibTrans" cxnId="{664E9A90-5134-4A3D-A296-C683ABDB69CE}">
      <dgm:prSet/>
      <dgm:spPr/>
      <dgm:t>
        <a:bodyPr/>
        <a:lstStyle/>
        <a:p>
          <a:endParaRPr lang="en-US"/>
        </a:p>
      </dgm:t>
    </dgm:pt>
    <dgm:pt modelId="{256EE4C1-01FC-40AD-9EE1-1F8B302EAC07}">
      <dgm:prSet/>
      <dgm:spPr/>
      <dgm:t>
        <a:bodyPr/>
        <a:lstStyle/>
        <a:p>
          <a:r>
            <a:rPr lang="en-GB" dirty="0">
              <a:latin typeface="Times New Roman"/>
              <a:cs typeface="Times New Roman"/>
            </a:rPr>
            <a:t>In a live ordinance by the Equality and Human Rights Commission workplace equality is found to be of topical worry in the hospitality sector (Baum et al., 2020). Most of the leading hotels are developing a structured plan to address the issues of gender pay disparity and diversity in management, where The Ritz London shows progress in such a diversity index in their recent assessment.</a:t>
          </a:r>
          <a:endParaRPr lang="en-US" dirty="0">
            <a:latin typeface="Times New Roman"/>
            <a:cs typeface="Times New Roman"/>
          </a:endParaRPr>
        </a:p>
      </dgm:t>
    </dgm:pt>
    <dgm:pt modelId="{4F50DD0E-4A3E-49C0-AB8B-64EC79720517}" type="parTrans" cxnId="{21DBE8C5-716F-423B-930D-98397AE99726}">
      <dgm:prSet/>
      <dgm:spPr/>
      <dgm:t>
        <a:bodyPr/>
        <a:lstStyle/>
        <a:p>
          <a:endParaRPr lang="en-US"/>
        </a:p>
      </dgm:t>
    </dgm:pt>
    <dgm:pt modelId="{85E52C38-411D-4B58-AF07-3264A2783A06}" type="sibTrans" cxnId="{21DBE8C5-716F-423B-930D-98397AE99726}">
      <dgm:prSet/>
      <dgm:spPr/>
      <dgm:t>
        <a:bodyPr/>
        <a:lstStyle/>
        <a:p>
          <a:endParaRPr lang="en-US"/>
        </a:p>
      </dgm:t>
    </dgm:pt>
    <dgm:pt modelId="{F6F0C1DA-D0F3-45BF-A277-B4BE02270C34}" type="pres">
      <dgm:prSet presAssocID="{30D1459B-F1E3-458C-9AA2-399F43B3E533}" presName="root" presStyleCnt="0">
        <dgm:presLayoutVars>
          <dgm:dir/>
          <dgm:resizeHandles val="exact"/>
        </dgm:presLayoutVars>
      </dgm:prSet>
      <dgm:spPr/>
    </dgm:pt>
    <dgm:pt modelId="{C28CD8B5-32F6-4EC1-BB39-E7C01DAEF5D7}" type="pres">
      <dgm:prSet presAssocID="{30D1459B-F1E3-458C-9AA2-399F43B3E533}" presName="container" presStyleCnt="0">
        <dgm:presLayoutVars>
          <dgm:dir/>
          <dgm:resizeHandles val="exact"/>
        </dgm:presLayoutVars>
      </dgm:prSet>
      <dgm:spPr/>
    </dgm:pt>
    <dgm:pt modelId="{71A8552D-5B56-4663-B245-CBE0B7B1CBD8}" type="pres">
      <dgm:prSet presAssocID="{C11AFD68-D8C4-4493-BF40-7E6C1118598D}" presName="compNode" presStyleCnt="0"/>
      <dgm:spPr/>
    </dgm:pt>
    <dgm:pt modelId="{F8AF41C1-553F-4C03-A102-5B55464F1FB3}" type="pres">
      <dgm:prSet presAssocID="{C11AFD68-D8C4-4493-BF40-7E6C1118598D}" presName="iconBgRect" presStyleLbl="bgShp" presStyleIdx="0" presStyleCnt="5"/>
      <dgm:spPr/>
    </dgm:pt>
    <dgm:pt modelId="{2C14B4F6-AD1A-4242-93DB-6FBDA8ACCF8D}" type="pres">
      <dgm:prSet presAssocID="{C11AFD68-D8C4-4493-BF40-7E6C1118598D}"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ales of Justice"/>
        </a:ext>
      </dgm:extLst>
    </dgm:pt>
    <dgm:pt modelId="{B853DE2F-1553-448E-B73C-FAA007711E9F}" type="pres">
      <dgm:prSet presAssocID="{C11AFD68-D8C4-4493-BF40-7E6C1118598D}" presName="spaceRect" presStyleCnt="0"/>
      <dgm:spPr/>
    </dgm:pt>
    <dgm:pt modelId="{A433BFD6-BDCA-4F06-B2BC-2E61C9DE746C}" type="pres">
      <dgm:prSet presAssocID="{C11AFD68-D8C4-4493-BF40-7E6C1118598D}" presName="textRect" presStyleLbl="revTx" presStyleIdx="0" presStyleCnt="5">
        <dgm:presLayoutVars>
          <dgm:chMax val="1"/>
          <dgm:chPref val="1"/>
        </dgm:presLayoutVars>
      </dgm:prSet>
      <dgm:spPr/>
    </dgm:pt>
    <dgm:pt modelId="{D336714E-680B-4428-BE11-ADD5C39FC8C2}" type="pres">
      <dgm:prSet presAssocID="{7622B15D-2FC2-444C-9303-6601CEA51625}" presName="sibTrans" presStyleLbl="sibTrans2D1" presStyleIdx="0" presStyleCnt="0"/>
      <dgm:spPr/>
    </dgm:pt>
    <dgm:pt modelId="{900AA46D-CCDE-4917-8AEF-FBEE7CFA09DE}" type="pres">
      <dgm:prSet presAssocID="{579EF62D-4111-4C5E-8E99-F24B741EE053}" presName="compNode" presStyleCnt="0"/>
      <dgm:spPr/>
    </dgm:pt>
    <dgm:pt modelId="{EA2A863D-AF4D-4488-B82B-5F9D19B8E2AB}" type="pres">
      <dgm:prSet presAssocID="{579EF62D-4111-4C5E-8E99-F24B741EE053}" presName="iconBgRect" presStyleLbl="bgShp" presStyleIdx="1" presStyleCnt="5"/>
      <dgm:spPr/>
    </dgm:pt>
    <dgm:pt modelId="{A6F5F2E5-2809-4CC4-AD65-D58AD9D8B7AF}" type="pres">
      <dgm:prSet presAssocID="{579EF62D-4111-4C5E-8E99-F24B741EE053}"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ilding"/>
        </a:ext>
      </dgm:extLst>
    </dgm:pt>
    <dgm:pt modelId="{616DF085-F484-4FF5-BD06-2F63C0E109DD}" type="pres">
      <dgm:prSet presAssocID="{579EF62D-4111-4C5E-8E99-F24B741EE053}" presName="spaceRect" presStyleCnt="0"/>
      <dgm:spPr/>
    </dgm:pt>
    <dgm:pt modelId="{3CE9AFF4-342E-4A6F-8D8C-26AC3D88A282}" type="pres">
      <dgm:prSet presAssocID="{579EF62D-4111-4C5E-8E99-F24B741EE053}" presName="textRect" presStyleLbl="revTx" presStyleIdx="1" presStyleCnt="5">
        <dgm:presLayoutVars>
          <dgm:chMax val="1"/>
          <dgm:chPref val="1"/>
        </dgm:presLayoutVars>
      </dgm:prSet>
      <dgm:spPr/>
    </dgm:pt>
    <dgm:pt modelId="{FC0B8208-5B00-4099-B794-E47EF64FB934}" type="pres">
      <dgm:prSet presAssocID="{97FFD826-147C-4B5E-804E-E1E69314D7EA}" presName="sibTrans" presStyleLbl="sibTrans2D1" presStyleIdx="0" presStyleCnt="0"/>
      <dgm:spPr/>
    </dgm:pt>
    <dgm:pt modelId="{9695AEB8-B716-40BE-BEAD-92ADEF7D13B4}" type="pres">
      <dgm:prSet presAssocID="{F98194AE-855E-4114-A9D7-2B80E65CA53F}" presName="compNode" presStyleCnt="0"/>
      <dgm:spPr/>
    </dgm:pt>
    <dgm:pt modelId="{21E37B52-2849-4C20-B381-9E2D47A3A965}" type="pres">
      <dgm:prSet presAssocID="{F98194AE-855E-4114-A9D7-2B80E65CA53F}" presName="iconBgRect" presStyleLbl="bgShp" presStyleIdx="2" presStyleCnt="5"/>
      <dgm:spPr/>
    </dgm:pt>
    <dgm:pt modelId="{4D16FA2B-FE1B-4A81-B3E8-4BE074109F3C}" type="pres">
      <dgm:prSet presAssocID="{F98194AE-855E-4114-A9D7-2B80E65CA53F}"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C5222059-834B-40B0-A0B4-13BAEA0CB567}" type="pres">
      <dgm:prSet presAssocID="{F98194AE-855E-4114-A9D7-2B80E65CA53F}" presName="spaceRect" presStyleCnt="0"/>
      <dgm:spPr/>
    </dgm:pt>
    <dgm:pt modelId="{C11B5B69-59FF-4391-AC23-6AD10D398E85}" type="pres">
      <dgm:prSet presAssocID="{F98194AE-855E-4114-A9D7-2B80E65CA53F}" presName="textRect" presStyleLbl="revTx" presStyleIdx="2" presStyleCnt="5">
        <dgm:presLayoutVars>
          <dgm:chMax val="1"/>
          <dgm:chPref val="1"/>
        </dgm:presLayoutVars>
      </dgm:prSet>
      <dgm:spPr/>
    </dgm:pt>
    <dgm:pt modelId="{F4C28B3E-A70A-4378-BF9F-F11632FF536D}" type="pres">
      <dgm:prSet presAssocID="{E73491CB-2A1B-45E5-9675-1A6227111F90}" presName="sibTrans" presStyleLbl="sibTrans2D1" presStyleIdx="0" presStyleCnt="0"/>
      <dgm:spPr/>
    </dgm:pt>
    <dgm:pt modelId="{69589B60-3B38-4CD8-9DC1-2352539A2A14}" type="pres">
      <dgm:prSet presAssocID="{DA7970DA-1248-4042-B131-78D36B43C511}" presName="compNode" presStyleCnt="0"/>
      <dgm:spPr/>
    </dgm:pt>
    <dgm:pt modelId="{776899E1-D8DA-4E9F-91B1-952AB455BB72}" type="pres">
      <dgm:prSet presAssocID="{DA7970DA-1248-4042-B131-78D36B43C511}" presName="iconBgRect" presStyleLbl="bgShp" presStyleIdx="3" presStyleCnt="5"/>
      <dgm:spPr/>
    </dgm:pt>
    <dgm:pt modelId="{5F2A8632-507A-4060-B410-1477C9BBF6D5}" type="pres">
      <dgm:prSet presAssocID="{DA7970DA-1248-4042-B131-78D36B43C511}"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actory"/>
        </a:ext>
      </dgm:extLst>
    </dgm:pt>
    <dgm:pt modelId="{4B99918E-E23D-4162-A63D-474693549934}" type="pres">
      <dgm:prSet presAssocID="{DA7970DA-1248-4042-B131-78D36B43C511}" presName="spaceRect" presStyleCnt="0"/>
      <dgm:spPr/>
    </dgm:pt>
    <dgm:pt modelId="{AAE2D5D0-33EF-422F-BF48-5210A19B2959}" type="pres">
      <dgm:prSet presAssocID="{DA7970DA-1248-4042-B131-78D36B43C511}" presName="textRect" presStyleLbl="revTx" presStyleIdx="3" presStyleCnt="5">
        <dgm:presLayoutVars>
          <dgm:chMax val="1"/>
          <dgm:chPref val="1"/>
        </dgm:presLayoutVars>
      </dgm:prSet>
      <dgm:spPr/>
    </dgm:pt>
    <dgm:pt modelId="{58FB37F0-F77C-4C30-B00A-FF63BD5F1AB8}" type="pres">
      <dgm:prSet presAssocID="{E69B70B9-F85B-408B-A1A4-DFC483970B02}" presName="sibTrans" presStyleLbl="sibTrans2D1" presStyleIdx="0" presStyleCnt="0"/>
      <dgm:spPr/>
    </dgm:pt>
    <dgm:pt modelId="{74C19C7A-A9A4-4778-94AE-B471FA114997}" type="pres">
      <dgm:prSet presAssocID="{256EE4C1-01FC-40AD-9EE1-1F8B302EAC07}" presName="compNode" presStyleCnt="0"/>
      <dgm:spPr/>
    </dgm:pt>
    <dgm:pt modelId="{569FCD8D-83A4-4C3B-BABF-58F84CD74ACE}" type="pres">
      <dgm:prSet presAssocID="{256EE4C1-01FC-40AD-9EE1-1F8B302EAC07}" presName="iconBgRect" presStyleLbl="bgShp" presStyleIdx="4" presStyleCnt="5"/>
      <dgm:spPr/>
    </dgm:pt>
    <dgm:pt modelId="{D792B33E-567D-48EF-AA40-DD40397CF7E8}" type="pres">
      <dgm:prSet presAssocID="{256EE4C1-01FC-40AD-9EE1-1F8B302EAC07}"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Judge"/>
        </a:ext>
      </dgm:extLst>
    </dgm:pt>
    <dgm:pt modelId="{73021E93-B737-4159-AB84-0E31AA0DE5EF}" type="pres">
      <dgm:prSet presAssocID="{256EE4C1-01FC-40AD-9EE1-1F8B302EAC07}" presName="spaceRect" presStyleCnt="0"/>
      <dgm:spPr/>
    </dgm:pt>
    <dgm:pt modelId="{6DA3778B-00B3-4C71-9E0E-884034E0C402}" type="pres">
      <dgm:prSet presAssocID="{256EE4C1-01FC-40AD-9EE1-1F8B302EAC07}" presName="textRect" presStyleLbl="revTx" presStyleIdx="4" presStyleCnt="5">
        <dgm:presLayoutVars>
          <dgm:chMax val="1"/>
          <dgm:chPref val="1"/>
        </dgm:presLayoutVars>
      </dgm:prSet>
      <dgm:spPr/>
    </dgm:pt>
  </dgm:ptLst>
  <dgm:cxnLst>
    <dgm:cxn modelId="{26F68B1B-CC0A-40DE-9328-6E206F89BE4D}" srcId="{30D1459B-F1E3-458C-9AA2-399F43B3E533}" destId="{579EF62D-4111-4C5E-8E99-F24B741EE053}" srcOrd="1" destOrd="0" parTransId="{9A1281D6-A8F0-4252-94A2-E7D0C596D94E}" sibTransId="{97FFD826-147C-4B5E-804E-E1E69314D7EA}"/>
    <dgm:cxn modelId="{9D8F0325-E945-4BAC-9EC0-4AB98780A317}" type="presOf" srcId="{579EF62D-4111-4C5E-8E99-F24B741EE053}" destId="{3CE9AFF4-342E-4A6F-8D8C-26AC3D88A282}" srcOrd="0" destOrd="0" presId="urn:microsoft.com/office/officeart/2018/2/layout/IconCircleList"/>
    <dgm:cxn modelId="{EDBA382F-F450-4107-BF27-EB95511F55DF}" type="presOf" srcId="{E73491CB-2A1B-45E5-9675-1A6227111F90}" destId="{F4C28B3E-A70A-4378-BF9F-F11632FF536D}" srcOrd="0" destOrd="0" presId="urn:microsoft.com/office/officeart/2018/2/layout/IconCircleList"/>
    <dgm:cxn modelId="{AA721063-8FED-455A-8A5B-238845C9EAFF}" type="presOf" srcId="{C11AFD68-D8C4-4493-BF40-7E6C1118598D}" destId="{A433BFD6-BDCA-4F06-B2BC-2E61C9DE746C}" srcOrd="0" destOrd="0" presId="urn:microsoft.com/office/officeart/2018/2/layout/IconCircleList"/>
    <dgm:cxn modelId="{7037054A-94F7-47BE-AED2-921B83E68F6E}" type="presOf" srcId="{97FFD826-147C-4B5E-804E-E1E69314D7EA}" destId="{FC0B8208-5B00-4099-B794-E47EF64FB934}" srcOrd="0" destOrd="0" presId="urn:microsoft.com/office/officeart/2018/2/layout/IconCircleList"/>
    <dgm:cxn modelId="{7FFC286A-CBB5-476B-818D-59F398FC0931}" type="presOf" srcId="{E69B70B9-F85B-408B-A1A4-DFC483970B02}" destId="{58FB37F0-F77C-4C30-B00A-FF63BD5F1AB8}" srcOrd="0" destOrd="0" presId="urn:microsoft.com/office/officeart/2018/2/layout/IconCircleList"/>
    <dgm:cxn modelId="{9F8FDD55-D6C7-45F6-9568-BEF5F7FB4258}" type="presOf" srcId="{DA7970DA-1248-4042-B131-78D36B43C511}" destId="{AAE2D5D0-33EF-422F-BF48-5210A19B2959}" srcOrd="0" destOrd="0" presId="urn:microsoft.com/office/officeart/2018/2/layout/IconCircleList"/>
    <dgm:cxn modelId="{DBB13476-EAAF-4445-8AD5-668F05A99991}" type="presOf" srcId="{30D1459B-F1E3-458C-9AA2-399F43B3E533}" destId="{F6F0C1DA-D0F3-45BF-A277-B4BE02270C34}" srcOrd="0" destOrd="0" presId="urn:microsoft.com/office/officeart/2018/2/layout/IconCircleList"/>
    <dgm:cxn modelId="{2D60A082-5798-4FFC-BB82-137A4361A07A}" type="presOf" srcId="{F98194AE-855E-4114-A9D7-2B80E65CA53F}" destId="{C11B5B69-59FF-4391-AC23-6AD10D398E85}" srcOrd="0" destOrd="0" presId="urn:microsoft.com/office/officeart/2018/2/layout/IconCircleList"/>
    <dgm:cxn modelId="{4A445D8D-6620-485D-A5EF-A6C2C827C74C}" srcId="{30D1459B-F1E3-458C-9AA2-399F43B3E533}" destId="{C11AFD68-D8C4-4493-BF40-7E6C1118598D}" srcOrd="0" destOrd="0" parTransId="{DC675531-1569-4402-88E1-8C419CD307DD}" sibTransId="{7622B15D-2FC2-444C-9303-6601CEA51625}"/>
    <dgm:cxn modelId="{664E9A90-5134-4A3D-A296-C683ABDB69CE}" srcId="{30D1459B-F1E3-458C-9AA2-399F43B3E533}" destId="{DA7970DA-1248-4042-B131-78D36B43C511}" srcOrd="3" destOrd="0" parTransId="{DF270237-C3F2-490B-AD80-6937BF296C98}" sibTransId="{E69B70B9-F85B-408B-A1A4-DFC483970B02}"/>
    <dgm:cxn modelId="{0F9497B4-0C66-4DDA-AF72-08D77DAF7C5A}" type="presOf" srcId="{256EE4C1-01FC-40AD-9EE1-1F8B302EAC07}" destId="{6DA3778B-00B3-4C71-9E0E-884034E0C402}" srcOrd="0" destOrd="0" presId="urn:microsoft.com/office/officeart/2018/2/layout/IconCircleList"/>
    <dgm:cxn modelId="{96B4EAC2-F56D-4158-80EB-F151B2DA2218}" srcId="{30D1459B-F1E3-458C-9AA2-399F43B3E533}" destId="{F98194AE-855E-4114-A9D7-2B80E65CA53F}" srcOrd="2" destOrd="0" parTransId="{2960E121-50ED-46C8-B9A3-156579E6D22C}" sibTransId="{E73491CB-2A1B-45E5-9675-1A6227111F90}"/>
    <dgm:cxn modelId="{21DBE8C5-716F-423B-930D-98397AE99726}" srcId="{30D1459B-F1E3-458C-9AA2-399F43B3E533}" destId="{256EE4C1-01FC-40AD-9EE1-1F8B302EAC07}" srcOrd="4" destOrd="0" parTransId="{4F50DD0E-4A3E-49C0-AB8B-64EC79720517}" sibTransId="{85E52C38-411D-4B58-AF07-3264A2783A06}"/>
    <dgm:cxn modelId="{05A19AD1-EDFC-4631-8C80-3829E25EC811}" type="presOf" srcId="{7622B15D-2FC2-444C-9303-6601CEA51625}" destId="{D336714E-680B-4428-BE11-ADD5C39FC8C2}" srcOrd="0" destOrd="0" presId="urn:microsoft.com/office/officeart/2018/2/layout/IconCircleList"/>
    <dgm:cxn modelId="{4727DEAE-CDC3-4DA0-97B8-B59E028CEE8D}" type="presParOf" srcId="{F6F0C1DA-D0F3-45BF-A277-B4BE02270C34}" destId="{C28CD8B5-32F6-4EC1-BB39-E7C01DAEF5D7}" srcOrd="0" destOrd="0" presId="urn:microsoft.com/office/officeart/2018/2/layout/IconCircleList"/>
    <dgm:cxn modelId="{FC11A3DF-7089-472A-A843-E80F55137147}" type="presParOf" srcId="{C28CD8B5-32F6-4EC1-BB39-E7C01DAEF5D7}" destId="{71A8552D-5B56-4663-B245-CBE0B7B1CBD8}" srcOrd="0" destOrd="0" presId="urn:microsoft.com/office/officeart/2018/2/layout/IconCircleList"/>
    <dgm:cxn modelId="{BAD0F760-04CE-4BF4-B3A2-752ECA496ADE}" type="presParOf" srcId="{71A8552D-5B56-4663-B245-CBE0B7B1CBD8}" destId="{F8AF41C1-553F-4C03-A102-5B55464F1FB3}" srcOrd="0" destOrd="0" presId="urn:microsoft.com/office/officeart/2018/2/layout/IconCircleList"/>
    <dgm:cxn modelId="{2D2F7230-5E34-42C1-BE0A-A677338728BD}" type="presParOf" srcId="{71A8552D-5B56-4663-B245-CBE0B7B1CBD8}" destId="{2C14B4F6-AD1A-4242-93DB-6FBDA8ACCF8D}" srcOrd="1" destOrd="0" presId="urn:microsoft.com/office/officeart/2018/2/layout/IconCircleList"/>
    <dgm:cxn modelId="{48F82B53-09C3-4306-A168-33381A729638}" type="presParOf" srcId="{71A8552D-5B56-4663-B245-CBE0B7B1CBD8}" destId="{B853DE2F-1553-448E-B73C-FAA007711E9F}" srcOrd="2" destOrd="0" presId="urn:microsoft.com/office/officeart/2018/2/layout/IconCircleList"/>
    <dgm:cxn modelId="{397EE213-5F4B-4E3C-B54A-ED8F2B7983E1}" type="presParOf" srcId="{71A8552D-5B56-4663-B245-CBE0B7B1CBD8}" destId="{A433BFD6-BDCA-4F06-B2BC-2E61C9DE746C}" srcOrd="3" destOrd="0" presId="urn:microsoft.com/office/officeart/2018/2/layout/IconCircleList"/>
    <dgm:cxn modelId="{1423F462-5220-4BEF-B5CA-52C9CEBC1AB1}" type="presParOf" srcId="{C28CD8B5-32F6-4EC1-BB39-E7C01DAEF5D7}" destId="{D336714E-680B-4428-BE11-ADD5C39FC8C2}" srcOrd="1" destOrd="0" presId="urn:microsoft.com/office/officeart/2018/2/layout/IconCircleList"/>
    <dgm:cxn modelId="{5F910EF4-255A-474F-86ED-ED6001101F35}" type="presParOf" srcId="{C28CD8B5-32F6-4EC1-BB39-E7C01DAEF5D7}" destId="{900AA46D-CCDE-4917-8AEF-FBEE7CFA09DE}" srcOrd="2" destOrd="0" presId="urn:microsoft.com/office/officeart/2018/2/layout/IconCircleList"/>
    <dgm:cxn modelId="{1A07BFB0-42FE-47CC-8A31-57C9960A0C90}" type="presParOf" srcId="{900AA46D-CCDE-4917-8AEF-FBEE7CFA09DE}" destId="{EA2A863D-AF4D-4488-B82B-5F9D19B8E2AB}" srcOrd="0" destOrd="0" presId="urn:microsoft.com/office/officeart/2018/2/layout/IconCircleList"/>
    <dgm:cxn modelId="{95C0B9C2-D4BB-42EA-A974-5DF5458E7D18}" type="presParOf" srcId="{900AA46D-CCDE-4917-8AEF-FBEE7CFA09DE}" destId="{A6F5F2E5-2809-4CC4-AD65-D58AD9D8B7AF}" srcOrd="1" destOrd="0" presId="urn:microsoft.com/office/officeart/2018/2/layout/IconCircleList"/>
    <dgm:cxn modelId="{034BA9A6-4731-4DF8-A7F3-569146474078}" type="presParOf" srcId="{900AA46D-CCDE-4917-8AEF-FBEE7CFA09DE}" destId="{616DF085-F484-4FF5-BD06-2F63C0E109DD}" srcOrd="2" destOrd="0" presId="urn:microsoft.com/office/officeart/2018/2/layout/IconCircleList"/>
    <dgm:cxn modelId="{37F411D9-AA74-4464-A0AF-6C19FE2CB545}" type="presParOf" srcId="{900AA46D-CCDE-4917-8AEF-FBEE7CFA09DE}" destId="{3CE9AFF4-342E-4A6F-8D8C-26AC3D88A282}" srcOrd="3" destOrd="0" presId="urn:microsoft.com/office/officeart/2018/2/layout/IconCircleList"/>
    <dgm:cxn modelId="{4FD665CF-8F4E-412F-90AA-4DEE7BD92D28}" type="presParOf" srcId="{C28CD8B5-32F6-4EC1-BB39-E7C01DAEF5D7}" destId="{FC0B8208-5B00-4099-B794-E47EF64FB934}" srcOrd="3" destOrd="0" presId="urn:microsoft.com/office/officeart/2018/2/layout/IconCircleList"/>
    <dgm:cxn modelId="{90990A59-BC7B-403F-B8F1-3D39747C8B6A}" type="presParOf" srcId="{C28CD8B5-32F6-4EC1-BB39-E7C01DAEF5D7}" destId="{9695AEB8-B716-40BE-BEAD-92ADEF7D13B4}" srcOrd="4" destOrd="0" presId="urn:microsoft.com/office/officeart/2018/2/layout/IconCircleList"/>
    <dgm:cxn modelId="{653E4527-5039-4A52-8515-EFD8B89B3CA9}" type="presParOf" srcId="{9695AEB8-B716-40BE-BEAD-92ADEF7D13B4}" destId="{21E37B52-2849-4C20-B381-9E2D47A3A965}" srcOrd="0" destOrd="0" presId="urn:microsoft.com/office/officeart/2018/2/layout/IconCircleList"/>
    <dgm:cxn modelId="{51916124-5653-4B73-931E-A8CC960EAEE3}" type="presParOf" srcId="{9695AEB8-B716-40BE-BEAD-92ADEF7D13B4}" destId="{4D16FA2B-FE1B-4A81-B3E8-4BE074109F3C}" srcOrd="1" destOrd="0" presId="urn:microsoft.com/office/officeart/2018/2/layout/IconCircleList"/>
    <dgm:cxn modelId="{2E4F90D5-4FAB-4A1D-9299-01BBBC56BFB0}" type="presParOf" srcId="{9695AEB8-B716-40BE-BEAD-92ADEF7D13B4}" destId="{C5222059-834B-40B0-A0B4-13BAEA0CB567}" srcOrd="2" destOrd="0" presId="urn:microsoft.com/office/officeart/2018/2/layout/IconCircleList"/>
    <dgm:cxn modelId="{BE74DF75-0BF1-4F25-A1CE-8CBD1694EEA5}" type="presParOf" srcId="{9695AEB8-B716-40BE-BEAD-92ADEF7D13B4}" destId="{C11B5B69-59FF-4391-AC23-6AD10D398E85}" srcOrd="3" destOrd="0" presId="urn:microsoft.com/office/officeart/2018/2/layout/IconCircleList"/>
    <dgm:cxn modelId="{AFED4E3F-A4E4-45D7-90F2-733381A2F0B8}" type="presParOf" srcId="{C28CD8B5-32F6-4EC1-BB39-E7C01DAEF5D7}" destId="{F4C28B3E-A70A-4378-BF9F-F11632FF536D}" srcOrd="5" destOrd="0" presId="urn:microsoft.com/office/officeart/2018/2/layout/IconCircleList"/>
    <dgm:cxn modelId="{19A052CD-1D2F-4F8E-A3A4-8DCD4A3E95E0}" type="presParOf" srcId="{C28CD8B5-32F6-4EC1-BB39-E7C01DAEF5D7}" destId="{69589B60-3B38-4CD8-9DC1-2352539A2A14}" srcOrd="6" destOrd="0" presId="urn:microsoft.com/office/officeart/2018/2/layout/IconCircleList"/>
    <dgm:cxn modelId="{2C4A63B2-1E15-471A-BEBA-799A123406FE}" type="presParOf" srcId="{69589B60-3B38-4CD8-9DC1-2352539A2A14}" destId="{776899E1-D8DA-4E9F-91B1-952AB455BB72}" srcOrd="0" destOrd="0" presId="urn:microsoft.com/office/officeart/2018/2/layout/IconCircleList"/>
    <dgm:cxn modelId="{5B83FF90-6967-4A49-BC4A-ACE6BD47FB66}" type="presParOf" srcId="{69589B60-3B38-4CD8-9DC1-2352539A2A14}" destId="{5F2A8632-507A-4060-B410-1477C9BBF6D5}" srcOrd="1" destOrd="0" presId="urn:microsoft.com/office/officeart/2018/2/layout/IconCircleList"/>
    <dgm:cxn modelId="{32B24CA9-F2E7-4133-8EF8-A07C0CA289BB}" type="presParOf" srcId="{69589B60-3B38-4CD8-9DC1-2352539A2A14}" destId="{4B99918E-E23D-4162-A63D-474693549934}" srcOrd="2" destOrd="0" presId="urn:microsoft.com/office/officeart/2018/2/layout/IconCircleList"/>
    <dgm:cxn modelId="{F0316652-388D-4D63-A952-BA00B4C2872B}" type="presParOf" srcId="{69589B60-3B38-4CD8-9DC1-2352539A2A14}" destId="{AAE2D5D0-33EF-422F-BF48-5210A19B2959}" srcOrd="3" destOrd="0" presId="urn:microsoft.com/office/officeart/2018/2/layout/IconCircleList"/>
    <dgm:cxn modelId="{C3C39C68-6F90-4650-AF5A-5B61A65E2205}" type="presParOf" srcId="{C28CD8B5-32F6-4EC1-BB39-E7C01DAEF5D7}" destId="{58FB37F0-F77C-4C30-B00A-FF63BD5F1AB8}" srcOrd="7" destOrd="0" presId="urn:microsoft.com/office/officeart/2018/2/layout/IconCircleList"/>
    <dgm:cxn modelId="{869ED623-A0CF-4093-A85C-4F461FA167C6}" type="presParOf" srcId="{C28CD8B5-32F6-4EC1-BB39-E7C01DAEF5D7}" destId="{74C19C7A-A9A4-4778-94AE-B471FA114997}" srcOrd="8" destOrd="0" presId="urn:microsoft.com/office/officeart/2018/2/layout/IconCircleList"/>
    <dgm:cxn modelId="{26272B48-A517-479B-B975-CCE97A2DD4FE}" type="presParOf" srcId="{74C19C7A-A9A4-4778-94AE-B471FA114997}" destId="{569FCD8D-83A4-4C3B-BABF-58F84CD74ACE}" srcOrd="0" destOrd="0" presId="urn:microsoft.com/office/officeart/2018/2/layout/IconCircleList"/>
    <dgm:cxn modelId="{EAE31DF6-4188-4F70-88B7-35B55A58FE73}" type="presParOf" srcId="{74C19C7A-A9A4-4778-94AE-B471FA114997}" destId="{D792B33E-567D-48EF-AA40-DD40397CF7E8}" srcOrd="1" destOrd="0" presId="urn:microsoft.com/office/officeart/2018/2/layout/IconCircleList"/>
    <dgm:cxn modelId="{50CDE18A-A9E3-4C0D-B54A-BA0FBD5E3F58}" type="presParOf" srcId="{74C19C7A-A9A4-4778-94AE-B471FA114997}" destId="{73021E93-B737-4159-AB84-0E31AA0DE5EF}" srcOrd="2" destOrd="0" presId="urn:microsoft.com/office/officeart/2018/2/layout/IconCircleList"/>
    <dgm:cxn modelId="{D2DA2D98-0145-4D78-BE13-697BE20FA0F0}" type="presParOf" srcId="{74C19C7A-A9A4-4778-94AE-B471FA114997}" destId="{6DA3778B-00B3-4C71-9E0E-884034E0C402}"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A45700-0334-4DE1-B4AC-17ABB12FE806}"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4C7077C-8744-4200-BE8E-AD8D7BE79257}">
      <dgm:prSet/>
      <dgm:spPr/>
      <dgm:t>
        <a:bodyPr/>
        <a:lstStyle/>
        <a:p>
          <a:r>
            <a:rPr lang="en-GB" dirty="0">
              <a:latin typeface="Times New Roman"/>
              <a:cs typeface="Times New Roman"/>
            </a:rPr>
            <a:t>Major hotel chains have developed innovative approaches to address contemporary HR challenges:</a:t>
          </a:r>
          <a:endParaRPr lang="en-US" dirty="0">
            <a:latin typeface="Times New Roman"/>
            <a:cs typeface="Times New Roman"/>
          </a:endParaRPr>
        </a:p>
      </dgm:t>
    </dgm:pt>
    <dgm:pt modelId="{52C1E8E2-469E-4F1F-B2DB-962A319FE422}" type="parTrans" cxnId="{9FE8AF73-AEC5-4711-AD8B-D028351F29E5}">
      <dgm:prSet/>
      <dgm:spPr/>
      <dgm:t>
        <a:bodyPr/>
        <a:lstStyle/>
        <a:p>
          <a:endParaRPr lang="en-US"/>
        </a:p>
      </dgm:t>
    </dgm:pt>
    <dgm:pt modelId="{9863DAB9-881E-4F9A-9EC4-6DD2208F1BA8}" type="sibTrans" cxnId="{9FE8AF73-AEC5-4711-AD8B-D028351F29E5}">
      <dgm:prSet/>
      <dgm:spPr/>
      <dgm:t>
        <a:bodyPr/>
        <a:lstStyle/>
        <a:p>
          <a:endParaRPr lang="en-US"/>
        </a:p>
      </dgm:t>
    </dgm:pt>
    <dgm:pt modelId="{0B468039-B0ED-41A2-B4E3-9B939D4E0A4F}">
      <dgm:prSet/>
      <dgm:spPr/>
      <dgm:t>
        <a:bodyPr/>
        <a:lstStyle/>
        <a:p>
          <a:r>
            <a:rPr lang="en-GB" dirty="0">
              <a:latin typeface="Times New Roman"/>
              <a:cs typeface="Times New Roman"/>
            </a:rPr>
            <a:t>Marriott International’s “Take Care” strategy is thus a holistic employee health management program. The program started at the global level and has brought impressive changes and the scores of employee satisfaction have improved by 18 percent (</a:t>
          </a:r>
          <a:r>
            <a:rPr lang="en-GB" dirty="0" err="1">
              <a:latin typeface="Times New Roman"/>
              <a:cs typeface="Times New Roman"/>
            </a:rPr>
            <a:t>Ntounis</a:t>
          </a:r>
          <a:r>
            <a:rPr lang="en-GB" dirty="0">
              <a:latin typeface="Times New Roman"/>
              <a:cs typeface="Times New Roman"/>
            </a:rPr>
            <a:t> et al., 2022). Included among the offerings are Employee Assistance Programs, Financial Wellness Program, and Career MAP.</a:t>
          </a:r>
          <a:endParaRPr lang="en-US" dirty="0">
            <a:latin typeface="Times New Roman"/>
            <a:cs typeface="Times New Roman"/>
          </a:endParaRPr>
        </a:p>
      </dgm:t>
    </dgm:pt>
    <dgm:pt modelId="{3A5D0F87-B86E-401C-9307-36F09EC91E31}" type="parTrans" cxnId="{DD67508C-DF37-42D0-8E74-FBB2EEABD5C8}">
      <dgm:prSet/>
      <dgm:spPr/>
      <dgm:t>
        <a:bodyPr/>
        <a:lstStyle/>
        <a:p>
          <a:endParaRPr lang="en-US"/>
        </a:p>
      </dgm:t>
    </dgm:pt>
    <dgm:pt modelId="{B77D3E20-8EBC-4AE2-8EA8-334012B53C7C}" type="sibTrans" cxnId="{DD67508C-DF37-42D0-8E74-FBB2EEABD5C8}">
      <dgm:prSet/>
      <dgm:spPr/>
      <dgm:t>
        <a:bodyPr/>
        <a:lstStyle/>
        <a:p>
          <a:endParaRPr lang="en-US"/>
        </a:p>
      </dgm:t>
    </dgm:pt>
    <dgm:pt modelId="{3AF10780-84A2-459E-8C84-DE20D289893D}">
      <dgm:prSet/>
      <dgm:spPr/>
      <dgm:t>
        <a:bodyPr/>
        <a:lstStyle/>
        <a:p>
          <a:r>
            <a:rPr lang="en-GB" dirty="0">
              <a:latin typeface="Times New Roman"/>
              <a:cs typeface="Times New Roman"/>
            </a:rPr>
            <a:t>IHG has helped the traditional retention patterns shift to a digital-first model of retaining their customers. They introduced an online learning model called “IHG Academy” through which the company provides internal promotions to employees at an average of 2,000 employees per annum across their luxury brands (IHG, 2023). The program– “Celebrate Service” which is the recognition program has had the great result of a 15% reduction in staff turnover rate among all the properties involved.</a:t>
          </a:r>
          <a:endParaRPr lang="en-US" dirty="0">
            <a:latin typeface="Times New Roman"/>
            <a:cs typeface="Times New Roman"/>
          </a:endParaRPr>
        </a:p>
      </dgm:t>
    </dgm:pt>
    <dgm:pt modelId="{10D4E073-99BB-4DFD-9B78-8BE721E716E5}" type="parTrans" cxnId="{8BCF5DB1-E7E6-4898-BC54-12940036542F}">
      <dgm:prSet/>
      <dgm:spPr/>
      <dgm:t>
        <a:bodyPr/>
        <a:lstStyle/>
        <a:p>
          <a:endParaRPr lang="en-US"/>
        </a:p>
      </dgm:t>
    </dgm:pt>
    <dgm:pt modelId="{8B67C8D4-1406-485A-BD73-5FFF6589D714}" type="sibTrans" cxnId="{8BCF5DB1-E7E6-4898-BC54-12940036542F}">
      <dgm:prSet/>
      <dgm:spPr/>
      <dgm:t>
        <a:bodyPr/>
        <a:lstStyle/>
        <a:p>
          <a:endParaRPr lang="en-US"/>
        </a:p>
      </dgm:t>
    </dgm:pt>
    <dgm:pt modelId="{64BA3D07-A53B-453F-817B-68EF73A71DAF}">
      <dgm:prSet/>
      <dgm:spPr/>
      <dgm:t>
        <a:bodyPr/>
        <a:lstStyle/>
        <a:p>
          <a:r>
            <a:rPr lang="en-GB" dirty="0">
              <a:latin typeface="Times New Roman"/>
              <a:cs typeface="Times New Roman"/>
            </a:rPr>
            <a:t>Radisson Hotel is singled out to have led the way in ensuring the integration of sustainability into personnel training. Their “Responsible Business Training”, has trained 90% of their personnel in sustainable standards (Radisson Hotel Group, 2024). Their leadership development program is known as the “Radisson Leaders,” and the company promotes more than 60% of its management employees.</a:t>
          </a:r>
          <a:endParaRPr lang="en-US" dirty="0">
            <a:latin typeface="Times New Roman"/>
            <a:cs typeface="Times New Roman"/>
          </a:endParaRPr>
        </a:p>
      </dgm:t>
    </dgm:pt>
    <dgm:pt modelId="{88F73638-9C63-47A5-9031-E34A64F676B8}" type="parTrans" cxnId="{8CAC1B3C-3E70-42B4-911D-E97D461959F1}">
      <dgm:prSet/>
      <dgm:spPr/>
      <dgm:t>
        <a:bodyPr/>
        <a:lstStyle/>
        <a:p>
          <a:endParaRPr lang="en-US"/>
        </a:p>
      </dgm:t>
    </dgm:pt>
    <dgm:pt modelId="{76A1DA18-DB9A-40A8-8E2D-7860AD3AC192}" type="sibTrans" cxnId="{8CAC1B3C-3E70-42B4-911D-E97D461959F1}">
      <dgm:prSet/>
      <dgm:spPr/>
      <dgm:t>
        <a:bodyPr/>
        <a:lstStyle/>
        <a:p>
          <a:endParaRPr lang="en-US"/>
        </a:p>
      </dgm:t>
    </dgm:pt>
    <dgm:pt modelId="{3138D98C-8D19-4B57-A517-6E2A00C42362}" type="pres">
      <dgm:prSet presAssocID="{EAA45700-0334-4DE1-B4AC-17ABB12FE806}" presName="root" presStyleCnt="0">
        <dgm:presLayoutVars>
          <dgm:dir/>
          <dgm:resizeHandles val="exact"/>
        </dgm:presLayoutVars>
      </dgm:prSet>
      <dgm:spPr/>
    </dgm:pt>
    <dgm:pt modelId="{501F78D9-3DE4-498D-BF81-508420D6F169}" type="pres">
      <dgm:prSet presAssocID="{EAA45700-0334-4DE1-B4AC-17ABB12FE806}" presName="container" presStyleCnt="0">
        <dgm:presLayoutVars>
          <dgm:dir/>
          <dgm:resizeHandles val="exact"/>
        </dgm:presLayoutVars>
      </dgm:prSet>
      <dgm:spPr/>
    </dgm:pt>
    <dgm:pt modelId="{C6ADB9F5-F117-4691-B694-A3CF426D283A}" type="pres">
      <dgm:prSet presAssocID="{F4C7077C-8744-4200-BE8E-AD8D7BE79257}" presName="compNode" presStyleCnt="0"/>
      <dgm:spPr/>
    </dgm:pt>
    <dgm:pt modelId="{FFCBB53A-929B-4F88-BF0B-C54A35D480FF}" type="pres">
      <dgm:prSet presAssocID="{F4C7077C-8744-4200-BE8E-AD8D7BE79257}" presName="iconBgRect" presStyleLbl="bgShp" presStyleIdx="0" presStyleCnt="4"/>
      <dgm:spPr/>
    </dgm:pt>
    <dgm:pt modelId="{8D80050E-1934-4335-A723-0549612AB69E}" type="pres">
      <dgm:prSet presAssocID="{F4C7077C-8744-4200-BE8E-AD8D7BE79257}"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45E488E6-5BFE-449E-BE3E-AA24FD970678}" type="pres">
      <dgm:prSet presAssocID="{F4C7077C-8744-4200-BE8E-AD8D7BE79257}" presName="spaceRect" presStyleCnt="0"/>
      <dgm:spPr/>
    </dgm:pt>
    <dgm:pt modelId="{83A69512-8636-424C-A740-1A71119612A3}" type="pres">
      <dgm:prSet presAssocID="{F4C7077C-8744-4200-BE8E-AD8D7BE79257}" presName="textRect" presStyleLbl="revTx" presStyleIdx="0" presStyleCnt="4">
        <dgm:presLayoutVars>
          <dgm:chMax val="1"/>
          <dgm:chPref val="1"/>
        </dgm:presLayoutVars>
      </dgm:prSet>
      <dgm:spPr/>
    </dgm:pt>
    <dgm:pt modelId="{816712E3-90CC-4E6B-AD42-F1135094903C}" type="pres">
      <dgm:prSet presAssocID="{9863DAB9-881E-4F9A-9EC4-6DD2208F1BA8}" presName="sibTrans" presStyleLbl="sibTrans2D1" presStyleIdx="0" presStyleCnt="0"/>
      <dgm:spPr/>
    </dgm:pt>
    <dgm:pt modelId="{927EEA63-528E-4D1D-9964-27592539F5BE}" type="pres">
      <dgm:prSet presAssocID="{0B468039-B0ED-41A2-B4E3-9B939D4E0A4F}" presName="compNode" presStyleCnt="0"/>
      <dgm:spPr/>
    </dgm:pt>
    <dgm:pt modelId="{5E0B8F32-495E-444C-B5D2-11974A597A01}" type="pres">
      <dgm:prSet presAssocID="{0B468039-B0ED-41A2-B4E3-9B939D4E0A4F}" presName="iconBgRect" presStyleLbl="bgShp" presStyleIdx="1" presStyleCnt="4"/>
      <dgm:spPr/>
    </dgm:pt>
    <dgm:pt modelId="{2033876F-D3AC-423E-85A5-891DB38BB497}" type="pres">
      <dgm:prSet presAssocID="{0B468039-B0ED-41A2-B4E3-9B939D4E0A4F}"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al"/>
        </a:ext>
      </dgm:extLst>
    </dgm:pt>
    <dgm:pt modelId="{44C39E67-0297-48ED-9441-8C67E01BCADB}" type="pres">
      <dgm:prSet presAssocID="{0B468039-B0ED-41A2-B4E3-9B939D4E0A4F}" presName="spaceRect" presStyleCnt="0"/>
      <dgm:spPr/>
    </dgm:pt>
    <dgm:pt modelId="{F7A842DA-7198-435E-86F6-0C91428EA287}" type="pres">
      <dgm:prSet presAssocID="{0B468039-B0ED-41A2-B4E3-9B939D4E0A4F}" presName="textRect" presStyleLbl="revTx" presStyleIdx="1" presStyleCnt="4">
        <dgm:presLayoutVars>
          <dgm:chMax val="1"/>
          <dgm:chPref val="1"/>
        </dgm:presLayoutVars>
      </dgm:prSet>
      <dgm:spPr/>
    </dgm:pt>
    <dgm:pt modelId="{0149352E-B328-4D1B-90DD-51CB94101CB5}" type="pres">
      <dgm:prSet presAssocID="{B77D3E20-8EBC-4AE2-8EA8-334012B53C7C}" presName="sibTrans" presStyleLbl="sibTrans2D1" presStyleIdx="0" presStyleCnt="0"/>
      <dgm:spPr/>
    </dgm:pt>
    <dgm:pt modelId="{45F2B9B5-8011-40F0-B3DB-A9036837BE2C}" type="pres">
      <dgm:prSet presAssocID="{3AF10780-84A2-459E-8C84-DE20D289893D}" presName="compNode" presStyleCnt="0"/>
      <dgm:spPr/>
    </dgm:pt>
    <dgm:pt modelId="{6725EAB7-9F62-40C1-B291-36FADA76B03B}" type="pres">
      <dgm:prSet presAssocID="{3AF10780-84A2-459E-8C84-DE20D289893D}" presName="iconBgRect" presStyleLbl="bgShp" presStyleIdx="2" presStyleCnt="4"/>
      <dgm:spPr/>
    </dgm:pt>
    <dgm:pt modelId="{EE985806-4B97-4981-B519-550FF6127E2B}" type="pres">
      <dgm:prSet presAssocID="{3AF10780-84A2-459E-8C84-DE20D289893D}"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ud Computing"/>
        </a:ext>
      </dgm:extLst>
    </dgm:pt>
    <dgm:pt modelId="{B415CBC6-C2DD-41FC-9381-E14650C91077}" type="pres">
      <dgm:prSet presAssocID="{3AF10780-84A2-459E-8C84-DE20D289893D}" presName="spaceRect" presStyleCnt="0"/>
      <dgm:spPr/>
    </dgm:pt>
    <dgm:pt modelId="{744128F7-1979-4625-BE53-EEB1FE87B0CE}" type="pres">
      <dgm:prSet presAssocID="{3AF10780-84A2-459E-8C84-DE20D289893D}" presName="textRect" presStyleLbl="revTx" presStyleIdx="2" presStyleCnt="4">
        <dgm:presLayoutVars>
          <dgm:chMax val="1"/>
          <dgm:chPref val="1"/>
        </dgm:presLayoutVars>
      </dgm:prSet>
      <dgm:spPr/>
    </dgm:pt>
    <dgm:pt modelId="{95D11C94-E8DD-494A-9D6B-C88097D90C28}" type="pres">
      <dgm:prSet presAssocID="{8B67C8D4-1406-485A-BD73-5FFF6589D714}" presName="sibTrans" presStyleLbl="sibTrans2D1" presStyleIdx="0" presStyleCnt="0"/>
      <dgm:spPr/>
    </dgm:pt>
    <dgm:pt modelId="{3741F2CC-7984-4D4B-B8AB-3413F0253CFE}" type="pres">
      <dgm:prSet presAssocID="{64BA3D07-A53B-453F-817B-68EF73A71DAF}" presName="compNode" presStyleCnt="0"/>
      <dgm:spPr/>
    </dgm:pt>
    <dgm:pt modelId="{A6B27F50-BBC2-4EA8-A998-63EA3E77C909}" type="pres">
      <dgm:prSet presAssocID="{64BA3D07-A53B-453F-817B-68EF73A71DAF}" presName="iconBgRect" presStyleLbl="bgShp" presStyleIdx="3" presStyleCnt="4"/>
      <dgm:spPr/>
    </dgm:pt>
    <dgm:pt modelId="{B5880D9A-EE4B-4BF7-A235-49E6E407D605}" type="pres">
      <dgm:prSet presAssocID="{64BA3D07-A53B-453F-817B-68EF73A71DAF}"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282ED577-DFA8-4070-A081-27BE4E4D21E1}" type="pres">
      <dgm:prSet presAssocID="{64BA3D07-A53B-453F-817B-68EF73A71DAF}" presName="spaceRect" presStyleCnt="0"/>
      <dgm:spPr/>
    </dgm:pt>
    <dgm:pt modelId="{424EC074-3A3C-4480-BE9F-B01A28BA8A95}" type="pres">
      <dgm:prSet presAssocID="{64BA3D07-A53B-453F-817B-68EF73A71DAF}" presName="textRect" presStyleLbl="revTx" presStyleIdx="3" presStyleCnt="4">
        <dgm:presLayoutVars>
          <dgm:chMax val="1"/>
          <dgm:chPref val="1"/>
        </dgm:presLayoutVars>
      </dgm:prSet>
      <dgm:spPr/>
    </dgm:pt>
  </dgm:ptLst>
  <dgm:cxnLst>
    <dgm:cxn modelId="{8CAC1B3C-3E70-42B4-911D-E97D461959F1}" srcId="{EAA45700-0334-4DE1-B4AC-17ABB12FE806}" destId="{64BA3D07-A53B-453F-817B-68EF73A71DAF}" srcOrd="3" destOrd="0" parTransId="{88F73638-9C63-47A5-9031-E34A64F676B8}" sibTransId="{76A1DA18-DB9A-40A8-8E2D-7860AD3AC192}"/>
    <dgm:cxn modelId="{CF4A804E-EB99-40F3-BF6B-F5D3860F2F8A}" type="presOf" srcId="{9863DAB9-881E-4F9A-9EC4-6DD2208F1BA8}" destId="{816712E3-90CC-4E6B-AD42-F1135094903C}" srcOrd="0" destOrd="0" presId="urn:microsoft.com/office/officeart/2018/2/layout/IconCircleList"/>
    <dgm:cxn modelId="{9FE8AF73-AEC5-4711-AD8B-D028351F29E5}" srcId="{EAA45700-0334-4DE1-B4AC-17ABB12FE806}" destId="{F4C7077C-8744-4200-BE8E-AD8D7BE79257}" srcOrd="0" destOrd="0" parTransId="{52C1E8E2-469E-4F1F-B2DB-962A319FE422}" sibTransId="{9863DAB9-881E-4F9A-9EC4-6DD2208F1BA8}"/>
    <dgm:cxn modelId="{52258387-F049-4DD8-9DA6-2E6AF57B50FC}" type="presOf" srcId="{8B67C8D4-1406-485A-BD73-5FFF6589D714}" destId="{95D11C94-E8DD-494A-9D6B-C88097D90C28}" srcOrd="0" destOrd="0" presId="urn:microsoft.com/office/officeart/2018/2/layout/IconCircleList"/>
    <dgm:cxn modelId="{6352A388-2E9D-4F71-BF29-902954A96EE2}" type="presOf" srcId="{3AF10780-84A2-459E-8C84-DE20D289893D}" destId="{744128F7-1979-4625-BE53-EEB1FE87B0CE}" srcOrd="0" destOrd="0" presId="urn:microsoft.com/office/officeart/2018/2/layout/IconCircleList"/>
    <dgm:cxn modelId="{DD67508C-DF37-42D0-8E74-FBB2EEABD5C8}" srcId="{EAA45700-0334-4DE1-B4AC-17ABB12FE806}" destId="{0B468039-B0ED-41A2-B4E3-9B939D4E0A4F}" srcOrd="1" destOrd="0" parTransId="{3A5D0F87-B86E-401C-9307-36F09EC91E31}" sibTransId="{B77D3E20-8EBC-4AE2-8EA8-334012B53C7C}"/>
    <dgm:cxn modelId="{30270793-12C6-4EAD-B3E3-C143D2A92E01}" type="presOf" srcId="{B77D3E20-8EBC-4AE2-8EA8-334012B53C7C}" destId="{0149352E-B328-4D1B-90DD-51CB94101CB5}" srcOrd="0" destOrd="0" presId="urn:microsoft.com/office/officeart/2018/2/layout/IconCircleList"/>
    <dgm:cxn modelId="{ACF10794-DF6A-4B02-BBE2-586680694CB0}" type="presOf" srcId="{EAA45700-0334-4DE1-B4AC-17ABB12FE806}" destId="{3138D98C-8D19-4B57-A517-6E2A00C42362}" srcOrd="0" destOrd="0" presId="urn:microsoft.com/office/officeart/2018/2/layout/IconCircleList"/>
    <dgm:cxn modelId="{8BCF5DB1-E7E6-4898-BC54-12940036542F}" srcId="{EAA45700-0334-4DE1-B4AC-17ABB12FE806}" destId="{3AF10780-84A2-459E-8C84-DE20D289893D}" srcOrd="2" destOrd="0" parTransId="{10D4E073-99BB-4DFD-9B78-8BE721E716E5}" sibTransId="{8B67C8D4-1406-485A-BD73-5FFF6589D714}"/>
    <dgm:cxn modelId="{2A6807B9-60B3-499A-B9AD-CADE94602C42}" type="presOf" srcId="{0B468039-B0ED-41A2-B4E3-9B939D4E0A4F}" destId="{F7A842DA-7198-435E-86F6-0C91428EA287}" srcOrd="0" destOrd="0" presId="urn:microsoft.com/office/officeart/2018/2/layout/IconCircleList"/>
    <dgm:cxn modelId="{77E3E6CF-B71E-455F-AE61-560246A65AF2}" type="presOf" srcId="{64BA3D07-A53B-453F-817B-68EF73A71DAF}" destId="{424EC074-3A3C-4480-BE9F-B01A28BA8A95}" srcOrd="0" destOrd="0" presId="urn:microsoft.com/office/officeart/2018/2/layout/IconCircleList"/>
    <dgm:cxn modelId="{E9B663F8-2CAE-404C-B081-6375A1EE2B98}" type="presOf" srcId="{F4C7077C-8744-4200-BE8E-AD8D7BE79257}" destId="{83A69512-8636-424C-A740-1A71119612A3}" srcOrd="0" destOrd="0" presId="urn:microsoft.com/office/officeart/2018/2/layout/IconCircleList"/>
    <dgm:cxn modelId="{E08198F6-9601-4056-8FD9-903210AEA75B}" type="presParOf" srcId="{3138D98C-8D19-4B57-A517-6E2A00C42362}" destId="{501F78D9-3DE4-498D-BF81-508420D6F169}" srcOrd="0" destOrd="0" presId="urn:microsoft.com/office/officeart/2018/2/layout/IconCircleList"/>
    <dgm:cxn modelId="{5B3E44FD-833B-4E39-8A1A-56381D56A3A8}" type="presParOf" srcId="{501F78D9-3DE4-498D-BF81-508420D6F169}" destId="{C6ADB9F5-F117-4691-B694-A3CF426D283A}" srcOrd="0" destOrd="0" presId="urn:microsoft.com/office/officeart/2018/2/layout/IconCircleList"/>
    <dgm:cxn modelId="{688BD557-CF3F-4593-9372-9472FF9F8648}" type="presParOf" srcId="{C6ADB9F5-F117-4691-B694-A3CF426D283A}" destId="{FFCBB53A-929B-4F88-BF0B-C54A35D480FF}" srcOrd="0" destOrd="0" presId="urn:microsoft.com/office/officeart/2018/2/layout/IconCircleList"/>
    <dgm:cxn modelId="{6E5F48EA-AD6F-4C99-AC3E-7361A503A419}" type="presParOf" srcId="{C6ADB9F5-F117-4691-B694-A3CF426D283A}" destId="{8D80050E-1934-4335-A723-0549612AB69E}" srcOrd="1" destOrd="0" presId="urn:microsoft.com/office/officeart/2018/2/layout/IconCircleList"/>
    <dgm:cxn modelId="{1AF85EDE-1D12-497F-86AF-D79175DCEC5E}" type="presParOf" srcId="{C6ADB9F5-F117-4691-B694-A3CF426D283A}" destId="{45E488E6-5BFE-449E-BE3E-AA24FD970678}" srcOrd="2" destOrd="0" presId="urn:microsoft.com/office/officeart/2018/2/layout/IconCircleList"/>
    <dgm:cxn modelId="{75CDB2B6-4282-4D24-9CB2-29783A3CC007}" type="presParOf" srcId="{C6ADB9F5-F117-4691-B694-A3CF426D283A}" destId="{83A69512-8636-424C-A740-1A71119612A3}" srcOrd="3" destOrd="0" presId="urn:microsoft.com/office/officeart/2018/2/layout/IconCircleList"/>
    <dgm:cxn modelId="{9F6B2568-DF6D-40DC-AF04-F1793FD91C12}" type="presParOf" srcId="{501F78D9-3DE4-498D-BF81-508420D6F169}" destId="{816712E3-90CC-4E6B-AD42-F1135094903C}" srcOrd="1" destOrd="0" presId="urn:microsoft.com/office/officeart/2018/2/layout/IconCircleList"/>
    <dgm:cxn modelId="{19386FA1-EC24-49B2-86F0-17562C386C9A}" type="presParOf" srcId="{501F78D9-3DE4-498D-BF81-508420D6F169}" destId="{927EEA63-528E-4D1D-9964-27592539F5BE}" srcOrd="2" destOrd="0" presId="urn:microsoft.com/office/officeart/2018/2/layout/IconCircleList"/>
    <dgm:cxn modelId="{87F1DEED-12E9-4D7E-BF9E-9E9EF9FEDD94}" type="presParOf" srcId="{927EEA63-528E-4D1D-9964-27592539F5BE}" destId="{5E0B8F32-495E-444C-B5D2-11974A597A01}" srcOrd="0" destOrd="0" presId="urn:microsoft.com/office/officeart/2018/2/layout/IconCircleList"/>
    <dgm:cxn modelId="{BD5EE3FD-BD62-4E59-BA10-3FE34A7D8AC3}" type="presParOf" srcId="{927EEA63-528E-4D1D-9964-27592539F5BE}" destId="{2033876F-D3AC-423E-85A5-891DB38BB497}" srcOrd="1" destOrd="0" presId="urn:microsoft.com/office/officeart/2018/2/layout/IconCircleList"/>
    <dgm:cxn modelId="{1E21D0ED-988C-42F4-B970-8A95F25CBC40}" type="presParOf" srcId="{927EEA63-528E-4D1D-9964-27592539F5BE}" destId="{44C39E67-0297-48ED-9441-8C67E01BCADB}" srcOrd="2" destOrd="0" presId="urn:microsoft.com/office/officeart/2018/2/layout/IconCircleList"/>
    <dgm:cxn modelId="{A868028C-9A09-4D26-9CB7-13B365521AAD}" type="presParOf" srcId="{927EEA63-528E-4D1D-9964-27592539F5BE}" destId="{F7A842DA-7198-435E-86F6-0C91428EA287}" srcOrd="3" destOrd="0" presId="urn:microsoft.com/office/officeart/2018/2/layout/IconCircleList"/>
    <dgm:cxn modelId="{F031BFB9-A42D-4FFB-9A4E-B71BD8A67C80}" type="presParOf" srcId="{501F78D9-3DE4-498D-BF81-508420D6F169}" destId="{0149352E-B328-4D1B-90DD-51CB94101CB5}" srcOrd="3" destOrd="0" presId="urn:microsoft.com/office/officeart/2018/2/layout/IconCircleList"/>
    <dgm:cxn modelId="{88C70FF6-0534-4C5D-89FB-D16EC54C1385}" type="presParOf" srcId="{501F78D9-3DE4-498D-BF81-508420D6F169}" destId="{45F2B9B5-8011-40F0-B3DB-A9036837BE2C}" srcOrd="4" destOrd="0" presId="urn:microsoft.com/office/officeart/2018/2/layout/IconCircleList"/>
    <dgm:cxn modelId="{6200F027-2BAF-42E3-876A-4A1BDBBA39A2}" type="presParOf" srcId="{45F2B9B5-8011-40F0-B3DB-A9036837BE2C}" destId="{6725EAB7-9F62-40C1-B291-36FADA76B03B}" srcOrd="0" destOrd="0" presId="urn:microsoft.com/office/officeart/2018/2/layout/IconCircleList"/>
    <dgm:cxn modelId="{70B21B2C-3CA3-4ABB-AF77-3AEDA0A9BFF0}" type="presParOf" srcId="{45F2B9B5-8011-40F0-B3DB-A9036837BE2C}" destId="{EE985806-4B97-4981-B519-550FF6127E2B}" srcOrd="1" destOrd="0" presId="urn:microsoft.com/office/officeart/2018/2/layout/IconCircleList"/>
    <dgm:cxn modelId="{75D5D67E-35A3-4046-A619-654DB9E7293A}" type="presParOf" srcId="{45F2B9B5-8011-40F0-B3DB-A9036837BE2C}" destId="{B415CBC6-C2DD-41FC-9381-E14650C91077}" srcOrd="2" destOrd="0" presId="urn:microsoft.com/office/officeart/2018/2/layout/IconCircleList"/>
    <dgm:cxn modelId="{BC3A34FC-62DD-4B48-AC1E-6361765772CB}" type="presParOf" srcId="{45F2B9B5-8011-40F0-B3DB-A9036837BE2C}" destId="{744128F7-1979-4625-BE53-EEB1FE87B0CE}" srcOrd="3" destOrd="0" presId="urn:microsoft.com/office/officeart/2018/2/layout/IconCircleList"/>
    <dgm:cxn modelId="{1144C1B9-7D06-45DA-A1A4-F714E4352FFB}" type="presParOf" srcId="{501F78D9-3DE4-498D-BF81-508420D6F169}" destId="{95D11C94-E8DD-494A-9D6B-C88097D90C28}" srcOrd="5" destOrd="0" presId="urn:microsoft.com/office/officeart/2018/2/layout/IconCircleList"/>
    <dgm:cxn modelId="{7556FBA8-1A98-420F-BEC2-66DB74DC2807}" type="presParOf" srcId="{501F78D9-3DE4-498D-BF81-508420D6F169}" destId="{3741F2CC-7984-4D4B-B8AB-3413F0253CFE}" srcOrd="6" destOrd="0" presId="urn:microsoft.com/office/officeart/2018/2/layout/IconCircleList"/>
    <dgm:cxn modelId="{C996857F-CDD4-4B30-ADF9-1296D32206C0}" type="presParOf" srcId="{3741F2CC-7984-4D4B-B8AB-3413F0253CFE}" destId="{A6B27F50-BBC2-4EA8-A998-63EA3E77C909}" srcOrd="0" destOrd="0" presId="urn:microsoft.com/office/officeart/2018/2/layout/IconCircleList"/>
    <dgm:cxn modelId="{20836F41-C2AF-4F89-A5B6-DEB4F10B7D83}" type="presParOf" srcId="{3741F2CC-7984-4D4B-B8AB-3413F0253CFE}" destId="{B5880D9A-EE4B-4BF7-A235-49E6E407D605}" srcOrd="1" destOrd="0" presId="urn:microsoft.com/office/officeart/2018/2/layout/IconCircleList"/>
    <dgm:cxn modelId="{C7D38113-2AC1-45AD-9FAD-E3EB64A70AFE}" type="presParOf" srcId="{3741F2CC-7984-4D4B-B8AB-3413F0253CFE}" destId="{282ED577-DFA8-4070-A081-27BE4E4D21E1}" srcOrd="2" destOrd="0" presId="urn:microsoft.com/office/officeart/2018/2/layout/IconCircleList"/>
    <dgm:cxn modelId="{500C8739-00CB-4D2F-9DF5-454B5C6A5F6E}" type="presParOf" srcId="{3741F2CC-7984-4D4B-B8AB-3413F0253CFE}" destId="{424EC074-3A3C-4480-BE9F-B01A28BA8A95}"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45D8FA8-F142-476B-AE2F-81C88720810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B06BAFF-21E3-4C65-91A3-D246C8C55AE4}">
      <dgm:prSet/>
      <dgm:spPr/>
      <dgm:t>
        <a:bodyPr/>
        <a:lstStyle/>
        <a:p>
          <a:r>
            <a:rPr lang="en-GB" b="1" dirty="0">
              <a:latin typeface="Times New Roman"/>
              <a:cs typeface="Times New Roman"/>
            </a:rPr>
            <a:t>Vision communication: </a:t>
          </a:r>
          <a:r>
            <a:rPr lang="en-GB" dirty="0">
              <a:latin typeface="Times New Roman"/>
              <a:cs typeface="Times New Roman"/>
            </a:rPr>
            <a:t>Improved vision communication in decision-making processes at luxury F&amp;B establishments enhances alignment among the staff and a better guest satisfaction rating. It is also recommended that leaders should frequently discuss departmental objectives and market positioning strategies.</a:t>
          </a:r>
          <a:endParaRPr lang="en-US" dirty="0">
            <a:latin typeface="Times New Roman"/>
            <a:cs typeface="Times New Roman"/>
          </a:endParaRPr>
        </a:p>
      </dgm:t>
    </dgm:pt>
    <dgm:pt modelId="{3F375F98-6850-4130-BC26-F5CF8143AEB7}" type="parTrans" cxnId="{867CB26A-2F06-4232-AAFB-5A6A38313A61}">
      <dgm:prSet/>
      <dgm:spPr/>
      <dgm:t>
        <a:bodyPr/>
        <a:lstStyle/>
        <a:p>
          <a:endParaRPr lang="en-US"/>
        </a:p>
      </dgm:t>
    </dgm:pt>
    <dgm:pt modelId="{4E8B3A67-FEF5-4246-A80D-6D63051693A1}" type="sibTrans" cxnId="{867CB26A-2F06-4232-AAFB-5A6A38313A61}">
      <dgm:prSet/>
      <dgm:spPr/>
      <dgm:t>
        <a:bodyPr/>
        <a:lstStyle/>
        <a:p>
          <a:endParaRPr lang="en-US"/>
        </a:p>
      </dgm:t>
    </dgm:pt>
    <dgm:pt modelId="{EC2BC3CE-ADBD-47B3-A586-19E33542C7C3}">
      <dgm:prSet/>
      <dgm:spPr/>
      <dgm:t>
        <a:bodyPr/>
        <a:lstStyle/>
        <a:p>
          <a:r>
            <a:rPr lang="en-GB" b="1" dirty="0">
              <a:latin typeface="Times New Roman"/>
              <a:cs typeface="Times New Roman"/>
            </a:rPr>
            <a:t>Individual consideration: </a:t>
          </a:r>
          <a:r>
            <a:rPr lang="en-GB" dirty="0">
              <a:latin typeface="Times New Roman"/>
              <a:cs typeface="Times New Roman"/>
            </a:rPr>
            <a:t>Effective employee training and diverse ways of targeted matching processes by fine dining restaurants lead to a 40% increase in employee turnover rates (Gui et al., 2020). This implies the provision of one-to-one appointments and a specific career map.</a:t>
          </a:r>
          <a:endParaRPr lang="en-US" dirty="0">
            <a:latin typeface="Times New Roman"/>
            <a:cs typeface="Times New Roman"/>
          </a:endParaRPr>
        </a:p>
      </dgm:t>
    </dgm:pt>
    <dgm:pt modelId="{2F856380-1BDE-4064-A1E6-8D46EBE3BA81}" type="parTrans" cxnId="{658CDD5F-4144-42C2-904C-A344671A3D46}">
      <dgm:prSet/>
      <dgm:spPr/>
      <dgm:t>
        <a:bodyPr/>
        <a:lstStyle/>
        <a:p>
          <a:endParaRPr lang="en-US"/>
        </a:p>
      </dgm:t>
    </dgm:pt>
    <dgm:pt modelId="{6297F4A5-D592-4388-843D-FC58165EFE8A}" type="sibTrans" cxnId="{658CDD5F-4144-42C2-904C-A344671A3D46}">
      <dgm:prSet/>
      <dgm:spPr/>
      <dgm:t>
        <a:bodyPr/>
        <a:lstStyle/>
        <a:p>
          <a:endParaRPr lang="en-US"/>
        </a:p>
      </dgm:t>
    </dgm:pt>
    <dgm:pt modelId="{11C23997-A778-4E22-81F3-2D0049B24644}">
      <dgm:prSet/>
      <dgm:spPr/>
      <dgm:t>
        <a:bodyPr/>
        <a:lstStyle/>
        <a:p>
          <a:r>
            <a:rPr lang="en-GB" b="1" dirty="0">
              <a:latin typeface="Times New Roman"/>
              <a:cs typeface="Times New Roman"/>
            </a:rPr>
            <a:t>Intellectual stimulation: </a:t>
          </a:r>
          <a:r>
            <a:rPr lang="en-GB" dirty="0">
              <a:latin typeface="Times New Roman"/>
              <a:cs typeface="Times New Roman"/>
            </a:rPr>
            <a:t>Teams motivated to be creative and generate ideas are more creative in F&amp;B operations such as menu creation and service. The Ritz London can set up daily/weekly or at least monthly innovation sessions as well as cross-skill encouragement.</a:t>
          </a:r>
          <a:endParaRPr lang="en-US" dirty="0">
            <a:latin typeface="Times New Roman"/>
            <a:cs typeface="Times New Roman"/>
          </a:endParaRPr>
        </a:p>
      </dgm:t>
    </dgm:pt>
    <dgm:pt modelId="{AA3D57D6-C1EF-4D2A-B351-B038E7444775}" type="parTrans" cxnId="{B5E6D4DA-6DB6-44B2-9D01-2C9302A0DDF8}">
      <dgm:prSet/>
      <dgm:spPr/>
      <dgm:t>
        <a:bodyPr/>
        <a:lstStyle/>
        <a:p>
          <a:endParaRPr lang="en-US"/>
        </a:p>
      </dgm:t>
    </dgm:pt>
    <dgm:pt modelId="{0EB275A3-608E-48F4-916B-937C565E73CE}" type="sibTrans" cxnId="{B5E6D4DA-6DB6-44B2-9D01-2C9302A0DDF8}">
      <dgm:prSet/>
      <dgm:spPr/>
      <dgm:t>
        <a:bodyPr/>
        <a:lstStyle/>
        <a:p>
          <a:endParaRPr lang="en-US"/>
        </a:p>
      </dgm:t>
    </dgm:pt>
    <dgm:pt modelId="{EA38CCE6-633E-46B6-9054-DC4D191C6DD2}" type="pres">
      <dgm:prSet presAssocID="{C45D8FA8-F142-476B-AE2F-81C88720810B}" presName="root" presStyleCnt="0">
        <dgm:presLayoutVars>
          <dgm:dir/>
          <dgm:resizeHandles val="exact"/>
        </dgm:presLayoutVars>
      </dgm:prSet>
      <dgm:spPr/>
    </dgm:pt>
    <dgm:pt modelId="{DFC61B61-7ABE-4036-80F5-608E38105CB1}" type="pres">
      <dgm:prSet presAssocID="{1B06BAFF-21E3-4C65-91A3-D246C8C55AE4}" presName="compNode" presStyleCnt="0"/>
      <dgm:spPr/>
    </dgm:pt>
    <dgm:pt modelId="{127BC4A5-8066-4C2C-AF82-C151D56708D3}" type="pres">
      <dgm:prSet presAssocID="{1B06BAFF-21E3-4C65-91A3-D246C8C55AE4}" presName="bgRect" presStyleLbl="bgShp" presStyleIdx="0" presStyleCnt="3"/>
      <dgm:spPr/>
    </dgm:pt>
    <dgm:pt modelId="{4A4B40B0-6C59-4FAA-9EC8-C1CFBC2DB679}" type="pres">
      <dgm:prSet presAssocID="{1B06BAFF-21E3-4C65-91A3-D246C8C55AE4}"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3CE2DA89-1258-45C5-8318-C14BA275F545}" type="pres">
      <dgm:prSet presAssocID="{1B06BAFF-21E3-4C65-91A3-D246C8C55AE4}" presName="spaceRect" presStyleCnt="0"/>
      <dgm:spPr/>
    </dgm:pt>
    <dgm:pt modelId="{ECAE6BC4-92BF-4D2E-A094-E0FEBADC2B09}" type="pres">
      <dgm:prSet presAssocID="{1B06BAFF-21E3-4C65-91A3-D246C8C55AE4}" presName="parTx" presStyleLbl="revTx" presStyleIdx="0" presStyleCnt="3">
        <dgm:presLayoutVars>
          <dgm:chMax val="0"/>
          <dgm:chPref val="0"/>
        </dgm:presLayoutVars>
      </dgm:prSet>
      <dgm:spPr/>
    </dgm:pt>
    <dgm:pt modelId="{B126E0D7-30AB-486E-8E89-CEBA4FB0E5EC}" type="pres">
      <dgm:prSet presAssocID="{4E8B3A67-FEF5-4246-A80D-6D63051693A1}" presName="sibTrans" presStyleCnt="0"/>
      <dgm:spPr/>
    </dgm:pt>
    <dgm:pt modelId="{DACB5CC8-90D4-46AD-96F6-4EF24BFD79F3}" type="pres">
      <dgm:prSet presAssocID="{EC2BC3CE-ADBD-47B3-A586-19E33542C7C3}" presName="compNode" presStyleCnt="0"/>
      <dgm:spPr/>
    </dgm:pt>
    <dgm:pt modelId="{5285B802-70DD-4287-B3EC-648DCF6F9D9C}" type="pres">
      <dgm:prSet presAssocID="{EC2BC3CE-ADBD-47B3-A586-19E33542C7C3}" presName="bgRect" presStyleLbl="bgShp" presStyleIdx="1" presStyleCnt="3"/>
      <dgm:spPr/>
    </dgm:pt>
    <dgm:pt modelId="{0322C815-CF12-4ABD-87D8-02FD441892AD}" type="pres">
      <dgm:prSet presAssocID="{EC2BC3CE-ADBD-47B3-A586-19E33542C7C3}"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6676AC38-34E4-4E47-9F97-EA27615A3F07}" type="pres">
      <dgm:prSet presAssocID="{EC2BC3CE-ADBD-47B3-A586-19E33542C7C3}" presName="spaceRect" presStyleCnt="0"/>
      <dgm:spPr/>
    </dgm:pt>
    <dgm:pt modelId="{7F535D73-342B-49C9-B320-31218955DF88}" type="pres">
      <dgm:prSet presAssocID="{EC2BC3CE-ADBD-47B3-A586-19E33542C7C3}" presName="parTx" presStyleLbl="revTx" presStyleIdx="1" presStyleCnt="3">
        <dgm:presLayoutVars>
          <dgm:chMax val="0"/>
          <dgm:chPref val="0"/>
        </dgm:presLayoutVars>
      </dgm:prSet>
      <dgm:spPr/>
    </dgm:pt>
    <dgm:pt modelId="{635AFF1C-3DFF-4165-94DC-4BC0BC4295F1}" type="pres">
      <dgm:prSet presAssocID="{6297F4A5-D592-4388-843D-FC58165EFE8A}" presName="sibTrans" presStyleCnt="0"/>
      <dgm:spPr/>
    </dgm:pt>
    <dgm:pt modelId="{B035C6D3-66B1-4A56-BAF7-82C3F1FDA659}" type="pres">
      <dgm:prSet presAssocID="{11C23997-A778-4E22-81F3-2D0049B24644}" presName="compNode" presStyleCnt="0"/>
      <dgm:spPr/>
    </dgm:pt>
    <dgm:pt modelId="{2F681FC5-C6CA-4937-ACE1-A8A1AED8EBF2}" type="pres">
      <dgm:prSet presAssocID="{11C23997-A778-4E22-81F3-2D0049B24644}" presName="bgRect" presStyleLbl="bgShp" presStyleIdx="2" presStyleCnt="3"/>
      <dgm:spPr/>
    </dgm:pt>
    <dgm:pt modelId="{B98A79AC-B305-400A-A8CF-5642F597D61D}" type="pres">
      <dgm:prSet presAssocID="{11C23997-A778-4E22-81F3-2D0049B24644}"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bulb"/>
        </a:ext>
      </dgm:extLst>
    </dgm:pt>
    <dgm:pt modelId="{122A7B59-2CA4-4C6D-9BF8-720B60B56057}" type="pres">
      <dgm:prSet presAssocID="{11C23997-A778-4E22-81F3-2D0049B24644}" presName="spaceRect" presStyleCnt="0"/>
      <dgm:spPr/>
    </dgm:pt>
    <dgm:pt modelId="{9E4B65D3-B196-45DD-BE1B-81DF227032A9}" type="pres">
      <dgm:prSet presAssocID="{11C23997-A778-4E22-81F3-2D0049B24644}" presName="parTx" presStyleLbl="revTx" presStyleIdx="2" presStyleCnt="3">
        <dgm:presLayoutVars>
          <dgm:chMax val="0"/>
          <dgm:chPref val="0"/>
        </dgm:presLayoutVars>
      </dgm:prSet>
      <dgm:spPr/>
    </dgm:pt>
  </dgm:ptLst>
  <dgm:cxnLst>
    <dgm:cxn modelId="{00B72710-075E-4CD2-B8B2-A7D0F85252B0}" type="presOf" srcId="{EC2BC3CE-ADBD-47B3-A586-19E33542C7C3}" destId="{7F535D73-342B-49C9-B320-31218955DF88}" srcOrd="0" destOrd="0" presId="urn:microsoft.com/office/officeart/2018/2/layout/IconVerticalSolidList"/>
    <dgm:cxn modelId="{0EA5202A-EF09-4FF5-B0CB-B4F1EE2A707B}" type="presOf" srcId="{1B06BAFF-21E3-4C65-91A3-D246C8C55AE4}" destId="{ECAE6BC4-92BF-4D2E-A094-E0FEBADC2B09}" srcOrd="0" destOrd="0" presId="urn:microsoft.com/office/officeart/2018/2/layout/IconVerticalSolidList"/>
    <dgm:cxn modelId="{658CDD5F-4144-42C2-904C-A344671A3D46}" srcId="{C45D8FA8-F142-476B-AE2F-81C88720810B}" destId="{EC2BC3CE-ADBD-47B3-A586-19E33542C7C3}" srcOrd="1" destOrd="0" parTransId="{2F856380-1BDE-4064-A1E6-8D46EBE3BA81}" sibTransId="{6297F4A5-D592-4388-843D-FC58165EFE8A}"/>
    <dgm:cxn modelId="{867CB26A-2F06-4232-AAFB-5A6A38313A61}" srcId="{C45D8FA8-F142-476B-AE2F-81C88720810B}" destId="{1B06BAFF-21E3-4C65-91A3-D246C8C55AE4}" srcOrd="0" destOrd="0" parTransId="{3F375F98-6850-4130-BC26-F5CF8143AEB7}" sibTransId="{4E8B3A67-FEF5-4246-A80D-6D63051693A1}"/>
    <dgm:cxn modelId="{391F80CA-19B8-4FA5-A88B-997A1905832D}" type="presOf" srcId="{C45D8FA8-F142-476B-AE2F-81C88720810B}" destId="{EA38CCE6-633E-46B6-9054-DC4D191C6DD2}" srcOrd="0" destOrd="0" presId="urn:microsoft.com/office/officeart/2018/2/layout/IconVerticalSolidList"/>
    <dgm:cxn modelId="{8F97D8D5-5867-4FB4-A1F9-21B529ED6D31}" type="presOf" srcId="{11C23997-A778-4E22-81F3-2D0049B24644}" destId="{9E4B65D3-B196-45DD-BE1B-81DF227032A9}" srcOrd="0" destOrd="0" presId="urn:microsoft.com/office/officeart/2018/2/layout/IconVerticalSolidList"/>
    <dgm:cxn modelId="{B5E6D4DA-6DB6-44B2-9D01-2C9302A0DDF8}" srcId="{C45D8FA8-F142-476B-AE2F-81C88720810B}" destId="{11C23997-A778-4E22-81F3-2D0049B24644}" srcOrd="2" destOrd="0" parTransId="{AA3D57D6-C1EF-4D2A-B351-B038E7444775}" sibTransId="{0EB275A3-608E-48F4-916B-937C565E73CE}"/>
    <dgm:cxn modelId="{65816D4D-DDA5-44D3-82C2-7E01DB6F0C0B}" type="presParOf" srcId="{EA38CCE6-633E-46B6-9054-DC4D191C6DD2}" destId="{DFC61B61-7ABE-4036-80F5-608E38105CB1}" srcOrd="0" destOrd="0" presId="urn:microsoft.com/office/officeart/2018/2/layout/IconVerticalSolidList"/>
    <dgm:cxn modelId="{ED4867F4-953D-4396-BB1C-646688959274}" type="presParOf" srcId="{DFC61B61-7ABE-4036-80F5-608E38105CB1}" destId="{127BC4A5-8066-4C2C-AF82-C151D56708D3}" srcOrd="0" destOrd="0" presId="urn:microsoft.com/office/officeart/2018/2/layout/IconVerticalSolidList"/>
    <dgm:cxn modelId="{35ED5EEF-4F7F-4231-9400-6B5F6E470E61}" type="presParOf" srcId="{DFC61B61-7ABE-4036-80F5-608E38105CB1}" destId="{4A4B40B0-6C59-4FAA-9EC8-C1CFBC2DB679}" srcOrd="1" destOrd="0" presId="urn:microsoft.com/office/officeart/2018/2/layout/IconVerticalSolidList"/>
    <dgm:cxn modelId="{DBB930F9-07B7-4E88-8F82-BB9F181E25C2}" type="presParOf" srcId="{DFC61B61-7ABE-4036-80F5-608E38105CB1}" destId="{3CE2DA89-1258-45C5-8318-C14BA275F545}" srcOrd="2" destOrd="0" presId="urn:microsoft.com/office/officeart/2018/2/layout/IconVerticalSolidList"/>
    <dgm:cxn modelId="{A7916C96-9C50-4F3B-9EE5-7012CD5D5A60}" type="presParOf" srcId="{DFC61B61-7ABE-4036-80F5-608E38105CB1}" destId="{ECAE6BC4-92BF-4D2E-A094-E0FEBADC2B09}" srcOrd="3" destOrd="0" presId="urn:microsoft.com/office/officeart/2018/2/layout/IconVerticalSolidList"/>
    <dgm:cxn modelId="{3F443E0D-94B2-470F-84C7-469FEECB4B5C}" type="presParOf" srcId="{EA38CCE6-633E-46B6-9054-DC4D191C6DD2}" destId="{B126E0D7-30AB-486E-8E89-CEBA4FB0E5EC}" srcOrd="1" destOrd="0" presId="urn:microsoft.com/office/officeart/2018/2/layout/IconVerticalSolidList"/>
    <dgm:cxn modelId="{2153B11F-5620-4D43-9A96-718772D3C3BF}" type="presParOf" srcId="{EA38CCE6-633E-46B6-9054-DC4D191C6DD2}" destId="{DACB5CC8-90D4-46AD-96F6-4EF24BFD79F3}" srcOrd="2" destOrd="0" presId="urn:microsoft.com/office/officeart/2018/2/layout/IconVerticalSolidList"/>
    <dgm:cxn modelId="{5DC23616-36B0-4BF1-8247-2D47A728826B}" type="presParOf" srcId="{DACB5CC8-90D4-46AD-96F6-4EF24BFD79F3}" destId="{5285B802-70DD-4287-B3EC-648DCF6F9D9C}" srcOrd="0" destOrd="0" presId="urn:microsoft.com/office/officeart/2018/2/layout/IconVerticalSolidList"/>
    <dgm:cxn modelId="{E578A681-7FDD-4E7C-A0CA-2B0440317C03}" type="presParOf" srcId="{DACB5CC8-90D4-46AD-96F6-4EF24BFD79F3}" destId="{0322C815-CF12-4ABD-87D8-02FD441892AD}" srcOrd="1" destOrd="0" presId="urn:microsoft.com/office/officeart/2018/2/layout/IconVerticalSolidList"/>
    <dgm:cxn modelId="{8384D188-A9D9-4F45-A992-FC3E58FB6033}" type="presParOf" srcId="{DACB5CC8-90D4-46AD-96F6-4EF24BFD79F3}" destId="{6676AC38-34E4-4E47-9F97-EA27615A3F07}" srcOrd="2" destOrd="0" presId="urn:microsoft.com/office/officeart/2018/2/layout/IconVerticalSolidList"/>
    <dgm:cxn modelId="{38E79260-6144-4532-98CD-971DAC8107CB}" type="presParOf" srcId="{DACB5CC8-90D4-46AD-96F6-4EF24BFD79F3}" destId="{7F535D73-342B-49C9-B320-31218955DF88}" srcOrd="3" destOrd="0" presId="urn:microsoft.com/office/officeart/2018/2/layout/IconVerticalSolidList"/>
    <dgm:cxn modelId="{68D6A7B7-DF0A-4BFE-B554-C3F0F462969C}" type="presParOf" srcId="{EA38CCE6-633E-46B6-9054-DC4D191C6DD2}" destId="{635AFF1C-3DFF-4165-94DC-4BC0BC4295F1}" srcOrd="3" destOrd="0" presId="urn:microsoft.com/office/officeart/2018/2/layout/IconVerticalSolidList"/>
    <dgm:cxn modelId="{A5E30234-AD5B-4548-8D0E-D5EB9B19DA5F}" type="presParOf" srcId="{EA38CCE6-633E-46B6-9054-DC4D191C6DD2}" destId="{B035C6D3-66B1-4A56-BAF7-82C3F1FDA659}" srcOrd="4" destOrd="0" presId="urn:microsoft.com/office/officeart/2018/2/layout/IconVerticalSolidList"/>
    <dgm:cxn modelId="{6391AAE8-09AA-46DB-ACF4-29DFF2279105}" type="presParOf" srcId="{B035C6D3-66B1-4A56-BAF7-82C3F1FDA659}" destId="{2F681FC5-C6CA-4937-ACE1-A8A1AED8EBF2}" srcOrd="0" destOrd="0" presId="urn:microsoft.com/office/officeart/2018/2/layout/IconVerticalSolidList"/>
    <dgm:cxn modelId="{2C567175-B804-434D-9574-366072BDDA33}" type="presParOf" srcId="{B035C6D3-66B1-4A56-BAF7-82C3F1FDA659}" destId="{B98A79AC-B305-400A-A8CF-5642F597D61D}" srcOrd="1" destOrd="0" presId="urn:microsoft.com/office/officeart/2018/2/layout/IconVerticalSolidList"/>
    <dgm:cxn modelId="{1CA0BF5B-C2F9-4415-AE53-E7F3F2A2BFE6}" type="presParOf" srcId="{B035C6D3-66B1-4A56-BAF7-82C3F1FDA659}" destId="{122A7B59-2CA4-4C6D-9BF8-720B60B56057}" srcOrd="2" destOrd="0" presId="urn:microsoft.com/office/officeart/2018/2/layout/IconVerticalSolidList"/>
    <dgm:cxn modelId="{361B47AE-5037-4601-B515-4B941E275523}" type="presParOf" srcId="{B035C6D3-66B1-4A56-BAF7-82C3F1FDA659}" destId="{9E4B65D3-B196-45DD-BE1B-81DF227032A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F41C1-553F-4C03-A102-5B55464F1FB3}">
      <dsp:nvSpPr>
        <dsp:cNvPr id="0" name=""/>
        <dsp:cNvSpPr/>
      </dsp:nvSpPr>
      <dsp:spPr>
        <a:xfrm>
          <a:off x="113001" y="244499"/>
          <a:ext cx="833997" cy="83399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14B4F6-AD1A-4242-93DB-6FBDA8ACCF8D}">
      <dsp:nvSpPr>
        <dsp:cNvPr id="0" name=""/>
        <dsp:cNvSpPr/>
      </dsp:nvSpPr>
      <dsp:spPr>
        <a:xfrm>
          <a:off x="288141" y="419639"/>
          <a:ext cx="483718" cy="48371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33BFD6-BDCA-4F06-B2BC-2E61C9DE746C}">
      <dsp:nvSpPr>
        <dsp:cNvPr id="0" name=""/>
        <dsp:cNvSpPr/>
      </dsp:nvSpPr>
      <dsp:spPr>
        <a:xfrm>
          <a:off x="1125712" y="244499"/>
          <a:ext cx="1965850" cy="8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b="1" kern="1200" dirty="0">
              <a:latin typeface="Times New Roman"/>
              <a:cs typeface="Times New Roman"/>
            </a:rPr>
            <a:t>2.5 Legal &amp; Environmental Factors</a:t>
          </a:r>
          <a:endParaRPr lang="en-US" sz="1100" b="1" kern="1200" dirty="0">
            <a:latin typeface="Times New Roman"/>
            <a:cs typeface="Times New Roman"/>
          </a:endParaRPr>
        </a:p>
      </dsp:txBody>
      <dsp:txXfrm>
        <a:off x="1125712" y="244499"/>
        <a:ext cx="1965850" cy="833997"/>
      </dsp:txXfrm>
    </dsp:sp>
    <dsp:sp modelId="{EA2A863D-AF4D-4488-B82B-5F9D19B8E2AB}">
      <dsp:nvSpPr>
        <dsp:cNvPr id="0" name=""/>
        <dsp:cNvSpPr/>
      </dsp:nvSpPr>
      <dsp:spPr>
        <a:xfrm>
          <a:off x="3434097" y="244499"/>
          <a:ext cx="833997" cy="83399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F5F2E5-2809-4CC4-AD65-D58AD9D8B7AF}">
      <dsp:nvSpPr>
        <dsp:cNvPr id="0" name=""/>
        <dsp:cNvSpPr/>
      </dsp:nvSpPr>
      <dsp:spPr>
        <a:xfrm>
          <a:off x="3609237" y="419639"/>
          <a:ext cx="483718" cy="48371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E9AFF4-342E-4A6F-8D8C-26AC3D88A282}">
      <dsp:nvSpPr>
        <dsp:cNvPr id="0" name=""/>
        <dsp:cNvSpPr/>
      </dsp:nvSpPr>
      <dsp:spPr>
        <a:xfrm>
          <a:off x="4446808" y="244499"/>
          <a:ext cx="1965850" cy="8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When it comes to regulation the UK hospitality sector has several conditions that have to be met. The working time regulations have been very crucial, especially with the Health and Safety Executive noting new compliance checks in Luxury Hotels due to Brexit changes (HSE, 2023). </a:t>
          </a:r>
          <a:endParaRPr lang="en-US" sz="1100" kern="1200" dirty="0">
            <a:latin typeface="Times New Roman"/>
            <a:cs typeface="Times New Roman"/>
          </a:endParaRPr>
        </a:p>
      </dsp:txBody>
      <dsp:txXfrm>
        <a:off x="4446808" y="244499"/>
        <a:ext cx="1965850" cy="833997"/>
      </dsp:txXfrm>
    </dsp:sp>
    <dsp:sp modelId="{21E37B52-2849-4C20-B381-9E2D47A3A965}">
      <dsp:nvSpPr>
        <dsp:cNvPr id="0" name=""/>
        <dsp:cNvSpPr/>
      </dsp:nvSpPr>
      <dsp:spPr>
        <a:xfrm>
          <a:off x="113001" y="1848903"/>
          <a:ext cx="833997" cy="83399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16FA2B-FE1B-4A81-B3E8-4BE074109F3C}">
      <dsp:nvSpPr>
        <dsp:cNvPr id="0" name=""/>
        <dsp:cNvSpPr/>
      </dsp:nvSpPr>
      <dsp:spPr>
        <a:xfrm>
          <a:off x="288141" y="2024043"/>
          <a:ext cx="483718" cy="483718"/>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1B5B69-59FF-4391-AC23-6AD10D398E85}">
      <dsp:nvSpPr>
        <dsp:cNvPr id="0" name=""/>
        <dsp:cNvSpPr/>
      </dsp:nvSpPr>
      <dsp:spPr>
        <a:xfrm>
          <a:off x="1125712" y="1848903"/>
          <a:ext cx="1965850" cy="8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This is a challenge that every Ritz London emulating other facilities holds the principles of premium services provision without compromising the 48-hour weekly working policy despite operating on a round-the-clock basis.</a:t>
          </a:r>
          <a:endParaRPr lang="en-US" sz="1100" kern="1200" dirty="0">
            <a:latin typeface="Times New Roman"/>
            <a:cs typeface="Times New Roman"/>
          </a:endParaRPr>
        </a:p>
      </dsp:txBody>
      <dsp:txXfrm>
        <a:off x="1125712" y="1848903"/>
        <a:ext cx="1965850" cy="833997"/>
      </dsp:txXfrm>
    </dsp:sp>
    <dsp:sp modelId="{776899E1-D8DA-4E9F-91B1-952AB455BB72}">
      <dsp:nvSpPr>
        <dsp:cNvPr id="0" name=""/>
        <dsp:cNvSpPr/>
      </dsp:nvSpPr>
      <dsp:spPr>
        <a:xfrm>
          <a:off x="3434097" y="1848903"/>
          <a:ext cx="833997" cy="83399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2A8632-507A-4060-B410-1477C9BBF6D5}">
      <dsp:nvSpPr>
        <dsp:cNvPr id="0" name=""/>
        <dsp:cNvSpPr/>
      </dsp:nvSpPr>
      <dsp:spPr>
        <a:xfrm>
          <a:off x="3609237" y="2024043"/>
          <a:ext cx="483718" cy="483718"/>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E2D5D0-33EF-422F-BF48-5210A19B2959}">
      <dsp:nvSpPr>
        <dsp:cNvPr id="0" name=""/>
        <dsp:cNvSpPr/>
      </dsp:nvSpPr>
      <dsp:spPr>
        <a:xfrm>
          <a:off x="4446808" y="1848903"/>
          <a:ext cx="1965850" cy="8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Leading luxury hotels have signed up to the science-based targets for carbon-cutting. An extensive green training programme has been launched and the company has received ISO 14001 environmental management (The Ritz Hotel London, 2024).</a:t>
          </a:r>
          <a:endParaRPr lang="en-US" sz="1100" kern="1200" dirty="0">
            <a:latin typeface="Times New Roman"/>
            <a:cs typeface="Times New Roman"/>
          </a:endParaRPr>
        </a:p>
      </dsp:txBody>
      <dsp:txXfrm>
        <a:off x="4446808" y="1848903"/>
        <a:ext cx="1965850" cy="833997"/>
      </dsp:txXfrm>
    </dsp:sp>
    <dsp:sp modelId="{569FCD8D-83A4-4C3B-BABF-58F84CD74ACE}">
      <dsp:nvSpPr>
        <dsp:cNvPr id="0" name=""/>
        <dsp:cNvSpPr/>
      </dsp:nvSpPr>
      <dsp:spPr>
        <a:xfrm>
          <a:off x="113001" y="3453307"/>
          <a:ext cx="833997" cy="83399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92B33E-567D-48EF-AA40-DD40397CF7E8}">
      <dsp:nvSpPr>
        <dsp:cNvPr id="0" name=""/>
        <dsp:cNvSpPr/>
      </dsp:nvSpPr>
      <dsp:spPr>
        <a:xfrm>
          <a:off x="288141" y="3628447"/>
          <a:ext cx="483718" cy="483718"/>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A3778B-00B3-4C71-9E0E-884034E0C402}">
      <dsp:nvSpPr>
        <dsp:cNvPr id="0" name=""/>
        <dsp:cNvSpPr/>
      </dsp:nvSpPr>
      <dsp:spPr>
        <a:xfrm>
          <a:off x="1125712" y="3453307"/>
          <a:ext cx="1965850" cy="8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In a live ordinance by the Equality and Human Rights Commission workplace equality is found to be of topical worry in the hospitality sector (Baum et al., 2020). Most of the leading hotels are developing a structured plan to address the issues of gender pay disparity and diversity in management, where The Ritz London shows progress in such a diversity index in their recent assessment.</a:t>
          </a:r>
          <a:endParaRPr lang="en-US" sz="1100" kern="1200" dirty="0">
            <a:latin typeface="Times New Roman"/>
            <a:cs typeface="Times New Roman"/>
          </a:endParaRPr>
        </a:p>
      </dsp:txBody>
      <dsp:txXfrm>
        <a:off x="1125712" y="3453307"/>
        <a:ext cx="1965850" cy="8339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BB53A-929B-4F88-BF0B-C54A35D480FF}">
      <dsp:nvSpPr>
        <dsp:cNvPr id="0" name=""/>
        <dsp:cNvSpPr/>
      </dsp:nvSpPr>
      <dsp:spPr>
        <a:xfrm>
          <a:off x="9009" y="158813"/>
          <a:ext cx="1460366" cy="146036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80050E-1934-4335-A723-0549612AB69E}">
      <dsp:nvSpPr>
        <dsp:cNvPr id="0" name=""/>
        <dsp:cNvSpPr/>
      </dsp:nvSpPr>
      <dsp:spPr>
        <a:xfrm>
          <a:off x="315686" y="465490"/>
          <a:ext cx="847012" cy="84701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A69512-8636-424C-A740-1A71119612A3}">
      <dsp:nvSpPr>
        <dsp:cNvPr id="0" name=""/>
        <dsp:cNvSpPr/>
      </dsp:nvSpPr>
      <dsp:spPr>
        <a:xfrm>
          <a:off x="1782311" y="158813"/>
          <a:ext cx="3442291" cy="1460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Major hotel chains have developed innovative approaches to address contemporary HR challenges:</a:t>
          </a:r>
          <a:endParaRPr lang="en-US" sz="1100" kern="1200" dirty="0">
            <a:latin typeface="Times New Roman"/>
            <a:cs typeface="Times New Roman"/>
          </a:endParaRPr>
        </a:p>
      </dsp:txBody>
      <dsp:txXfrm>
        <a:off x="1782311" y="158813"/>
        <a:ext cx="3442291" cy="1460366"/>
      </dsp:txXfrm>
    </dsp:sp>
    <dsp:sp modelId="{5E0B8F32-495E-444C-B5D2-11974A597A01}">
      <dsp:nvSpPr>
        <dsp:cNvPr id="0" name=""/>
        <dsp:cNvSpPr/>
      </dsp:nvSpPr>
      <dsp:spPr>
        <a:xfrm>
          <a:off x="5824396" y="158813"/>
          <a:ext cx="1460366" cy="146036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33876F-D3AC-423E-85A5-891DB38BB497}">
      <dsp:nvSpPr>
        <dsp:cNvPr id="0" name=""/>
        <dsp:cNvSpPr/>
      </dsp:nvSpPr>
      <dsp:spPr>
        <a:xfrm>
          <a:off x="6131073" y="465490"/>
          <a:ext cx="847012" cy="84701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A842DA-7198-435E-86F6-0C91428EA287}">
      <dsp:nvSpPr>
        <dsp:cNvPr id="0" name=""/>
        <dsp:cNvSpPr/>
      </dsp:nvSpPr>
      <dsp:spPr>
        <a:xfrm>
          <a:off x="7597698" y="158813"/>
          <a:ext cx="3442291" cy="1460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Marriott International’s “Take Care” strategy is thus a holistic employee health management program. The program started at the global level and has brought impressive changes and the scores of employee satisfaction have improved by 18 percent (</a:t>
          </a:r>
          <a:r>
            <a:rPr lang="en-GB" sz="1100" kern="1200" dirty="0" err="1">
              <a:latin typeface="Times New Roman"/>
              <a:cs typeface="Times New Roman"/>
            </a:rPr>
            <a:t>Ntounis</a:t>
          </a:r>
          <a:r>
            <a:rPr lang="en-GB" sz="1100" kern="1200" dirty="0">
              <a:latin typeface="Times New Roman"/>
              <a:cs typeface="Times New Roman"/>
            </a:rPr>
            <a:t> et al., 2022). Included among the offerings are Employee Assistance Programs, Financial Wellness Program, and Career MAP.</a:t>
          </a:r>
          <a:endParaRPr lang="en-US" sz="1100" kern="1200" dirty="0">
            <a:latin typeface="Times New Roman"/>
            <a:cs typeface="Times New Roman"/>
          </a:endParaRPr>
        </a:p>
      </dsp:txBody>
      <dsp:txXfrm>
        <a:off x="7597698" y="158813"/>
        <a:ext cx="3442291" cy="1460366"/>
      </dsp:txXfrm>
    </dsp:sp>
    <dsp:sp modelId="{6725EAB7-9F62-40C1-B291-36FADA76B03B}">
      <dsp:nvSpPr>
        <dsp:cNvPr id="0" name=""/>
        <dsp:cNvSpPr/>
      </dsp:nvSpPr>
      <dsp:spPr>
        <a:xfrm>
          <a:off x="9009" y="2282458"/>
          <a:ext cx="1460366" cy="146036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985806-4B97-4981-B519-550FF6127E2B}">
      <dsp:nvSpPr>
        <dsp:cNvPr id="0" name=""/>
        <dsp:cNvSpPr/>
      </dsp:nvSpPr>
      <dsp:spPr>
        <a:xfrm>
          <a:off x="315686" y="2589135"/>
          <a:ext cx="847012" cy="847012"/>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4128F7-1979-4625-BE53-EEB1FE87B0CE}">
      <dsp:nvSpPr>
        <dsp:cNvPr id="0" name=""/>
        <dsp:cNvSpPr/>
      </dsp:nvSpPr>
      <dsp:spPr>
        <a:xfrm>
          <a:off x="1782311" y="2282458"/>
          <a:ext cx="3442291" cy="1460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IHG has helped the traditional retention patterns shift to a digital-first model of retaining their customers. They introduced an online learning model called “IHG Academy” through which the company provides internal promotions to employees at an average of 2,000 employees per annum across their luxury brands (IHG, 2023). The program– “Celebrate Service” which is the recognition program has had the great result of a 15% reduction in staff turnover rate among all the properties involved.</a:t>
          </a:r>
          <a:endParaRPr lang="en-US" sz="1100" kern="1200" dirty="0">
            <a:latin typeface="Times New Roman"/>
            <a:cs typeface="Times New Roman"/>
          </a:endParaRPr>
        </a:p>
      </dsp:txBody>
      <dsp:txXfrm>
        <a:off x="1782311" y="2282458"/>
        <a:ext cx="3442291" cy="1460366"/>
      </dsp:txXfrm>
    </dsp:sp>
    <dsp:sp modelId="{A6B27F50-BBC2-4EA8-A998-63EA3E77C909}">
      <dsp:nvSpPr>
        <dsp:cNvPr id="0" name=""/>
        <dsp:cNvSpPr/>
      </dsp:nvSpPr>
      <dsp:spPr>
        <a:xfrm>
          <a:off x="5824396" y="2282458"/>
          <a:ext cx="1460366" cy="146036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880D9A-EE4B-4BF7-A235-49E6E407D605}">
      <dsp:nvSpPr>
        <dsp:cNvPr id="0" name=""/>
        <dsp:cNvSpPr/>
      </dsp:nvSpPr>
      <dsp:spPr>
        <a:xfrm>
          <a:off x="6131073" y="2589135"/>
          <a:ext cx="847012" cy="847012"/>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4EC074-3A3C-4480-BE9F-B01A28BA8A95}">
      <dsp:nvSpPr>
        <dsp:cNvPr id="0" name=""/>
        <dsp:cNvSpPr/>
      </dsp:nvSpPr>
      <dsp:spPr>
        <a:xfrm>
          <a:off x="7597698" y="2282458"/>
          <a:ext cx="3442291" cy="1460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Times New Roman"/>
              <a:cs typeface="Times New Roman"/>
            </a:rPr>
            <a:t>Radisson Hotel is singled out to have led the way in ensuring the integration of sustainability into personnel training. Their “Responsible Business Training”, has trained 90% of their personnel in sustainable standards (Radisson Hotel Group, 2024). Their leadership development program is known as the “Radisson Leaders,” and the company promotes more than 60% of its management employees.</a:t>
          </a:r>
          <a:endParaRPr lang="en-US" sz="1100" kern="1200" dirty="0">
            <a:latin typeface="Times New Roman"/>
            <a:cs typeface="Times New Roman"/>
          </a:endParaRPr>
        </a:p>
      </dsp:txBody>
      <dsp:txXfrm>
        <a:off x="7597698" y="2282458"/>
        <a:ext cx="3442291" cy="14603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7BC4A5-8066-4C2C-AF82-C151D56708D3}">
      <dsp:nvSpPr>
        <dsp:cNvPr id="0" name=""/>
        <dsp:cNvSpPr/>
      </dsp:nvSpPr>
      <dsp:spPr>
        <a:xfrm>
          <a:off x="0" y="4112"/>
          <a:ext cx="6525661" cy="12968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4B40B0-6C59-4FAA-9EC8-C1CFBC2DB679}">
      <dsp:nvSpPr>
        <dsp:cNvPr id="0" name=""/>
        <dsp:cNvSpPr/>
      </dsp:nvSpPr>
      <dsp:spPr>
        <a:xfrm>
          <a:off x="392282" y="295893"/>
          <a:ext cx="713938" cy="71324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AE6BC4-92BF-4D2E-A094-E0FEBADC2B09}">
      <dsp:nvSpPr>
        <dsp:cNvPr id="0" name=""/>
        <dsp:cNvSpPr/>
      </dsp:nvSpPr>
      <dsp:spPr>
        <a:xfrm>
          <a:off x="1498504" y="4112"/>
          <a:ext cx="4968445" cy="129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379" tIns="137379" rIns="137379" bIns="137379"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Times New Roman"/>
              <a:cs typeface="Times New Roman"/>
            </a:rPr>
            <a:t>Vision communication: </a:t>
          </a:r>
          <a:r>
            <a:rPr lang="en-GB" sz="1400" kern="1200" dirty="0">
              <a:latin typeface="Times New Roman"/>
              <a:cs typeface="Times New Roman"/>
            </a:rPr>
            <a:t>Improved vision communication in decision-making processes at luxury F&amp;B establishments enhances alignment among the staff and a better guest satisfaction rating. It is also recommended that leaders should frequently discuss departmental objectives and market positioning strategies.</a:t>
          </a:r>
          <a:endParaRPr lang="en-US" sz="1400" kern="1200" dirty="0">
            <a:latin typeface="Times New Roman"/>
            <a:cs typeface="Times New Roman"/>
          </a:endParaRPr>
        </a:p>
      </dsp:txBody>
      <dsp:txXfrm>
        <a:off x="1498504" y="4112"/>
        <a:ext cx="4968445" cy="1298070"/>
      </dsp:txXfrm>
    </dsp:sp>
    <dsp:sp modelId="{5285B802-70DD-4287-B3EC-648DCF6F9D9C}">
      <dsp:nvSpPr>
        <dsp:cNvPr id="0" name=""/>
        <dsp:cNvSpPr/>
      </dsp:nvSpPr>
      <dsp:spPr>
        <a:xfrm>
          <a:off x="0" y="1616867"/>
          <a:ext cx="6525661" cy="12968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22C815-CF12-4ABD-87D8-02FD441892AD}">
      <dsp:nvSpPr>
        <dsp:cNvPr id="0" name=""/>
        <dsp:cNvSpPr/>
      </dsp:nvSpPr>
      <dsp:spPr>
        <a:xfrm>
          <a:off x="392282" y="1908647"/>
          <a:ext cx="713938" cy="71324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535D73-342B-49C9-B320-31218955DF88}">
      <dsp:nvSpPr>
        <dsp:cNvPr id="0" name=""/>
        <dsp:cNvSpPr/>
      </dsp:nvSpPr>
      <dsp:spPr>
        <a:xfrm>
          <a:off x="1498504" y="1616867"/>
          <a:ext cx="4968445" cy="129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379" tIns="137379" rIns="137379" bIns="137379"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Times New Roman"/>
              <a:cs typeface="Times New Roman"/>
            </a:rPr>
            <a:t>Individual consideration: </a:t>
          </a:r>
          <a:r>
            <a:rPr lang="en-GB" sz="1400" kern="1200" dirty="0">
              <a:latin typeface="Times New Roman"/>
              <a:cs typeface="Times New Roman"/>
            </a:rPr>
            <a:t>Effective employee training and diverse ways of targeted matching processes by fine dining restaurants lead to a 40% increase in employee turnover rates (Gui et al., 2020). This implies the provision of one-to-one appointments and a specific career map.</a:t>
          </a:r>
          <a:endParaRPr lang="en-US" sz="1400" kern="1200" dirty="0">
            <a:latin typeface="Times New Roman"/>
            <a:cs typeface="Times New Roman"/>
          </a:endParaRPr>
        </a:p>
      </dsp:txBody>
      <dsp:txXfrm>
        <a:off x="1498504" y="1616867"/>
        <a:ext cx="4968445" cy="1298070"/>
      </dsp:txXfrm>
    </dsp:sp>
    <dsp:sp modelId="{2F681FC5-C6CA-4937-ACE1-A8A1AED8EBF2}">
      <dsp:nvSpPr>
        <dsp:cNvPr id="0" name=""/>
        <dsp:cNvSpPr/>
      </dsp:nvSpPr>
      <dsp:spPr>
        <a:xfrm>
          <a:off x="0" y="3229621"/>
          <a:ext cx="6525661" cy="12968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8A79AC-B305-400A-A8CF-5642F597D61D}">
      <dsp:nvSpPr>
        <dsp:cNvPr id="0" name=""/>
        <dsp:cNvSpPr/>
      </dsp:nvSpPr>
      <dsp:spPr>
        <a:xfrm>
          <a:off x="392282" y="3521402"/>
          <a:ext cx="713938" cy="71324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4B65D3-B196-45DD-BE1B-81DF227032A9}">
      <dsp:nvSpPr>
        <dsp:cNvPr id="0" name=""/>
        <dsp:cNvSpPr/>
      </dsp:nvSpPr>
      <dsp:spPr>
        <a:xfrm>
          <a:off x="1498504" y="3229621"/>
          <a:ext cx="4968445" cy="129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379" tIns="137379" rIns="137379" bIns="137379"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Times New Roman"/>
              <a:cs typeface="Times New Roman"/>
            </a:rPr>
            <a:t>Intellectual stimulation: </a:t>
          </a:r>
          <a:r>
            <a:rPr lang="en-GB" sz="1400" kern="1200" dirty="0">
              <a:latin typeface="Times New Roman"/>
              <a:cs typeface="Times New Roman"/>
            </a:rPr>
            <a:t>Teams motivated to be creative and generate ideas are more creative in F&amp;B operations such as menu creation and service. The Ritz London can set up daily/weekly or at least monthly innovation sessions as well as cross-skill encouragement.</a:t>
          </a:r>
          <a:endParaRPr lang="en-US" sz="1400" kern="1200" dirty="0">
            <a:latin typeface="Times New Roman"/>
            <a:cs typeface="Times New Roman"/>
          </a:endParaRPr>
        </a:p>
      </dsp:txBody>
      <dsp:txXfrm>
        <a:off x="1498504" y="3229621"/>
        <a:ext cx="4968445" cy="129807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CD963D-E9D7-4FAD-B2CF-8B886E7BDD08}" type="datetimeFigureOut">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C9952-B00A-4CD8-8142-C3F9FFAB8978}" type="slidenum">
              <a:t>‹#›</a:t>
            </a:fld>
            <a:endParaRPr lang="en-US"/>
          </a:p>
        </p:txBody>
      </p:sp>
    </p:spTree>
    <p:extLst>
      <p:ext uri="{BB962C8B-B14F-4D97-AF65-F5344CB8AC3E}">
        <p14:creationId xmlns:p14="http://schemas.microsoft.com/office/powerpoint/2010/main" val="4172982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s://www.pwc.co.uk/industries/hospitality-leisure/insights/labour-costs-sharp-rise-slowing-demand-spotlight-cost-control-profitability-margins-hotels-2024.html" TargetMode="External" /><Relationship Id="rId13" Type="http://schemas.openxmlformats.org/officeDocument/2006/relationships/hyperlink" Target="https://www.theritzlondon.com/about-the-ritz/green-policy/" TargetMode="External" /><Relationship Id="rId3" Type="http://schemas.openxmlformats.org/officeDocument/2006/relationships/hyperlink" Target="https://uk.fourth.com/white-paper/the-hospitality-workforce-update" TargetMode="External" /><Relationship Id="rId7" Type="http://schemas.openxmlformats.org/officeDocument/2006/relationships/hyperlink" Target="https://www.ons.gov.uk/employmentandlabourmarket/peopleinwork/earningsandworkinghours/bulletins/lowandhighpayuk/2024" TargetMode="External" /><Relationship Id="rId12" Type="http://schemas.openxmlformats.org/officeDocument/2006/relationships/hyperlink" Target="https://haiilo.com/blog/gen-z-in-the-workplace/" TargetMode="External" /><Relationship Id="rId2" Type="http://schemas.openxmlformats.org/officeDocument/2006/relationships/slide" Target="../slides/slide12.xml" /><Relationship Id="rId1" Type="http://schemas.openxmlformats.org/officeDocument/2006/relationships/notesMaster" Target="../notesMasters/notesMaster1.xml" /><Relationship Id="rId6" Type="http://schemas.openxmlformats.org/officeDocument/2006/relationships/hyperlink" Target="https://careers.ihg.com/en/life-at-ihg/diversity-equity-and-inclusion/" TargetMode="External" /><Relationship Id="rId11" Type="http://schemas.openxmlformats.org/officeDocument/2006/relationships/hyperlink" Target="https://trailapp.com/blog/impact-brexit-hospitality" TargetMode="External" /><Relationship Id="rId5" Type="http://schemas.openxmlformats.org/officeDocument/2006/relationships/hyperlink" Target="https://researchbriefings.files.parliament.uk/documents/CBP-9111/CBP-9111.pdf" TargetMode="External" /><Relationship Id="rId15" Type="http://schemas.openxmlformats.org/officeDocument/2006/relationships/hyperlink" Target="https://www.visitbritain.org/visitbritain-publishes-inbound-tourism-forecast-2024" TargetMode="External" /><Relationship Id="rId10" Type="http://schemas.openxmlformats.org/officeDocument/2006/relationships/hyperlink" Target="https://www.radissonhotels.com/en-us/brand/radisson-collection" TargetMode="External" /><Relationship Id="rId4" Type="http://schemas.openxmlformats.org/officeDocument/2006/relationships/hyperlink" Target="https://press.hse.gov.uk/2023/11/22/hse-publishes-annual-work-related-ill-health-and-injury-statistics-for-2022-23/" TargetMode="External" /><Relationship Id="rId9" Type="http://schemas.openxmlformats.org/officeDocument/2006/relationships/hyperlink" Target="https://www.pwc.co.uk/industries/hospitality-leisure/insights/uk-hotels-forecast.html" TargetMode="External" /><Relationship Id="rId14" Type="http://schemas.openxmlformats.org/officeDocument/2006/relationships/hyperlink" Target="https://www.theritzlondon.com/" TargetMode="Externa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a:t>1. Introduction</a:t>
            </a:r>
            <a:endParaRPr lang="en-US">
              <a:cs typeface="Calibri" panose="020F0502020204030204"/>
            </a:endParaRPr>
          </a:p>
          <a:p>
            <a:r>
              <a:rPr lang="en-GB"/>
              <a:t>The Ritz London was founded in 1906 and today remains one of the key players in luxury hospitality; it manages 136 rooms: 25 of which are Suites (The Ritz Hotel London, 2024). The Ritz Restaurant, managed by Michelin star chef John Williams MBE, is one of the best fine dining restaurant chains in the crowded London food market.</a:t>
            </a:r>
            <a:endParaRPr lang="en-US"/>
          </a:p>
          <a:p>
            <a:r>
              <a:rPr lang="en-GB" dirty="0"/>
              <a:t>As with many hotel businesses in the UK, this hotel has been facing several challenges of staff retention. Since Brexit and COVID, there has been a deficit of 16% in the number of EU workers (Gupta et al., 2023) with around 150000 vacancies across the industry (ONS, 2024). Most of the existing and aspiring talents seek their luck in more luxurious accommodations, resulting in a 34% turnover rate of new talent in the food and beverage sectors of luxury hotels (Hutton, 2022).</a:t>
            </a:r>
            <a:endParaRPr lang="en-US" dirty="0"/>
          </a:p>
          <a:p>
            <a:r>
              <a:rPr lang="en-GB" dirty="0"/>
              <a:t>Another issue arises with digital transformation, as nearly two-thirds of hospitality employees need training in Digital Skills (PwC, 2024). Moreover, the sector engages a rather old workforce; a quarter of hospitality personnel are over fifty years old and will retire within the next ten years.</a:t>
            </a:r>
            <a:endParaRPr lang="en-GB"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t>2</a:t>
            </a:fld>
            <a:endParaRPr lang="en-US"/>
          </a:p>
        </p:txBody>
      </p:sp>
    </p:spTree>
    <p:extLst>
      <p:ext uri="{BB962C8B-B14F-4D97-AF65-F5344CB8AC3E}">
        <p14:creationId xmlns:p14="http://schemas.microsoft.com/office/powerpoint/2010/main" val="695499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1"/>
              <a:t>2. PESTLE Analysis Impacting on HR</a:t>
            </a:r>
            <a:endParaRPr lang="en-US" b="1">
              <a:cs typeface="Calibri" panose="020F0502020204030204"/>
            </a:endParaRPr>
          </a:p>
          <a:p>
            <a:r>
              <a:rPr lang="en-GB" b="1" dirty="0"/>
              <a:t>2.1 Political Factors</a:t>
            </a:r>
            <a:endParaRPr lang="en-US" b="1" dirty="0"/>
          </a:p>
          <a:p>
            <a:r>
              <a:rPr lang="en-GB" dirty="0"/>
              <a:t>Brexit has disrupted the hospitality industry business in the United Kingdom primarily in sourcing supplies as well as talent, as the European Union previously provided a ready supply of workforce for the industry (Rahman, 2023). While free movement is no longer available, and the new points-based immigration system, EU workers except for those from Ireland, have to apply for skilled work visas which entail higher cost and time to the employers and the candidates. The hospitality sector has seen the EU staff availability drop by 25% from 2019 to 2021, and this has resulted from this shift (Radley, 2023). Consequently, hospitality organisations like The Ritz London Hotel have to look for new strategies to address the above challenges like providing better career progression bargains for staying employees.</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t>3</a:t>
            </a:fld>
            <a:endParaRPr lang="en-US"/>
          </a:p>
        </p:txBody>
      </p:sp>
    </p:spTree>
    <p:extLst>
      <p:ext uri="{BB962C8B-B14F-4D97-AF65-F5344CB8AC3E}">
        <p14:creationId xmlns:p14="http://schemas.microsoft.com/office/powerpoint/2010/main" val="3568433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2.2 Economic Factors</a:t>
            </a:r>
            <a:endParaRPr lang="en-US" b="1" dirty="0"/>
          </a:p>
          <a:p>
            <a:r>
              <a:rPr lang="en-GB" dirty="0"/>
              <a:t>The cost of living crisis has weighed heavily on the hospitality industry: hospitality wages have risen 8.2% year on year, above the 6.7% national average, as employers seek to attract workers (ONS, 2024). Workers in the hospitality industry’s significant major concern which is at 71.9% is financial worry (PwC, 2023).</a:t>
            </a:r>
            <a:endParaRPr lang="en-US" dirty="0"/>
          </a:p>
          <a:p>
            <a:r>
              <a:rPr lang="en-GB" dirty="0"/>
              <a:t>Tourism is also on the right trajectory as Visit Britain estimated that inbound visits would reach 39.5 million, 92% of 2019 (VisitBritain, 2024). Corporate travel spending has regained its pre-COVID level accounting for 85% (PwC, 2023) of pre-pandemic levels but has changed in trend and purpose dazzling shorter stints.</a:t>
            </a:r>
            <a:endParaRPr lang="en-US" dirty="0"/>
          </a:p>
          <a:p>
            <a:r>
              <a:rPr lang="en-GB" dirty="0"/>
              <a:t>Market forces have forced many changes in the remuneration structure; A study reveals that luxury hotels have raised entry-level wages by 12/15% besides developing and enriching the benefit structures. Today 68% of the luxury hotels offer healthcare services for employees while 45% offer housing allowance for the employees (VisitBritain, 2024).</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t>4</a:t>
            </a:fld>
            <a:endParaRPr lang="en-US"/>
          </a:p>
        </p:txBody>
      </p:sp>
    </p:spTree>
    <p:extLst>
      <p:ext uri="{BB962C8B-B14F-4D97-AF65-F5344CB8AC3E}">
        <p14:creationId xmlns:p14="http://schemas.microsoft.com/office/powerpoint/2010/main" val="3151933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2.3 Social Factors</a:t>
            </a:r>
            <a:endParaRPr lang="en-US" b="1" dirty="0"/>
          </a:p>
          <a:p>
            <a:r>
              <a:rPr lang="en-GB" dirty="0"/>
              <a:t>Employment in the world of luxury hospitality has undergone a demographic revolution. Today’s employees are as diverse as the generations in luxury hotels. The young Generation Z and the mature Baby Boom generation both bring different outlooks on work. Specifically, Generation Z employees have critical attitudes to work-life balance, and more than one-quarter of the employees will be representatives of Generation Z in the companies by 2025 (Goh and </a:t>
            </a:r>
            <a:r>
              <a:rPr lang="en-GB" dirty="0" err="1"/>
              <a:t>Okumus</a:t>
            </a:r>
            <a:r>
              <a:rPr lang="en-GB" dirty="0"/>
              <a:t>, 2020).</a:t>
            </a:r>
            <a:endParaRPr lang="en-US" dirty="0"/>
          </a:p>
          <a:p>
            <a:r>
              <a:rPr lang="en-GB" dirty="0"/>
              <a:t>Changes in perception at the workplace have altered the conventional concept of hospitality career classifications. Although customer-facing roles and responsibilities continue to be live, The Ritz London and others have worked from home for back-end employees and launched blended learning courses. Wellness of the employees has taken a front row with several hotel chains rolling out integrated health promo­tion campaigns.</a:t>
            </a:r>
            <a:endParaRPr lang="en-US" dirty="0"/>
          </a:p>
          <a:p>
            <a:r>
              <a:rPr lang="en-GB" dirty="0"/>
              <a:t>Career advancement has become an important tool for retention. The employees in luxury hotels, who have open career paths for advancement and written career plans attached have more tendency to stay than those of the other generations known as Millennials (Tahan, 2023).</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t>5</a:t>
            </a:fld>
            <a:endParaRPr lang="en-US"/>
          </a:p>
        </p:txBody>
      </p:sp>
    </p:spTree>
    <p:extLst>
      <p:ext uri="{BB962C8B-B14F-4D97-AF65-F5344CB8AC3E}">
        <p14:creationId xmlns:p14="http://schemas.microsoft.com/office/powerpoint/2010/main" val="30464151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2.4 Technological Factors</a:t>
            </a:r>
            <a:endParaRPr lang="en-US" b="1" dirty="0"/>
          </a:p>
          <a:p>
            <a:r>
              <a:rPr lang="en-GB" dirty="0"/>
              <a:t>Technologically, the aggressive growth of new forms of artificial intelligence and automation influences the practices in the sphere of operation of the modern hospitality industry. The increased use of AI tools such as ChatGPT responds to customers’ inquiries relieves staff to prioritize more compound tasks, thus increasing efficiency. It is also reshaping the back-end processes (Bengisu and Balta, 2024). The Ritz London might find AI-integrated bookings that help with reservations and customers, or POS that helps manage stock more easily useful.</a:t>
            </a:r>
            <a:endParaRPr lang="en-US" dirty="0"/>
          </a:p>
          <a:p>
            <a:r>
              <a:rPr lang="en-GB" dirty="0"/>
              <a:t>Consistent with the growing importance of digital competencies in hospitality organizations, data management customer, inventory, and knowledge of digital bookings are mandatory skills today. This innovative strategy corresponds to general industry tendencies to use new technologies for performance enhancement and customer satisfaction in terms of guests. For instance, the use of the e-learning model in training delivery means that hospitality employees can learn new competencies in a more flexible manner which improves staff satisfaction and consequently low turnover (EMEA, 2024).</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t>6</a:t>
            </a:fld>
            <a:endParaRPr lang="en-US"/>
          </a:p>
        </p:txBody>
      </p:sp>
    </p:spTree>
    <p:extLst>
      <p:ext uri="{BB962C8B-B14F-4D97-AF65-F5344CB8AC3E}">
        <p14:creationId xmlns:p14="http://schemas.microsoft.com/office/powerpoint/2010/main" val="3827349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2.5 Legal &amp; Environmental Factors</a:t>
            </a:r>
            <a:endParaRPr lang="en-US" b="1"/>
          </a:p>
          <a:p>
            <a:r>
              <a:rPr lang="en-GB" dirty="0"/>
              <a:t>When it comes to regulation the UK hospitality sector has several conditions that have to be met. The working time regulations have been very crucial, especially with the Health and Safety Executive noting new compliance checks in Luxury Hotels due to Brexit changes (HSE, 2023). This is a challenge that every Ritz London emulating other facilities holds the principles of premium services provision without compromising the 48-hour weekly working policy despite operating on a round-the-clock basis.</a:t>
            </a:r>
            <a:endParaRPr lang="en-US" dirty="0"/>
          </a:p>
          <a:p>
            <a:r>
              <a:rPr lang="en-GB" dirty="0"/>
              <a:t>Leading luxury hotels have signed up to the science-based targets for carbon-cutting. An extensive green training programme has been launched and the company has received ISO 14001 environmental management (The Ritz Hotel London, 2024).</a:t>
            </a:r>
            <a:endParaRPr lang="en-US" dirty="0"/>
          </a:p>
          <a:p>
            <a:r>
              <a:rPr lang="en-GB" dirty="0"/>
              <a:t>They are now the topics of the day, with leaders and organizations paying lip service to those principles. In a live ordinance by the Equality and Human Rights Commission workplace equality is found to be of topical worry in the hospitality sector (Baum et al., 2020). Most of the leading hotels are developing a structured plan to address the issues of gender pay disparity and diversity in management, where The Ritz London shows progress in such a diversity index in their recent assessment.</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t>7</a:t>
            </a:fld>
            <a:endParaRPr lang="en-US"/>
          </a:p>
        </p:txBody>
      </p:sp>
    </p:spTree>
    <p:extLst>
      <p:ext uri="{BB962C8B-B14F-4D97-AF65-F5344CB8AC3E}">
        <p14:creationId xmlns:p14="http://schemas.microsoft.com/office/powerpoint/2010/main" val="908044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1"/>
              <a:t>3. Industry Best Practices</a:t>
            </a:r>
            <a:endParaRPr lang="en-US" b="1">
              <a:cs typeface="Calibri" panose="020F0502020204030204"/>
            </a:endParaRPr>
          </a:p>
          <a:p>
            <a:r>
              <a:rPr lang="en-GB" dirty="0"/>
              <a:t>Major hotel chains have developed innovative approaches to address contemporary HR challenges:</a:t>
            </a:r>
            <a:endParaRPr lang="en-US" dirty="0"/>
          </a:p>
          <a:p>
            <a:r>
              <a:rPr lang="en-GB" dirty="0"/>
              <a:t>Marriott International’s “Take Care” strategy is thus a holistic employee health management program. The program started at the global level and has brought impressive changes and the scores of employee satisfaction have improved by 18 percent (</a:t>
            </a:r>
            <a:r>
              <a:rPr lang="en-GB" dirty="0" err="1"/>
              <a:t>Ntounis</a:t>
            </a:r>
            <a:r>
              <a:rPr lang="en-GB" dirty="0"/>
              <a:t> et al., 2022). Included among the offerings are Employee Assistance Programs, Financial Wellness Program, and Career MAP.</a:t>
            </a:r>
            <a:endParaRPr lang="en-US" dirty="0"/>
          </a:p>
          <a:p>
            <a:r>
              <a:rPr lang="en-GB" dirty="0"/>
              <a:t>IHG has helped the traditional retention patterns shift to a digital-first model of retaining their customers. They introduced an online learning model called “IHG Academy” through which the company provides internal promotions to employees at an average of 2,000 employees per annum across their luxury brands (IHG, 2023). The program– “Celebrate Service” which is the recognition program has had the great result of a 15% reduction in staff turnover rate among all the properties involved.</a:t>
            </a:r>
            <a:endParaRPr lang="en-US" dirty="0"/>
          </a:p>
          <a:p>
            <a:r>
              <a:rPr lang="en-GB" dirty="0"/>
              <a:t>Radisson Hotel is singled out to have led the way in ensuring the integration of sustainability into personnel training. Their “Responsible Business Training”, has trained 90% of their personnel in sustainable standards (Radisson Hotel Group, 2024). Their leadership development program is known as the “Radisson Leaders,” and the company promotes more than 60% of its management employees.</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rPr lang="en-US"/>
              <a:t>8</a:t>
            </a:fld>
            <a:endParaRPr lang="en-US"/>
          </a:p>
        </p:txBody>
      </p:sp>
    </p:spTree>
    <p:extLst>
      <p:ext uri="{BB962C8B-B14F-4D97-AF65-F5344CB8AC3E}">
        <p14:creationId xmlns:p14="http://schemas.microsoft.com/office/powerpoint/2010/main" val="19741281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1"/>
              <a:t>4. Proposed Leadership Approach</a:t>
            </a:r>
            <a:endParaRPr lang="en-US" b="1">
              <a:cs typeface="Calibri" panose="020F0502020204030204"/>
            </a:endParaRPr>
          </a:p>
          <a:p>
            <a:r>
              <a:rPr lang="en-GB" dirty="0"/>
              <a:t>Transformational leadership is best applied in luxury hospitality organizations. Organisations adopting transformational leadership experience a 23% rise in the level of employee engagement as well as a 16% decrease in staff turnover rate (Gui et al., 2020).</a:t>
            </a:r>
            <a:endParaRPr lang="en-US" dirty="0"/>
          </a:p>
          <a:p>
            <a:r>
              <a:rPr lang="en-GB" dirty="0"/>
              <a:t>For The Ritz London’s F&amp;B department, transformational leadership would focus on three key areas:</a:t>
            </a:r>
            <a:endParaRPr lang="en-US" dirty="0"/>
          </a:p>
          <a:p>
            <a:r>
              <a:rPr lang="en-GB" b="1" dirty="0"/>
              <a:t>Vision communication:</a:t>
            </a:r>
            <a:endParaRPr lang="en-US" dirty="0"/>
          </a:p>
          <a:p>
            <a:r>
              <a:rPr lang="en-GB" dirty="0"/>
              <a:t>Improved vision communication in decision-making processes at luxury F&amp;B establishments enhances alignment among the staff and a better guest satisfaction rating. It is also recommended that leaders should frequently discuss departmental objectives and market positioning strategies.</a:t>
            </a:r>
            <a:endParaRPr lang="en-US" dirty="0"/>
          </a:p>
          <a:p>
            <a:r>
              <a:rPr lang="en-GB" b="1" dirty="0"/>
              <a:t>Individual consideration:</a:t>
            </a:r>
            <a:endParaRPr lang="en-US" dirty="0"/>
          </a:p>
          <a:p>
            <a:r>
              <a:rPr lang="en-GB" dirty="0"/>
              <a:t>Effective employee training and diverse ways of targeted matching processes by fine dining restaurants lead to a 40% increase in employee turnover rates (Gui et al., 2020). This implies the provision of one-to-one appointments and a specific career map.</a:t>
            </a:r>
            <a:endParaRPr lang="en-US" dirty="0"/>
          </a:p>
          <a:p>
            <a:r>
              <a:rPr lang="en-GB" b="1" dirty="0"/>
              <a:t>Intellectual stimulation:</a:t>
            </a:r>
            <a:endParaRPr lang="en-US" dirty="0"/>
          </a:p>
          <a:p>
            <a:r>
              <a:rPr lang="en-GB" dirty="0"/>
              <a:t>Teams motivated to be creative and generate ideas are more creative in F&amp;B operations such as menu creation and service. The Ritz London can set up daily/weekly or at least monthly innovation sessions as well as cross-skill encouragement.</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rPr lang="en-US"/>
              <a:t>9</a:t>
            </a:fld>
            <a:endParaRPr lang="en-US"/>
          </a:p>
        </p:txBody>
      </p:sp>
    </p:spTree>
    <p:extLst>
      <p:ext uri="{BB962C8B-B14F-4D97-AF65-F5344CB8AC3E}">
        <p14:creationId xmlns:p14="http://schemas.microsoft.com/office/powerpoint/2010/main" val="2573007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1" dirty="0"/>
              <a:t>5. Key Findings &amp; Conclusion</a:t>
            </a:r>
            <a:endParaRPr lang="en-US" dirty="0">
              <a:cs typeface="Calibri" panose="020F0502020204030204"/>
            </a:endParaRPr>
          </a:p>
          <a:p>
            <a:r>
              <a:rPr lang="en-GB" dirty="0"/>
              <a:t>A Macro-environmental analysis identifies some of the emerging forces that pose a threat to the effective management of human resources at The Ritz London. Some of these are; a dearth of skills across the industry, high employee turnover, and high technological change. As a result of Brexit and COVID-19, there is generally a shortage of skilled workers in the labour market and hence there is pressure on the recruitment and retention frameworks. In addition, unparalleled advances in technology reach hospitality operations; the industry needs to enhance the human capital to its efficiency. Alleviating these demands in its stringency shows the fact that guests or employees today have higher expectations towards digitalization and flexibility in the hospitality industry. Requirements of digitalization and flexibility needed to be addressed with enhanced and equally responsive HR practices in the industry.</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rPr lang="en-US"/>
              <a:t>10</a:t>
            </a:fld>
            <a:endParaRPr lang="en-US"/>
          </a:p>
        </p:txBody>
      </p:sp>
    </p:spTree>
    <p:extLst>
      <p:ext uri="{BB962C8B-B14F-4D97-AF65-F5344CB8AC3E}">
        <p14:creationId xmlns:p14="http://schemas.microsoft.com/office/powerpoint/2010/main" val="2064972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1" dirty="0"/>
              <a:t>6. Recommendations</a:t>
            </a:r>
            <a:endParaRPr lang="en-US" b="1" dirty="0">
              <a:cs typeface="Calibri" panose="020F0502020204030204"/>
            </a:endParaRPr>
          </a:p>
          <a:p>
            <a:r>
              <a:rPr lang="en-GB" b="1" dirty="0"/>
              <a:t>Enhanced training programs:</a:t>
            </a:r>
            <a:endParaRPr lang="en-US" dirty="0"/>
          </a:p>
          <a:p>
            <a:pPr marL="285750" indent="-285750">
              <a:buFont typeface="Arial"/>
              <a:buChar char="•"/>
            </a:pPr>
            <a:r>
              <a:rPr lang="en-GB" dirty="0"/>
              <a:t>Conducting training on Virtual Reality service through medication.</a:t>
            </a:r>
            <a:endParaRPr lang="en-US" dirty="0"/>
          </a:p>
          <a:p>
            <a:pPr marL="285750" indent="-285750">
              <a:buFont typeface="Arial"/>
              <a:buChar char="•"/>
            </a:pPr>
            <a:r>
              <a:rPr lang="en-GB" dirty="0"/>
              <a:t>Cross-departmental rotation program.</a:t>
            </a:r>
            <a:endParaRPr lang="en-US" dirty="0"/>
          </a:p>
          <a:p>
            <a:r>
              <a:rPr lang="en-GB" b="1" dirty="0"/>
              <a:t>Retention strategies:</a:t>
            </a:r>
            <a:endParaRPr lang="en-US" dirty="0"/>
          </a:p>
          <a:p>
            <a:pPr marL="285750" indent="-285750">
              <a:buFont typeface="Arial"/>
              <a:buChar char="•"/>
            </a:pPr>
            <a:r>
              <a:rPr lang="en-GB" dirty="0"/>
              <a:t>Despite being broad the typical structured career pathways are accompanied by given progression metrics.</a:t>
            </a:r>
            <a:endParaRPr lang="en-US" dirty="0"/>
          </a:p>
          <a:p>
            <a:pPr marL="285750" indent="-285750">
              <a:buFont typeface="Arial"/>
              <a:buChar char="•"/>
            </a:pPr>
            <a:r>
              <a:rPr lang="en-GB" dirty="0"/>
              <a:t>Health/Medical; Wellness Program; Affordable/Company subsidized housing for employees</a:t>
            </a:r>
            <a:endParaRPr lang="en-US" dirty="0"/>
          </a:p>
          <a:p>
            <a:r>
              <a:rPr lang="en-GB" b="1" dirty="0"/>
              <a:t>Technology integration:</a:t>
            </a:r>
            <a:endParaRPr lang="en-US" dirty="0"/>
          </a:p>
          <a:p>
            <a:pPr marL="285750" indent="-285750">
              <a:buFont typeface="Arial"/>
              <a:buChar char="•"/>
            </a:pPr>
            <a:r>
              <a:rPr lang="en-GB" dirty="0"/>
              <a:t>The use of AI-based training videos whenever there are standard operation procedures.</a:t>
            </a:r>
            <a:endParaRPr lang="en-US" dirty="0"/>
          </a:p>
          <a:p>
            <a:pPr marL="285750" indent="-285750">
              <a:buFont typeface="Arial"/>
              <a:buChar char="•"/>
            </a:pPr>
            <a:r>
              <a:rPr lang="en-GB" dirty="0"/>
              <a:t>The setting up of digital ‘paperless’ workflow management tools for F&amp;B operations</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rPr lang="en-US"/>
              <a:t>11</a:t>
            </a:fld>
            <a:endParaRPr lang="en-US"/>
          </a:p>
        </p:txBody>
      </p:sp>
    </p:spTree>
    <p:extLst>
      <p:ext uri="{BB962C8B-B14F-4D97-AF65-F5344CB8AC3E}">
        <p14:creationId xmlns:p14="http://schemas.microsoft.com/office/powerpoint/2010/main" val="1885008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b="1" dirty="0"/>
              <a:t>References</a:t>
            </a:r>
            <a:endParaRPr lang="en-US" b="1" dirty="0">
              <a:cs typeface="Calibri" panose="020F0502020204030204"/>
            </a:endParaRPr>
          </a:p>
          <a:p>
            <a:r>
              <a:rPr lang="en-GB"/>
              <a:t>Baum, T., Mooney, S.K., Robinson, R.N. and Solnet, D., (2020). COVID-19’s impact on the hospitality workforce–new crisis or amplification of the norm?. </a:t>
            </a:r>
            <a:r>
              <a:rPr lang="en-GB" i="1"/>
              <a:t>International Journal of Contemporary Hospitality Management</a:t>
            </a:r>
            <a:r>
              <a:rPr lang="en-GB"/>
              <a:t>, </a:t>
            </a:r>
            <a:r>
              <a:rPr lang="en-GB" i="1"/>
              <a:t>32</a:t>
            </a:r>
            <a:r>
              <a:rPr lang="en-GB"/>
              <a:t>(9), pp.2813-2829.</a:t>
            </a:r>
            <a:endParaRPr lang="en-US"/>
          </a:p>
          <a:p>
            <a:r>
              <a:rPr lang="en-GB"/>
              <a:t>Bengisu, M. and Balta, S., (2024). Employment of the workforce with disabilities in the hospitality industry. In </a:t>
            </a:r>
            <a:r>
              <a:rPr lang="en-GB" i="1"/>
              <a:t>A Sustainable Tourism Workforce</a:t>
            </a:r>
            <a:r>
              <a:rPr lang="en-GB"/>
              <a:t> (pp. 69-91). Routledge.</a:t>
            </a:r>
            <a:endParaRPr lang="en-US"/>
          </a:p>
          <a:p>
            <a:r>
              <a:rPr lang="en-GB"/>
              <a:t>EMEA (2024) </a:t>
            </a:r>
            <a:r>
              <a:rPr lang="en-GB" i="1"/>
              <a:t>The Hospitality Workforce Report: H2 2023 - fourth</a:t>
            </a:r>
            <a:r>
              <a:rPr lang="en-GB"/>
              <a:t>, </a:t>
            </a:r>
            <a:r>
              <a:rPr lang="en-GB" i="1"/>
              <a:t>EMEA</a:t>
            </a:r>
            <a:r>
              <a:rPr lang="en-GB"/>
              <a:t>. Available at: </a:t>
            </a:r>
            <a:r>
              <a:rPr lang="en-GB" dirty="0">
                <a:hlinkClick r:id="rId3"/>
              </a:rPr>
              <a:t>https://uk.fourth.com/white-paper/the-hospitality-workforce-update</a:t>
            </a:r>
            <a:r>
              <a:rPr lang="en-GB"/>
              <a:t> (Accessed: 03 November 2024). </a:t>
            </a:r>
            <a:endParaRPr lang="en-US"/>
          </a:p>
          <a:p>
            <a:r>
              <a:rPr lang="en-GB"/>
              <a:t>Goh, E. and Okumus, F., (2020). Avoiding the hospitality workforce bubble: Strategies to attract and retain generation Z talent in the hospitality workforce. </a:t>
            </a:r>
            <a:r>
              <a:rPr lang="en-GB" i="1"/>
              <a:t>Tourism Management Perspectives</a:t>
            </a:r>
            <a:r>
              <a:rPr lang="en-GB"/>
              <a:t>, </a:t>
            </a:r>
            <a:r>
              <a:rPr lang="en-GB" i="1"/>
              <a:t>33</a:t>
            </a:r>
            <a:r>
              <a:rPr lang="en-GB"/>
              <a:t>, p.100603.</a:t>
            </a:r>
            <a:endParaRPr lang="en-US"/>
          </a:p>
          <a:p>
            <a:r>
              <a:rPr lang="en-GB"/>
              <a:t>Gui, C., Luo, A., Zhang, P. and Deng, A., (2020). A meta-analysis of transformational leadership in hospitality research. </a:t>
            </a:r>
            <a:r>
              <a:rPr lang="en-GB" i="1"/>
              <a:t>International Journal of Contemporary Hospitality Management</a:t>
            </a:r>
            <a:r>
              <a:rPr lang="en-GB"/>
              <a:t>, </a:t>
            </a:r>
            <a:r>
              <a:rPr lang="en-GB" i="1"/>
              <a:t>32</a:t>
            </a:r>
            <a:r>
              <a:rPr lang="en-GB"/>
              <a:t>(6), pp.2137-2154.</a:t>
            </a:r>
            <a:endParaRPr lang="en-US"/>
          </a:p>
          <a:p>
            <a:r>
              <a:rPr lang="en-GB"/>
              <a:t>Gupta, R., Hasan, M.M., Islam, S.Z., Yasmin, T. and Uddin, J., (2023). Evaluating the Brexit and COVID-19’s influence on the UK economy: a data analysis. </a:t>
            </a:r>
            <a:r>
              <a:rPr lang="en-GB" i="1"/>
              <a:t>Plos one</a:t>
            </a:r>
            <a:r>
              <a:rPr lang="en-GB"/>
              <a:t>, </a:t>
            </a:r>
            <a:r>
              <a:rPr lang="en-GB" i="1"/>
              <a:t>18</a:t>
            </a:r>
            <a:r>
              <a:rPr lang="en-GB"/>
              <a:t>(6), p.e0287342.</a:t>
            </a:r>
            <a:endParaRPr lang="en-US"/>
          </a:p>
          <a:p>
            <a:r>
              <a:rPr lang="en-GB"/>
              <a:t>HSE (2023) </a:t>
            </a:r>
            <a:r>
              <a:rPr lang="en-GB" i="1"/>
              <a:t>HSE publishes annual work-related ill health and injury statistics for 2022/23</a:t>
            </a:r>
            <a:r>
              <a:rPr lang="en-GB"/>
              <a:t>, </a:t>
            </a:r>
            <a:r>
              <a:rPr lang="en-GB" i="1"/>
              <a:t>HSE Media Centre</a:t>
            </a:r>
            <a:r>
              <a:rPr lang="en-GB"/>
              <a:t>. Available at: </a:t>
            </a:r>
            <a:r>
              <a:rPr lang="en-GB" dirty="0">
                <a:hlinkClick r:id="rId4"/>
              </a:rPr>
              <a:t>https://press.hse.gov.uk/2023/11/22/hse-publishes-annual-work-related-ill-health-and-injury-statistics-for-2022-23/</a:t>
            </a:r>
            <a:r>
              <a:rPr lang="en-GB"/>
              <a:t> (Accessed: 03 November 2024). </a:t>
            </a:r>
            <a:endParaRPr lang="en-US"/>
          </a:p>
          <a:p>
            <a:r>
              <a:rPr lang="en-GB"/>
              <a:t>Hutton, G. (2022) </a:t>
            </a:r>
            <a:r>
              <a:rPr lang="en-GB" i="1"/>
              <a:t>Hospitality Industry and covid- 19 - UK parliament</a:t>
            </a:r>
            <a:r>
              <a:rPr lang="en-GB"/>
              <a:t>, </a:t>
            </a:r>
            <a:r>
              <a:rPr lang="en-GB" i="1"/>
              <a:t>Researchbriefings</a:t>
            </a:r>
            <a:r>
              <a:rPr lang="en-GB"/>
              <a:t>. Available at: </a:t>
            </a:r>
            <a:r>
              <a:rPr lang="en-GB" dirty="0">
                <a:hlinkClick r:id="rId5"/>
              </a:rPr>
              <a:t>https://researchbriefings.files.parliament.uk/documents/CBP-9111/CBP-9111.pdf</a:t>
            </a:r>
            <a:r>
              <a:rPr lang="en-GB"/>
              <a:t> (Accessed: 02 November 2024). </a:t>
            </a:r>
            <a:endParaRPr lang="en-US"/>
          </a:p>
          <a:p>
            <a:r>
              <a:rPr lang="en-GB"/>
              <a:t>IHG (2023) </a:t>
            </a:r>
            <a:r>
              <a:rPr lang="en-GB" i="1"/>
              <a:t>Diversity equity and inclusion</a:t>
            </a:r>
            <a:r>
              <a:rPr lang="en-GB"/>
              <a:t>, </a:t>
            </a:r>
            <a:r>
              <a:rPr lang="en-GB" i="1"/>
              <a:t>Hotel Jobs &amp; Hospitality Careers</a:t>
            </a:r>
            <a:r>
              <a:rPr lang="en-GB"/>
              <a:t>. Available at: </a:t>
            </a:r>
            <a:r>
              <a:rPr lang="en-GB" dirty="0">
                <a:hlinkClick r:id="rId6"/>
              </a:rPr>
              <a:t>https://careers.ihg.com/en/life-at-ihg/diversity-equity-and-inclusion/</a:t>
            </a:r>
            <a:r>
              <a:rPr lang="en-GB"/>
              <a:t> (Accessed: 03 November 2024). </a:t>
            </a:r>
            <a:endParaRPr lang="en-US"/>
          </a:p>
          <a:p>
            <a:r>
              <a:rPr lang="en-GB"/>
              <a:t>Ntounis, N., Parker, C., Skinner, H., Steadman, C. and Warnaby, G., (2022). Tourism and Hospitality industry resilience during the Covid-19 pandemic: Evidence from England. </a:t>
            </a:r>
            <a:r>
              <a:rPr lang="en-GB" i="1"/>
              <a:t>Current Issues in Tourism</a:t>
            </a:r>
            <a:r>
              <a:rPr lang="en-GB"/>
              <a:t>, </a:t>
            </a:r>
            <a:r>
              <a:rPr lang="en-GB" i="1"/>
              <a:t>25</a:t>
            </a:r>
            <a:r>
              <a:rPr lang="en-GB"/>
              <a:t>(1), pp.46-59.</a:t>
            </a:r>
            <a:endParaRPr lang="en-US"/>
          </a:p>
          <a:p>
            <a:r>
              <a:rPr lang="en-GB"/>
              <a:t>ONS (2024) </a:t>
            </a:r>
            <a:r>
              <a:rPr lang="en-GB" i="1"/>
              <a:t>Low and high pay in the UK: 2024</a:t>
            </a:r>
            <a:r>
              <a:rPr lang="en-GB"/>
              <a:t>, </a:t>
            </a:r>
            <a:r>
              <a:rPr lang="en-GB" i="1"/>
              <a:t>Low and high pay in the UK - Office for National Statistics</a:t>
            </a:r>
            <a:r>
              <a:rPr lang="en-GB"/>
              <a:t>. Available at: </a:t>
            </a:r>
            <a:r>
              <a:rPr lang="en-GB" dirty="0">
                <a:hlinkClick r:id="rId7"/>
              </a:rPr>
              <a:t>https://www.ons.gov.uk/employmentandlabourmarket/peopleinwork/earningsandworkinghours/bulletins/lowandhighpayuk/2024</a:t>
            </a:r>
            <a:r>
              <a:rPr lang="en-GB"/>
              <a:t> (Accessed: 03 November 2024). </a:t>
            </a:r>
            <a:endParaRPr lang="en-US"/>
          </a:p>
          <a:p>
            <a:r>
              <a:rPr lang="en-GB"/>
              <a:t>PwC (2023) </a:t>
            </a:r>
            <a:r>
              <a:rPr lang="en-GB" i="1"/>
              <a:t>Sharp rise in labour costs and slowing demand put spotlight on cost control and profitability margins for UK hotels in 2024</a:t>
            </a:r>
            <a:r>
              <a:rPr lang="en-GB"/>
              <a:t>, </a:t>
            </a:r>
            <a:r>
              <a:rPr lang="en-GB" i="1"/>
              <a:t>PwC</a:t>
            </a:r>
            <a:r>
              <a:rPr lang="en-GB"/>
              <a:t>. Available at: </a:t>
            </a:r>
            <a:r>
              <a:rPr lang="en-GB" dirty="0">
                <a:hlinkClick r:id="rId8"/>
              </a:rPr>
              <a:t>https://www.pwc.co.uk/industries/hospitality-leisure/insights/labour-costs-sharp-rise-slowing-demand-spotlight-cost-control-profitability-margins-hotels-2024.html</a:t>
            </a:r>
            <a:r>
              <a:rPr lang="en-GB"/>
              <a:t> (Accessed: 03 November 2024). </a:t>
            </a:r>
            <a:endParaRPr lang="en-US"/>
          </a:p>
          <a:p>
            <a:r>
              <a:rPr lang="en-GB"/>
              <a:t>PwC (2024) </a:t>
            </a:r>
            <a:r>
              <a:rPr lang="en-GB" i="1"/>
              <a:t>Hotels Forecast 2023 - 2024: Growth in demand to stall across the UK</a:t>
            </a:r>
            <a:r>
              <a:rPr lang="en-GB"/>
              <a:t>, </a:t>
            </a:r>
            <a:r>
              <a:rPr lang="en-GB" i="1"/>
              <a:t>PwC</a:t>
            </a:r>
            <a:r>
              <a:rPr lang="en-GB"/>
              <a:t>. Available at: </a:t>
            </a:r>
            <a:r>
              <a:rPr lang="en-GB" dirty="0">
                <a:hlinkClick r:id="rId9"/>
              </a:rPr>
              <a:t>https://www.pwc.co.uk/industries/hospitality-leisure/insights/uk-hotels-forecast.html</a:t>
            </a:r>
            <a:r>
              <a:rPr lang="en-GB"/>
              <a:t> (Accessed: 03 November 2024). </a:t>
            </a:r>
            <a:endParaRPr lang="en-US"/>
          </a:p>
          <a:p>
            <a:r>
              <a:rPr lang="en-GB"/>
              <a:t>Radisson Hotel Group (2024) </a:t>
            </a:r>
            <a:r>
              <a:rPr lang="en-GB" i="1"/>
              <a:t>Radisson Collection Luxury Hotels | radisson hotels</a:t>
            </a:r>
            <a:r>
              <a:rPr lang="en-GB"/>
              <a:t>, </a:t>
            </a:r>
            <a:r>
              <a:rPr lang="en-GB" i="1"/>
              <a:t>Radisson Hotel Group</a:t>
            </a:r>
            <a:r>
              <a:rPr lang="en-GB"/>
              <a:t>. Available at: </a:t>
            </a:r>
            <a:r>
              <a:rPr lang="en-GB" dirty="0">
                <a:hlinkClick r:id="rId10"/>
              </a:rPr>
              <a:t>https://www.radissonhotels.com/en-us/brand/radisson-collection</a:t>
            </a:r>
            <a:r>
              <a:rPr lang="en-GB"/>
              <a:t> (Accessed: 02 November 2024). </a:t>
            </a:r>
            <a:endParaRPr lang="en-US"/>
          </a:p>
          <a:p>
            <a:r>
              <a:rPr lang="en-GB"/>
              <a:t>Radley, M. (2023) </a:t>
            </a:r>
            <a:r>
              <a:rPr lang="en-GB" i="1"/>
              <a:t>The Brexit impact on UK hospitality and Actionable Steps</a:t>
            </a:r>
            <a:r>
              <a:rPr lang="en-GB"/>
              <a:t>, </a:t>
            </a:r>
            <a:r>
              <a:rPr lang="en-GB" i="1"/>
              <a:t>Trail</a:t>
            </a:r>
            <a:r>
              <a:rPr lang="en-GB"/>
              <a:t>. Available at: </a:t>
            </a:r>
            <a:r>
              <a:rPr lang="en-GB" dirty="0">
                <a:hlinkClick r:id="rId11"/>
              </a:rPr>
              <a:t>https://trailapp.com/blog/impact-brexit-hospitality</a:t>
            </a:r>
            <a:r>
              <a:rPr lang="en-GB"/>
              <a:t> (Accessed: 03 November 2024). </a:t>
            </a:r>
            <a:endParaRPr lang="en-US"/>
          </a:p>
          <a:p>
            <a:r>
              <a:rPr lang="en-GB"/>
              <a:t>Rahman, M., (2023). </a:t>
            </a:r>
            <a:r>
              <a:rPr lang="en-GB" i="1"/>
              <a:t>Trade union effectiveness in the UK hospitality sector: a case study approach</a:t>
            </a:r>
            <a:r>
              <a:rPr lang="en-GB"/>
              <a:t> (Doctoral dissertation, London South Bank University).</a:t>
            </a:r>
            <a:endParaRPr lang="en-US"/>
          </a:p>
          <a:p>
            <a:r>
              <a:rPr lang="en-GB"/>
              <a:t>Tahan, M. (2023) </a:t>
            </a:r>
            <a:r>
              <a:rPr lang="en-GB" i="1"/>
              <a:t>How to attract, engage, and retain gen Z in the Workplace</a:t>
            </a:r>
            <a:r>
              <a:rPr lang="en-GB"/>
              <a:t>, </a:t>
            </a:r>
            <a:r>
              <a:rPr lang="en-GB" i="1"/>
              <a:t>Haiilo</a:t>
            </a:r>
            <a:r>
              <a:rPr lang="en-GB"/>
              <a:t>. Available at: </a:t>
            </a:r>
            <a:r>
              <a:rPr lang="en-GB" dirty="0">
                <a:hlinkClick r:id="rId12"/>
              </a:rPr>
              <a:t>https://haiilo.com/blog/gen-z-in-the-workplace/</a:t>
            </a:r>
            <a:r>
              <a:rPr lang="en-GB"/>
              <a:t> (Accessed: 03 November 2024). </a:t>
            </a:r>
            <a:endParaRPr lang="en-US"/>
          </a:p>
          <a:p>
            <a:r>
              <a:rPr lang="en-GB"/>
              <a:t>The Ritz Hotel London (2024a) </a:t>
            </a:r>
            <a:r>
              <a:rPr lang="en-GB" i="1"/>
              <a:t>Green policy: Our Hotel Sustainability Efforts: The Ritz London</a:t>
            </a:r>
            <a:r>
              <a:rPr lang="en-GB"/>
              <a:t>, </a:t>
            </a:r>
            <a:r>
              <a:rPr lang="en-GB" i="1"/>
              <a:t>The Ritz Hotel London</a:t>
            </a:r>
            <a:r>
              <a:rPr lang="en-GB"/>
              <a:t>. Available at: </a:t>
            </a:r>
            <a:r>
              <a:rPr lang="en-GB" dirty="0">
                <a:hlinkClick r:id="rId13"/>
              </a:rPr>
              <a:t>https://www.theritzlondon.com/about-the-ritz/green-policy/</a:t>
            </a:r>
            <a:r>
              <a:rPr lang="en-GB"/>
              <a:t> (Accessed: 03 November 2024). </a:t>
            </a:r>
            <a:endParaRPr lang="en-US"/>
          </a:p>
          <a:p>
            <a:r>
              <a:rPr lang="en-GB"/>
              <a:t>The Ritz Hotel London (2024b) </a:t>
            </a:r>
            <a:r>
              <a:rPr lang="en-GB" i="1"/>
              <a:t>The Ritz London: 5 Star Luxury Hotel in Mayfair London</a:t>
            </a:r>
            <a:r>
              <a:rPr lang="en-GB"/>
              <a:t>, </a:t>
            </a:r>
            <a:r>
              <a:rPr lang="en-GB" i="1"/>
              <a:t>The Ritz Hotel London</a:t>
            </a:r>
            <a:r>
              <a:rPr lang="en-GB"/>
              <a:t>. Available at: </a:t>
            </a:r>
            <a:r>
              <a:rPr lang="en-GB" dirty="0">
                <a:hlinkClick r:id="rId14"/>
              </a:rPr>
              <a:t>https://www.theritzlondon.com/</a:t>
            </a:r>
            <a:r>
              <a:rPr lang="en-GB"/>
              <a:t> (Accessed: 02 November 2024). </a:t>
            </a:r>
            <a:endParaRPr lang="en-US"/>
          </a:p>
          <a:p>
            <a:r>
              <a:rPr lang="en-GB"/>
              <a:t>VisitBritain (2024) </a:t>
            </a:r>
            <a:r>
              <a:rPr lang="en-GB" i="1"/>
              <a:t>Visitbritain publishes inbound tourism forecast for 2024</a:t>
            </a:r>
            <a:r>
              <a:rPr lang="en-GB"/>
              <a:t>, </a:t>
            </a:r>
            <a:r>
              <a:rPr lang="en-GB" i="1"/>
              <a:t>VisitBritain.org</a:t>
            </a:r>
            <a:r>
              <a:rPr lang="en-GB"/>
              <a:t>. Available at: </a:t>
            </a:r>
            <a:r>
              <a:rPr lang="en-GB" dirty="0">
                <a:hlinkClick r:id="rId15"/>
              </a:rPr>
              <a:t>https://www.visitbritain.org/visitbritain-publishes-inbound-tourism-forecast-2024</a:t>
            </a:r>
            <a:r>
              <a:rPr lang="en-GB"/>
              <a:t> (Accessed: 03 November 2024). </a:t>
            </a:r>
            <a:endParaRPr lang="en-US"/>
          </a:p>
          <a:p>
            <a:endParaRPr lang="en-US" dirty="0">
              <a:cs typeface="Calibri"/>
            </a:endParaRPr>
          </a:p>
        </p:txBody>
      </p:sp>
      <p:sp>
        <p:nvSpPr>
          <p:cNvPr id="4" name="Slide Number Placeholder 3"/>
          <p:cNvSpPr>
            <a:spLocks noGrp="1"/>
          </p:cNvSpPr>
          <p:nvPr>
            <p:ph type="sldNum" sz="quarter" idx="5"/>
          </p:nvPr>
        </p:nvSpPr>
        <p:spPr/>
        <p:txBody>
          <a:bodyPr/>
          <a:lstStyle/>
          <a:p>
            <a:fld id="{965C9952-B00A-4CD8-8142-C3F9FFAB8978}" type="slidenum">
              <a:rPr lang="en-US"/>
              <a:t>12</a:t>
            </a:fld>
            <a:endParaRPr lang="en-US"/>
          </a:p>
        </p:txBody>
      </p:sp>
    </p:spTree>
    <p:extLst>
      <p:ext uri="{BB962C8B-B14F-4D97-AF65-F5344CB8AC3E}">
        <p14:creationId xmlns:p14="http://schemas.microsoft.com/office/powerpoint/2010/main" val="1740510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939380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779760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81402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890358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492080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844560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115852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669786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58779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599642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11/10/2024</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044836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B5898F52-2787-4BA2-BBBC-9395E9F86D50}" type="datetimeFigureOut">
              <a:rPr lang="en-US" smtClean="0"/>
              <a:pPr/>
              <a:t>11/10/2024</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1213068533"/>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04" r:id="rId6"/>
    <p:sldLayoutId id="2147483700" r:id="rId7"/>
    <p:sldLayoutId id="2147483701" r:id="rId8"/>
    <p:sldLayoutId id="2147483702" r:id="rId9"/>
    <p:sldLayoutId id="2147483703" r:id="rId10"/>
    <p:sldLayoutId id="2147483705"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7.xml" /><Relationship Id="rId4" Type="http://schemas.openxmlformats.org/officeDocument/2006/relationships/image" Target="../media/image4.svg" /></Relationships>
</file>

<file path=ppt/slides/_rels/slide4.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notesSlide" Target="../notesSlides/notesSlide6.xml" /><Relationship Id="rId1" Type="http://schemas.openxmlformats.org/officeDocument/2006/relationships/slideLayout" Target="../slideLayouts/slideLayout7.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notesSlide" Target="../notesSlides/notesSlide7.xml" /><Relationship Id="rId1" Type="http://schemas.openxmlformats.org/officeDocument/2006/relationships/slideLayout" Target="../slideLayouts/slideLayout7.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notesSlide" Target="../notesSlides/notesSlide8.xml" /><Relationship Id="rId1" Type="http://schemas.openxmlformats.org/officeDocument/2006/relationships/slideLayout" Target="../slideLayouts/slideLayout7.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10.xml.rels><?xml version="1.0" encoding="UTF-8" standalone="yes"?>
<Relationships xmlns="http://schemas.openxmlformats.org/package/2006/relationships"><Relationship Id="rId3" Type="http://schemas.openxmlformats.org/officeDocument/2006/relationships/image" Target="../media/image31.jpeg" /><Relationship Id="rId2" Type="http://schemas.openxmlformats.org/officeDocument/2006/relationships/notesSlide" Target="../notesSlides/notesSlide9.xml" /><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8" Type="http://schemas.openxmlformats.org/officeDocument/2006/relationships/hyperlink" Target="https://www.pwc.co.uk/industries/hospitality-leisure/insights/labour-costs-sharp-rise-slowing-demand-spotlight-cost-control-profitability-margins-hotels-2024.html" TargetMode="External" /><Relationship Id="rId13" Type="http://schemas.openxmlformats.org/officeDocument/2006/relationships/hyperlink" Target="https://www.theritzlondon.com/about-the-ritz/green-policy/" TargetMode="External" /><Relationship Id="rId3" Type="http://schemas.openxmlformats.org/officeDocument/2006/relationships/hyperlink" Target="https://uk.fourth.com/white-paper/the-hospitality-workforce-update" TargetMode="External" /><Relationship Id="rId7" Type="http://schemas.openxmlformats.org/officeDocument/2006/relationships/hyperlink" Target="https://www.ons.gov.uk/employmentandlabourmarket/peopleinwork/earningsandworkinghours/bulletins/lowandhighpayuk/2024" TargetMode="External" /><Relationship Id="rId12" Type="http://schemas.openxmlformats.org/officeDocument/2006/relationships/hyperlink" Target="https://haiilo.com/blog/gen-z-in-the-workplace/" TargetMode="External" /><Relationship Id="rId2" Type="http://schemas.openxmlformats.org/officeDocument/2006/relationships/notesSlide" Target="../notesSlides/notesSlide11.xml" /><Relationship Id="rId1" Type="http://schemas.openxmlformats.org/officeDocument/2006/relationships/slideLayout" Target="../slideLayouts/slideLayout7.xml" /><Relationship Id="rId6" Type="http://schemas.openxmlformats.org/officeDocument/2006/relationships/hyperlink" Target="https://careers.ihg.com/en/life-at-ihg/diversity-equity-and-inclusion/" TargetMode="External" /><Relationship Id="rId11" Type="http://schemas.openxmlformats.org/officeDocument/2006/relationships/hyperlink" Target="https://trailapp.com/blog/impact-brexit-hospitality" TargetMode="External" /><Relationship Id="rId5" Type="http://schemas.openxmlformats.org/officeDocument/2006/relationships/hyperlink" Target="https://researchbriefings.files.parliament.uk/documents/CBP-9111/CBP-9111.pdf" TargetMode="External" /><Relationship Id="rId15" Type="http://schemas.openxmlformats.org/officeDocument/2006/relationships/hyperlink" Target="https://www.visitbritain.org/visitbritain-publishes-inbound-tourism-forecast-2024" TargetMode="External" /><Relationship Id="rId10" Type="http://schemas.openxmlformats.org/officeDocument/2006/relationships/hyperlink" Target="https://www.radissonhotels.com/en-us/brand/radisson-collection" TargetMode="External" /><Relationship Id="rId4" Type="http://schemas.openxmlformats.org/officeDocument/2006/relationships/hyperlink" Target="https://press.hse.gov.uk/2023/11/22/hse-publishes-annual-work-related-ill-health-and-injury-statistics-for-2022-23/" TargetMode="External" /><Relationship Id="rId9" Type="http://schemas.openxmlformats.org/officeDocument/2006/relationships/hyperlink" Target="https://www.pwc.co.uk/industries/hospitality-leisure/insights/uk-hotels-forecast.html" TargetMode="External" /><Relationship Id="rId14" Type="http://schemas.openxmlformats.org/officeDocument/2006/relationships/hyperlink" Target="https://www.theritzlondon.co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0"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8" name="Rectangle 67">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969239DF-EAA4-47C3-B4E3-79C6BCB24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3" y="5267"/>
            <a:ext cx="6635041" cy="6847466"/>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228838" y="255199"/>
            <a:ext cx="6074192" cy="1778233"/>
          </a:xfrm>
        </p:spPr>
        <p:txBody>
          <a:bodyPr vert="horz" lIns="91440" tIns="45720" rIns="91440" bIns="45720" rtlCol="0" anchor="ctr">
            <a:normAutofit/>
          </a:bodyPr>
          <a:lstStyle/>
          <a:p>
            <a:pPr>
              <a:lnSpc>
                <a:spcPct val="90000"/>
              </a:lnSpc>
            </a:pPr>
            <a:r>
              <a:rPr lang="en-US" sz="2200" b="1" kern="1200" err="1">
                <a:latin typeface="Times New Roman"/>
                <a:cs typeface="Times New Roman"/>
              </a:rPr>
              <a:t>Analysing</a:t>
            </a:r>
            <a:r>
              <a:rPr lang="en-US" sz="2200" b="1" kern="1200" dirty="0">
                <a:latin typeface="Times New Roman"/>
                <a:cs typeface="Times New Roman"/>
              </a:rPr>
              <a:t> the impacts of the macro environment on human resources management and personal management</a:t>
            </a:r>
            <a:endParaRPr lang="en-US" sz="2200" kern="1200">
              <a:latin typeface="Times New Roman"/>
              <a:cs typeface="Times New Roman"/>
            </a:endParaRPr>
          </a:p>
          <a:p>
            <a:pPr>
              <a:lnSpc>
                <a:spcPct val="90000"/>
              </a:lnSpc>
            </a:pPr>
            <a:r>
              <a:rPr lang="en-US" sz="2200" b="1" kern="1200" dirty="0">
                <a:latin typeface="Times New Roman"/>
                <a:cs typeface="Times New Roman"/>
              </a:rPr>
              <a:t>Hotel: The Ritz London</a:t>
            </a:r>
            <a:endParaRPr lang="en-US" sz="2200" kern="1200">
              <a:latin typeface="Times New Roman"/>
              <a:cs typeface="Times New Roman"/>
            </a:endParaRPr>
          </a:p>
          <a:p>
            <a:pPr>
              <a:lnSpc>
                <a:spcPct val="90000"/>
              </a:lnSpc>
            </a:pPr>
            <a:endParaRPr lang="en-US" sz="2200" kern="1200" dirty="0">
              <a:latin typeface="Times New Roman"/>
              <a:cs typeface="Times New Roman"/>
            </a:endParaRPr>
          </a:p>
        </p:txBody>
      </p:sp>
      <p:pic>
        <p:nvPicPr>
          <p:cNvPr id="4" name="Picture 3">
            <a:extLst>
              <a:ext uri="{FF2B5EF4-FFF2-40B4-BE49-F238E27FC236}">
                <a16:creationId xmlns:a16="http://schemas.microsoft.com/office/drawing/2014/main" id="{146D0B11-99B6-9626-F82B-46A74340E2E3}"/>
              </a:ext>
            </a:extLst>
          </p:cNvPr>
          <p:cNvPicPr>
            <a:picLocks noChangeAspect="1"/>
          </p:cNvPicPr>
          <p:nvPr/>
        </p:nvPicPr>
        <p:blipFill>
          <a:blip r:embed="rId2"/>
          <a:srcRect r="40126" b="-4"/>
          <a:stretch/>
        </p:blipFill>
        <p:spPr>
          <a:xfrm>
            <a:off x="6645834" y="1"/>
            <a:ext cx="5546166" cy="6866192"/>
          </a:xfrm>
          <a:prstGeom prst="rect">
            <a:avLst/>
          </a:prstGeom>
        </p:spPr>
      </p:pic>
      <p:grpSp>
        <p:nvGrpSpPr>
          <p:cNvPr id="72" name="Group 71">
            <a:extLst>
              <a:ext uri="{FF2B5EF4-FFF2-40B4-BE49-F238E27FC236}">
                <a16:creationId xmlns:a16="http://schemas.microsoft.com/office/drawing/2014/main" id="{3389B237-4CAB-4403-A95C-C04D71F4B4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45458" y="-31769"/>
            <a:ext cx="510538" cy="6804779"/>
            <a:chOff x="11445458" y="-31769"/>
            <a:chExt cx="510538" cy="6804779"/>
          </a:xfrm>
        </p:grpSpPr>
        <p:sp>
          <p:nvSpPr>
            <p:cNvPr id="73" name="Freeform 8">
              <a:extLst>
                <a:ext uri="{FF2B5EF4-FFF2-40B4-BE49-F238E27FC236}">
                  <a16:creationId xmlns:a16="http://schemas.microsoft.com/office/drawing/2014/main" id="{57652216-AF47-4D6B-A81B-2DC28B625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7521" y="666336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43">
              <a:extLst>
                <a:ext uri="{FF2B5EF4-FFF2-40B4-BE49-F238E27FC236}">
                  <a16:creationId xmlns:a16="http://schemas.microsoft.com/office/drawing/2014/main" id="{0E53B701-E5D9-4269-97AD-69F3087D28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8634" y="742112"/>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1">
              <a:extLst>
                <a:ext uri="{FF2B5EF4-FFF2-40B4-BE49-F238E27FC236}">
                  <a16:creationId xmlns:a16="http://schemas.microsoft.com/office/drawing/2014/main" id="{53F3EB0D-ADA8-4F65-9811-0A990FE6BE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06592" y="959823"/>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3">
              <a:extLst>
                <a:ext uri="{FF2B5EF4-FFF2-40B4-BE49-F238E27FC236}">
                  <a16:creationId xmlns:a16="http://schemas.microsoft.com/office/drawing/2014/main" id="{7FC10137-17E1-4C6D-B7A2-CD86B7C148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678" y="1198596"/>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983715DD-6794-4B57-8585-E0EFF671E7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560" y="44736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5">
              <a:extLst>
                <a:ext uri="{FF2B5EF4-FFF2-40B4-BE49-F238E27FC236}">
                  <a16:creationId xmlns:a16="http://schemas.microsoft.com/office/drawing/2014/main" id="{6B8B9805-E14F-4943-B15E-48460BFD60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538" y="140819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6">
              <a:extLst>
                <a:ext uri="{FF2B5EF4-FFF2-40B4-BE49-F238E27FC236}">
                  <a16:creationId xmlns:a16="http://schemas.microsoft.com/office/drawing/2014/main" id="{112C42C6-34DE-404D-B18A-8E94E76A3C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234" y="2238233"/>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7">
              <a:extLst>
                <a:ext uri="{FF2B5EF4-FFF2-40B4-BE49-F238E27FC236}">
                  <a16:creationId xmlns:a16="http://schemas.microsoft.com/office/drawing/2014/main" id="{105114E3-B528-44FB-AD64-31F7940A69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80687" y="1617942"/>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9">
              <a:extLst>
                <a:ext uri="{FF2B5EF4-FFF2-40B4-BE49-F238E27FC236}">
                  <a16:creationId xmlns:a16="http://schemas.microsoft.com/office/drawing/2014/main" id="{66162961-2E66-4F1D-AD08-A09C28C5E0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0137" y="200295"/>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60">
              <a:extLst>
                <a:ext uri="{FF2B5EF4-FFF2-40B4-BE49-F238E27FC236}">
                  <a16:creationId xmlns:a16="http://schemas.microsoft.com/office/drawing/2014/main" id="{7DF10D80-7F03-41B7-BF83-7086CFB705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5368" y="1847736"/>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61">
              <a:extLst>
                <a:ext uri="{FF2B5EF4-FFF2-40B4-BE49-F238E27FC236}">
                  <a16:creationId xmlns:a16="http://schemas.microsoft.com/office/drawing/2014/main" id="{60E5BEF8-88A7-4088-8382-FC596B16B9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4067" y="-12868"/>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78">
              <a:extLst>
                <a:ext uri="{FF2B5EF4-FFF2-40B4-BE49-F238E27FC236}">
                  <a16:creationId xmlns:a16="http://schemas.microsoft.com/office/drawing/2014/main" id="{4850C240-229E-44CC-9B0C-7C70B85241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0903" y="665835"/>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79">
              <a:extLst>
                <a:ext uri="{FF2B5EF4-FFF2-40B4-BE49-F238E27FC236}">
                  <a16:creationId xmlns:a16="http://schemas.microsoft.com/office/drawing/2014/main" id="{0C20C1F3-97C9-485A-BBF1-F712C6FDD9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275" y="89688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80">
              <a:extLst>
                <a:ext uri="{FF2B5EF4-FFF2-40B4-BE49-F238E27FC236}">
                  <a16:creationId xmlns:a16="http://schemas.microsoft.com/office/drawing/2014/main" id="{5FB7F486-D669-4315-848B-079715C0A6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7934" y="1134675"/>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81">
              <a:extLst>
                <a:ext uri="{FF2B5EF4-FFF2-40B4-BE49-F238E27FC236}">
                  <a16:creationId xmlns:a16="http://schemas.microsoft.com/office/drawing/2014/main" id="{884943FC-F8F5-47A2-8C6C-AD8385B0F3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0984" y="2147729"/>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82">
              <a:extLst>
                <a:ext uri="{FF2B5EF4-FFF2-40B4-BE49-F238E27FC236}">
                  <a16:creationId xmlns:a16="http://schemas.microsoft.com/office/drawing/2014/main" id="{FBD1CFD7-B550-428B-99C5-E70AE1117A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820" y="1925276"/>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83">
              <a:extLst>
                <a:ext uri="{FF2B5EF4-FFF2-40B4-BE49-F238E27FC236}">
                  <a16:creationId xmlns:a16="http://schemas.microsoft.com/office/drawing/2014/main" id="{86464553-DBB1-4FDD-A906-723DE0BFAF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1377" y="1610488"/>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84">
              <a:extLst>
                <a:ext uri="{FF2B5EF4-FFF2-40B4-BE49-F238E27FC236}">
                  <a16:creationId xmlns:a16="http://schemas.microsoft.com/office/drawing/2014/main" id="{41C1AA59-6A1E-4A61-8483-8056A09E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2393" y="461249"/>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86">
              <a:extLst>
                <a:ext uri="{FF2B5EF4-FFF2-40B4-BE49-F238E27FC236}">
                  <a16:creationId xmlns:a16="http://schemas.microsoft.com/office/drawing/2014/main" id="{851A3E4E-2857-4A69-AEC0-79CF8C413D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6789" y="393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89">
              <a:extLst>
                <a:ext uri="{FF2B5EF4-FFF2-40B4-BE49-F238E27FC236}">
                  <a16:creationId xmlns:a16="http://schemas.microsoft.com/office/drawing/2014/main" id="{363F6E9F-7E05-4464-BE66-BB27B4589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165" y="1398137"/>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0">
              <a:extLst>
                <a:ext uri="{FF2B5EF4-FFF2-40B4-BE49-F238E27FC236}">
                  <a16:creationId xmlns:a16="http://schemas.microsoft.com/office/drawing/2014/main" id="{CE4367E1-2C4E-4A0B-A9E2-2DC3B3BCD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65017" y="2021046"/>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05">
              <a:extLst>
                <a:ext uri="{FF2B5EF4-FFF2-40B4-BE49-F238E27FC236}">
                  <a16:creationId xmlns:a16="http://schemas.microsoft.com/office/drawing/2014/main" id="{EE215DA3-ED82-4F29-9835-DD3B5ADD4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39032" y="202351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6">
              <a:extLst>
                <a:ext uri="{FF2B5EF4-FFF2-40B4-BE49-F238E27FC236}">
                  <a16:creationId xmlns:a16="http://schemas.microsoft.com/office/drawing/2014/main" id="{449C2B94-6D2C-466B-9091-18CA59956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729" y="2612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32">
              <a:extLst>
                <a:ext uri="{FF2B5EF4-FFF2-40B4-BE49-F238E27FC236}">
                  <a16:creationId xmlns:a16="http://schemas.microsoft.com/office/drawing/2014/main" id="{9873A13E-F493-4022-9CDB-496767477D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3710" y="3240972"/>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33">
              <a:extLst>
                <a:ext uri="{FF2B5EF4-FFF2-40B4-BE49-F238E27FC236}">
                  <a16:creationId xmlns:a16="http://schemas.microsoft.com/office/drawing/2014/main" id="{631ED96D-0634-4E7F-BE08-A8ACAA0A64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623" y="433228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34">
              <a:extLst>
                <a:ext uri="{FF2B5EF4-FFF2-40B4-BE49-F238E27FC236}">
                  <a16:creationId xmlns:a16="http://schemas.microsoft.com/office/drawing/2014/main" id="{D43F1416-268F-487F-ABB4-1C62E6C68B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7553" y="5329606"/>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35">
              <a:extLst>
                <a:ext uri="{FF2B5EF4-FFF2-40B4-BE49-F238E27FC236}">
                  <a16:creationId xmlns:a16="http://schemas.microsoft.com/office/drawing/2014/main" id="{E5E99890-1E26-4DDC-8F50-128C4875BA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205" y="4540510"/>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36">
              <a:extLst>
                <a:ext uri="{FF2B5EF4-FFF2-40B4-BE49-F238E27FC236}">
                  <a16:creationId xmlns:a16="http://schemas.microsoft.com/office/drawing/2014/main" id="{21D3B3BA-A1D7-450E-B002-44DFDC68F9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5991495"/>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37">
              <a:extLst>
                <a:ext uri="{FF2B5EF4-FFF2-40B4-BE49-F238E27FC236}">
                  <a16:creationId xmlns:a16="http://schemas.microsoft.com/office/drawing/2014/main" id="{666093C3-5DCC-4A45-897C-F2C5CA94AC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7108" y="3005032"/>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38">
              <a:extLst>
                <a:ext uri="{FF2B5EF4-FFF2-40B4-BE49-F238E27FC236}">
                  <a16:creationId xmlns:a16="http://schemas.microsoft.com/office/drawing/2014/main" id="{E5879CC9-6134-4E28-8170-9DD4240CC5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777" y="4845128"/>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39">
              <a:extLst>
                <a:ext uri="{FF2B5EF4-FFF2-40B4-BE49-F238E27FC236}">
                  <a16:creationId xmlns:a16="http://schemas.microsoft.com/office/drawing/2014/main" id="{52B9234F-7351-4670-9340-3ABC48A30B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6885" y="5086249"/>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40">
              <a:extLst>
                <a:ext uri="{FF2B5EF4-FFF2-40B4-BE49-F238E27FC236}">
                  <a16:creationId xmlns:a16="http://schemas.microsoft.com/office/drawing/2014/main" id="{3F67C8B5-D925-449D-BCA7-7517305514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849" y="2542950"/>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41">
              <a:extLst>
                <a:ext uri="{FF2B5EF4-FFF2-40B4-BE49-F238E27FC236}">
                  <a16:creationId xmlns:a16="http://schemas.microsoft.com/office/drawing/2014/main" id="{71516E84-743F-4EE4-B466-909E55FCC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622350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2">
              <a:extLst>
                <a:ext uri="{FF2B5EF4-FFF2-40B4-BE49-F238E27FC236}">
                  <a16:creationId xmlns:a16="http://schemas.microsoft.com/office/drawing/2014/main" id="{285EE84A-B305-47FC-9896-3EAAE94F6D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3510" y="5541519"/>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4">
              <a:extLst>
                <a:ext uri="{FF2B5EF4-FFF2-40B4-BE49-F238E27FC236}">
                  <a16:creationId xmlns:a16="http://schemas.microsoft.com/office/drawing/2014/main" id="{52175DC6-FE35-414D-B1FC-53870E0F6B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7300" y="402564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45">
              <a:extLst>
                <a:ext uri="{FF2B5EF4-FFF2-40B4-BE49-F238E27FC236}">
                  <a16:creationId xmlns:a16="http://schemas.microsoft.com/office/drawing/2014/main" id="{ACD91DA3-CF45-4374-AEDA-5DA2E53EE4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5149" y="5781473"/>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46">
              <a:extLst>
                <a:ext uri="{FF2B5EF4-FFF2-40B4-BE49-F238E27FC236}">
                  <a16:creationId xmlns:a16="http://schemas.microsoft.com/office/drawing/2014/main" id="{8AAA7A16-3076-4557-9DC3-297D83248E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208" y="2775569"/>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47">
              <a:extLst>
                <a:ext uri="{FF2B5EF4-FFF2-40B4-BE49-F238E27FC236}">
                  <a16:creationId xmlns:a16="http://schemas.microsoft.com/office/drawing/2014/main" id="{62AFF181-4F3A-40CE-BC79-BD8D97E0C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2353" y="3794520"/>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48">
              <a:extLst>
                <a:ext uri="{FF2B5EF4-FFF2-40B4-BE49-F238E27FC236}">
                  <a16:creationId xmlns:a16="http://schemas.microsoft.com/office/drawing/2014/main" id="{E9EE8F9C-63EF-41F7-90AC-95F093366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7610" y="3561050"/>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62">
              <a:extLst>
                <a:ext uri="{FF2B5EF4-FFF2-40B4-BE49-F238E27FC236}">
                  <a16:creationId xmlns:a16="http://schemas.microsoft.com/office/drawing/2014/main" id="{F99D5EE6-2CC4-4A54-9A07-4734713E7A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8042" y="289536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63">
              <a:extLst>
                <a:ext uri="{FF2B5EF4-FFF2-40B4-BE49-F238E27FC236}">
                  <a16:creationId xmlns:a16="http://schemas.microsoft.com/office/drawing/2014/main" id="{DC83D62C-4898-4734-893F-7FE7A2D70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9400" y="4033977"/>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64">
              <a:extLst>
                <a:ext uri="{FF2B5EF4-FFF2-40B4-BE49-F238E27FC236}">
                  <a16:creationId xmlns:a16="http://schemas.microsoft.com/office/drawing/2014/main" id="{EFA4198B-E065-405F-84E4-B0220DCEF9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351" y="2627056"/>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65">
              <a:extLst>
                <a:ext uri="{FF2B5EF4-FFF2-40B4-BE49-F238E27FC236}">
                  <a16:creationId xmlns:a16="http://schemas.microsoft.com/office/drawing/2014/main" id="{F6D1AC12-FB95-4593-BF80-DABEDD4E3E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982" y="3771071"/>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66">
              <a:extLst>
                <a:ext uri="{FF2B5EF4-FFF2-40B4-BE49-F238E27FC236}">
                  <a16:creationId xmlns:a16="http://schemas.microsoft.com/office/drawing/2014/main" id="{9F41615F-3978-4890-992E-1D44D0D914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64" y="5317507"/>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67">
              <a:extLst>
                <a:ext uri="{FF2B5EF4-FFF2-40B4-BE49-F238E27FC236}">
                  <a16:creationId xmlns:a16="http://schemas.microsoft.com/office/drawing/2014/main" id="{293C0AD6-F904-4337-8CAB-2FF649834B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5944" y="4533529"/>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68">
              <a:extLst>
                <a:ext uri="{FF2B5EF4-FFF2-40B4-BE49-F238E27FC236}">
                  <a16:creationId xmlns:a16="http://schemas.microsoft.com/office/drawing/2014/main" id="{E68410D4-6ED4-4651-8543-78B0AB57A2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3332" y="3190789"/>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69">
              <a:extLst>
                <a:ext uri="{FF2B5EF4-FFF2-40B4-BE49-F238E27FC236}">
                  <a16:creationId xmlns:a16="http://schemas.microsoft.com/office/drawing/2014/main" id="{BB356FF6-7153-4AE8-904C-8535363AA8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2589" y="5599752"/>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70">
              <a:extLst>
                <a:ext uri="{FF2B5EF4-FFF2-40B4-BE49-F238E27FC236}">
                  <a16:creationId xmlns:a16="http://schemas.microsoft.com/office/drawing/2014/main" id="{D9CD9700-C2DA-4CCD-8700-D763281E4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802" y="619149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71">
              <a:extLst>
                <a:ext uri="{FF2B5EF4-FFF2-40B4-BE49-F238E27FC236}">
                  <a16:creationId xmlns:a16="http://schemas.microsoft.com/office/drawing/2014/main" id="{6CC97770-31D6-46F7-9608-9D96AEF4A1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4132" y="5079102"/>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72">
              <a:extLst>
                <a:ext uri="{FF2B5EF4-FFF2-40B4-BE49-F238E27FC236}">
                  <a16:creationId xmlns:a16="http://schemas.microsoft.com/office/drawing/2014/main" id="{1F6A0344-12D8-457F-B2C4-BF6ABC3F97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0869" y="4852243"/>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73">
              <a:extLst>
                <a:ext uri="{FF2B5EF4-FFF2-40B4-BE49-F238E27FC236}">
                  <a16:creationId xmlns:a16="http://schemas.microsoft.com/office/drawing/2014/main" id="{A659A3FC-205E-41C5-90D8-2909635C66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42" y="4352608"/>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74">
              <a:extLst>
                <a:ext uri="{FF2B5EF4-FFF2-40B4-BE49-F238E27FC236}">
                  <a16:creationId xmlns:a16="http://schemas.microsoft.com/office/drawing/2014/main" id="{EF5898F8-F274-4A71-ABC2-9727884523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694" y="5932892"/>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75">
              <a:extLst>
                <a:ext uri="{FF2B5EF4-FFF2-40B4-BE49-F238E27FC236}">
                  <a16:creationId xmlns:a16="http://schemas.microsoft.com/office/drawing/2014/main" id="{A337719B-635F-4455-A8E8-6983D9B3DE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703" y="2387288"/>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77">
              <a:extLst>
                <a:ext uri="{FF2B5EF4-FFF2-40B4-BE49-F238E27FC236}">
                  <a16:creationId xmlns:a16="http://schemas.microsoft.com/office/drawing/2014/main" id="{665D8F7B-6125-4923-82FD-4541506B66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949" y="3551571"/>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85">
              <a:extLst>
                <a:ext uri="{FF2B5EF4-FFF2-40B4-BE49-F238E27FC236}">
                  <a16:creationId xmlns:a16="http://schemas.microsoft.com/office/drawing/2014/main" id="{AEBBE398-C737-4798-92D3-68B6928A9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0208" y="637939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7">
              <a:extLst>
                <a:ext uri="{FF2B5EF4-FFF2-40B4-BE49-F238E27FC236}">
                  <a16:creationId xmlns:a16="http://schemas.microsoft.com/office/drawing/2014/main" id="{F3116C15-246C-412A-B5A8-DC7E056EC8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4699" y="66336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8">
              <a:extLst>
                <a:ext uri="{FF2B5EF4-FFF2-40B4-BE49-F238E27FC236}">
                  <a16:creationId xmlns:a16="http://schemas.microsoft.com/office/drawing/2014/main" id="{F9FA8A4C-F799-47E7-85C8-4DA109A003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8248" y="5648840"/>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8" name="Title 1">
            <a:extLst>
              <a:ext uri="{FF2B5EF4-FFF2-40B4-BE49-F238E27FC236}">
                <a16:creationId xmlns:a16="http://schemas.microsoft.com/office/drawing/2014/main" id="{EA9B53E4-C496-310F-2622-00470A6ECE55}"/>
              </a:ext>
            </a:extLst>
          </p:cNvPr>
          <p:cNvSpPr txBox="1">
            <a:spLocks/>
          </p:cNvSpPr>
          <p:nvPr/>
        </p:nvSpPr>
        <p:spPr>
          <a:xfrm>
            <a:off x="453125" y="2706307"/>
            <a:ext cx="5182796" cy="1720724"/>
          </a:xfrm>
          <a:prstGeom prst="rect">
            <a:avLst/>
          </a:prstGeom>
        </p:spPr>
        <p:txBody>
          <a:bodyPr vert="horz" lIns="91440" tIns="45720" rIns="91440" bIns="45720" rtlCol="0" anchor="ctr">
            <a:normAutofit/>
          </a:bodyPr>
          <a:lstStyle>
            <a:lvl1pPr algn="ctr" defTabSz="914400" rtl="0" eaLnBrk="1" latinLnBrk="0" hangingPunct="1">
              <a:lnSpc>
                <a:spcPct val="100000"/>
              </a:lnSpc>
              <a:spcBef>
                <a:spcPct val="0"/>
              </a:spcBef>
              <a:buNone/>
              <a:defRPr sz="5400" kern="1200">
                <a:solidFill>
                  <a:schemeClr val="tx2"/>
                </a:solidFill>
                <a:latin typeface="+mj-lt"/>
                <a:ea typeface="+mj-ea"/>
                <a:cs typeface="+mj-cs"/>
              </a:defRPr>
            </a:lvl1pPr>
          </a:lstStyle>
          <a:p>
            <a:r>
              <a:rPr lang="en-GB" sz="1400" b="1" dirty="0">
                <a:latin typeface="Times New Roman"/>
                <a:ea typeface="+mj-lt"/>
                <a:cs typeface="+mj-lt"/>
              </a:rPr>
              <a:t>Module: Professional Service</a:t>
            </a:r>
            <a:endParaRPr lang="en-US" dirty="0">
              <a:latin typeface="Times New Roman"/>
              <a:cs typeface="Times New Roman"/>
            </a:endParaRPr>
          </a:p>
          <a:p>
            <a:pPr>
              <a:lnSpc>
                <a:spcPct val="90000"/>
              </a:lnSpc>
            </a:pPr>
            <a:endParaRPr lang="en-GB" sz="1400" b="1" dirty="0">
              <a:latin typeface="Times New Roman"/>
              <a:cs typeface="Times New Roman"/>
            </a:endParaRPr>
          </a:p>
          <a:p>
            <a:pPr>
              <a:lnSpc>
                <a:spcPct val="90000"/>
              </a:lnSpc>
            </a:pPr>
            <a:r>
              <a:rPr lang="en-GB" sz="1400" b="1" dirty="0">
                <a:latin typeface="Times New Roman"/>
                <a:cs typeface="Times New Roman"/>
              </a:rPr>
              <a:t>Module Code: BMGM5005</a:t>
            </a:r>
            <a:endParaRPr lang="en-US" dirty="0"/>
          </a:p>
          <a:p>
            <a:pPr algn="just"/>
            <a:r>
              <a:rPr lang="en-GB" sz="1400" b="1" dirty="0" err="1">
                <a:latin typeface="Times New Roman"/>
                <a:ea typeface="+mj-lt"/>
                <a:cs typeface="+mj-lt"/>
              </a:rPr>
              <a:t>Name:Arafa</a:t>
            </a:r>
            <a:r>
              <a:rPr lang="en-GB" sz="1400" b="1" dirty="0">
                <a:latin typeface="Times New Roman"/>
                <a:ea typeface="+mj-lt"/>
                <a:cs typeface="+mj-lt"/>
              </a:rPr>
              <a:t> Mohammed Ali </a:t>
            </a:r>
            <a:endParaRPr lang="en-US" dirty="0">
              <a:latin typeface="Times New Roman"/>
              <a:cs typeface="Times New Roman"/>
            </a:endParaRPr>
          </a:p>
          <a:p>
            <a:pPr algn="just"/>
            <a:r>
              <a:rPr lang="en-GB" sz="1400" b="1" dirty="0">
                <a:latin typeface="Times New Roman"/>
                <a:ea typeface="+mj-lt"/>
                <a:cs typeface="+mj-lt"/>
              </a:rPr>
              <a:t>ID:2016248</a:t>
            </a:r>
            <a:endParaRPr lang="en-US" dirty="0">
              <a:latin typeface="Times New Roman"/>
              <a:cs typeface="Times New Roman"/>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1"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7"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9" name="Rectangle 68">
            <a:extLst>
              <a:ext uri="{FF2B5EF4-FFF2-40B4-BE49-F238E27FC236}">
                <a16:creationId xmlns:a16="http://schemas.microsoft.com/office/drawing/2014/main" id="{CFB03654-F8D1-4066-85B5-5BA57499B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4FC855E-96A5-35F9-970E-3357C54BF284}"/>
              </a:ext>
            </a:extLst>
          </p:cNvPr>
          <p:cNvSpPr txBox="1"/>
          <p:nvPr/>
        </p:nvSpPr>
        <p:spPr>
          <a:xfrm>
            <a:off x="1073810" y="696226"/>
            <a:ext cx="8675712" cy="981892"/>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000" b="1" kern="1200" dirty="0">
                <a:solidFill>
                  <a:schemeClr val="tx2"/>
                </a:solidFill>
                <a:latin typeface="Times New Roman"/>
                <a:ea typeface="+mj-ea"/>
                <a:cs typeface="Times New Roman"/>
              </a:rPr>
              <a:t>1. Introduction</a:t>
            </a:r>
            <a:endParaRPr lang="en-US">
              <a:ea typeface="+mj-ea"/>
            </a:endParaRPr>
          </a:p>
        </p:txBody>
      </p:sp>
      <p:sp>
        <p:nvSpPr>
          <p:cNvPr id="71" name="Rectangle 70">
            <a:extLst>
              <a:ext uri="{FF2B5EF4-FFF2-40B4-BE49-F238E27FC236}">
                <a16:creationId xmlns:a16="http://schemas.microsoft.com/office/drawing/2014/main" id="{7615BC76-014D-4BD0-A843-994E2D759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0" y="1874829"/>
            <a:ext cx="12175432" cy="4114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39D2483B-7210-454A-B168-51DA3C1611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57372" y="-18787"/>
            <a:ext cx="1238945" cy="1919798"/>
            <a:chOff x="10357372" y="-18787"/>
            <a:chExt cx="1238945" cy="1919798"/>
          </a:xfrm>
        </p:grpSpPr>
        <p:sp>
          <p:nvSpPr>
            <p:cNvPr id="74" name="Freeform 57">
              <a:extLst>
                <a:ext uri="{FF2B5EF4-FFF2-40B4-BE49-F238E27FC236}">
                  <a16:creationId xmlns:a16="http://schemas.microsoft.com/office/drawing/2014/main" id="{F1142EB5-2791-4EAD-B4A2-43BECFBC5F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15372" y="140636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78">
              <a:extLst>
                <a:ext uri="{FF2B5EF4-FFF2-40B4-BE49-F238E27FC236}">
                  <a16:creationId xmlns:a16="http://schemas.microsoft.com/office/drawing/2014/main" id="{2C8870C2-1368-48B0-A8CF-BC33DF7656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1520"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79">
              <a:extLst>
                <a:ext uri="{FF2B5EF4-FFF2-40B4-BE49-F238E27FC236}">
                  <a16:creationId xmlns:a16="http://schemas.microsoft.com/office/drawing/2014/main" id="{853F9E0D-F5F9-438C-B1DC-0AA3127C4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3892" y="986073"/>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80">
              <a:extLst>
                <a:ext uri="{FF2B5EF4-FFF2-40B4-BE49-F238E27FC236}">
                  <a16:creationId xmlns:a16="http://schemas.microsoft.com/office/drawing/2014/main" id="{B4E911B1-253E-4755-9AEC-BB1DAB8E2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8551" y="122386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3">
              <a:extLst>
                <a:ext uri="{FF2B5EF4-FFF2-40B4-BE49-F238E27FC236}">
                  <a16:creationId xmlns:a16="http://schemas.microsoft.com/office/drawing/2014/main" id="{2AF5DD4D-BF15-452D-937B-7F29FA3F2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1994"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4">
              <a:extLst>
                <a:ext uri="{FF2B5EF4-FFF2-40B4-BE49-F238E27FC236}">
                  <a16:creationId xmlns:a16="http://schemas.microsoft.com/office/drawing/2014/main" id="{5F821C6A-EDEE-4845-92EB-367AC60023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3010"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6">
              <a:extLst>
                <a:ext uri="{FF2B5EF4-FFF2-40B4-BE49-F238E27FC236}">
                  <a16:creationId xmlns:a16="http://schemas.microsoft.com/office/drawing/2014/main" id="{504AA4DA-748D-4CFF-891A-5C8861EC49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2979" y="20443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9">
              <a:extLst>
                <a:ext uri="{FF2B5EF4-FFF2-40B4-BE49-F238E27FC236}">
                  <a16:creationId xmlns:a16="http://schemas.microsoft.com/office/drawing/2014/main" id="{7CC3A8FA-D5F6-4A96-9B55-4479C1717A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782"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06">
              <a:extLst>
                <a:ext uri="{FF2B5EF4-FFF2-40B4-BE49-F238E27FC236}">
                  <a16:creationId xmlns:a16="http://schemas.microsoft.com/office/drawing/2014/main" id="{26E1DC3C-522F-46BF-9C95-475001763F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8678"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07">
              <a:extLst>
                <a:ext uri="{FF2B5EF4-FFF2-40B4-BE49-F238E27FC236}">
                  <a16:creationId xmlns:a16="http://schemas.microsoft.com/office/drawing/2014/main" id="{F7CDF92D-312E-42AB-960E-637D404934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0666"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08">
              <a:extLst>
                <a:ext uri="{FF2B5EF4-FFF2-40B4-BE49-F238E27FC236}">
                  <a16:creationId xmlns:a16="http://schemas.microsoft.com/office/drawing/2014/main" id="{918FE320-F6B2-4BDB-95D8-DFD3B2B34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349"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09">
              <a:extLst>
                <a:ext uri="{FF2B5EF4-FFF2-40B4-BE49-F238E27FC236}">
                  <a16:creationId xmlns:a16="http://schemas.microsoft.com/office/drawing/2014/main" id="{B90769B0-46E9-4B76-96A9-A247A0DF3D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9546"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10">
              <a:extLst>
                <a:ext uri="{FF2B5EF4-FFF2-40B4-BE49-F238E27FC236}">
                  <a16:creationId xmlns:a16="http://schemas.microsoft.com/office/drawing/2014/main" id="{C0CC5855-0620-41C7-AA4D-3D30E24551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6402"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11">
              <a:extLst>
                <a:ext uri="{FF2B5EF4-FFF2-40B4-BE49-F238E27FC236}">
                  <a16:creationId xmlns:a16="http://schemas.microsoft.com/office/drawing/2014/main" id="{7A99B1F4-089E-4A1A-833C-0D0C8E770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7601"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12">
              <a:extLst>
                <a:ext uri="{FF2B5EF4-FFF2-40B4-BE49-F238E27FC236}">
                  <a16:creationId xmlns:a16="http://schemas.microsoft.com/office/drawing/2014/main" id="{52C3D5C1-0862-4E4B-BAD8-C6244D0352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7104"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22">
              <a:extLst>
                <a:ext uri="{FF2B5EF4-FFF2-40B4-BE49-F238E27FC236}">
                  <a16:creationId xmlns:a16="http://schemas.microsoft.com/office/drawing/2014/main" id="{5E020019-37DA-47B1-A859-25E2009F7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52607" y="1741989"/>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23">
              <a:extLst>
                <a:ext uri="{FF2B5EF4-FFF2-40B4-BE49-F238E27FC236}">
                  <a16:creationId xmlns:a16="http://schemas.microsoft.com/office/drawing/2014/main" id="{FC071985-7349-45B2-AD36-AB9014D81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68114"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30">
              <a:extLst>
                <a:ext uri="{FF2B5EF4-FFF2-40B4-BE49-F238E27FC236}">
                  <a16:creationId xmlns:a16="http://schemas.microsoft.com/office/drawing/2014/main" id="{8A8374B4-6CAE-4B1D-8AD8-BBD71C66E4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1335"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31">
              <a:extLst>
                <a:ext uri="{FF2B5EF4-FFF2-40B4-BE49-F238E27FC236}">
                  <a16:creationId xmlns:a16="http://schemas.microsoft.com/office/drawing/2014/main" id="{4F0392BB-C222-4B4A-B3F7-86E195396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55153"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35">
              <a:extLst>
                <a:ext uri="{FF2B5EF4-FFF2-40B4-BE49-F238E27FC236}">
                  <a16:creationId xmlns:a16="http://schemas.microsoft.com/office/drawing/2014/main" id="{A602A52C-3AB9-4D97-AE2A-BB87DB6AC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2492"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41">
              <a:extLst>
                <a:ext uri="{FF2B5EF4-FFF2-40B4-BE49-F238E27FC236}">
                  <a16:creationId xmlns:a16="http://schemas.microsoft.com/office/drawing/2014/main" id="{B30A965C-348F-4CA1-882F-46F532A33B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81044"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77">
              <a:extLst>
                <a:ext uri="{FF2B5EF4-FFF2-40B4-BE49-F238E27FC236}">
                  <a16:creationId xmlns:a16="http://schemas.microsoft.com/office/drawing/2014/main" id="{3DB93D99-B20E-4CEF-A4B5-E355F2EF84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9747"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21">
              <a:extLst>
                <a:ext uri="{FF2B5EF4-FFF2-40B4-BE49-F238E27FC236}">
                  <a16:creationId xmlns:a16="http://schemas.microsoft.com/office/drawing/2014/main" id="{59BF81A2-5680-4745-9838-B87F14A4EE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60727"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8">
              <a:extLst>
                <a:ext uri="{FF2B5EF4-FFF2-40B4-BE49-F238E27FC236}">
                  <a16:creationId xmlns:a16="http://schemas.microsoft.com/office/drawing/2014/main" id="{15D7F206-A93F-4CCC-B241-B733ECFCF9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2159"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87">
              <a:extLst>
                <a:ext uri="{FF2B5EF4-FFF2-40B4-BE49-F238E27FC236}">
                  <a16:creationId xmlns:a16="http://schemas.microsoft.com/office/drawing/2014/main" id="{88E77691-B7C1-4F5D-98EC-C5508CDFB6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6315"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94">
              <a:extLst>
                <a:ext uri="{FF2B5EF4-FFF2-40B4-BE49-F238E27FC236}">
                  <a16:creationId xmlns:a16="http://schemas.microsoft.com/office/drawing/2014/main" id="{B15258A7-A882-4D79-B870-C92A57D6B6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39661"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97">
              <a:extLst>
                <a:ext uri="{FF2B5EF4-FFF2-40B4-BE49-F238E27FC236}">
                  <a16:creationId xmlns:a16="http://schemas.microsoft.com/office/drawing/2014/main" id="{CF3D5844-0132-49FA-BD1E-5263802F47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8751" y="1744954"/>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1">
              <a:extLst>
                <a:ext uri="{FF2B5EF4-FFF2-40B4-BE49-F238E27FC236}">
                  <a16:creationId xmlns:a16="http://schemas.microsoft.com/office/drawing/2014/main" id="{A399F043-AB24-4109-800A-BD94939A4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47006"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2">
              <a:extLst>
                <a:ext uri="{FF2B5EF4-FFF2-40B4-BE49-F238E27FC236}">
                  <a16:creationId xmlns:a16="http://schemas.microsoft.com/office/drawing/2014/main" id="{796159AE-3178-456B-B411-196E260E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7663"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03">
              <a:extLst>
                <a:ext uri="{FF2B5EF4-FFF2-40B4-BE49-F238E27FC236}">
                  <a16:creationId xmlns:a16="http://schemas.microsoft.com/office/drawing/2014/main" id="{B0562100-3934-4A15-8C23-D55F111D9E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5260"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17">
              <a:extLst>
                <a:ext uri="{FF2B5EF4-FFF2-40B4-BE49-F238E27FC236}">
                  <a16:creationId xmlns:a16="http://schemas.microsoft.com/office/drawing/2014/main" id="{6DD7C928-63AE-4BCB-9843-570F9E04E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47263"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18">
              <a:extLst>
                <a:ext uri="{FF2B5EF4-FFF2-40B4-BE49-F238E27FC236}">
                  <a16:creationId xmlns:a16="http://schemas.microsoft.com/office/drawing/2014/main" id="{5AC011E4-1DCA-418C-8008-AE4E1E61D0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33783"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19">
              <a:extLst>
                <a:ext uri="{FF2B5EF4-FFF2-40B4-BE49-F238E27FC236}">
                  <a16:creationId xmlns:a16="http://schemas.microsoft.com/office/drawing/2014/main" id="{5B2D3B89-E1F5-40D8-AEC0-8E7B2E67AE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4899" y="45851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36">
              <a:extLst>
                <a:ext uri="{FF2B5EF4-FFF2-40B4-BE49-F238E27FC236}">
                  <a16:creationId xmlns:a16="http://schemas.microsoft.com/office/drawing/2014/main" id="{DBB111D7-2067-4503-A6F9-647407E18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42418"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37">
              <a:extLst>
                <a:ext uri="{FF2B5EF4-FFF2-40B4-BE49-F238E27FC236}">
                  <a16:creationId xmlns:a16="http://schemas.microsoft.com/office/drawing/2014/main" id="{20B3ED41-DE4C-4CE7-A8DE-B4ED03137D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7923" y="165641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39">
              <a:extLst>
                <a:ext uri="{FF2B5EF4-FFF2-40B4-BE49-F238E27FC236}">
                  <a16:creationId xmlns:a16="http://schemas.microsoft.com/office/drawing/2014/main" id="{F4EE6DAD-6518-47B6-A04F-484A162676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61863"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43">
              <a:extLst>
                <a:ext uri="{FF2B5EF4-FFF2-40B4-BE49-F238E27FC236}">
                  <a16:creationId xmlns:a16="http://schemas.microsoft.com/office/drawing/2014/main" id="{B6867974-B4C0-48AA-A205-B435998B74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72041" y="1015660"/>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44">
              <a:extLst>
                <a:ext uri="{FF2B5EF4-FFF2-40B4-BE49-F238E27FC236}">
                  <a16:creationId xmlns:a16="http://schemas.microsoft.com/office/drawing/2014/main" id="{21F27A0E-A6C1-4AFE-8CBA-28E4FE70BC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88371"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45">
              <a:extLst>
                <a:ext uri="{FF2B5EF4-FFF2-40B4-BE49-F238E27FC236}">
                  <a16:creationId xmlns:a16="http://schemas.microsoft.com/office/drawing/2014/main" id="{AAA114B9-98D7-4840-8602-457F0741B7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92441"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8">
              <a:extLst>
                <a:ext uri="{FF2B5EF4-FFF2-40B4-BE49-F238E27FC236}">
                  <a16:creationId xmlns:a16="http://schemas.microsoft.com/office/drawing/2014/main" id="{4E9E63DF-694C-4693-8D8B-0275BB744D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6151"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15" name="Freeform 113">
            <a:extLst>
              <a:ext uri="{FF2B5EF4-FFF2-40B4-BE49-F238E27FC236}">
                <a16:creationId xmlns:a16="http://schemas.microsoft.com/office/drawing/2014/main" id="{B1A3BF1A-EF96-468A-B04F-AFDF6621D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429612"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DA1EA85F-5F62-E3F8-7947-6946548C743B}"/>
              </a:ext>
            </a:extLst>
          </p:cNvPr>
          <p:cNvSpPr txBox="1"/>
          <p:nvPr/>
        </p:nvSpPr>
        <p:spPr>
          <a:xfrm>
            <a:off x="1086357" y="2342775"/>
            <a:ext cx="5009643" cy="319741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The Ritz London was founded in 1906 and today remains one of the key players in luxury hospitality; it manages 136 rooms: 25 of which are Suites (The Ritz Hotel London, 2024). </a:t>
            </a:r>
            <a:endParaRPr lang="en-US"/>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As with many hotel businesses in the UK, this hotel has been facing several challenges of staff retention. Since Brexit and COVID, there has been a deficit of 16% in the number of EU workers (Gupta et al., 2023) with around 150000 vacancies across the industry (ONS, 2024). </a:t>
            </a: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Another issue arises with digital transformation, as nearly two-thirds of hospitality employees need training in Digital Skills (PwC, 2024). </a:t>
            </a:r>
          </a:p>
        </p:txBody>
      </p:sp>
      <p:grpSp>
        <p:nvGrpSpPr>
          <p:cNvPr id="117" name="Group 116">
            <a:extLst>
              <a:ext uri="{FF2B5EF4-FFF2-40B4-BE49-F238E27FC236}">
                <a16:creationId xmlns:a16="http://schemas.microsoft.com/office/drawing/2014/main" id="{AC1582F5-FF93-46BF-A92F-D4490D6538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72524" y="5987703"/>
            <a:ext cx="1274531" cy="932361"/>
            <a:chOff x="10372524" y="5987703"/>
            <a:chExt cx="1274531" cy="932361"/>
          </a:xfrm>
        </p:grpSpPr>
        <p:sp>
          <p:nvSpPr>
            <p:cNvPr id="118" name="Freeform 82">
              <a:extLst>
                <a:ext uri="{FF2B5EF4-FFF2-40B4-BE49-F238E27FC236}">
                  <a16:creationId xmlns:a16="http://schemas.microsoft.com/office/drawing/2014/main" id="{EDA30C63-7387-41DF-A6B0-5E3B1AF60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61" y="6018941"/>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70">
              <a:extLst>
                <a:ext uri="{FF2B5EF4-FFF2-40B4-BE49-F238E27FC236}">
                  <a16:creationId xmlns:a16="http://schemas.microsoft.com/office/drawing/2014/main" id="{0F9349DE-8C14-4D6E-B1C2-4750F704C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3533" y="628090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5">
              <a:extLst>
                <a:ext uri="{FF2B5EF4-FFF2-40B4-BE49-F238E27FC236}">
                  <a16:creationId xmlns:a16="http://schemas.microsoft.com/office/drawing/2014/main" id="{0093B34B-1559-4D7A-90CF-114125FD6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0975" y="650358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87">
              <a:extLst>
                <a:ext uri="{FF2B5EF4-FFF2-40B4-BE49-F238E27FC236}">
                  <a16:creationId xmlns:a16="http://schemas.microsoft.com/office/drawing/2014/main" id="{F32E37EB-F93F-4ACA-8EC5-8313085014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2215" y="673397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94">
              <a:extLst>
                <a:ext uri="{FF2B5EF4-FFF2-40B4-BE49-F238E27FC236}">
                  <a16:creationId xmlns:a16="http://schemas.microsoft.com/office/drawing/2014/main" id="{6486B439-14A8-40F4-BD01-2647D4752F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6680" y="671673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18">
              <a:extLst>
                <a:ext uri="{FF2B5EF4-FFF2-40B4-BE49-F238E27FC236}">
                  <a16:creationId xmlns:a16="http://schemas.microsoft.com/office/drawing/2014/main" id="{3EA0483A-6030-445C-9A9E-FC8847FD4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3570" y="660050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19">
              <a:extLst>
                <a:ext uri="{FF2B5EF4-FFF2-40B4-BE49-F238E27FC236}">
                  <a16:creationId xmlns:a16="http://schemas.microsoft.com/office/drawing/2014/main" id="{54E9F49B-F300-4A14-B0F3-36A75B171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9260" y="641557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39">
              <a:extLst>
                <a:ext uri="{FF2B5EF4-FFF2-40B4-BE49-F238E27FC236}">
                  <a16:creationId xmlns:a16="http://schemas.microsoft.com/office/drawing/2014/main" id="{293DA61B-9566-467E-A357-E86CD8E7E2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4088" y="655127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44">
              <a:extLst>
                <a:ext uri="{FF2B5EF4-FFF2-40B4-BE49-F238E27FC236}">
                  <a16:creationId xmlns:a16="http://schemas.microsoft.com/office/drawing/2014/main" id="{A1A7223C-6F2C-487D-A45A-6EBBD051A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41775" y="618273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45">
              <a:extLst>
                <a:ext uri="{FF2B5EF4-FFF2-40B4-BE49-F238E27FC236}">
                  <a16:creationId xmlns:a16="http://schemas.microsoft.com/office/drawing/2014/main" id="{DC4DE17D-AC51-4C89-AC1A-016A928A1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83257" y="6290757"/>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
              <a:extLst>
                <a:ext uri="{FF2B5EF4-FFF2-40B4-BE49-F238E27FC236}">
                  <a16:creationId xmlns:a16="http://schemas.microsoft.com/office/drawing/2014/main" id="{95D0E198-D3C3-4790-881E-4DF6C9D7F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9800" y="675246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51">
              <a:extLst>
                <a:ext uri="{FF2B5EF4-FFF2-40B4-BE49-F238E27FC236}">
                  <a16:creationId xmlns:a16="http://schemas.microsoft.com/office/drawing/2014/main" id="{E9952623-7C81-47CA-85D8-C872DE84E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1219682" y="619602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78">
              <a:extLst>
                <a:ext uri="{FF2B5EF4-FFF2-40B4-BE49-F238E27FC236}">
                  <a16:creationId xmlns:a16="http://schemas.microsoft.com/office/drawing/2014/main" id="{F90AA42C-D724-4AD8-81F3-CDFC420635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53319" y="6028606"/>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84">
              <a:extLst>
                <a:ext uri="{FF2B5EF4-FFF2-40B4-BE49-F238E27FC236}">
                  <a16:creationId xmlns:a16="http://schemas.microsoft.com/office/drawing/2014/main" id="{CAB3A278-E8E7-4070-B30A-31B5DE9805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1487085" y="602998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86">
              <a:extLst>
                <a:ext uri="{FF2B5EF4-FFF2-40B4-BE49-F238E27FC236}">
                  <a16:creationId xmlns:a16="http://schemas.microsoft.com/office/drawing/2014/main" id="{910FC82B-A4C1-428C-A576-79B5F6D189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918273" y="6040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06">
              <a:extLst>
                <a:ext uri="{FF2B5EF4-FFF2-40B4-BE49-F238E27FC236}">
                  <a16:creationId xmlns:a16="http://schemas.microsoft.com/office/drawing/2014/main" id="{B9CB6255-5C91-4496-B0AE-529737BC5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53729" y="628141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10">
              <a:extLst>
                <a:ext uri="{FF2B5EF4-FFF2-40B4-BE49-F238E27FC236}">
                  <a16:creationId xmlns:a16="http://schemas.microsoft.com/office/drawing/2014/main" id="{A58DBA3F-B3E2-4AD9-A93C-FDF997582E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3094" y="651210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23">
              <a:extLst>
                <a:ext uri="{FF2B5EF4-FFF2-40B4-BE49-F238E27FC236}">
                  <a16:creationId xmlns:a16="http://schemas.microsoft.com/office/drawing/2014/main" id="{AE100164-158F-422B-8A80-DFF4E0E06E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11803" y="659994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130">
              <a:extLst>
                <a:ext uri="{FF2B5EF4-FFF2-40B4-BE49-F238E27FC236}">
                  <a16:creationId xmlns:a16="http://schemas.microsoft.com/office/drawing/2014/main" id="{1A0EF69A-22C3-4FF9-B6DD-55C6DAC3B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598032" y="6383097"/>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41">
              <a:extLst>
                <a:ext uri="{FF2B5EF4-FFF2-40B4-BE49-F238E27FC236}">
                  <a16:creationId xmlns:a16="http://schemas.microsoft.com/office/drawing/2014/main" id="{3963C700-CFE8-4ED2-8E1E-1139AC305D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6888" y="675649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99">
              <a:extLst>
                <a:ext uri="{FF2B5EF4-FFF2-40B4-BE49-F238E27FC236}">
                  <a16:creationId xmlns:a16="http://schemas.microsoft.com/office/drawing/2014/main" id="{86FC694B-4A70-4160-A64D-DA282DE95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19290" y="603679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
              <a:extLst>
                <a:ext uri="{FF2B5EF4-FFF2-40B4-BE49-F238E27FC236}">
                  <a16:creationId xmlns:a16="http://schemas.microsoft.com/office/drawing/2014/main" id="{2A55A10A-49CA-42B6-84C9-8A1A1596D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8502" y="67592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4" name="Picture 3">
            <a:extLst>
              <a:ext uri="{FF2B5EF4-FFF2-40B4-BE49-F238E27FC236}">
                <a16:creationId xmlns:a16="http://schemas.microsoft.com/office/drawing/2014/main" id="{2EBE3288-CA6C-5E29-A71B-14EF8EEAA55C}"/>
              </a:ext>
            </a:extLst>
          </p:cNvPr>
          <p:cNvPicPr>
            <a:picLocks noChangeAspect="1"/>
          </p:cNvPicPr>
          <p:nvPr/>
        </p:nvPicPr>
        <p:blipFill>
          <a:blip r:embed="rId3"/>
          <a:srcRect r="1" b="48"/>
          <a:stretch/>
        </p:blipFill>
        <p:spPr>
          <a:xfrm>
            <a:off x="6586071" y="1879643"/>
            <a:ext cx="5613519" cy="4109986"/>
          </a:xfrm>
          <a:prstGeom prst="rect">
            <a:avLst/>
          </a:prstGeom>
        </p:spPr>
      </p:pic>
      <p:sp>
        <p:nvSpPr>
          <p:cNvPr id="5" name="TextBox 4">
            <a:extLst>
              <a:ext uri="{FF2B5EF4-FFF2-40B4-BE49-F238E27FC236}">
                <a16:creationId xmlns:a16="http://schemas.microsoft.com/office/drawing/2014/main" id="{8AAE25AD-AAFE-7CB0-BC7C-49486C77D7B3}"/>
              </a:ext>
            </a:extLst>
          </p:cNvPr>
          <p:cNvSpPr txBox="1"/>
          <p:nvPr/>
        </p:nvSpPr>
        <p:spPr>
          <a:xfrm>
            <a:off x="6586071" y="5578631"/>
            <a:ext cx="5613519" cy="410998"/>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300" b="1">
                <a:solidFill>
                  <a:srgbClr val="FFFFFF"/>
                </a:solidFill>
              </a:rPr>
              <a:t>(Source: Hutton, 2022)</a:t>
            </a:r>
          </a:p>
        </p:txBody>
      </p:sp>
    </p:spTree>
    <p:extLst>
      <p:ext uri="{BB962C8B-B14F-4D97-AF65-F5344CB8AC3E}">
        <p14:creationId xmlns:p14="http://schemas.microsoft.com/office/powerpoint/2010/main" val="3496682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1"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7"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9" name="Rectangle 68">
            <a:extLst>
              <a:ext uri="{FF2B5EF4-FFF2-40B4-BE49-F238E27FC236}">
                <a16:creationId xmlns:a16="http://schemas.microsoft.com/office/drawing/2014/main" id="{95697D25-3D98-4690-9E3D-C65732E5D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56C634FA-4936-4EA7-9BFB-F34843C0F0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283"/>
            <a:ext cx="12192000" cy="186409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42B29-2CE5-A4CE-00C2-CF55BD99CF9C}"/>
              </a:ext>
            </a:extLst>
          </p:cNvPr>
          <p:cNvSpPr txBox="1"/>
          <p:nvPr/>
        </p:nvSpPr>
        <p:spPr>
          <a:xfrm>
            <a:off x="1073811" y="648757"/>
            <a:ext cx="10492667" cy="106532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000" b="1" kern="1200" dirty="0">
                <a:solidFill>
                  <a:schemeClr val="tx2"/>
                </a:solidFill>
                <a:latin typeface="Times New Roman"/>
                <a:ea typeface="+mj-ea"/>
                <a:cs typeface="Times New Roman"/>
              </a:rPr>
              <a:t>2. PESTLE Analysis Impacting on HR</a:t>
            </a:r>
            <a:endParaRPr lang="en-US" b="1">
              <a:solidFill>
                <a:schemeClr val="tx2"/>
              </a:solidFill>
              <a:latin typeface="Times New Roman"/>
              <a:ea typeface="+mj-ea"/>
              <a:cs typeface="Times New Roman"/>
            </a:endParaRPr>
          </a:p>
        </p:txBody>
      </p:sp>
      <p:sp>
        <p:nvSpPr>
          <p:cNvPr id="3" name="TextBox 2">
            <a:extLst>
              <a:ext uri="{FF2B5EF4-FFF2-40B4-BE49-F238E27FC236}">
                <a16:creationId xmlns:a16="http://schemas.microsoft.com/office/drawing/2014/main" id="{2FCCE0FA-3821-7164-1FBD-B1E40C5C9906}"/>
              </a:ext>
            </a:extLst>
          </p:cNvPr>
          <p:cNvSpPr txBox="1"/>
          <p:nvPr/>
        </p:nvSpPr>
        <p:spPr>
          <a:xfrm>
            <a:off x="1073812" y="2371813"/>
            <a:ext cx="5490994" cy="328017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140000"/>
              </a:lnSpc>
              <a:spcAft>
                <a:spcPts val="600"/>
              </a:spcAft>
              <a:buClr>
                <a:schemeClr val="bg2">
                  <a:lumMod val="75000"/>
                </a:schemeClr>
              </a:buClr>
            </a:pPr>
            <a:r>
              <a:rPr lang="en-US" sz="1200" b="1" dirty="0">
                <a:solidFill>
                  <a:schemeClr val="tx2"/>
                </a:solidFill>
                <a:latin typeface="Times New Roman"/>
                <a:cs typeface="Times New Roman"/>
              </a:rPr>
              <a:t>2.1 Political Factors</a:t>
            </a: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Brexit has disrupted the hospitality industry business in the United Kingdom primarily in sourcing supplies as well as talent, as the European Union previously provided a ready supply of workforce for the industry (Rahman, 2023). </a:t>
            </a: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While free movement is no longer available, and the new points-based immigration system, EU workers except for those from Ireland, have to apply for skilled work visas which entail higher cost and time to the employers and the candidates. The hospitality sector has seen the EU staff availability drop by 25% from 2019 to 2021, and this has resulted from this shift (Radley, 2023).  </a:t>
            </a: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Consequently, hospitality </a:t>
            </a:r>
            <a:r>
              <a:rPr lang="en-US" sz="1100" dirty="0" err="1">
                <a:solidFill>
                  <a:schemeClr val="tx2"/>
                </a:solidFill>
                <a:latin typeface="Times New Roman"/>
                <a:cs typeface="Times New Roman"/>
              </a:rPr>
              <a:t>organisations</a:t>
            </a:r>
            <a:r>
              <a:rPr lang="en-US" sz="1100" dirty="0">
                <a:solidFill>
                  <a:schemeClr val="tx2"/>
                </a:solidFill>
                <a:latin typeface="Times New Roman"/>
                <a:cs typeface="Times New Roman"/>
              </a:rPr>
              <a:t> like The Ritz London Hotel have to look for new strategies to address the above challenges like providing better career progression bargains for staying employees.</a:t>
            </a:r>
          </a:p>
        </p:txBody>
      </p:sp>
      <p:pic>
        <p:nvPicPr>
          <p:cNvPr id="7" name="Graphic 6" descr="Meeting">
            <a:extLst>
              <a:ext uri="{FF2B5EF4-FFF2-40B4-BE49-F238E27FC236}">
                <a16:creationId xmlns:a16="http://schemas.microsoft.com/office/drawing/2014/main" id="{5381AF55-4AF6-2A7D-942B-6E588E9F11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84833" y="2498437"/>
            <a:ext cx="3225728" cy="3225728"/>
          </a:xfrm>
          <a:prstGeom prst="rect">
            <a:avLst/>
          </a:prstGeom>
        </p:spPr>
      </p:pic>
      <p:grpSp>
        <p:nvGrpSpPr>
          <p:cNvPr id="73" name="Group 72">
            <a:extLst>
              <a:ext uri="{FF2B5EF4-FFF2-40B4-BE49-F238E27FC236}">
                <a16:creationId xmlns:a16="http://schemas.microsoft.com/office/drawing/2014/main" id="{A9A3B735-54E2-4D95-A245-5BA856818C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951" y="5916267"/>
            <a:ext cx="12062645" cy="539682"/>
            <a:chOff x="50951" y="5916267"/>
            <a:chExt cx="12062645" cy="539682"/>
          </a:xfrm>
        </p:grpSpPr>
        <p:sp>
          <p:nvSpPr>
            <p:cNvPr id="74" name="Freeform 6">
              <a:extLst>
                <a:ext uri="{FF2B5EF4-FFF2-40B4-BE49-F238E27FC236}">
                  <a16:creationId xmlns:a16="http://schemas.microsoft.com/office/drawing/2014/main" id="{0AA7D8B6-D845-468C-AEEA-041E24C002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4587" y="6001132"/>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22">
              <a:extLst>
                <a:ext uri="{FF2B5EF4-FFF2-40B4-BE49-F238E27FC236}">
                  <a16:creationId xmlns:a16="http://schemas.microsoft.com/office/drawing/2014/main" id="{11769E07-4D97-44F0-925C-A14602491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29334" y="5964936"/>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27">
              <a:extLst>
                <a:ext uri="{FF2B5EF4-FFF2-40B4-BE49-F238E27FC236}">
                  <a16:creationId xmlns:a16="http://schemas.microsoft.com/office/drawing/2014/main" id="{E4A2189D-5B4E-42D2-B6E0-2A2CFBDA11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59830" y="6286449"/>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79">
              <a:extLst>
                <a:ext uri="{FF2B5EF4-FFF2-40B4-BE49-F238E27FC236}">
                  <a16:creationId xmlns:a16="http://schemas.microsoft.com/office/drawing/2014/main" id="{66FD54A5-B674-4D17-A65B-944971C78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9871" y="6206364"/>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0">
              <a:extLst>
                <a:ext uri="{FF2B5EF4-FFF2-40B4-BE49-F238E27FC236}">
                  <a16:creationId xmlns:a16="http://schemas.microsoft.com/office/drawing/2014/main" id="{B54F4C78-F4CD-4D0F-B253-88D228F6A7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3557" y="5938924"/>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1">
              <a:extLst>
                <a:ext uri="{FF2B5EF4-FFF2-40B4-BE49-F238E27FC236}">
                  <a16:creationId xmlns:a16="http://schemas.microsoft.com/office/drawing/2014/main" id="{FFFF9C25-70A8-42C2-A7DE-574D066DF5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64487" y="5925243"/>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2">
              <a:extLst>
                <a:ext uri="{FF2B5EF4-FFF2-40B4-BE49-F238E27FC236}">
                  <a16:creationId xmlns:a16="http://schemas.microsoft.com/office/drawing/2014/main" id="{E98277E5-59FD-41F1-82B6-91AE3F11CC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37629" y="5934219"/>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3">
              <a:extLst>
                <a:ext uri="{FF2B5EF4-FFF2-40B4-BE49-F238E27FC236}">
                  <a16:creationId xmlns:a16="http://schemas.microsoft.com/office/drawing/2014/main" id="{14EBCE55-C6D3-4D3C-9F20-C4BD18A1CB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5577" y="5916267"/>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9">
              <a:extLst>
                <a:ext uri="{FF2B5EF4-FFF2-40B4-BE49-F238E27FC236}">
                  <a16:creationId xmlns:a16="http://schemas.microsoft.com/office/drawing/2014/main" id="{5D5866ED-D858-4C92-BA1D-48FAF78338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2839" y="5933571"/>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90">
              <a:extLst>
                <a:ext uri="{FF2B5EF4-FFF2-40B4-BE49-F238E27FC236}">
                  <a16:creationId xmlns:a16="http://schemas.microsoft.com/office/drawing/2014/main" id="{E87100F3-948D-4243-84CB-29EF2A39BE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6124" y="600113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05">
              <a:extLst>
                <a:ext uri="{FF2B5EF4-FFF2-40B4-BE49-F238E27FC236}">
                  <a16:creationId xmlns:a16="http://schemas.microsoft.com/office/drawing/2014/main" id="{D6649540-9040-4EEE-A0C4-572615E2A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97089" y="6176579"/>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07">
              <a:extLst>
                <a:ext uri="{FF2B5EF4-FFF2-40B4-BE49-F238E27FC236}">
                  <a16:creationId xmlns:a16="http://schemas.microsoft.com/office/drawing/2014/main" id="{3A896369-1B66-4309-8586-65CA1CD103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1801" y="620024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08">
              <a:extLst>
                <a:ext uri="{FF2B5EF4-FFF2-40B4-BE49-F238E27FC236}">
                  <a16:creationId xmlns:a16="http://schemas.microsoft.com/office/drawing/2014/main" id="{496CEF3A-A9D0-4437-A1DB-411327542F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3527" y="6200243"/>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09">
              <a:extLst>
                <a:ext uri="{FF2B5EF4-FFF2-40B4-BE49-F238E27FC236}">
                  <a16:creationId xmlns:a16="http://schemas.microsoft.com/office/drawing/2014/main" id="{34CCF3A1-3274-4DB2-B7EF-219D0A5C87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4654" y="6203509"/>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11">
              <a:extLst>
                <a:ext uri="{FF2B5EF4-FFF2-40B4-BE49-F238E27FC236}">
                  <a16:creationId xmlns:a16="http://schemas.microsoft.com/office/drawing/2014/main" id="{9A605FE2-6A58-494D-927A-B82AEC891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5893" y="621574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2">
              <a:extLst>
                <a:ext uri="{FF2B5EF4-FFF2-40B4-BE49-F238E27FC236}">
                  <a16:creationId xmlns:a16="http://schemas.microsoft.com/office/drawing/2014/main" id="{E1B36634-086A-4A82-8CAF-8110ECE649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5065" y="596619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22">
              <a:extLst>
                <a:ext uri="{FF2B5EF4-FFF2-40B4-BE49-F238E27FC236}">
                  <a16:creationId xmlns:a16="http://schemas.microsoft.com/office/drawing/2014/main" id="{543B9DA6-0A96-4903-B621-2407440363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05488" y="6316001"/>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62">
              <a:extLst>
                <a:ext uri="{FF2B5EF4-FFF2-40B4-BE49-F238E27FC236}">
                  <a16:creationId xmlns:a16="http://schemas.microsoft.com/office/drawing/2014/main" id="{42763548-E8B0-4544-84B5-7B889ED774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99497" y="595106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63">
              <a:extLst>
                <a:ext uri="{FF2B5EF4-FFF2-40B4-BE49-F238E27FC236}">
                  <a16:creationId xmlns:a16="http://schemas.microsoft.com/office/drawing/2014/main" id="{1A45674C-6A86-4F7E-AE7E-6E5B851EAA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10552" y="5972713"/>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64">
              <a:extLst>
                <a:ext uri="{FF2B5EF4-FFF2-40B4-BE49-F238E27FC236}">
                  <a16:creationId xmlns:a16="http://schemas.microsoft.com/office/drawing/2014/main" id="{242E34B3-4E6E-4B6D-BBF4-4ECFB6D2EE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50483" y="596575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65">
              <a:extLst>
                <a:ext uri="{FF2B5EF4-FFF2-40B4-BE49-F238E27FC236}">
                  <a16:creationId xmlns:a16="http://schemas.microsoft.com/office/drawing/2014/main" id="{8F84DCA9-8C6F-4F39-8103-2B8FA8EE39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91864" y="598370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66">
              <a:extLst>
                <a:ext uri="{FF2B5EF4-FFF2-40B4-BE49-F238E27FC236}">
                  <a16:creationId xmlns:a16="http://schemas.microsoft.com/office/drawing/2014/main" id="{54980C00-FBE5-4175-B3B9-6087A03AE2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49748" y="5974729"/>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67">
              <a:extLst>
                <a:ext uri="{FF2B5EF4-FFF2-40B4-BE49-F238E27FC236}">
                  <a16:creationId xmlns:a16="http://schemas.microsoft.com/office/drawing/2014/main" id="{056A1AA1-39CA-4F27-90E5-6C61700B80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955742" y="5977993"/>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68">
              <a:extLst>
                <a:ext uri="{FF2B5EF4-FFF2-40B4-BE49-F238E27FC236}">
                  <a16:creationId xmlns:a16="http://schemas.microsoft.com/office/drawing/2014/main" id="{FBAB5483-5590-4051-98D4-6AE210CF25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37125" y="5969016"/>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69">
              <a:extLst>
                <a:ext uri="{FF2B5EF4-FFF2-40B4-BE49-F238E27FC236}">
                  <a16:creationId xmlns:a16="http://schemas.microsoft.com/office/drawing/2014/main" id="{66DCC39E-7F5C-4041-BDE1-D661699B57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25347" y="5981258"/>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70">
              <a:extLst>
                <a:ext uri="{FF2B5EF4-FFF2-40B4-BE49-F238E27FC236}">
                  <a16:creationId xmlns:a16="http://schemas.microsoft.com/office/drawing/2014/main" id="{FAD30A9E-4601-4025-9567-23015EF0F6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05784" y="6041644"/>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71">
              <a:extLst>
                <a:ext uri="{FF2B5EF4-FFF2-40B4-BE49-F238E27FC236}">
                  <a16:creationId xmlns:a16="http://schemas.microsoft.com/office/drawing/2014/main" id="{BD8A0A08-4CB0-45A8-A312-F69FED6A4D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0734" y="5986969"/>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72">
              <a:extLst>
                <a:ext uri="{FF2B5EF4-FFF2-40B4-BE49-F238E27FC236}">
                  <a16:creationId xmlns:a16="http://schemas.microsoft.com/office/drawing/2014/main" id="{D56B6120-B694-4D67-AE19-BFD713EAE8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73875" y="5990232"/>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73">
              <a:extLst>
                <a:ext uri="{FF2B5EF4-FFF2-40B4-BE49-F238E27FC236}">
                  <a16:creationId xmlns:a16="http://schemas.microsoft.com/office/drawing/2014/main" id="{5FC2F0B0-76D3-4103-A460-73572B5DC9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75850" y="5993497"/>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74">
              <a:extLst>
                <a:ext uri="{FF2B5EF4-FFF2-40B4-BE49-F238E27FC236}">
                  <a16:creationId xmlns:a16="http://schemas.microsoft.com/office/drawing/2014/main" id="{9F31AF69-9EF8-4598-AC0D-40824CAEDE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66519" y="5999210"/>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75">
              <a:extLst>
                <a:ext uri="{FF2B5EF4-FFF2-40B4-BE49-F238E27FC236}">
                  <a16:creationId xmlns:a16="http://schemas.microsoft.com/office/drawing/2014/main" id="{BABFA31C-08A2-4A84-BC24-57620041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4129" y="5929847"/>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77">
              <a:extLst>
                <a:ext uri="{FF2B5EF4-FFF2-40B4-BE49-F238E27FC236}">
                  <a16:creationId xmlns:a16="http://schemas.microsoft.com/office/drawing/2014/main" id="{2E14A454-CFDC-469D-AAC8-0AECD34369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55260" y="601471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85">
              <a:extLst>
                <a:ext uri="{FF2B5EF4-FFF2-40B4-BE49-F238E27FC236}">
                  <a16:creationId xmlns:a16="http://schemas.microsoft.com/office/drawing/2014/main" id="{4F28944F-2222-438F-B8BF-289400FA48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06059" y="602940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87">
              <a:extLst>
                <a:ext uri="{FF2B5EF4-FFF2-40B4-BE49-F238E27FC236}">
                  <a16:creationId xmlns:a16="http://schemas.microsoft.com/office/drawing/2014/main" id="{10583A59-F6FC-4383-951E-4DEA803E3B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22284" y="6041642"/>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88">
              <a:extLst>
                <a:ext uri="{FF2B5EF4-FFF2-40B4-BE49-F238E27FC236}">
                  <a16:creationId xmlns:a16="http://schemas.microsoft.com/office/drawing/2014/main" id="{01E36E36-80DB-4588-B48C-C10A2CC640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90921" y="6047354"/>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91">
              <a:extLst>
                <a:ext uri="{FF2B5EF4-FFF2-40B4-BE49-F238E27FC236}">
                  <a16:creationId xmlns:a16="http://schemas.microsoft.com/office/drawing/2014/main" id="{82340FC1-013D-48B7-B3F7-917F649FA1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84593" y="6214548"/>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92">
              <a:extLst>
                <a:ext uri="{FF2B5EF4-FFF2-40B4-BE49-F238E27FC236}">
                  <a16:creationId xmlns:a16="http://schemas.microsoft.com/office/drawing/2014/main" id="{2A4816D6-34F0-433A-9ACB-C1D2A52C00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88834" y="622280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93">
              <a:extLst>
                <a:ext uri="{FF2B5EF4-FFF2-40B4-BE49-F238E27FC236}">
                  <a16:creationId xmlns:a16="http://schemas.microsoft.com/office/drawing/2014/main" id="{67942CD3-43C9-4530-9C50-47E288DB54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00129" y="622280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94">
              <a:extLst>
                <a:ext uri="{FF2B5EF4-FFF2-40B4-BE49-F238E27FC236}">
                  <a16:creationId xmlns:a16="http://schemas.microsoft.com/office/drawing/2014/main" id="{11861164-AD4A-41ED-AF99-4972D60EAB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88824" y="6250545"/>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95">
              <a:extLst>
                <a:ext uri="{FF2B5EF4-FFF2-40B4-BE49-F238E27FC236}">
                  <a16:creationId xmlns:a16="http://schemas.microsoft.com/office/drawing/2014/main" id="{E2B208F9-EDC1-4C32-9D59-30C273C08E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38524" y="624564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96">
              <a:extLst>
                <a:ext uri="{FF2B5EF4-FFF2-40B4-BE49-F238E27FC236}">
                  <a16:creationId xmlns:a16="http://schemas.microsoft.com/office/drawing/2014/main" id="{7A7C7DA6-7A32-4CCE-AB8E-59036A6C50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95222" y="6259521"/>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97">
              <a:extLst>
                <a:ext uri="{FF2B5EF4-FFF2-40B4-BE49-F238E27FC236}">
                  <a16:creationId xmlns:a16="http://schemas.microsoft.com/office/drawing/2014/main" id="{510879FA-373B-43C3-9332-BBE87A6FC6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88890" y="6261969"/>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98">
              <a:extLst>
                <a:ext uri="{FF2B5EF4-FFF2-40B4-BE49-F238E27FC236}">
                  <a16:creationId xmlns:a16="http://schemas.microsoft.com/office/drawing/2014/main" id="{66AFA0BE-4521-4076-A5AD-FC70317490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70482" y="6261969"/>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99">
              <a:extLst>
                <a:ext uri="{FF2B5EF4-FFF2-40B4-BE49-F238E27FC236}">
                  <a16:creationId xmlns:a16="http://schemas.microsoft.com/office/drawing/2014/main" id="{0598DD74-9791-420B-B5ED-355B654B17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39874" y="62607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00">
              <a:extLst>
                <a:ext uri="{FF2B5EF4-FFF2-40B4-BE49-F238E27FC236}">
                  <a16:creationId xmlns:a16="http://schemas.microsoft.com/office/drawing/2014/main" id="{038F7AA7-B635-4496-AD3E-A234340BD6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16015" y="626196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1">
              <a:extLst>
                <a:ext uri="{FF2B5EF4-FFF2-40B4-BE49-F238E27FC236}">
                  <a16:creationId xmlns:a16="http://schemas.microsoft.com/office/drawing/2014/main" id="{5E017948-9D66-4417-8B88-4BD1532ACF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13228" y="6268498"/>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02">
              <a:extLst>
                <a:ext uri="{FF2B5EF4-FFF2-40B4-BE49-F238E27FC236}">
                  <a16:creationId xmlns:a16="http://schemas.microsoft.com/office/drawing/2014/main" id="{AB333295-A36E-46DB-82A5-E78E0498D4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91006" y="6271761"/>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03">
              <a:extLst>
                <a:ext uri="{FF2B5EF4-FFF2-40B4-BE49-F238E27FC236}">
                  <a16:creationId xmlns:a16="http://schemas.microsoft.com/office/drawing/2014/main" id="{D10C99A3-BB78-4269-87D4-8287B83637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3313" y="627747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04">
              <a:extLst>
                <a:ext uri="{FF2B5EF4-FFF2-40B4-BE49-F238E27FC236}">
                  <a16:creationId xmlns:a16="http://schemas.microsoft.com/office/drawing/2014/main" id="{856A8AAC-D0EA-4685-9283-E8A01ED70B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2579" y="627747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13">
              <a:extLst>
                <a:ext uri="{FF2B5EF4-FFF2-40B4-BE49-F238E27FC236}">
                  <a16:creationId xmlns:a16="http://schemas.microsoft.com/office/drawing/2014/main" id="{EE545004-D464-4D04-B11F-4759090429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90800" y="6323170"/>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14">
              <a:extLst>
                <a:ext uri="{FF2B5EF4-FFF2-40B4-BE49-F238E27FC236}">
                  <a16:creationId xmlns:a16="http://schemas.microsoft.com/office/drawing/2014/main" id="{50289B97-B071-455F-8540-982742C43E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57254" y="632317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15">
              <a:extLst>
                <a:ext uri="{FF2B5EF4-FFF2-40B4-BE49-F238E27FC236}">
                  <a16:creationId xmlns:a16="http://schemas.microsoft.com/office/drawing/2014/main" id="{CEF2EFFE-7947-4C37-8ABD-398F392C07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20108" y="6328883"/>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17">
              <a:extLst>
                <a:ext uri="{FF2B5EF4-FFF2-40B4-BE49-F238E27FC236}">
                  <a16:creationId xmlns:a16="http://schemas.microsoft.com/office/drawing/2014/main" id="{E8391CC5-D4B9-4E26-ABCD-D6C4BC235F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15345" y="634112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18">
              <a:extLst>
                <a:ext uri="{FF2B5EF4-FFF2-40B4-BE49-F238E27FC236}">
                  <a16:creationId xmlns:a16="http://schemas.microsoft.com/office/drawing/2014/main" id="{71A5B932-E608-49E3-8ED1-4DBAAE919F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05534" y="627747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119">
              <a:extLst>
                <a:ext uri="{FF2B5EF4-FFF2-40B4-BE49-F238E27FC236}">
                  <a16:creationId xmlns:a16="http://schemas.microsoft.com/office/drawing/2014/main" id="{EAA3BF46-C387-4232-844F-B2D45C1D29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10731" y="6246640"/>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00">
              <a:extLst>
                <a:ext uri="{FF2B5EF4-FFF2-40B4-BE49-F238E27FC236}">
                  <a16:creationId xmlns:a16="http://schemas.microsoft.com/office/drawing/2014/main" id="{AB415331-61BA-49F4-9FFD-39B6284819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67614" y="6261967"/>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79">
              <a:extLst>
                <a:ext uri="{FF2B5EF4-FFF2-40B4-BE49-F238E27FC236}">
                  <a16:creationId xmlns:a16="http://schemas.microsoft.com/office/drawing/2014/main" id="{8FF6D6DA-64DD-4D39-931B-9B97E01A33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76945" y="627875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80">
              <a:extLst>
                <a:ext uri="{FF2B5EF4-FFF2-40B4-BE49-F238E27FC236}">
                  <a16:creationId xmlns:a16="http://schemas.microsoft.com/office/drawing/2014/main" id="{2CEBA427-3E6A-48B0-9040-931C62AAC3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70631" y="6011316"/>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81">
              <a:extLst>
                <a:ext uri="{FF2B5EF4-FFF2-40B4-BE49-F238E27FC236}">
                  <a16:creationId xmlns:a16="http://schemas.microsoft.com/office/drawing/2014/main" id="{65D81449-8208-4635-9339-4C8FE89BB6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61561" y="599763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82">
              <a:extLst>
                <a:ext uri="{FF2B5EF4-FFF2-40B4-BE49-F238E27FC236}">
                  <a16:creationId xmlns:a16="http://schemas.microsoft.com/office/drawing/2014/main" id="{954A6F89-BF29-464D-9561-97822F0997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34703" y="6006611"/>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83">
              <a:extLst>
                <a:ext uri="{FF2B5EF4-FFF2-40B4-BE49-F238E27FC236}">
                  <a16:creationId xmlns:a16="http://schemas.microsoft.com/office/drawing/2014/main" id="{67C81528-252F-43EA-BAC6-ED0A11863B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2651" y="5988659"/>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89">
              <a:extLst>
                <a:ext uri="{FF2B5EF4-FFF2-40B4-BE49-F238E27FC236}">
                  <a16:creationId xmlns:a16="http://schemas.microsoft.com/office/drawing/2014/main" id="{D4AAA683-AC21-4857-A7D8-552A3DC9BA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49913" y="6005963"/>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90">
              <a:extLst>
                <a:ext uri="{FF2B5EF4-FFF2-40B4-BE49-F238E27FC236}">
                  <a16:creationId xmlns:a16="http://schemas.microsoft.com/office/drawing/2014/main" id="{BFD93668-5C98-45C9-BA73-EBDE215100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63198" y="6073524"/>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5">
              <a:extLst>
                <a:ext uri="{FF2B5EF4-FFF2-40B4-BE49-F238E27FC236}">
                  <a16:creationId xmlns:a16="http://schemas.microsoft.com/office/drawing/2014/main" id="{76866F09-A7B0-420E-A8F1-CC0C5CC240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94163" y="6248971"/>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07">
              <a:extLst>
                <a:ext uri="{FF2B5EF4-FFF2-40B4-BE49-F238E27FC236}">
                  <a16:creationId xmlns:a16="http://schemas.microsoft.com/office/drawing/2014/main" id="{9D2D6D19-1C81-46DC-B49C-E7AA081792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68875" y="6272635"/>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08">
              <a:extLst>
                <a:ext uri="{FF2B5EF4-FFF2-40B4-BE49-F238E27FC236}">
                  <a16:creationId xmlns:a16="http://schemas.microsoft.com/office/drawing/2014/main" id="{4AF7B011-7C75-48AD-BBBF-4FE1834A6E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00601" y="6272635"/>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09">
              <a:extLst>
                <a:ext uri="{FF2B5EF4-FFF2-40B4-BE49-F238E27FC236}">
                  <a16:creationId xmlns:a16="http://schemas.microsoft.com/office/drawing/2014/main" id="{305124B5-EFC4-4F14-9182-23A3280AE5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01728" y="6275901"/>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11">
              <a:extLst>
                <a:ext uri="{FF2B5EF4-FFF2-40B4-BE49-F238E27FC236}">
                  <a16:creationId xmlns:a16="http://schemas.microsoft.com/office/drawing/2014/main" id="{45166B1B-FC43-48DA-A810-13BADEF816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42967" y="6288141"/>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2">
              <a:extLst>
                <a:ext uri="{FF2B5EF4-FFF2-40B4-BE49-F238E27FC236}">
                  <a16:creationId xmlns:a16="http://schemas.microsoft.com/office/drawing/2014/main" id="{15846AE5-CF5B-452A-BDBB-ABC69690D7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25342" y="599314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62">
              <a:extLst>
                <a:ext uri="{FF2B5EF4-FFF2-40B4-BE49-F238E27FC236}">
                  <a16:creationId xmlns:a16="http://schemas.microsoft.com/office/drawing/2014/main" id="{3DB2496D-CE28-4700-AA6B-FA4E60A94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096571" y="6023456"/>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63">
              <a:extLst>
                <a:ext uri="{FF2B5EF4-FFF2-40B4-BE49-F238E27FC236}">
                  <a16:creationId xmlns:a16="http://schemas.microsoft.com/office/drawing/2014/main" id="{561D8232-C449-46E2-BB87-922BD4DAE8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07626" y="6045105"/>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64">
              <a:extLst>
                <a:ext uri="{FF2B5EF4-FFF2-40B4-BE49-F238E27FC236}">
                  <a16:creationId xmlns:a16="http://schemas.microsoft.com/office/drawing/2014/main" id="{C0352A08-1998-4E8B-9E16-ABE077AF06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47557" y="6038145"/>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65">
              <a:extLst>
                <a:ext uri="{FF2B5EF4-FFF2-40B4-BE49-F238E27FC236}">
                  <a16:creationId xmlns:a16="http://schemas.microsoft.com/office/drawing/2014/main" id="{9FD7260F-CF29-4931-A348-235EFAFB65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88938" y="6056097"/>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66">
              <a:extLst>
                <a:ext uri="{FF2B5EF4-FFF2-40B4-BE49-F238E27FC236}">
                  <a16:creationId xmlns:a16="http://schemas.microsoft.com/office/drawing/2014/main" id="{CCF55F8B-03C0-4AA3-B4A7-2F6C21D344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46822" y="6047121"/>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67">
              <a:extLst>
                <a:ext uri="{FF2B5EF4-FFF2-40B4-BE49-F238E27FC236}">
                  <a16:creationId xmlns:a16="http://schemas.microsoft.com/office/drawing/2014/main" id="{2157B0E0-DFE1-40C8-93E2-25059E0106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752816" y="6050385"/>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68">
              <a:extLst>
                <a:ext uri="{FF2B5EF4-FFF2-40B4-BE49-F238E27FC236}">
                  <a16:creationId xmlns:a16="http://schemas.microsoft.com/office/drawing/2014/main" id="{90A4BF9D-CDDE-435D-BB05-D240632FED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34199" y="6041408"/>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69">
              <a:extLst>
                <a:ext uri="{FF2B5EF4-FFF2-40B4-BE49-F238E27FC236}">
                  <a16:creationId xmlns:a16="http://schemas.microsoft.com/office/drawing/2014/main" id="{9BDEA0B2-531B-48B0-AB13-4B34515683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22421" y="6053650"/>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71">
              <a:extLst>
                <a:ext uri="{FF2B5EF4-FFF2-40B4-BE49-F238E27FC236}">
                  <a16:creationId xmlns:a16="http://schemas.microsoft.com/office/drawing/2014/main" id="{A8BFB17A-EAE6-4C93-885B-6299466A29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7808" y="6059361"/>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2">
              <a:extLst>
                <a:ext uri="{FF2B5EF4-FFF2-40B4-BE49-F238E27FC236}">
                  <a16:creationId xmlns:a16="http://schemas.microsoft.com/office/drawing/2014/main" id="{07A67F34-97BE-480B-A85B-DEAEEB45BB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70949" y="6062624"/>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73">
              <a:extLst>
                <a:ext uri="{FF2B5EF4-FFF2-40B4-BE49-F238E27FC236}">
                  <a16:creationId xmlns:a16="http://schemas.microsoft.com/office/drawing/2014/main" id="{6C4408FA-D405-4819-A9B5-7E4137AEB9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72924" y="6065889"/>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74">
              <a:extLst>
                <a:ext uri="{FF2B5EF4-FFF2-40B4-BE49-F238E27FC236}">
                  <a16:creationId xmlns:a16="http://schemas.microsoft.com/office/drawing/2014/main" id="{83277647-FA05-4345-8145-D5ED7903A2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951" y="5947800"/>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75">
              <a:extLst>
                <a:ext uri="{FF2B5EF4-FFF2-40B4-BE49-F238E27FC236}">
                  <a16:creationId xmlns:a16="http://schemas.microsoft.com/office/drawing/2014/main" id="{4386FD15-4921-4493-A215-FEA31801B3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601203" y="6002239"/>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77">
              <a:extLst>
                <a:ext uri="{FF2B5EF4-FFF2-40B4-BE49-F238E27FC236}">
                  <a16:creationId xmlns:a16="http://schemas.microsoft.com/office/drawing/2014/main" id="{625D89BA-3D96-4949-8D68-AD594D3229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752334" y="6087105"/>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88">
              <a:extLst>
                <a:ext uri="{FF2B5EF4-FFF2-40B4-BE49-F238E27FC236}">
                  <a16:creationId xmlns:a16="http://schemas.microsoft.com/office/drawing/2014/main" id="{58041442-9F1D-4E5E-A088-6727B2CF8D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87995" y="611974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91">
              <a:extLst>
                <a:ext uri="{FF2B5EF4-FFF2-40B4-BE49-F238E27FC236}">
                  <a16:creationId xmlns:a16="http://schemas.microsoft.com/office/drawing/2014/main" id="{E732CC8A-1A71-462B-8562-DA75D35B5D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81667" y="6286940"/>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92">
              <a:extLst>
                <a:ext uri="{FF2B5EF4-FFF2-40B4-BE49-F238E27FC236}">
                  <a16:creationId xmlns:a16="http://schemas.microsoft.com/office/drawing/2014/main" id="{603E6FD8-AE4D-479C-92F3-A08E54E461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85908" y="629519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93">
              <a:extLst>
                <a:ext uri="{FF2B5EF4-FFF2-40B4-BE49-F238E27FC236}">
                  <a16:creationId xmlns:a16="http://schemas.microsoft.com/office/drawing/2014/main" id="{61C5ED2E-B41D-4C39-88BE-D67806E6B8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97203" y="6295192"/>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94">
              <a:extLst>
                <a:ext uri="{FF2B5EF4-FFF2-40B4-BE49-F238E27FC236}">
                  <a16:creationId xmlns:a16="http://schemas.microsoft.com/office/drawing/2014/main" id="{474F444C-C4D9-489A-B836-F83ED8070D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85898" y="632293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95">
              <a:extLst>
                <a:ext uri="{FF2B5EF4-FFF2-40B4-BE49-F238E27FC236}">
                  <a16:creationId xmlns:a16="http://schemas.microsoft.com/office/drawing/2014/main" id="{FF589F3A-B301-484D-B5EF-D9E96DE835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35598" y="631804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96">
              <a:extLst>
                <a:ext uri="{FF2B5EF4-FFF2-40B4-BE49-F238E27FC236}">
                  <a16:creationId xmlns:a16="http://schemas.microsoft.com/office/drawing/2014/main" id="{97E0AEB5-AD04-4BE2-924F-FA1BB8BD61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2296" y="6331913"/>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97">
              <a:extLst>
                <a:ext uri="{FF2B5EF4-FFF2-40B4-BE49-F238E27FC236}">
                  <a16:creationId xmlns:a16="http://schemas.microsoft.com/office/drawing/2014/main" id="{CE0B2D17-C3F7-4A41-BA4C-1FC311B9DC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964" y="6334361"/>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98">
              <a:extLst>
                <a:ext uri="{FF2B5EF4-FFF2-40B4-BE49-F238E27FC236}">
                  <a16:creationId xmlns:a16="http://schemas.microsoft.com/office/drawing/2014/main" id="{F15034BD-6C17-469B-85AF-148EA0F74F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67556" y="6334361"/>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99">
              <a:extLst>
                <a:ext uri="{FF2B5EF4-FFF2-40B4-BE49-F238E27FC236}">
                  <a16:creationId xmlns:a16="http://schemas.microsoft.com/office/drawing/2014/main" id="{7B6742E3-DB37-4077-8690-AC1A02780B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4758" y="6333136"/>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00">
              <a:extLst>
                <a:ext uri="{FF2B5EF4-FFF2-40B4-BE49-F238E27FC236}">
                  <a16:creationId xmlns:a16="http://schemas.microsoft.com/office/drawing/2014/main" id="{745F2439-5B8E-4E05-866E-896C0F5BE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3089" y="6334360"/>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01">
              <a:extLst>
                <a:ext uri="{FF2B5EF4-FFF2-40B4-BE49-F238E27FC236}">
                  <a16:creationId xmlns:a16="http://schemas.microsoft.com/office/drawing/2014/main" id="{4CD231E8-DFF5-4403-AFD6-EDB105AF2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8469" y="6340890"/>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02">
              <a:extLst>
                <a:ext uri="{FF2B5EF4-FFF2-40B4-BE49-F238E27FC236}">
                  <a16:creationId xmlns:a16="http://schemas.microsoft.com/office/drawing/2014/main" id="{186F08A0-4B07-4ED4-AA2E-F53E61E77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88080" y="6344153"/>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03">
              <a:extLst>
                <a:ext uri="{FF2B5EF4-FFF2-40B4-BE49-F238E27FC236}">
                  <a16:creationId xmlns:a16="http://schemas.microsoft.com/office/drawing/2014/main" id="{143F4736-A980-42E1-B7AA-4154BD0FA9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72695" y="6302055"/>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04">
              <a:extLst>
                <a:ext uri="{FF2B5EF4-FFF2-40B4-BE49-F238E27FC236}">
                  <a16:creationId xmlns:a16="http://schemas.microsoft.com/office/drawing/2014/main" id="{2B7EF984-B6CC-4990-B9D8-E999A41F9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99653" y="6349865"/>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13">
              <a:extLst>
                <a:ext uri="{FF2B5EF4-FFF2-40B4-BE49-F238E27FC236}">
                  <a16:creationId xmlns:a16="http://schemas.microsoft.com/office/drawing/2014/main" id="{701390DA-498F-40EE-B86D-9C1288CCDD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7874" y="6395562"/>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14">
              <a:extLst>
                <a:ext uri="{FF2B5EF4-FFF2-40B4-BE49-F238E27FC236}">
                  <a16:creationId xmlns:a16="http://schemas.microsoft.com/office/drawing/2014/main" id="{8349FDB4-AF3A-4F35-82C0-1D40929655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754328" y="6395562"/>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15">
              <a:extLst>
                <a:ext uri="{FF2B5EF4-FFF2-40B4-BE49-F238E27FC236}">
                  <a16:creationId xmlns:a16="http://schemas.microsoft.com/office/drawing/2014/main" id="{96A26B04-1F0B-4D75-8922-93B734D75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17182" y="6401275"/>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17">
              <a:extLst>
                <a:ext uri="{FF2B5EF4-FFF2-40B4-BE49-F238E27FC236}">
                  <a16:creationId xmlns:a16="http://schemas.microsoft.com/office/drawing/2014/main" id="{C6200836-2571-4275-B8D2-450E99ED2A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070586" y="6413516"/>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940656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1"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7"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9" name="Rectangle 68">
            <a:extLst>
              <a:ext uri="{FF2B5EF4-FFF2-40B4-BE49-F238E27FC236}">
                <a16:creationId xmlns:a16="http://schemas.microsoft.com/office/drawing/2014/main" id="{95697D25-3D98-4690-9E3D-C65732E5D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56C634FA-4936-4EA7-9BFB-F34843C0F0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283"/>
            <a:ext cx="12192000" cy="186409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DDF2B2-5871-6A55-F180-725EDEC826FF}"/>
              </a:ext>
            </a:extLst>
          </p:cNvPr>
          <p:cNvSpPr txBox="1"/>
          <p:nvPr/>
        </p:nvSpPr>
        <p:spPr>
          <a:xfrm>
            <a:off x="1073811" y="648757"/>
            <a:ext cx="10492667" cy="106532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3700" b="1" kern="1200" dirty="0">
                <a:solidFill>
                  <a:schemeClr val="tx2"/>
                </a:solidFill>
                <a:latin typeface="Times New Roman"/>
                <a:ea typeface="+mj-ea"/>
                <a:cs typeface="Times New Roman"/>
              </a:rPr>
              <a:t>2. PESTLE Analysis Impacting on HR (Cont...)</a:t>
            </a:r>
            <a:endParaRPr lang="en-US" sz="3700" kern="1200" dirty="0">
              <a:solidFill>
                <a:schemeClr val="tx2"/>
              </a:solidFill>
              <a:latin typeface="Times New Roman"/>
              <a:ea typeface="+mj-ea"/>
              <a:cs typeface="Times New Roman"/>
            </a:endParaRPr>
          </a:p>
        </p:txBody>
      </p:sp>
      <p:sp>
        <p:nvSpPr>
          <p:cNvPr id="3" name="TextBox 2">
            <a:extLst>
              <a:ext uri="{FF2B5EF4-FFF2-40B4-BE49-F238E27FC236}">
                <a16:creationId xmlns:a16="http://schemas.microsoft.com/office/drawing/2014/main" id="{D72E286B-0858-1027-52C1-3242498E6902}"/>
              </a:ext>
            </a:extLst>
          </p:cNvPr>
          <p:cNvSpPr txBox="1"/>
          <p:nvPr/>
        </p:nvSpPr>
        <p:spPr>
          <a:xfrm>
            <a:off x="1073812" y="2371813"/>
            <a:ext cx="5490994" cy="328017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just">
              <a:lnSpc>
                <a:spcPct val="140000"/>
              </a:lnSpc>
              <a:spcAft>
                <a:spcPts val="600"/>
              </a:spcAft>
              <a:buClr>
                <a:schemeClr val="bg2">
                  <a:lumMod val="75000"/>
                </a:schemeClr>
              </a:buClr>
            </a:pPr>
            <a:r>
              <a:rPr lang="en-US" sz="1200" b="1" dirty="0">
                <a:solidFill>
                  <a:schemeClr val="tx2"/>
                </a:solidFill>
                <a:latin typeface="Times New Roman"/>
                <a:cs typeface="Times New Roman"/>
              </a:rPr>
              <a:t>2.2 Economic Factors</a:t>
            </a:r>
            <a:endParaRPr lang="en-US" sz="1200" b="1">
              <a:solidFill>
                <a:schemeClr val="tx2"/>
              </a:solidFill>
            </a:endParaRP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The cost of living crisis has weighed heavily on the hospitality industry: hospitality wages have risen 8.2% year on year, above the 6.7% national average, as employers seek to attract workers (ONS, 2024). </a:t>
            </a: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Tourism is also on the right trajectory as Visit Britain estimated that inbound visits would reach 39.5 million, 92% of 2019 (VisitBritain, 2024). Corporate travel spending has regained its pre-COVID level accounting for 85% (PwC, 2023) of pre-pandemic levels but has changed in trend and purpose dazzling shorter stints.</a:t>
            </a:r>
          </a:p>
          <a:p>
            <a:pPr marL="171450" indent="-1714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Today 68% of the luxury hotels offer healthcare services for employees while 45% offer housing allowance for the employees (VisitBritain, 2024).</a:t>
            </a:r>
          </a:p>
          <a:p>
            <a:pPr algn="just">
              <a:lnSpc>
                <a:spcPct val="140000"/>
              </a:lnSpc>
              <a:spcAft>
                <a:spcPts val="600"/>
              </a:spcAft>
              <a:buClr>
                <a:schemeClr val="bg2">
                  <a:lumMod val="75000"/>
                </a:schemeClr>
              </a:buClr>
            </a:pPr>
            <a:endParaRPr lang="en-US" sz="1100" dirty="0">
              <a:solidFill>
                <a:schemeClr val="tx2"/>
              </a:solidFill>
              <a:latin typeface="Times New Roman"/>
              <a:cs typeface="Times New Roman"/>
            </a:endParaRPr>
          </a:p>
        </p:txBody>
      </p:sp>
      <p:pic>
        <p:nvPicPr>
          <p:cNvPr id="4" name="Picture 3">
            <a:extLst>
              <a:ext uri="{FF2B5EF4-FFF2-40B4-BE49-F238E27FC236}">
                <a16:creationId xmlns:a16="http://schemas.microsoft.com/office/drawing/2014/main" id="{8384D7A6-8BC6-EAEC-1A0F-E4274E7F2E9C}"/>
              </a:ext>
            </a:extLst>
          </p:cNvPr>
          <p:cNvPicPr>
            <a:picLocks noChangeAspect="1"/>
          </p:cNvPicPr>
          <p:nvPr/>
        </p:nvPicPr>
        <p:blipFill>
          <a:blip r:embed="rId3"/>
          <a:stretch>
            <a:fillRect/>
          </a:stretch>
        </p:blipFill>
        <p:spPr>
          <a:xfrm>
            <a:off x="7065359" y="2498437"/>
            <a:ext cx="4464676" cy="3225728"/>
          </a:xfrm>
          <a:prstGeom prst="rect">
            <a:avLst/>
          </a:prstGeom>
        </p:spPr>
      </p:pic>
      <p:grpSp>
        <p:nvGrpSpPr>
          <p:cNvPr id="73" name="Group 72">
            <a:extLst>
              <a:ext uri="{FF2B5EF4-FFF2-40B4-BE49-F238E27FC236}">
                <a16:creationId xmlns:a16="http://schemas.microsoft.com/office/drawing/2014/main" id="{A9A3B735-54E2-4D95-A245-5BA856818C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951" y="5916267"/>
            <a:ext cx="12062645" cy="539682"/>
            <a:chOff x="50951" y="5916267"/>
            <a:chExt cx="12062645" cy="539682"/>
          </a:xfrm>
        </p:grpSpPr>
        <p:sp>
          <p:nvSpPr>
            <p:cNvPr id="74" name="Freeform 6">
              <a:extLst>
                <a:ext uri="{FF2B5EF4-FFF2-40B4-BE49-F238E27FC236}">
                  <a16:creationId xmlns:a16="http://schemas.microsoft.com/office/drawing/2014/main" id="{0AA7D8B6-D845-468C-AEEA-041E24C002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4587" y="6001132"/>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22">
              <a:extLst>
                <a:ext uri="{FF2B5EF4-FFF2-40B4-BE49-F238E27FC236}">
                  <a16:creationId xmlns:a16="http://schemas.microsoft.com/office/drawing/2014/main" id="{11769E07-4D97-44F0-925C-A14602491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29334" y="5964936"/>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27">
              <a:extLst>
                <a:ext uri="{FF2B5EF4-FFF2-40B4-BE49-F238E27FC236}">
                  <a16:creationId xmlns:a16="http://schemas.microsoft.com/office/drawing/2014/main" id="{E4A2189D-5B4E-42D2-B6E0-2A2CFBDA11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59830" y="6286449"/>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79">
              <a:extLst>
                <a:ext uri="{FF2B5EF4-FFF2-40B4-BE49-F238E27FC236}">
                  <a16:creationId xmlns:a16="http://schemas.microsoft.com/office/drawing/2014/main" id="{66FD54A5-B674-4D17-A65B-944971C78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9871" y="6206364"/>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0">
              <a:extLst>
                <a:ext uri="{FF2B5EF4-FFF2-40B4-BE49-F238E27FC236}">
                  <a16:creationId xmlns:a16="http://schemas.microsoft.com/office/drawing/2014/main" id="{B54F4C78-F4CD-4D0F-B253-88D228F6A7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3557" y="5938924"/>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1">
              <a:extLst>
                <a:ext uri="{FF2B5EF4-FFF2-40B4-BE49-F238E27FC236}">
                  <a16:creationId xmlns:a16="http://schemas.microsoft.com/office/drawing/2014/main" id="{FFFF9C25-70A8-42C2-A7DE-574D066DF5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64487" y="5925243"/>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2">
              <a:extLst>
                <a:ext uri="{FF2B5EF4-FFF2-40B4-BE49-F238E27FC236}">
                  <a16:creationId xmlns:a16="http://schemas.microsoft.com/office/drawing/2014/main" id="{E98277E5-59FD-41F1-82B6-91AE3F11CC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37629" y="5934219"/>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3">
              <a:extLst>
                <a:ext uri="{FF2B5EF4-FFF2-40B4-BE49-F238E27FC236}">
                  <a16:creationId xmlns:a16="http://schemas.microsoft.com/office/drawing/2014/main" id="{14EBCE55-C6D3-4D3C-9F20-C4BD18A1CB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5577" y="5916267"/>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9">
              <a:extLst>
                <a:ext uri="{FF2B5EF4-FFF2-40B4-BE49-F238E27FC236}">
                  <a16:creationId xmlns:a16="http://schemas.microsoft.com/office/drawing/2014/main" id="{5D5866ED-D858-4C92-BA1D-48FAF78338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2839" y="5933571"/>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90">
              <a:extLst>
                <a:ext uri="{FF2B5EF4-FFF2-40B4-BE49-F238E27FC236}">
                  <a16:creationId xmlns:a16="http://schemas.microsoft.com/office/drawing/2014/main" id="{E87100F3-948D-4243-84CB-29EF2A39BE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6124" y="600113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05">
              <a:extLst>
                <a:ext uri="{FF2B5EF4-FFF2-40B4-BE49-F238E27FC236}">
                  <a16:creationId xmlns:a16="http://schemas.microsoft.com/office/drawing/2014/main" id="{D6649540-9040-4EEE-A0C4-572615E2A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97089" y="6176579"/>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07">
              <a:extLst>
                <a:ext uri="{FF2B5EF4-FFF2-40B4-BE49-F238E27FC236}">
                  <a16:creationId xmlns:a16="http://schemas.microsoft.com/office/drawing/2014/main" id="{3A896369-1B66-4309-8586-65CA1CD103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1801" y="620024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08">
              <a:extLst>
                <a:ext uri="{FF2B5EF4-FFF2-40B4-BE49-F238E27FC236}">
                  <a16:creationId xmlns:a16="http://schemas.microsoft.com/office/drawing/2014/main" id="{496CEF3A-A9D0-4437-A1DB-411327542F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3527" y="6200243"/>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09">
              <a:extLst>
                <a:ext uri="{FF2B5EF4-FFF2-40B4-BE49-F238E27FC236}">
                  <a16:creationId xmlns:a16="http://schemas.microsoft.com/office/drawing/2014/main" id="{34CCF3A1-3274-4DB2-B7EF-219D0A5C87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4654" y="6203509"/>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11">
              <a:extLst>
                <a:ext uri="{FF2B5EF4-FFF2-40B4-BE49-F238E27FC236}">
                  <a16:creationId xmlns:a16="http://schemas.microsoft.com/office/drawing/2014/main" id="{9A605FE2-6A58-494D-927A-B82AEC891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5893" y="621574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2">
              <a:extLst>
                <a:ext uri="{FF2B5EF4-FFF2-40B4-BE49-F238E27FC236}">
                  <a16:creationId xmlns:a16="http://schemas.microsoft.com/office/drawing/2014/main" id="{E1B36634-086A-4A82-8CAF-8110ECE649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5065" y="596619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22">
              <a:extLst>
                <a:ext uri="{FF2B5EF4-FFF2-40B4-BE49-F238E27FC236}">
                  <a16:creationId xmlns:a16="http://schemas.microsoft.com/office/drawing/2014/main" id="{543B9DA6-0A96-4903-B621-2407440363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05488" y="6316001"/>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62">
              <a:extLst>
                <a:ext uri="{FF2B5EF4-FFF2-40B4-BE49-F238E27FC236}">
                  <a16:creationId xmlns:a16="http://schemas.microsoft.com/office/drawing/2014/main" id="{42763548-E8B0-4544-84B5-7B889ED774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99497" y="595106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63">
              <a:extLst>
                <a:ext uri="{FF2B5EF4-FFF2-40B4-BE49-F238E27FC236}">
                  <a16:creationId xmlns:a16="http://schemas.microsoft.com/office/drawing/2014/main" id="{1A45674C-6A86-4F7E-AE7E-6E5B851EAA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10552" y="5972713"/>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64">
              <a:extLst>
                <a:ext uri="{FF2B5EF4-FFF2-40B4-BE49-F238E27FC236}">
                  <a16:creationId xmlns:a16="http://schemas.microsoft.com/office/drawing/2014/main" id="{242E34B3-4E6E-4B6D-BBF4-4ECFB6D2EE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50483" y="596575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65">
              <a:extLst>
                <a:ext uri="{FF2B5EF4-FFF2-40B4-BE49-F238E27FC236}">
                  <a16:creationId xmlns:a16="http://schemas.microsoft.com/office/drawing/2014/main" id="{8F84DCA9-8C6F-4F39-8103-2B8FA8EE39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91864" y="598370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66">
              <a:extLst>
                <a:ext uri="{FF2B5EF4-FFF2-40B4-BE49-F238E27FC236}">
                  <a16:creationId xmlns:a16="http://schemas.microsoft.com/office/drawing/2014/main" id="{54980C00-FBE5-4175-B3B9-6087A03AE2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49748" y="5974729"/>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67">
              <a:extLst>
                <a:ext uri="{FF2B5EF4-FFF2-40B4-BE49-F238E27FC236}">
                  <a16:creationId xmlns:a16="http://schemas.microsoft.com/office/drawing/2014/main" id="{056A1AA1-39CA-4F27-90E5-6C61700B80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955742" y="5977993"/>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68">
              <a:extLst>
                <a:ext uri="{FF2B5EF4-FFF2-40B4-BE49-F238E27FC236}">
                  <a16:creationId xmlns:a16="http://schemas.microsoft.com/office/drawing/2014/main" id="{FBAB5483-5590-4051-98D4-6AE210CF25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37125" y="5969016"/>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69">
              <a:extLst>
                <a:ext uri="{FF2B5EF4-FFF2-40B4-BE49-F238E27FC236}">
                  <a16:creationId xmlns:a16="http://schemas.microsoft.com/office/drawing/2014/main" id="{66DCC39E-7F5C-4041-BDE1-D661699B57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25347" y="5981258"/>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70">
              <a:extLst>
                <a:ext uri="{FF2B5EF4-FFF2-40B4-BE49-F238E27FC236}">
                  <a16:creationId xmlns:a16="http://schemas.microsoft.com/office/drawing/2014/main" id="{FAD30A9E-4601-4025-9567-23015EF0F6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05784" y="6041644"/>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71">
              <a:extLst>
                <a:ext uri="{FF2B5EF4-FFF2-40B4-BE49-F238E27FC236}">
                  <a16:creationId xmlns:a16="http://schemas.microsoft.com/office/drawing/2014/main" id="{BD8A0A08-4CB0-45A8-A312-F69FED6A4D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0734" y="5986969"/>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72">
              <a:extLst>
                <a:ext uri="{FF2B5EF4-FFF2-40B4-BE49-F238E27FC236}">
                  <a16:creationId xmlns:a16="http://schemas.microsoft.com/office/drawing/2014/main" id="{D56B6120-B694-4D67-AE19-BFD713EAE8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73875" y="5990232"/>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73">
              <a:extLst>
                <a:ext uri="{FF2B5EF4-FFF2-40B4-BE49-F238E27FC236}">
                  <a16:creationId xmlns:a16="http://schemas.microsoft.com/office/drawing/2014/main" id="{5FC2F0B0-76D3-4103-A460-73572B5DC9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75850" y="5993497"/>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74">
              <a:extLst>
                <a:ext uri="{FF2B5EF4-FFF2-40B4-BE49-F238E27FC236}">
                  <a16:creationId xmlns:a16="http://schemas.microsoft.com/office/drawing/2014/main" id="{9F31AF69-9EF8-4598-AC0D-40824CAEDE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66519" y="5999210"/>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75">
              <a:extLst>
                <a:ext uri="{FF2B5EF4-FFF2-40B4-BE49-F238E27FC236}">
                  <a16:creationId xmlns:a16="http://schemas.microsoft.com/office/drawing/2014/main" id="{BABFA31C-08A2-4A84-BC24-57620041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4129" y="5929847"/>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77">
              <a:extLst>
                <a:ext uri="{FF2B5EF4-FFF2-40B4-BE49-F238E27FC236}">
                  <a16:creationId xmlns:a16="http://schemas.microsoft.com/office/drawing/2014/main" id="{2E14A454-CFDC-469D-AAC8-0AECD34369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55260" y="601471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85">
              <a:extLst>
                <a:ext uri="{FF2B5EF4-FFF2-40B4-BE49-F238E27FC236}">
                  <a16:creationId xmlns:a16="http://schemas.microsoft.com/office/drawing/2014/main" id="{4F28944F-2222-438F-B8BF-289400FA48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06059" y="602940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87">
              <a:extLst>
                <a:ext uri="{FF2B5EF4-FFF2-40B4-BE49-F238E27FC236}">
                  <a16:creationId xmlns:a16="http://schemas.microsoft.com/office/drawing/2014/main" id="{10583A59-F6FC-4383-951E-4DEA803E3B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22284" y="6041642"/>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88">
              <a:extLst>
                <a:ext uri="{FF2B5EF4-FFF2-40B4-BE49-F238E27FC236}">
                  <a16:creationId xmlns:a16="http://schemas.microsoft.com/office/drawing/2014/main" id="{01E36E36-80DB-4588-B48C-C10A2CC640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90921" y="6047354"/>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91">
              <a:extLst>
                <a:ext uri="{FF2B5EF4-FFF2-40B4-BE49-F238E27FC236}">
                  <a16:creationId xmlns:a16="http://schemas.microsoft.com/office/drawing/2014/main" id="{82340FC1-013D-48B7-B3F7-917F649FA1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84593" y="6214548"/>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92">
              <a:extLst>
                <a:ext uri="{FF2B5EF4-FFF2-40B4-BE49-F238E27FC236}">
                  <a16:creationId xmlns:a16="http://schemas.microsoft.com/office/drawing/2014/main" id="{2A4816D6-34F0-433A-9ACB-C1D2A52C00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88834" y="622280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93">
              <a:extLst>
                <a:ext uri="{FF2B5EF4-FFF2-40B4-BE49-F238E27FC236}">
                  <a16:creationId xmlns:a16="http://schemas.microsoft.com/office/drawing/2014/main" id="{67942CD3-43C9-4530-9C50-47E288DB54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00129" y="622280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94">
              <a:extLst>
                <a:ext uri="{FF2B5EF4-FFF2-40B4-BE49-F238E27FC236}">
                  <a16:creationId xmlns:a16="http://schemas.microsoft.com/office/drawing/2014/main" id="{11861164-AD4A-41ED-AF99-4972D60EAB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88824" y="6250545"/>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95">
              <a:extLst>
                <a:ext uri="{FF2B5EF4-FFF2-40B4-BE49-F238E27FC236}">
                  <a16:creationId xmlns:a16="http://schemas.microsoft.com/office/drawing/2014/main" id="{E2B208F9-EDC1-4C32-9D59-30C273C08E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38524" y="624564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96">
              <a:extLst>
                <a:ext uri="{FF2B5EF4-FFF2-40B4-BE49-F238E27FC236}">
                  <a16:creationId xmlns:a16="http://schemas.microsoft.com/office/drawing/2014/main" id="{7A7C7DA6-7A32-4CCE-AB8E-59036A6C50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95222" y="6259521"/>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97">
              <a:extLst>
                <a:ext uri="{FF2B5EF4-FFF2-40B4-BE49-F238E27FC236}">
                  <a16:creationId xmlns:a16="http://schemas.microsoft.com/office/drawing/2014/main" id="{510879FA-373B-43C3-9332-BBE87A6FC6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88890" y="6261969"/>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98">
              <a:extLst>
                <a:ext uri="{FF2B5EF4-FFF2-40B4-BE49-F238E27FC236}">
                  <a16:creationId xmlns:a16="http://schemas.microsoft.com/office/drawing/2014/main" id="{66AFA0BE-4521-4076-A5AD-FC70317490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70482" y="6261969"/>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99">
              <a:extLst>
                <a:ext uri="{FF2B5EF4-FFF2-40B4-BE49-F238E27FC236}">
                  <a16:creationId xmlns:a16="http://schemas.microsoft.com/office/drawing/2014/main" id="{0598DD74-9791-420B-B5ED-355B654B17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39874" y="62607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00">
              <a:extLst>
                <a:ext uri="{FF2B5EF4-FFF2-40B4-BE49-F238E27FC236}">
                  <a16:creationId xmlns:a16="http://schemas.microsoft.com/office/drawing/2014/main" id="{038F7AA7-B635-4496-AD3E-A234340BD6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16015" y="626196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1">
              <a:extLst>
                <a:ext uri="{FF2B5EF4-FFF2-40B4-BE49-F238E27FC236}">
                  <a16:creationId xmlns:a16="http://schemas.microsoft.com/office/drawing/2014/main" id="{5E017948-9D66-4417-8B88-4BD1532ACF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13228" y="6268498"/>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02">
              <a:extLst>
                <a:ext uri="{FF2B5EF4-FFF2-40B4-BE49-F238E27FC236}">
                  <a16:creationId xmlns:a16="http://schemas.microsoft.com/office/drawing/2014/main" id="{AB333295-A36E-46DB-82A5-E78E0498D4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91006" y="6271761"/>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03">
              <a:extLst>
                <a:ext uri="{FF2B5EF4-FFF2-40B4-BE49-F238E27FC236}">
                  <a16:creationId xmlns:a16="http://schemas.microsoft.com/office/drawing/2014/main" id="{D10C99A3-BB78-4269-87D4-8287B83637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3313" y="627747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04">
              <a:extLst>
                <a:ext uri="{FF2B5EF4-FFF2-40B4-BE49-F238E27FC236}">
                  <a16:creationId xmlns:a16="http://schemas.microsoft.com/office/drawing/2014/main" id="{856A8AAC-D0EA-4685-9283-E8A01ED70B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2579" y="627747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13">
              <a:extLst>
                <a:ext uri="{FF2B5EF4-FFF2-40B4-BE49-F238E27FC236}">
                  <a16:creationId xmlns:a16="http://schemas.microsoft.com/office/drawing/2014/main" id="{EE545004-D464-4D04-B11F-4759090429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90800" y="6323170"/>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14">
              <a:extLst>
                <a:ext uri="{FF2B5EF4-FFF2-40B4-BE49-F238E27FC236}">
                  <a16:creationId xmlns:a16="http://schemas.microsoft.com/office/drawing/2014/main" id="{50289B97-B071-455F-8540-982742C43E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57254" y="632317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15">
              <a:extLst>
                <a:ext uri="{FF2B5EF4-FFF2-40B4-BE49-F238E27FC236}">
                  <a16:creationId xmlns:a16="http://schemas.microsoft.com/office/drawing/2014/main" id="{CEF2EFFE-7947-4C37-8ABD-398F392C07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20108" y="6328883"/>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17">
              <a:extLst>
                <a:ext uri="{FF2B5EF4-FFF2-40B4-BE49-F238E27FC236}">
                  <a16:creationId xmlns:a16="http://schemas.microsoft.com/office/drawing/2014/main" id="{E8391CC5-D4B9-4E26-ABCD-D6C4BC235F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15345" y="634112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18">
              <a:extLst>
                <a:ext uri="{FF2B5EF4-FFF2-40B4-BE49-F238E27FC236}">
                  <a16:creationId xmlns:a16="http://schemas.microsoft.com/office/drawing/2014/main" id="{71A5B932-E608-49E3-8ED1-4DBAAE919F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05534" y="627747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119">
              <a:extLst>
                <a:ext uri="{FF2B5EF4-FFF2-40B4-BE49-F238E27FC236}">
                  <a16:creationId xmlns:a16="http://schemas.microsoft.com/office/drawing/2014/main" id="{EAA3BF46-C387-4232-844F-B2D45C1D29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10731" y="6246640"/>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00">
              <a:extLst>
                <a:ext uri="{FF2B5EF4-FFF2-40B4-BE49-F238E27FC236}">
                  <a16:creationId xmlns:a16="http://schemas.microsoft.com/office/drawing/2014/main" id="{AB415331-61BA-49F4-9FFD-39B6284819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67614" y="6261967"/>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79">
              <a:extLst>
                <a:ext uri="{FF2B5EF4-FFF2-40B4-BE49-F238E27FC236}">
                  <a16:creationId xmlns:a16="http://schemas.microsoft.com/office/drawing/2014/main" id="{8FF6D6DA-64DD-4D39-931B-9B97E01A33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76945" y="627875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80">
              <a:extLst>
                <a:ext uri="{FF2B5EF4-FFF2-40B4-BE49-F238E27FC236}">
                  <a16:creationId xmlns:a16="http://schemas.microsoft.com/office/drawing/2014/main" id="{2CEBA427-3E6A-48B0-9040-931C62AAC3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70631" y="6011316"/>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81">
              <a:extLst>
                <a:ext uri="{FF2B5EF4-FFF2-40B4-BE49-F238E27FC236}">
                  <a16:creationId xmlns:a16="http://schemas.microsoft.com/office/drawing/2014/main" id="{65D81449-8208-4635-9339-4C8FE89BB6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61561" y="599763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82">
              <a:extLst>
                <a:ext uri="{FF2B5EF4-FFF2-40B4-BE49-F238E27FC236}">
                  <a16:creationId xmlns:a16="http://schemas.microsoft.com/office/drawing/2014/main" id="{954A6F89-BF29-464D-9561-97822F0997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34703" y="6006611"/>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83">
              <a:extLst>
                <a:ext uri="{FF2B5EF4-FFF2-40B4-BE49-F238E27FC236}">
                  <a16:creationId xmlns:a16="http://schemas.microsoft.com/office/drawing/2014/main" id="{67C81528-252F-43EA-BAC6-ED0A11863B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2651" y="5988659"/>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89">
              <a:extLst>
                <a:ext uri="{FF2B5EF4-FFF2-40B4-BE49-F238E27FC236}">
                  <a16:creationId xmlns:a16="http://schemas.microsoft.com/office/drawing/2014/main" id="{D4AAA683-AC21-4857-A7D8-552A3DC9BA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49913" y="6005963"/>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90">
              <a:extLst>
                <a:ext uri="{FF2B5EF4-FFF2-40B4-BE49-F238E27FC236}">
                  <a16:creationId xmlns:a16="http://schemas.microsoft.com/office/drawing/2014/main" id="{BFD93668-5C98-45C9-BA73-EBDE215100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63198" y="6073524"/>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5">
              <a:extLst>
                <a:ext uri="{FF2B5EF4-FFF2-40B4-BE49-F238E27FC236}">
                  <a16:creationId xmlns:a16="http://schemas.microsoft.com/office/drawing/2014/main" id="{76866F09-A7B0-420E-A8F1-CC0C5CC240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94163" y="6248971"/>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07">
              <a:extLst>
                <a:ext uri="{FF2B5EF4-FFF2-40B4-BE49-F238E27FC236}">
                  <a16:creationId xmlns:a16="http://schemas.microsoft.com/office/drawing/2014/main" id="{9D2D6D19-1C81-46DC-B49C-E7AA081792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68875" y="6272635"/>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08">
              <a:extLst>
                <a:ext uri="{FF2B5EF4-FFF2-40B4-BE49-F238E27FC236}">
                  <a16:creationId xmlns:a16="http://schemas.microsoft.com/office/drawing/2014/main" id="{4AF7B011-7C75-48AD-BBBF-4FE1834A6E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00601" y="6272635"/>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09">
              <a:extLst>
                <a:ext uri="{FF2B5EF4-FFF2-40B4-BE49-F238E27FC236}">
                  <a16:creationId xmlns:a16="http://schemas.microsoft.com/office/drawing/2014/main" id="{305124B5-EFC4-4F14-9182-23A3280AE5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01728" y="6275901"/>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11">
              <a:extLst>
                <a:ext uri="{FF2B5EF4-FFF2-40B4-BE49-F238E27FC236}">
                  <a16:creationId xmlns:a16="http://schemas.microsoft.com/office/drawing/2014/main" id="{45166B1B-FC43-48DA-A810-13BADEF816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42967" y="6288141"/>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2">
              <a:extLst>
                <a:ext uri="{FF2B5EF4-FFF2-40B4-BE49-F238E27FC236}">
                  <a16:creationId xmlns:a16="http://schemas.microsoft.com/office/drawing/2014/main" id="{15846AE5-CF5B-452A-BDBB-ABC69690D7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25342" y="599314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62">
              <a:extLst>
                <a:ext uri="{FF2B5EF4-FFF2-40B4-BE49-F238E27FC236}">
                  <a16:creationId xmlns:a16="http://schemas.microsoft.com/office/drawing/2014/main" id="{3DB2496D-CE28-4700-AA6B-FA4E60A94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096571" y="6023456"/>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63">
              <a:extLst>
                <a:ext uri="{FF2B5EF4-FFF2-40B4-BE49-F238E27FC236}">
                  <a16:creationId xmlns:a16="http://schemas.microsoft.com/office/drawing/2014/main" id="{561D8232-C449-46E2-BB87-922BD4DAE8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07626" y="6045105"/>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64">
              <a:extLst>
                <a:ext uri="{FF2B5EF4-FFF2-40B4-BE49-F238E27FC236}">
                  <a16:creationId xmlns:a16="http://schemas.microsoft.com/office/drawing/2014/main" id="{C0352A08-1998-4E8B-9E16-ABE077AF06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47557" y="6038145"/>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65">
              <a:extLst>
                <a:ext uri="{FF2B5EF4-FFF2-40B4-BE49-F238E27FC236}">
                  <a16:creationId xmlns:a16="http://schemas.microsoft.com/office/drawing/2014/main" id="{9FD7260F-CF29-4931-A348-235EFAFB65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88938" y="6056097"/>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66">
              <a:extLst>
                <a:ext uri="{FF2B5EF4-FFF2-40B4-BE49-F238E27FC236}">
                  <a16:creationId xmlns:a16="http://schemas.microsoft.com/office/drawing/2014/main" id="{CCF55F8B-03C0-4AA3-B4A7-2F6C21D344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46822" y="6047121"/>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67">
              <a:extLst>
                <a:ext uri="{FF2B5EF4-FFF2-40B4-BE49-F238E27FC236}">
                  <a16:creationId xmlns:a16="http://schemas.microsoft.com/office/drawing/2014/main" id="{2157B0E0-DFE1-40C8-93E2-25059E0106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752816" y="6050385"/>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68">
              <a:extLst>
                <a:ext uri="{FF2B5EF4-FFF2-40B4-BE49-F238E27FC236}">
                  <a16:creationId xmlns:a16="http://schemas.microsoft.com/office/drawing/2014/main" id="{90A4BF9D-CDDE-435D-BB05-D240632FED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34199" y="6041408"/>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69">
              <a:extLst>
                <a:ext uri="{FF2B5EF4-FFF2-40B4-BE49-F238E27FC236}">
                  <a16:creationId xmlns:a16="http://schemas.microsoft.com/office/drawing/2014/main" id="{9BDEA0B2-531B-48B0-AB13-4B34515683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22421" y="6053650"/>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71">
              <a:extLst>
                <a:ext uri="{FF2B5EF4-FFF2-40B4-BE49-F238E27FC236}">
                  <a16:creationId xmlns:a16="http://schemas.microsoft.com/office/drawing/2014/main" id="{A8BFB17A-EAE6-4C93-885B-6299466A29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7808" y="6059361"/>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2">
              <a:extLst>
                <a:ext uri="{FF2B5EF4-FFF2-40B4-BE49-F238E27FC236}">
                  <a16:creationId xmlns:a16="http://schemas.microsoft.com/office/drawing/2014/main" id="{07A67F34-97BE-480B-A85B-DEAEEB45BB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70949" y="6062624"/>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73">
              <a:extLst>
                <a:ext uri="{FF2B5EF4-FFF2-40B4-BE49-F238E27FC236}">
                  <a16:creationId xmlns:a16="http://schemas.microsoft.com/office/drawing/2014/main" id="{6C4408FA-D405-4819-A9B5-7E4137AEB9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72924" y="6065889"/>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74">
              <a:extLst>
                <a:ext uri="{FF2B5EF4-FFF2-40B4-BE49-F238E27FC236}">
                  <a16:creationId xmlns:a16="http://schemas.microsoft.com/office/drawing/2014/main" id="{83277647-FA05-4345-8145-D5ED7903A2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951" y="5947800"/>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75">
              <a:extLst>
                <a:ext uri="{FF2B5EF4-FFF2-40B4-BE49-F238E27FC236}">
                  <a16:creationId xmlns:a16="http://schemas.microsoft.com/office/drawing/2014/main" id="{4386FD15-4921-4493-A215-FEA31801B3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601203" y="6002239"/>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77">
              <a:extLst>
                <a:ext uri="{FF2B5EF4-FFF2-40B4-BE49-F238E27FC236}">
                  <a16:creationId xmlns:a16="http://schemas.microsoft.com/office/drawing/2014/main" id="{625D89BA-3D96-4949-8D68-AD594D3229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752334" y="6087105"/>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88">
              <a:extLst>
                <a:ext uri="{FF2B5EF4-FFF2-40B4-BE49-F238E27FC236}">
                  <a16:creationId xmlns:a16="http://schemas.microsoft.com/office/drawing/2014/main" id="{58041442-9F1D-4E5E-A088-6727B2CF8D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87995" y="611974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91">
              <a:extLst>
                <a:ext uri="{FF2B5EF4-FFF2-40B4-BE49-F238E27FC236}">
                  <a16:creationId xmlns:a16="http://schemas.microsoft.com/office/drawing/2014/main" id="{E732CC8A-1A71-462B-8562-DA75D35B5D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81667" y="6286940"/>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92">
              <a:extLst>
                <a:ext uri="{FF2B5EF4-FFF2-40B4-BE49-F238E27FC236}">
                  <a16:creationId xmlns:a16="http://schemas.microsoft.com/office/drawing/2014/main" id="{603E6FD8-AE4D-479C-92F3-A08E54E461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85908" y="629519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93">
              <a:extLst>
                <a:ext uri="{FF2B5EF4-FFF2-40B4-BE49-F238E27FC236}">
                  <a16:creationId xmlns:a16="http://schemas.microsoft.com/office/drawing/2014/main" id="{61C5ED2E-B41D-4C39-88BE-D67806E6B8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97203" y="6295192"/>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94">
              <a:extLst>
                <a:ext uri="{FF2B5EF4-FFF2-40B4-BE49-F238E27FC236}">
                  <a16:creationId xmlns:a16="http://schemas.microsoft.com/office/drawing/2014/main" id="{474F444C-C4D9-489A-B836-F83ED8070D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85898" y="632293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95">
              <a:extLst>
                <a:ext uri="{FF2B5EF4-FFF2-40B4-BE49-F238E27FC236}">
                  <a16:creationId xmlns:a16="http://schemas.microsoft.com/office/drawing/2014/main" id="{FF589F3A-B301-484D-B5EF-D9E96DE835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35598" y="631804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96">
              <a:extLst>
                <a:ext uri="{FF2B5EF4-FFF2-40B4-BE49-F238E27FC236}">
                  <a16:creationId xmlns:a16="http://schemas.microsoft.com/office/drawing/2014/main" id="{97E0AEB5-AD04-4BE2-924F-FA1BB8BD61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2296" y="6331913"/>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97">
              <a:extLst>
                <a:ext uri="{FF2B5EF4-FFF2-40B4-BE49-F238E27FC236}">
                  <a16:creationId xmlns:a16="http://schemas.microsoft.com/office/drawing/2014/main" id="{CE0B2D17-C3F7-4A41-BA4C-1FC311B9DC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964" y="6334361"/>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98">
              <a:extLst>
                <a:ext uri="{FF2B5EF4-FFF2-40B4-BE49-F238E27FC236}">
                  <a16:creationId xmlns:a16="http://schemas.microsoft.com/office/drawing/2014/main" id="{F15034BD-6C17-469B-85AF-148EA0F74F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67556" y="6334361"/>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99">
              <a:extLst>
                <a:ext uri="{FF2B5EF4-FFF2-40B4-BE49-F238E27FC236}">
                  <a16:creationId xmlns:a16="http://schemas.microsoft.com/office/drawing/2014/main" id="{7B6742E3-DB37-4077-8690-AC1A02780B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4758" y="6333136"/>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00">
              <a:extLst>
                <a:ext uri="{FF2B5EF4-FFF2-40B4-BE49-F238E27FC236}">
                  <a16:creationId xmlns:a16="http://schemas.microsoft.com/office/drawing/2014/main" id="{745F2439-5B8E-4E05-866E-896C0F5BE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3089" y="6334360"/>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01">
              <a:extLst>
                <a:ext uri="{FF2B5EF4-FFF2-40B4-BE49-F238E27FC236}">
                  <a16:creationId xmlns:a16="http://schemas.microsoft.com/office/drawing/2014/main" id="{4CD231E8-DFF5-4403-AFD6-EDB105AF2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8469" y="6340890"/>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02">
              <a:extLst>
                <a:ext uri="{FF2B5EF4-FFF2-40B4-BE49-F238E27FC236}">
                  <a16:creationId xmlns:a16="http://schemas.microsoft.com/office/drawing/2014/main" id="{186F08A0-4B07-4ED4-AA2E-F53E61E77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88080" y="6344153"/>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03">
              <a:extLst>
                <a:ext uri="{FF2B5EF4-FFF2-40B4-BE49-F238E27FC236}">
                  <a16:creationId xmlns:a16="http://schemas.microsoft.com/office/drawing/2014/main" id="{143F4736-A980-42E1-B7AA-4154BD0FA9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72695" y="6302055"/>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04">
              <a:extLst>
                <a:ext uri="{FF2B5EF4-FFF2-40B4-BE49-F238E27FC236}">
                  <a16:creationId xmlns:a16="http://schemas.microsoft.com/office/drawing/2014/main" id="{2B7EF984-B6CC-4990-B9D8-E999A41F9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99653" y="6349865"/>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13">
              <a:extLst>
                <a:ext uri="{FF2B5EF4-FFF2-40B4-BE49-F238E27FC236}">
                  <a16:creationId xmlns:a16="http://schemas.microsoft.com/office/drawing/2014/main" id="{701390DA-498F-40EE-B86D-9C1288CCDD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7874" y="6395562"/>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14">
              <a:extLst>
                <a:ext uri="{FF2B5EF4-FFF2-40B4-BE49-F238E27FC236}">
                  <a16:creationId xmlns:a16="http://schemas.microsoft.com/office/drawing/2014/main" id="{8349FDB4-AF3A-4F35-82C0-1D40929655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754328" y="6395562"/>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15">
              <a:extLst>
                <a:ext uri="{FF2B5EF4-FFF2-40B4-BE49-F238E27FC236}">
                  <a16:creationId xmlns:a16="http://schemas.microsoft.com/office/drawing/2014/main" id="{96A26B04-1F0B-4D75-8922-93B734D75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17182" y="6401275"/>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17">
              <a:extLst>
                <a:ext uri="{FF2B5EF4-FFF2-40B4-BE49-F238E27FC236}">
                  <a16:creationId xmlns:a16="http://schemas.microsoft.com/office/drawing/2014/main" id="{C6200836-2571-4275-B8D2-450E99ED2A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070586" y="6413516"/>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 name="TextBox 4">
            <a:extLst>
              <a:ext uri="{FF2B5EF4-FFF2-40B4-BE49-F238E27FC236}">
                <a16:creationId xmlns:a16="http://schemas.microsoft.com/office/drawing/2014/main" id="{72C9A51A-E736-1AD4-97D9-14DE5EAA1EF3}"/>
              </a:ext>
            </a:extLst>
          </p:cNvPr>
          <p:cNvSpPr txBox="1"/>
          <p:nvPr/>
        </p:nvSpPr>
        <p:spPr>
          <a:xfrm>
            <a:off x="7065359" y="5401593"/>
            <a:ext cx="4464676" cy="322572"/>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300" b="1">
                <a:solidFill>
                  <a:srgbClr val="FFFFFF"/>
                </a:solidFill>
              </a:rPr>
              <a:t>(Source: ONS, 2024)</a:t>
            </a:r>
          </a:p>
        </p:txBody>
      </p:sp>
    </p:spTree>
    <p:extLst>
      <p:ext uri="{BB962C8B-B14F-4D97-AF65-F5344CB8AC3E}">
        <p14:creationId xmlns:p14="http://schemas.microsoft.com/office/powerpoint/2010/main" val="489470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62" name="Group 161">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1"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7"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163" name="Rectangle 162">
            <a:extLst>
              <a:ext uri="{FF2B5EF4-FFF2-40B4-BE49-F238E27FC236}">
                <a16:creationId xmlns:a16="http://schemas.microsoft.com/office/drawing/2014/main" id="{CFB03654-F8D1-4066-85B5-5BA57499B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Rectangle 163">
            <a:extLst>
              <a:ext uri="{FF2B5EF4-FFF2-40B4-BE49-F238E27FC236}">
                <a16:creationId xmlns:a16="http://schemas.microsoft.com/office/drawing/2014/main" id="{EF061512-DEB6-4638-9292-91DD25463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D6C3068-0A0A-716B-C887-C4A7C7833B03}"/>
              </a:ext>
            </a:extLst>
          </p:cNvPr>
          <p:cNvSpPr txBox="1"/>
          <p:nvPr/>
        </p:nvSpPr>
        <p:spPr>
          <a:xfrm>
            <a:off x="1073810" y="641808"/>
            <a:ext cx="8465604" cy="108823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100" b="1" kern="1200" dirty="0">
                <a:solidFill>
                  <a:schemeClr val="tx2"/>
                </a:solidFill>
                <a:latin typeface="Times New Roman"/>
                <a:ea typeface="+mj-ea"/>
                <a:cs typeface="Times New Roman"/>
              </a:rPr>
              <a:t>2. PESTLE Analysis Impacting on HR (Cont...)</a:t>
            </a:r>
            <a:endParaRPr lang="en-US" sz="3100" kern="1200" dirty="0">
              <a:solidFill>
                <a:schemeClr val="tx2"/>
              </a:solidFill>
              <a:latin typeface="Times New Roman"/>
              <a:ea typeface="+mj-ea"/>
              <a:cs typeface="Times New Roman"/>
            </a:endParaRPr>
          </a:p>
          <a:p>
            <a:pPr algn="ctr">
              <a:lnSpc>
                <a:spcPct val="90000"/>
              </a:lnSpc>
              <a:spcBef>
                <a:spcPct val="0"/>
              </a:spcBef>
              <a:spcAft>
                <a:spcPts val="600"/>
              </a:spcAft>
            </a:pPr>
            <a:endParaRPr lang="en-US" sz="3100" kern="1200" dirty="0">
              <a:solidFill>
                <a:schemeClr val="tx2"/>
              </a:solidFill>
              <a:latin typeface="Times New Roman"/>
              <a:ea typeface="+mj-ea"/>
              <a:cs typeface="Times New Roman"/>
            </a:endParaRPr>
          </a:p>
        </p:txBody>
      </p:sp>
      <p:sp>
        <p:nvSpPr>
          <p:cNvPr id="73" name="Rectangle 72">
            <a:extLst>
              <a:ext uri="{FF2B5EF4-FFF2-40B4-BE49-F238E27FC236}">
                <a16:creationId xmlns:a16="http://schemas.microsoft.com/office/drawing/2014/main" id="{7615BC76-014D-4BD0-A843-994E2D759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0" y="1869762"/>
            <a:ext cx="12175432" cy="4111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C2F260-2ECA-9326-0BE6-9DA7BFCEA1B9}"/>
              </a:ext>
            </a:extLst>
          </p:cNvPr>
          <p:cNvSpPr txBox="1"/>
          <p:nvPr/>
        </p:nvSpPr>
        <p:spPr>
          <a:xfrm>
            <a:off x="1073811" y="2406037"/>
            <a:ext cx="5799130" cy="3119201"/>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just">
              <a:lnSpc>
                <a:spcPct val="140000"/>
              </a:lnSpc>
              <a:spcAft>
                <a:spcPts val="600"/>
              </a:spcAft>
              <a:buClr>
                <a:schemeClr val="bg2">
                  <a:lumMod val="75000"/>
                </a:schemeClr>
              </a:buClr>
            </a:pPr>
            <a:r>
              <a:rPr lang="en-US" sz="1000" b="1" dirty="0">
                <a:solidFill>
                  <a:schemeClr val="tx2"/>
                </a:solidFill>
                <a:latin typeface="Times New Roman"/>
                <a:cs typeface="Times New Roman"/>
              </a:rPr>
              <a:t>2.3 Social Factors</a:t>
            </a:r>
            <a:endParaRPr lang="en-US" sz="1000" b="1">
              <a:solidFill>
                <a:schemeClr val="tx2"/>
              </a:solidFill>
            </a:endParaRPr>
          </a:p>
          <a:p>
            <a:pPr marL="171450" indent="-171450" algn="just">
              <a:lnSpc>
                <a:spcPct val="140000"/>
              </a:lnSpc>
              <a:spcAft>
                <a:spcPts val="600"/>
              </a:spcAft>
              <a:buClr>
                <a:schemeClr val="bg2">
                  <a:lumMod val="75000"/>
                </a:schemeClr>
              </a:buClr>
              <a:buFont typeface="Arial"/>
              <a:buChar char="•"/>
            </a:pPr>
            <a:r>
              <a:rPr lang="en-US" sz="900" dirty="0">
                <a:solidFill>
                  <a:schemeClr val="tx2"/>
                </a:solidFill>
                <a:latin typeface="Times New Roman"/>
                <a:cs typeface="Times New Roman"/>
              </a:rPr>
              <a:t>Employment in the world of luxury hospitality has undergone a demographic revolution. Today’s employees are as diverse as the generations in luxury hotels. The young Generation Z and the mature Baby Boom generation both bring different outlooks on work. Specifically, Generation Z employees have critical attitudes to work-life balance, and more than one-quarter of the employees will be representatives of Generation Z in the companies by 2025 (Goh and </a:t>
            </a:r>
            <a:r>
              <a:rPr lang="en-US" sz="900" err="1">
                <a:solidFill>
                  <a:schemeClr val="tx2"/>
                </a:solidFill>
                <a:latin typeface="Times New Roman"/>
                <a:cs typeface="Times New Roman"/>
              </a:rPr>
              <a:t>Okumus</a:t>
            </a:r>
            <a:r>
              <a:rPr lang="en-US" sz="900" dirty="0">
                <a:solidFill>
                  <a:schemeClr val="tx2"/>
                </a:solidFill>
                <a:latin typeface="Times New Roman"/>
                <a:cs typeface="Times New Roman"/>
              </a:rPr>
              <a:t>, 2020).</a:t>
            </a:r>
          </a:p>
          <a:p>
            <a:pPr marL="171450" indent="-171450" algn="just">
              <a:lnSpc>
                <a:spcPct val="140000"/>
              </a:lnSpc>
              <a:spcAft>
                <a:spcPts val="600"/>
              </a:spcAft>
              <a:buClr>
                <a:schemeClr val="bg2">
                  <a:lumMod val="75000"/>
                </a:schemeClr>
              </a:buClr>
              <a:buFont typeface="Arial"/>
              <a:buChar char="•"/>
            </a:pPr>
            <a:r>
              <a:rPr lang="en-US" sz="900" dirty="0">
                <a:solidFill>
                  <a:schemeClr val="tx2"/>
                </a:solidFill>
                <a:latin typeface="Times New Roman"/>
                <a:cs typeface="Times New Roman"/>
              </a:rPr>
              <a:t>Changes in perception at the workplace have altered the conventional concept of hospitality career classifications. Although customer-facing roles and responsibilities continue to be live, The Ritz London and others have worked from home for back-end employees and launched blended learning courses. </a:t>
            </a:r>
          </a:p>
          <a:p>
            <a:pPr marL="171450" indent="-171450" algn="just">
              <a:lnSpc>
                <a:spcPct val="140000"/>
              </a:lnSpc>
              <a:spcAft>
                <a:spcPts val="600"/>
              </a:spcAft>
              <a:buClr>
                <a:schemeClr val="bg2">
                  <a:lumMod val="75000"/>
                </a:schemeClr>
              </a:buClr>
              <a:buFont typeface="Arial"/>
              <a:buChar char="•"/>
            </a:pPr>
            <a:r>
              <a:rPr lang="en-US" sz="900" dirty="0">
                <a:solidFill>
                  <a:schemeClr val="tx2"/>
                </a:solidFill>
                <a:latin typeface="Times New Roman"/>
                <a:cs typeface="Times New Roman"/>
              </a:rPr>
              <a:t>The employees in luxury hotels, who have open career paths for advancement and written career plans attached have more tendency to stay than those of the other generations known as Millennials (Tahan, 2023).</a:t>
            </a:r>
          </a:p>
        </p:txBody>
      </p:sp>
      <p:grpSp>
        <p:nvGrpSpPr>
          <p:cNvPr id="75" name="Group 74">
            <a:extLst>
              <a:ext uri="{FF2B5EF4-FFF2-40B4-BE49-F238E27FC236}">
                <a16:creationId xmlns:a16="http://schemas.microsoft.com/office/drawing/2014/main" id="{86B666D3-7550-4348-AD73-27B831A5E4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87075" y="-18787"/>
            <a:ext cx="1843554" cy="6861159"/>
            <a:chOff x="9487075" y="-18787"/>
            <a:chExt cx="1843554" cy="6861159"/>
          </a:xfrm>
        </p:grpSpPr>
        <p:sp>
          <p:nvSpPr>
            <p:cNvPr id="76" name="Freeform 78">
              <a:extLst>
                <a:ext uri="{FF2B5EF4-FFF2-40B4-BE49-F238E27FC236}">
                  <a16:creationId xmlns:a16="http://schemas.microsoft.com/office/drawing/2014/main" id="{2C8870C2-1368-48B0-A8CF-BC33DF7656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607"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79">
              <a:extLst>
                <a:ext uri="{FF2B5EF4-FFF2-40B4-BE49-F238E27FC236}">
                  <a16:creationId xmlns:a16="http://schemas.microsoft.com/office/drawing/2014/main" id="{853F9E0D-F5F9-438C-B1DC-0AA3127C4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0625" y="104325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0">
              <a:extLst>
                <a:ext uri="{FF2B5EF4-FFF2-40B4-BE49-F238E27FC236}">
                  <a16:creationId xmlns:a16="http://schemas.microsoft.com/office/drawing/2014/main" id="{B4E911B1-253E-4755-9AEC-BB1DAB8E2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4861" y="125610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a:extLst>
                <a:ext uri="{FF2B5EF4-FFF2-40B4-BE49-F238E27FC236}">
                  <a16:creationId xmlns:a16="http://schemas.microsoft.com/office/drawing/2014/main" id="{EDA30C63-7387-41DF-A6B0-5E3B1AF60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627" y="193010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3">
              <a:extLst>
                <a:ext uri="{FF2B5EF4-FFF2-40B4-BE49-F238E27FC236}">
                  <a16:creationId xmlns:a16="http://schemas.microsoft.com/office/drawing/2014/main" id="{2AF5DD4D-BF15-452D-937B-7F29FA3F2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7081"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5F821C6A-EDEE-4845-92EB-367AC60023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8097"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6">
              <a:extLst>
                <a:ext uri="{FF2B5EF4-FFF2-40B4-BE49-F238E27FC236}">
                  <a16:creationId xmlns:a16="http://schemas.microsoft.com/office/drawing/2014/main" id="{504AA4DA-748D-4CFF-891A-5C8861EC49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8746" y="22609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9">
              <a:extLst>
                <a:ext uri="{FF2B5EF4-FFF2-40B4-BE49-F238E27FC236}">
                  <a16:creationId xmlns:a16="http://schemas.microsoft.com/office/drawing/2014/main" id="{7CC3A8FA-D5F6-4A96-9B55-4479C1717A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2869"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05">
              <a:extLst>
                <a:ext uri="{FF2B5EF4-FFF2-40B4-BE49-F238E27FC236}">
                  <a16:creationId xmlns:a16="http://schemas.microsoft.com/office/drawing/2014/main" id="{0234A262-1A84-446A-935F-3BDA4E38BF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4752" y="19079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06">
              <a:extLst>
                <a:ext uri="{FF2B5EF4-FFF2-40B4-BE49-F238E27FC236}">
                  <a16:creationId xmlns:a16="http://schemas.microsoft.com/office/drawing/2014/main" id="{26E1DC3C-522F-46BF-9C95-475001763F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3765"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07">
              <a:extLst>
                <a:ext uri="{FF2B5EF4-FFF2-40B4-BE49-F238E27FC236}">
                  <a16:creationId xmlns:a16="http://schemas.microsoft.com/office/drawing/2014/main" id="{F7CDF92D-312E-42AB-960E-637D404934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45753"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08">
              <a:extLst>
                <a:ext uri="{FF2B5EF4-FFF2-40B4-BE49-F238E27FC236}">
                  <a16:creationId xmlns:a16="http://schemas.microsoft.com/office/drawing/2014/main" id="{918FE320-F6B2-4BDB-95D8-DFD3B2B34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1436"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09">
              <a:extLst>
                <a:ext uri="{FF2B5EF4-FFF2-40B4-BE49-F238E27FC236}">
                  <a16:creationId xmlns:a16="http://schemas.microsoft.com/office/drawing/2014/main" id="{B90769B0-46E9-4B76-96A9-A247A0DF3D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4633"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0">
              <a:extLst>
                <a:ext uri="{FF2B5EF4-FFF2-40B4-BE49-F238E27FC236}">
                  <a16:creationId xmlns:a16="http://schemas.microsoft.com/office/drawing/2014/main" id="{C0CC5855-0620-41C7-AA4D-3D30E24551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489"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11">
              <a:extLst>
                <a:ext uri="{FF2B5EF4-FFF2-40B4-BE49-F238E27FC236}">
                  <a16:creationId xmlns:a16="http://schemas.microsoft.com/office/drawing/2014/main" id="{7A99B1F4-089E-4A1A-833C-0D0C8E770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2688"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12">
              <a:extLst>
                <a:ext uri="{FF2B5EF4-FFF2-40B4-BE49-F238E27FC236}">
                  <a16:creationId xmlns:a16="http://schemas.microsoft.com/office/drawing/2014/main" id="{52C3D5C1-0862-4E4B-BAD8-C6244D0352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2191"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22">
              <a:extLst>
                <a:ext uri="{FF2B5EF4-FFF2-40B4-BE49-F238E27FC236}">
                  <a16:creationId xmlns:a16="http://schemas.microsoft.com/office/drawing/2014/main" id="{5E020019-37DA-47B1-A859-25E2009F7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5982" y="1751917"/>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23">
              <a:extLst>
                <a:ext uri="{FF2B5EF4-FFF2-40B4-BE49-F238E27FC236}">
                  <a16:creationId xmlns:a16="http://schemas.microsoft.com/office/drawing/2014/main" id="{FC071985-7349-45B2-AD36-AB9014D81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3201"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30">
              <a:extLst>
                <a:ext uri="{FF2B5EF4-FFF2-40B4-BE49-F238E27FC236}">
                  <a16:creationId xmlns:a16="http://schemas.microsoft.com/office/drawing/2014/main" id="{8A8374B4-6CAE-4B1D-8AD8-BBD71C66E4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6422"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31">
              <a:extLst>
                <a:ext uri="{FF2B5EF4-FFF2-40B4-BE49-F238E27FC236}">
                  <a16:creationId xmlns:a16="http://schemas.microsoft.com/office/drawing/2014/main" id="{4F0392BB-C222-4B4A-B3F7-86E195396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0240"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32">
              <a:extLst>
                <a:ext uri="{FF2B5EF4-FFF2-40B4-BE49-F238E27FC236}">
                  <a16:creationId xmlns:a16="http://schemas.microsoft.com/office/drawing/2014/main" id="{F1EE976D-D914-4545-9E10-F4A3C266AC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1895" y="1929658"/>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35">
              <a:extLst>
                <a:ext uri="{FF2B5EF4-FFF2-40B4-BE49-F238E27FC236}">
                  <a16:creationId xmlns:a16="http://schemas.microsoft.com/office/drawing/2014/main" id="{A602A52C-3AB9-4D97-AE2A-BB87DB6AC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67579"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41">
              <a:extLst>
                <a:ext uri="{FF2B5EF4-FFF2-40B4-BE49-F238E27FC236}">
                  <a16:creationId xmlns:a16="http://schemas.microsoft.com/office/drawing/2014/main" id="{B30A965C-348F-4CA1-882F-46F532A33B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06131"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70">
              <a:extLst>
                <a:ext uri="{FF2B5EF4-FFF2-40B4-BE49-F238E27FC236}">
                  <a16:creationId xmlns:a16="http://schemas.microsoft.com/office/drawing/2014/main" id="{0F9349DE-8C14-4D6E-B1C2-4750F704C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9135" y="6127480"/>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77">
              <a:extLst>
                <a:ext uri="{FF2B5EF4-FFF2-40B4-BE49-F238E27FC236}">
                  <a16:creationId xmlns:a16="http://schemas.microsoft.com/office/drawing/2014/main" id="{3DB93D99-B20E-4CEF-A4B5-E355F2EF84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4834"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85">
              <a:extLst>
                <a:ext uri="{FF2B5EF4-FFF2-40B4-BE49-F238E27FC236}">
                  <a16:creationId xmlns:a16="http://schemas.microsoft.com/office/drawing/2014/main" id="{0093B34B-1559-4D7A-90CF-114125FD6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5912" y="639089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87">
              <a:extLst>
                <a:ext uri="{FF2B5EF4-FFF2-40B4-BE49-F238E27FC236}">
                  <a16:creationId xmlns:a16="http://schemas.microsoft.com/office/drawing/2014/main" id="{F32E37EB-F93F-4ACA-8EC5-8313085014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7214" y="667177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94">
              <a:extLst>
                <a:ext uri="{FF2B5EF4-FFF2-40B4-BE49-F238E27FC236}">
                  <a16:creationId xmlns:a16="http://schemas.microsoft.com/office/drawing/2014/main" id="{6486B439-14A8-40F4-BD01-2647D4752F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0171" y="6639040"/>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18">
              <a:extLst>
                <a:ext uri="{FF2B5EF4-FFF2-40B4-BE49-F238E27FC236}">
                  <a16:creationId xmlns:a16="http://schemas.microsoft.com/office/drawing/2014/main" id="{3EA0483A-6030-445C-9A9E-FC8847FD4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0965" y="646304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19">
              <a:extLst>
                <a:ext uri="{FF2B5EF4-FFF2-40B4-BE49-F238E27FC236}">
                  <a16:creationId xmlns:a16="http://schemas.microsoft.com/office/drawing/2014/main" id="{54E9F49B-F300-4A14-B0F3-36A75B171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6655" y="627812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21">
              <a:extLst>
                <a:ext uri="{FF2B5EF4-FFF2-40B4-BE49-F238E27FC236}">
                  <a16:creationId xmlns:a16="http://schemas.microsoft.com/office/drawing/2014/main" id="{59BF81A2-5680-4745-9838-B87F14A4EE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85814"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39">
              <a:extLst>
                <a:ext uri="{FF2B5EF4-FFF2-40B4-BE49-F238E27FC236}">
                  <a16:creationId xmlns:a16="http://schemas.microsoft.com/office/drawing/2014/main" id="{293DA61B-9566-467E-A357-E86CD8E7E2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51483" y="647358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44">
              <a:extLst>
                <a:ext uri="{FF2B5EF4-FFF2-40B4-BE49-F238E27FC236}">
                  <a16:creationId xmlns:a16="http://schemas.microsoft.com/office/drawing/2014/main" id="{A1A7223C-6F2C-487D-A45A-6EBBD051A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0033" y="605725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45">
              <a:extLst>
                <a:ext uri="{FF2B5EF4-FFF2-40B4-BE49-F238E27FC236}">
                  <a16:creationId xmlns:a16="http://schemas.microsoft.com/office/drawing/2014/main" id="{DC4DE17D-AC51-4C89-AC1A-016A928A1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42048" y="610233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
              <a:extLst>
                <a:ext uri="{FF2B5EF4-FFF2-40B4-BE49-F238E27FC236}">
                  <a16:creationId xmlns:a16="http://schemas.microsoft.com/office/drawing/2014/main" id="{95D0E198-D3C3-4790-881E-4DF6C9D7F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57195" y="667477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8">
              <a:extLst>
                <a:ext uri="{FF2B5EF4-FFF2-40B4-BE49-F238E27FC236}">
                  <a16:creationId xmlns:a16="http://schemas.microsoft.com/office/drawing/2014/main" id="{15D7F206-A93F-4CCC-B241-B733ECFCF9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7246"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8">
              <a:extLst>
                <a:ext uri="{FF2B5EF4-FFF2-40B4-BE49-F238E27FC236}">
                  <a16:creationId xmlns:a16="http://schemas.microsoft.com/office/drawing/2014/main" id="{96A9BAB0-CBD6-492F-BAE1-D79E07902F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5328" y="652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51">
              <a:extLst>
                <a:ext uri="{FF2B5EF4-FFF2-40B4-BE49-F238E27FC236}">
                  <a16:creationId xmlns:a16="http://schemas.microsoft.com/office/drawing/2014/main" id="{E9952623-7C81-47CA-85D8-C872DE84E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919804" y="604445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54">
              <a:extLst>
                <a:ext uri="{FF2B5EF4-FFF2-40B4-BE49-F238E27FC236}">
                  <a16:creationId xmlns:a16="http://schemas.microsoft.com/office/drawing/2014/main" id="{05CFF839-C981-434A-9445-4E5A71BA7F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721" y="6222293"/>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59">
              <a:extLst>
                <a:ext uri="{FF2B5EF4-FFF2-40B4-BE49-F238E27FC236}">
                  <a16:creationId xmlns:a16="http://schemas.microsoft.com/office/drawing/2014/main" id="{954EA9BB-25B0-4D52-B1FA-D7ADAD3FBA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5778" y="649628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61">
              <a:extLst>
                <a:ext uri="{FF2B5EF4-FFF2-40B4-BE49-F238E27FC236}">
                  <a16:creationId xmlns:a16="http://schemas.microsoft.com/office/drawing/2014/main" id="{1CF36179-928E-45AE-BFCB-8A51031D63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04784" y="6673032"/>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78">
              <a:extLst>
                <a:ext uri="{FF2B5EF4-FFF2-40B4-BE49-F238E27FC236}">
                  <a16:creationId xmlns:a16="http://schemas.microsoft.com/office/drawing/2014/main" id="{F90AA42C-D724-4AD8-81F3-CDFC420635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693918" y="6027834"/>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4">
              <a:extLst>
                <a:ext uri="{FF2B5EF4-FFF2-40B4-BE49-F238E27FC236}">
                  <a16:creationId xmlns:a16="http://schemas.microsoft.com/office/drawing/2014/main" id="{CAB3A278-E8E7-4070-B30A-31B5DE9805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38047" y="63584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86">
              <a:extLst>
                <a:ext uri="{FF2B5EF4-FFF2-40B4-BE49-F238E27FC236}">
                  <a16:creationId xmlns:a16="http://schemas.microsoft.com/office/drawing/2014/main" id="{910FC82B-A4C1-428C-A576-79B5F6D189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40367" y="6606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06">
              <a:extLst>
                <a:ext uri="{FF2B5EF4-FFF2-40B4-BE49-F238E27FC236}">
                  <a16:creationId xmlns:a16="http://schemas.microsoft.com/office/drawing/2014/main" id="{B9CB6255-5C91-4496-B0AE-529737BC5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01124" y="620371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10">
              <a:extLst>
                <a:ext uri="{FF2B5EF4-FFF2-40B4-BE49-F238E27FC236}">
                  <a16:creationId xmlns:a16="http://schemas.microsoft.com/office/drawing/2014/main" id="{A58DBA3F-B3E2-4AD9-A93C-FDF997582E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30489" y="643441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23">
              <a:extLst>
                <a:ext uri="{FF2B5EF4-FFF2-40B4-BE49-F238E27FC236}">
                  <a16:creationId xmlns:a16="http://schemas.microsoft.com/office/drawing/2014/main" id="{AE100164-158F-422B-8A80-DFF4E0E06E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259198" y="652225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30">
              <a:extLst>
                <a:ext uri="{FF2B5EF4-FFF2-40B4-BE49-F238E27FC236}">
                  <a16:creationId xmlns:a16="http://schemas.microsoft.com/office/drawing/2014/main" id="{1A0EF69A-22C3-4FF9-B6DD-55C6DAC3B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245427" y="63054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41">
              <a:extLst>
                <a:ext uri="{FF2B5EF4-FFF2-40B4-BE49-F238E27FC236}">
                  <a16:creationId xmlns:a16="http://schemas.microsoft.com/office/drawing/2014/main" id="{3963C700-CFE8-4ED2-8E1E-1139AC305D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04283" y="667879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34">
              <a:extLst>
                <a:ext uri="{FF2B5EF4-FFF2-40B4-BE49-F238E27FC236}">
                  <a16:creationId xmlns:a16="http://schemas.microsoft.com/office/drawing/2014/main" id="{F9B166DD-EFD8-42F3-A6E1-C6A4A0260F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61752" y="1403097"/>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36">
              <a:extLst>
                <a:ext uri="{FF2B5EF4-FFF2-40B4-BE49-F238E27FC236}">
                  <a16:creationId xmlns:a16="http://schemas.microsoft.com/office/drawing/2014/main" id="{D432A7B3-E9F3-476E-9D42-6174AF6947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4215" y="722440"/>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38">
              <a:extLst>
                <a:ext uri="{FF2B5EF4-FFF2-40B4-BE49-F238E27FC236}">
                  <a16:creationId xmlns:a16="http://schemas.microsoft.com/office/drawing/2014/main" id="{F17E4864-342C-497A-A8C4-307CF70C29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1617" y="1902264"/>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39">
              <a:extLst>
                <a:ext uri="{FF2B5EF4-FFF2-40B4-BE49-F238E27FC236}">
                  <a16:creationId xmlns:a16="http://schemas.microsoft.com/office/drawing/2014/main" id="{F2484BDA-CEC5-42AD-8874-C782F6A44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825" y="1732534"/>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41">
              <a:extLst>
                <a:ext uri="{FF2B5EF4-FFF2-40B4-BE49-F238E27FC236}">
                  <a16:creationId xmlns:a16="http://schemas.microsoft.com/office/drawing/2014/main" id="{4F6B7DAB-E92D-43BB-ACF1-F06D8925DF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84215" y="514912"/>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42">
              <a:extLst>
                <a:ext uri="{FF2B5EF4-FFF2-40B4-BE49-F238E27FC236}">
                  <a16:creationId xmlns:a16="http://schemas.microsoft.com/office/drawing/2014/main" id="{DDFDB6E2-654D-48A3-83FB-86F3AD241A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496047" y="1178128"/>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45">
              <a:extLst>
                <a:ext uri="{FF2B5EF4-FFF2-40B4-BE49-F238E27FC236}">
                  <a16:creationId xmlns:a16="http://schemas.microsoft.com/office/drawing/2014/main" id="{ECD09C44-52C9-455A-865A-65084B5006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14408" y="932462"/>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49">
              <a:extLst>
                <a:ext uri="{FF2B5EF4-FFF2-40B4-BE49-F238E27FC236}">
                  <a16:creationId xmlns:a16="http://schemas.microsoft.com/office/drawing/2014/main" id="{F6C27999-BDBB-4644-8A53-B87F3F144F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530170" y="282433"/>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65">
              <a:extLst>
                <a:ext uri="{FF2B5EF4-FFF2-40B4-BE49-F238E27FC236}">
                  <a16:creationId xmlns:a16="http://schemas.microsoft.com/office/drawing/2014/main" id="{654163CC-9199-4986-9A5E-84365169D9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83885" y="12161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66">
              <a:extLst>
                <a:ext uri="{FF2B5EF4-FFF2-40B4-BE49-F238E27FC236}">
                  <a16:creationId xmlns:a16="http://schemas.microsoft.com/office/drawing/2014/main" id="{C744DB98-E4B6-40B4-92A4-5DC3D9594B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6965" y="1387451"/>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69">
              <a:extLst>
                <a:ext uri="{FF2B5EF4-FFF2-40B4-BE49-F238E27FC236}">
                  <a16:creationId xmlns:a16="http://schemas.microsoft.com/office/drawing/2014/main" id="{3618E05D-0BAF-4A26-858E-F0EF2BA89D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6848" y="1105206"/>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70">
              <a:extLst>
                <a:ext uri="{FF2B5EF4-FFF2-40B4-BE49-F238E27FC236}">
                  <a16:creationId xmlns:a16="http://schemas.microsoft.com/office/drawing/2014/main" id="{8506E091-91B5-45A6-B0D7-8778EF36C9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45927" y="54936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71">
              <a:extLst>
                <a:ext uri="{FF2B5EF4-FFF2-40B4-BE49-F238E27FC236}">
                  <a16:creationId xmlns:a16="http://schemas.microsoft.com/office/drawing/2014/main" id="{A5F1AA22-6DD8-43AB-AC2B-AA9371DD9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798597" y="1647073"/>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72">
              <a:extLst>
                <a:ext uri="{FF2B5EF4-FFF2-40B4-BE49-F238E27FC236}">
                  <a16:creationId xmlns:a16="http://schemas.microsoft.com/office/drawing/2014/main" id="{580946E1-6BC9-4EEE-AE4C-F8F08C8F1C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01860" y="1873932"/>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74">
              <a:extLst>
                <a:ext uri="{FF2B5EF4-FFF2-40B4-BE49-F238E27FC236}">
                  <a16:creationId xmlns:a16="http://schemas.microsoft.com/office/drawing/2014/main" id="{06858C12-FAE6-4F6D-AAD0-BC164D3C64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22832" y="763091"/>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5">
              <a:extLst>
                <a:ext uri="{FF2B5EF4-FFF2-40B4-BE49-F238E27FC236}">
                  <a16:creationId xmlns:a16="http://schemas.microsoft.com/office/drawing/2014/main" id="{FE64B3B9-8F70-4C7C-980A-CBFFDFB93D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46066" y="34025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87">
              <a:extLst>
                <a:ext uri="{FF2B5EF4-FFF2-40B4-BE49-F238E27FC236}">
                  <a16:creationId xmlns:a16="http://schemas.microsoft.com/office/drawing/2014/main" id="{88E77691-B7C1-4F5D-98EC-C5508CDFB6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11402"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88">
              <a:extLst>
                <a:ext uri="{FF2B5EF4-FFF2-40B4-BE49-F238E27FC236}">
                  <a16:creationId xmlns:a16="http://schemas.microsoft.com/office/drawing/2014/main" id="{22997A7B-4811-4158-8F88-483925650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9879430" y="1161387"/>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94">
              <a:extLst>
                <a:ext uri="{FF2B5EF4-FFF2-40B4-BE49-F238E27FC236}">
                  <a16:creationId xmlns:a16="http://schemas.microsoft.com/office/drawing/2014/main" id="{B15258A7-A882-4D79-B870-C92A57D6B6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64748"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97">
              <a:extLst>
                <a:ext uri="{FF2B5EF4-FFF2-40B4-BE49-F238E27FC236}">
                  <a16:creationId xmlns:a16="http://schemas.microsoft.com/office/drawing/2014/main" id="{CF3D5844-0132-49FA-BD1E-5263802F47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59415" y="175692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99">
              <a:extLst>
                <a:ext uri="{FF2B5EF4-FFF2-40B4-BE49-F238E27FC236}">
                  <a16:creationId xmlns:a16="http://schemas.microsoft.com/office/drawing/2014/main" id="{86FC694B-4A70-4160-A64D-DA282DE95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44896" y="1960730"/>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01">
              <a:extLst>
                <a:ext uri="{FF2B5EF4-FFF2-40B4-BE49-F238E27FC236}">
                  <a16:creationId xmlns:a16="http://schemas.microsoft.com/office/drawing/2014/main" id="{A399F043-AB24-4109-800A-BD94939A4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72093"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02">
              <a:extLst>
                <a:ext uri="{FF2B5EF4-FFF2-40B4-BE49-F238E27FC236}">
                  <a16:creationId xmlns:a16="http://schemas.microsoft.com/office/drawing/2014/main" id="{796159AE-3178-456B-B411-196E260E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92750"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103">
              <a:extLst>
                <a:ext uri="{FF2B5EF4-FFF2-40B4-BE49-F238E27FC236}">
                  <a16:creationId xmlns:a16="http://schemas.microsoft.com/office/drawing/2014/main" id="{B0562100-3934-4A15-8C23-D55F111D9E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90347"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13">
              <a:extLst>
                <a:ext uri="{FF2B5EF4-FFF2-40B4-BE49-F238E27FC236}">
                  <a16:creationId xmlns:a16="http://schemas.microsoft.com/office/drawing/2014/main" id="{B1A3BF1A-EF96-468A-B04F-AFDF6621D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54699"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117">
              <a:extLst>
                <a:ext uri="{FF2B5EF4-FFF2-40B4-BE49-F238E27FC236}">
                  <a16:creationId xmlns:a16="http://schemas.microsoft.com/office/drawing/2014/main" id="{6DD7C928-63AE-4BCB-9843-570F9E04E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72350"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18">
              <a:extLst>
                <a:ext uri="{FF2B5EF4-FFF2-40B4-BE49-F238E27FC236}">
                  <a16:creationId xmlns:a16="http://schemas.microsoft.com/office/drawing/2014/main" id="{5AC011E4-1DCA-418C-8008-AE4E1E61D0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58870"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119">
              <a:extLst>
                <a:ext uri="{FF2B5EF4-FFF2-40B4-BE49-F238E27FC236}">
                  <a16:creationId xmlns:a16="http://schemas.microsoft.com/office/drawing/2014/main" id="{5B2D3B89-E1F5-40D8-AEC0-8E7B2E67AE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175741" y="43473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136">
              <a:extLst>
                <a:ext uri="{FF2B5EF4-FFF2-40B4-BE49-F238E27FC236}">
                  <a16:creationId xmlns:a16="http://schemas.microsoft.com/office/drawing/2014/main" id="{DBB111D7-2067-4503-A6F9-647407E18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7505"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137">
              <a:extLst>
                <a:ext uri="{FF2B5EF4-FFF2-40B4-BE49-F238E27FC236}">
                  <a16:creationId xmlns:a16="http://schemas.microsoft.com/office/drawing/2014/main" id="{20B3ED41-DE4C-4CE7-A8DE-B4ED03137D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3010" y="158864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38">
              <a:extLst>
                <a:ext uri="{FF2B5EF4-FFF2-40B4-BE49-F238E27FC236}">
                  <a16:creationId xmlns:a16="http://schemas.microsoft.com/office/drawing/2014/main" id="{11F9FD14-D3BA-43C4-96E8-5D5EE6AF31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11645" y="607297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139">
              <a:extLst>
                <a:ext uri="{FF2B5EF4-FFF2-40B4-BE49-F238E27FC236}">
                  <a16:creationId xmlns:a16="http://schemas.microsoft.com/office/drawing/2014/main" id="{F4EE6DAD-6518-47B6-A04F-484A162676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6950"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43">
              <a:extLst>
                <a:ext uri="{FF2B5EF4-FFF2-40B4-BE49-F238E27FC236}">
                  <a16:creationId xmlns:a16="http://schemas.microsoft.com/office/drawing/2014/main" id="{B6867974-B4C0-48AA-A205-B435998B74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20791" y="107488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144">
              <a:extLst>
                <a:ext uri="{FF2B5EF4-FFF2-40B4-BE49-F238E27FC236}">
                  <a16:creationId xmlns:a16="http://schemas.microsoft.com/office/drawing/2014/main" id="{21F27A0E-A6C1-4AFE-8CBA-28E4FE70BC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3458"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45">
              <a:extLst>
                <a:ext uri="{FF2B5EF4-FFF2-40B4-BE49-F238E27FC236}">
                  <a16:creationId xmlns:a16="http://schemas.microsoft.com/office/drawing/2014/main" id="{AAA114B9-98D7-4840-8602-457F0741B7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7528"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8">
              <a:extLst>
                <a:ext uri="{FF2B5EF4-FFF2-40B4-BE49-F238E27FC236}">
                  <a16:creationId xmlns:a16="http://schemas.microsoft.com/office/drawing/2014/main" id="{4E9E63DF-694C-4693-8D8B-0275BB744D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1238"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8">
              <a:extLst>
                <a:ext uri="{FF2B5EF4-FFF2-40B4-BE49-F238E27FC236}">
                  <a16:creationId xmlns:a16="http://schemas.microsoft.com/office/drawing/2014/main" id="{2A55A10A-49CA-42B6-84C9-8A1A1596D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028159" y="669354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4" name="Picture 3" descr="A person reading a book&#10;&#10;Description automatically generated">
            <a:extLst>
              <a:ext uri="{FF2B5EF4-FFF2-40B4-BE49-F238E27FC236}">
                <a16:creationId xmlns:a16="http://schemas.microsoft.com/office/drawing/2014/main" id="{46324A9F-520E-EB9D-B135-5B4CE30E7F86}"/>
              </a:ext>
            </a:extLst>
          </p:cNvPr>
          <p:cNvPicPr>
            <a:picLocks noChangeAspect="1"/>
          </p:cNvPicPr>
          <p:nvPr/>
        </p:nvPicPr>
        <p:blipFill>
          <a:blip r:embed="rId3"/>
          <a:stretch>
            <a:fillRect/>
          </a:stretch>
        </p:blipFill>
        <p:spPr>
          <a:xfrm>
            <a:off x="7485060" y="2785209"/>
            <a:ext cx="4135440" cy="2315846"/>
          </a:xfrm>
          <a:prstGeom prst="rect">
            <a:avLst/>
          </a:prstGeom>
        </p:spPr>
      </p:pic>
      <p:sp>
        <p:nvSpPr>
          <p:cNvPr id="5" name="TextBox 4">
            <a:extLst>
              <a:ext uri="{FF2B5EF4-FFF2-40B4-BE49-F238E27FC236}">
                <a16:creationId xmlns:a16="http://schemas.microsoft.com/office/drawing/2014/main" id="{471825A8-A8E6-D7B9-B21C-8318B19B8217}"/>
              </a:ext>
            </a:extLst>
          </p:cNvPr>
          <p:cNvSpPr txBox="1"/>
          <p:nvPr/>
        </p:nvSpPr>
        <p:spPr>
          <a:xfrm>
            <a:off x="7485060" y="4869471"/>
            <a:ext cx="4135440" cy="231584"/>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300" b="1">
                <a:solidFill>
                  <a:srgbClr val="FFFFFF"/>
                </a:solidFill>
              </a:rPr>
              <a:t>(Source: Tahan, 2023)</a:t>
            </a:r>
          </a:p>
        </p:txBody>
      </p:sp>
    </p:spTree>
    <p:extLst>
      <p:ext uri="{BB962C8B-B14F-4D97-AF65-F5344CB8AC3E}">
        <p14:creationId xmlns:p14="http://schemas.microsoft.com/office/powerpoint/2010/main" val="1543997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87" name="Group 286">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9"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8"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grpSp>
        <p:nvGrpSpPr>
          <p:cNvPr id="289" name="Group 288">
            <a:extLst>
              <a:ext uri="{FF2B5EF4-FFF2-40B4-BE49-F238E27FC236}">
                <a16:creationId xmlns:a16="http://schemas.microsoft.com/office/drawing/2014/main" id="{A1B0DAD3-DAD3-4D41-8EF0-B03422E473FE}"/>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solidFill>
        </p:grpSpPr>
        <p:sp>
          <p:nvSpPr>
            <p:cNvPr id="68" name="Freeform 8">
              <a:extLst>
                <a:ext uri="{FF2B5EF4-FFF2-40B4-BE49-F238E27FC236}">
                  <a16:creationId xmlns:a16="http://schemas.microsoft.com/office/drawing/2014/main" id="{729F7DF5-CF56-4F67-9883-903E49BE1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0" name="Freeform 10">
              <a:extLst>
                <a:ext uri="{FF2B5EF4-FFF2-40B4-BE49-F238E27FC236}">
                  <a16:creationId xmlns:a16="http://schemas.microsoft.com/office/drawing/2014/main" id="{B7E65000-B427-4CEF-B2A9-ECA839855F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0" name="Freeform 15">
              <a:extLst>
                <a:ext uri="{FF2B5EF4-FFF2-40B4-BE49-F238E27FC236}">
                  <a16:creationId xmlns:a16="http://schemas.microsoft.com/office/drawing/2014/main" id="{1D82BADA-E191-4C51-A377-7D1EA989D4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1" name="Freeform 18">
              <a:extLst>
                <a:ext uri="{FF2B5EF4-FFF2-40B4-BE49-F238E27FC236}">
                  <a16:creationId xmlns:a16="http://schemas.microsoft.com/office/drawing/2014/main" id="{C074E073-07CB-4DD6-BFC8-E9FD63D4AC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2" name="Freeform 19">
              <a:extLst>
                <a:ext uri="{FF2B5EF4-FFF2-40B4-BE49-F238E27FC236}">
                  <a16:creationId xmlns:a16="http://schemas.microsoft.com/office/drawing/2014/main" id="{211152B9-90BD-4804-BCC5-4B0FEEF372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2" name="Freeform 20">
              <a:extLst>
                <a:ext uri="{FF2B5EF4-FFF2-40B4-BE49-F238E27FC236}">
                  <a16:creationId xmlns:a16="http://schemas.microsoft.com/office/drawing/2014/main" id="{941B26CC-1C9B-4149-9647-3A0E0C9D20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4" name="Freeform 22">
              <a:extLst>
                <a:ext uri="{FF2B5EF4-FFF2-40B4-BE49-F238E27FC236}">
                  <a16:creationId xmlns:a16="http://schemas.microsoft.com/office/drawing/2014/main" id="{7576EDD8-60BD-4230-9FE5-5302F91208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5" name="Freeform 23">
              <a:extLst>
                <a:ext uri="{FF2B5EF4-FFF2-40B4-BE49-F238E27FC236}">
                  <a16:creationId xmlns:a16="http://schemas.microsoft.com/office/drawing/2014/main" id="{F68478BC-1899-4718-B999-C7EE2F6F5B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6" name="Freeform 26">
              <a:extLst>
                <a:ext uri="{FF2B5EF4-FFF2-40B4-BE49-F238E27FC236}">
                  <a16:creationId xmlns:a16="http://schemas.microsoft.com/office/drawing/2014/main" id="{B02BAA58-19A0-4BE5-8596-7AF02A91C9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7" name="Freeform 27">
              <a:extLst>
                <a:ext uri="{FF2B5EF4-FFF2-40B4-BE49-F238E27FC236}">
                  <a16:creationId xmlns:a16="http://schemas.microsoft.com/office/drawing/2014/main" id="{ED0FD3ED-A6B2-480A-8B6C-36B4921644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8" name="Freeform 28">
              <a:extLst>
                <a:ext uri="{FF2B5EF4-FFF2-40B4-BE49-F238E27FC236}">
                  <a16:creationId xmlns:a16="http://schemas.microsoft.com/office/drawing/2014/main" id="{46C958D0-B4D1-4E20-87DA-CDF757B56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9" name="Freeform 30">
              <a:extLst>
                <a:ext uri="{FF2B5EF4-FFF2-40B4-BE49-F238E27FC236}">
                  <a16:creationId xmlns:a16="http://schemas.microsoft.com/office/drawing/2014/main" id="{3E2B5B4A-13C5-4187-BF16-1B0C4EC6D1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0" name="Freeform 43">
              <a:extLst>
                <a:ext uri="{FF2B5EF4-FFF2-40B4-BE49-F238E27FC236}">
                  <a16:creationId xmlns:a16="http://schemas.microsoft.com/office/drawing/2014/main" id="{8B7A471E-57F9-4AC4-B3DE-6A75C2A490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1" name="Freeform 51">
              <a:extLst>
                <a:ext uri="{FF2B5EF4-FFF2-40B4-BE49-F238E27FC236}">
                  <a16:creationId xmlns:a16="http://schemas.microsoft.com/office/drawing/2014/main" id="{01E6B5E8-B33D-4D70-B30A-823D655388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2" name="Freeform 52">
              <a:extLst>
                <a:ext uri="{FF2B5EF4-FFF2-40B4-BE49-F238E27FC236}">
                  <a16:creationId xmlns:a16="http://schemas.microsoft.com/office/drawing/2014/main" id="{04BD65AE-3613-409E-859A-F5E47E7ED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3" name="Freeform 53">
              <a:extLst>
                <a:ext uri="{FF2B5EF4-FFF2-40B4-BE49-F238E27FC236}">
                  <a16:creationId xmlns:a16="http://schemas.microsoft.com/office/drawing/2014/main" id="{6AC52B47-CF30-4905-A913-8016FD7DF8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4" name="Freeform 54">
              <a:extLst>
                <a:ext uri="{FF2B5EF4-FFF2-40B4-BE49-F238E27FC236}">
                  <a16:creationId xmlns:a16="http://schemas.microsoft.com/office/drawing/2014/main" id="{945DD375-89B4-4594-879C-C88E3E07E4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5" name="Freeform 55">
              <a:extLst>
                <a:ext uri="{FF2B5EF4-FFF2-40B4-BE49-F238E27FC236}">
                  <a16:creationId xmlns:a16="http://schemas.microsoft.com/office/drawing/2014/main" id="{4EF2ED92-CD73-4432-B715-54794B6CC8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6" name="Freeform 56">
              <a:extLst>
                <a:ext uri="{FF2B5EF4-FFF2-40B4-BE49-F238E27FC236}">
                  <a16:creationId xmlns:a16="http://schemas.microsoft.com/office/drawing/2014/main" id="{4C080334-01D5-4AEE-B802-115F8FF429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7" name="Freeform 57">
              <a:extLst>
                <a:ext uri="{FF2B5EF4-FFF2-40B4-BE49-F238E27FC236}">
                  <a16:creationId xmlns:a16="http://schemas.microsoft.com/office/drawing/2014/main" id="{5B2CD9BC-4DF9-4317-9F4F-168D1E48FF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8" name="Freeform 59">
              <a:extLst>
                <a:ext uri="{FF2B5EF4-FFF2-40B4-BE49-F238E27FC236}">
                  <a16:creationId xmlns:a16="http://schemas.microsoft.com/office/drawing/2014/main" id="{9ED340BE-C2EA-4C3D-9E5F-49D0601E22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9" name="Freeform 60">
              <a:extLst>
                <a:ext uri="{FF2B5EF4-FFF2-40B4-BE49-F238E27FC236}">
                  <a16:creationId xmlns:a16="http://schemas.microsoft.com/office/drawing/2014/main" id="{F83C564A-309A-4BE2-A1B7-CB9000A40F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0" name="Freeform 61">
              <a:extLst>
                <a:ext uri="{FF2B5EF4-FFF2-40B4-BE49-F238E27FC236}">
                  <a16:creationId xmlns:a16="http://schemas.microsoft.com/office/drawing/2014/main" id="{6DB3A353-2237-4080-B766-F62A628B38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1" name="Freeform 5">
              <a:extLst>
                <a:ext uri="{FF2B5EF4-FFF2-40B4-BE49-F238E27FC236}">
                  <a16:creationId xmlns:a16="http://schemas.microsoft.com/office/drawing/2014/main" id="{F97333D1-A657-49E4-BCD3-47476A14CA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2" name="Freeform 6">
              <a:extLst>
                <a:ext uri="{FF2B5EF4-FFF2-40B4-BE49-F238E27FC236}">
                  <a16:creationId xmlns:a16="http://schemas.microsoft.com/office/drawing/2014/main" id="{D848B0DC-182E-4466-BC72-7D1D16380F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3" name="Freeform 7">
              <a:extLst>
                <a:ext uri="{FF2B5EF4-FFF2-40B4-BE49-F238E27FC236}">
                  <a16:creationId xmlns:a16="http://schemas.microsoft.com/office/drawing/2014/main" id="{60CE5FE2-5C67-4168-A845-1851C07B74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4" name="Freeform 8">
              <a:extLst>
                <a:ext uri="{FF2B5EF4-FFF2-40B4-BE49-F238E27FC236}">
                  <a16:creationId xmlns:a16="http://schemas.microsoft.com/office/drawing/2014/main" id="{FFD9F71E-ACAB-4435-8558-5C891704E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5" name="Freeform 9">
              <a:extLst>
                <a:ext uri="{FF2B5EF4-FFF2-40B4-BE49-F238E27FC236}">
                  <a16:creationId xmlns:a16="http://schemas.microsoft.com/office/drawing/2014/main" id="{D8F3C4EF-CAB3-477F-9BE6-7AE0EE0861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6" name="Freeform 11">
              <a:extLst>
                <a:ext uri="{FF2B5EF4-FFF2-40B4-BE49-F238E27FC236}">
                  <a16:creationId xmlns:a16="http://schemas.microsoft.com/office/drawing/2014/main" id="{99F3B109-2DD1-4023-AB8C-C4CFFBC1EE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7" name="Freeform 12">
              <a:extLst>
                <a:ext uri="{FF2B5EF4-FFF2-40B4-BE49-F238E27FC236}">
                  <a16:creationId xmlns:a16="http://schemas.microsoft.com/office/drawing/2014/main" id="{AEE61596-3CEF-4CF6-A4FA-2262654387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8" name="Freeform 13">
              <a:extLst>
                <a:ext uri="{FF2B5EF4-FFF2-40B4-BE49-F238E27FC236}">
                  <a16:creationId xmlns:a16="http://schemas.microsoft.com/office/drawing/2014/main" id="{ACA5CDA1-D484-482B-924A-C21EFFB26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9" name="Freeform 14">
              <a:extLst>
                <a:ext uri="{FF2B5EF4-FFF2-40B4-BE49-F238E27FC236}">
                  <a16:creationId xmlns:a16="http://schemas.microsoft.com/office/drawing/2014/main" id="{8BAD048C-9E22-4DAB-BB3C-8978DFC799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0" name="Freeform 16">
              <a:extLst>
                <a:ext uri="{FF2B5EF4-FFF2-40B4-BE49-F238E27FC236}">
                  <a16:creationId xmlns:a16="http://schemas.microsoft.com/office/drawing/2014/main" id="{1A2637B3-8C74-4B55-872D-CFE1F1929A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1" name="Freeform 17">
              <a:extLst>
                <a:ext uri="{FF2B5EF4-FFF2-40B4-BE49-F238E27FC236}">
                  <a16:creationId xmlns:a16="http://schemas.microsoft.com/office/drawing/2014/main" id="{C73B0390-BD3E-4AFB-ADF3-676ECF8900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2" name="Freeform 21">
              <a:extLst>
                <a:ext uri="{FF2B5EF4-FFF2-40B4-BE49-F238E27FC236}">
                  <a16:creationId xmlns:a16="http://schemas.microsoft.com/office/drawing/2014/main" id="{35236E6F-9C25-49CE-9078-306D3A5FA0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3" name="Freeform 25">
              <a:extLst>
                <a:ext uri="{FF2B5EF4-FFF2-40B4-BE49-F238E27FC236}">
                  <a16:creationId xmlns:a16="http://schemas.microsoft.com/office/drawing/2014/main" id="{46D4BFF5-1B3A-44D0-9720-143617E009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4" name="Freeform 29">
              <a:extLst>
                <a:ext uri="{FF2B5EF4-FFF2-40B4-BE49-F238E27FC236}">
                  <a16:creationId xmlns:a16="http://schemas.microsoft.com/office/drawing/2014/main" id="{77FD726E-2EB9-4305-BEE5-7C48D51C9B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5" name="Freeform 31">
              <a:extLst>
                <a:ext uri="{FF2B5EF4-FFF2-40B4-BE49-F238E27FC236}">
                  <a16:creationId xmlns:a16="http://schemas.microsoft.com/office/drawing/2014/main" id="{25E6083A-3C52-4763-92A2-1B88843EF3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6" name="Freeform 32">
              <a:extLst>
                <a:ext uri="{FF2B5EF4-FFF2-40B4-BE49-F238E27FC236}">
                  <a16:creationId xmlns:a16="http://schemas.microsoft.com/office/drawing/2014/main" id="{CA90BF22-94F7-4D52-8725-FDCE69CE6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7" name="Freeform 33">
              <a:extLst>
                <a:ext uri="{FF2B5EF4-FFF2-40B4-BE49-F238E27FC236}">
                  <a16:creationId xmlns:a16="http://schemas.microsoft.com/office/drawing/2014/main" id="{998A2F47-3F4E-4065-86CF-B49B258FF1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8" name="Freeform 34">
              <a:extLst>
                <a:ext uri="{FF2B5EF4-FFF2-40B4-BE49-F238E27FC236}">
                  <a16:creationId xmlns:a16="http://schemas.microsoft.com/office/drawing/2014/main" id="{65AF8C00-7E07-4E42-A41A-08417BB0E5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9" name="Freeform 35">
              <a:extLst>
                <a:ext uri="{FF2B5EF4-FFF2-40B4-BE49-F238E27FC236}">
                  <a16:creationId xmlns:a16="http://schemas.microsoft.com/office/drawing/2014/main" id="{E0C04B54-4EF5-4B04-A708-8339062DA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0" name="Freeform 36">
              <a:extLst>
                <a:ext uri="{FF2B5EF4-FFF2-40B4-BE49-F238E27FC236}">
                  <a16:creationId xmlns:a16="http://schemas.microsoft.com/office/drawing/2014/main" id="{C16D1625-1345-49A9-9FAE-3600E0D116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1" name="Freeform 37">
              <a:extLst>
                <a:ext uri="{FF2B5EF4-FFF2-40B4-BE49-F238E27FC236}">
                  <a16:creationId xmlns:a16="http://schemas.microsoft.com/office/drawing/2014/main" id="{B8817E5F-6964-4B89-9CD1-CD4621B6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2" name="Freeform 38">
              <a:extLst>
                <a:ext uri="{FF2B5EF4-FFF2-40B4-BE49-F238E27FC236}">
                  <a16:creationId xmlns:a16="http://schemas.microsoft.com/office/drawing/2014/main" id="{952E3586-DC86-4B27-AAC4-D005819D2C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3" name="Freeform 39">
              <a:extLst>
                <a:ext uri="{FF2B5EF4-FFF2-40B4-BE49-F238E27FC236}">
                  <a16:creationId xmlns:a16="http://schemas.microsoft.com/office/drawing/2014/main" id="{22CB13D9-EA0B-45B8-8E8F-3AABBE9D79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4" name="Freeform 40">
              <a:extLst>
                <a:ext uri="{FF2B5EF4-FFF2-40B4-BE49-F238E27FC236}">
                  <a16:creationId xmlns:a16="http://schemas.microsoft.com/office/drawing/2014/main" id="{3755BB78-63DB-4A8C-A113-795862B375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5" name="Freeform 41">
              <a:extLst>
                <a:ext uri="{FF2B5EF4-FFF2-40B4-BE49-F238E27FC236}">
                  <a16:creationId xmlns:a16="http://schemas.microsoft.com/office/drawing/2014/main" id="{68D97FB6-919C-4D25-A4CE-65C0BB8B41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6" name="Freeform 42">
              <a:extLst>
                <a:ext uri="{FF2B5EF4-FFF2-40B4-BE49-F238E27FC236}">
                  <a16:creationId xmlns:a16="http://schemas.microsoft.com/office/drawing/2014/main" id="{B7FB8601-BFD8-42A2-BFC8-826DA5679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7" name="Freeform 44">
              <a:extLst>
                <a:ext uri="{FF2B5EF4-FFF2-40B4-BE49-F238E27FC236}">
                  <a16:creationId xmlns:a16="http://schemas.microsoft.com/office/drawing/2014/main" id="{E66A3773-870D-43D8-97C8-9210A0288C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8" name="Freeform 45">
              <a:extLst>
                <a:ext uri="{FF2B5EF4-FFF2-40B4-BE49-F238E27FC236}">
                  <a16:creationId xmlns:a16="http://schemas.microsoft.com/office/drawing/2014/main" id="{08736EF7-6BB0-4CA8-B063-CD217FF9BF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9" name="Freeform 46">
              <a:extLst>
                <a:ext uri="{FF2B5EF4-FFF2-40B4-BE49-F238E27FC236}">
                  <a16:creationId xmlns:a16="http://schemas.microsoft.com/office/drawing/2014/main" id="{57EBF709-9E0F-48A1-BCDD-F3C74F1D49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0" name="Freeform 47">
              <a:extLst>
                <a:ext uri="{FF2B5EF4-FFF2-40B4-BE49-F238E27FC236}">
                  <a16:creationId xmlns:a16="http://schemas.microsoft.com/office/drawing/2014/main" id="{251EC588-C357-470F-A194-F4A0C32B7F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1" name="Freeform 48">
              <a:extLst>
                <a:ext uri="{FF2B5EF4-FFF2-40B4-BE49-F238E27FC236}">
                  <a16:creationId xmlns:a16="http://schemas.microsoft.com/office/drawing/2014/main" id="{02592C96-1066-4F6E-9353-4FF1D5ED98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2" name="Freeform 49">
              <a:extLst>
                <a:ext uri="{FF2B5EF4-FFF2-40B4-BE49-F238E27FC236}">
                  <a16:creationId xmlns:a16="http://schemas.microsoft.com/office/drawing/2014/main" id="{B5016669-96C5-4574-B536-65060BCE97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3" name="Freeform 8">
              <a:extLst>
                <a:ext uri="{FF2B5EF4-FFF2-40B4-BE49-F238E27FC236}">
                  <a16:creationId xmlns:a16="http://schemas.microsoft.com/office/drawing/2014/main" id="{5C697245-37CA-4D12-9F8C-308595014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4" name="Freeform 106">
              <a:extLst>
                <a:ext uri="{FF2B5EF4-FFF2-40B4-BE49-F238E27FC236}">
                  <a16:creationId xmlns:a16="http://schemas.microsoft.com/office/drawing/2014/main" id="{3776B83C-39DC-4C02-B33B-848604D0A9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293" name="Rectangle 292">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Rectangle 293">
            <a:extLst>
              <a:ext uri="{FF2B5EF4-FFF2-40B4-BE49-F238E27FC236}">
                <a16:creationId xmlns:a16="http://schemas.microsoft.com/office/drawing/2014/main" id="{7FF62AAC-1C5B-406E-8F1E-5B0FD8E9D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1D220A4-8DB7-3F12-1308-B74161785876}"/>
              </a:ext>
            </a:extLst>
          </p:cNvPr>
          <p:cNvSpPr txBox="1"/>
          <p:nvPr/>
        </p:nvSpPr>
        <p:spPr>
          <a:xfrm>
            <a:off x="1073811" y="718366"/>
            <a:ext cx="9483513" cy="94465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100" b="1" kern="1200" dirty="0">
                <a:solidFill>
                  <a:schemeClr val="tx2"/>
                </a:solidFill>
                <a:latin typeface="Times New Roman"/>
                <a:ea typeface="+mj-ea"/>
                <a:cs typeface="Times New Roman"/>
              </a:rPr>
              <a:t>2. PESTLE Analysis Impacting on HR (Cont...)</a:t>
            </a:r>
            <a:endParaRPr lang="en-US" sz="3100" kern="1200" dirty="0">
              <a:solidFill>
                <a:schemeClr val="tx2"/>
              </a:solidFill>
              <a:latin typeface="Times New Roman"/>
              <a:ea typeface="+mj-ea"/>
              <a:cs typeface="Times New Roman"/>
            </a:endParaRPr>
          </a:p>
        </p:txBody>
      </p:sp>
      <p:sp>
        <p:nvSpPr>
          <p:cNvPr id="295" name="Rectangle 294">
            <a:extLst>
              <a:ext uri="{FF2B5EF4-FFF2-40B4-BE49-F238E27FC236}">
                <a16:creationId xmlns:a16="http://schemas.microsoft.com/office/drawing/2014/main" id="{EC2268EF-1ED3-4797-8355-F5078CB18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90700" y="1883764"/>
            <a:ext cx="8978579" cy="4097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D27827-7B0D-D364-56D6-96E8808A6F8C}"/>
              </a:ext>
            </a:extLst>
          </p:cNvPr>
          <p:cNvSpPr txBox="1"/>
          <p:nvPr/>
        </p:nvSpPr>
        <p:spPr>
          <a:xfrm>
            <a:off x="2503967" y="2478755"/>
            <a:ext cx="7598826" cy="294561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140000"/>
              </a:lnSpc>
              <a:spcAft>
                <a:spcPts val="600"/>
              </a:spcAft>
              <a:buClr>
                <a:schemeClr val="bg2">
                  <a:lumMod val="75000"/>
                </a:schemeClr>
              </a:buClr>
            </a:pPr>
            <a:r>
              <a:rPr lang="en-US" sz="1100" b="1" dirty="0">
                <a:solidFill>
                  <a:schemeClr val="tx2"/>
                </a:solidFill>
                <a:latin typeface="Times New Roman"/>
                <a:cs typeface="Times New Roman"/>
              </a:rPr>
              <a:t>2.4 Technological Factors</a:t>
            </a:r>
          </a:p>
          <a:p>
            <a:pPr marL="285750" indent="-285750" algn="just">
              <a:lnSpc>
                <a:spcPct val="140000"/>
              </a:lnSpc>
              <a:spcAft>
                <a:spcPts val="600"/>
              </a:spcAft>
              <a:buClr>
                <a:schemeClr val="bg2">
                  <a:lumMod val="75000"/>
                </a:schemeClr>
              </a:buClr>
              <a:buFont typeface="Arial"/>
              <a:buChar char="•"/>
            </a:pPr>
            <a:r>
              <a:rPr lang="en-US" sz="1050" dirty="0">
                <a:solidFill>
                  <a:schemeClr val="tx2"/>
                </a:solidFill>
                <a:latin typeface="Times New Roman"/>
                <a:cs typeface="Times New Roman"/>
              </a:rPr>
              <a:t>Technologically, the aggressive growth of new forms of artificial intelligence and automation influences the practices in the sphere of operation of the modern hospitality industry. </a:t>
            </a:r>
          </a:p>
          <a:p>
            <a:pPr marL="285750" indent="-285750" algn="just">
              <a:lnSpc>
                <a:spcPct val="140000"/>
              </a:lnSpc>
              <a:spcAft>
                <a:spcPts val="600"/>
              </a:spcAft>
              <a:buClr>
                <a:schemeClr val="bg2">
                  <a:lumMod val="75000"/>
                </a:schemeClr>
              </a:buClr>
              <a:buFont typeface="Arial"/>
              <a:buChar char="•"/>
            </a:pPr>
            <a:r>
              <a:rPr lang="en-US" sz="1050" dirty="0">
                <a:solidFill>
                  <a:schemeClr val="tx2"/>
                </a:solidFill>
                <a:latin typeface="Times New Roman"/>
                <a:cs typeface="Times New Roman"/>
              </a:rPr>
              <a:t>The increased use of AI tools such as ChatGPT responds to customers’ inquiries relieves staff to prioritize more compound tasks, thus increasing efficiency. It is also reshaping the back-end processes (Bengisu and Balta, 2024). The Ritz London might find AI-integrated bookings that help with reservations and customers, or POS that helps manage stock more easily useful.</a:t>
            </a:r>
          </a:p>
          <a:p>
            <a:pPr marL="285750" indent="-285750" algn="just">
              <a:lnSpc>
                <a:spcPct val="140000"/>
              </a:lnSpc>
              <a:spcAft>
                <a:spcPts val="600"/>
              </a:spcAft>
              <a:buClr>
                <a:schemeClr val="bg2">
                  <a:lumMod val="75000"/>
                </a:schemeClr>
              </a:buClr>
              <a:buFont typeface="Arial"/>
              <a:buChar char="•"/>
            </a:pPr>
            <a:r>
              <a:rPr lang="en-US" sz="1050" dirty="0">
                <a:solidFill>
                  <a:schemeClr val="tx2"/>
                </a:solidFill>
                <a:latin typeface="Times New Roman"/>
                <a:cs typeface="Times New Roman"/>
              </a:rPr>
              <a:t>Consistent with the growing importance of digital competencies in hospitality organizations, data management customer, inventory, and knowledge of digital bookings are mandatory skills today. This innovative strategy corresponds to general industry tendencies to use new technologies for performance enhancement and customer satisfaction in terms of guests. </a:t>
            </a:r>
          </a:p>
          <a:p>
            <a:pPr marL="285750" indent="-285750" algn="just">
              <a:lnSpc>
                <a:spcPct val="140000"/>
              </a:lnSpc>
              <a:spcAft>
                <a:spcPts val="600"/>
              </a:spcAft>
              <a:buClr>
                <a:schemeClr val="bg2">
                  <a:lumMod val="75000"/>
                </a:schemeClr>
              </a:buClr>
              <a:buFont typeface="Arial"/>
              <a:buChar char="•"/>
            </a:pPr>
            <a:r>
              <a:rPr lang="en-US" sz="1050" dirty="0">
                <a:solidFill>
                  <a:schemeClr val="tx2"/>
                </a:solidFill>
                <a:latin typeface="Times New Roman"/>
                <a:cs typeface="Times New Roman"/>
              </a:rPr>
              <a:t>For instance, the use of the e-learning model in training delivery means that hospitality employees can learn new competencies in a more flexible manner which improves staff satisfaction and consequently low turnover (EMEA, 2024).</a:t>
            </a:r>
          </a:p>
          <a:p>
            <a:pPr>
              <a:lnSpc>
                <a:spcPct val="140000"/>
              </a:lnSpc>
              <a:spcAft>
                <a:spcPts val="600"/>
              </a:spcAft>
              <a:buClr>
                <a:schemeClr val="bg2">
                  <a:lumMod val="75000"/>
                </a:schemeClr>
              </a:buClr>
            </a:pPr>
            <a:endParaRPr lang="en-US" sz="900">
              <a:solidFill>
                <a:schemeClr val="tx2"/>
              </a:solidFill>
            </a:endParaRPr>
          </a:p>
        </p:txBody>
      </p:sp>
      <p:grpSp>
        <p:nvGrpSpPr>
          <p:cNvPr id="296" name="Group 295">
            <a:extLst>
              <a:ext uri="{FF2B5EF4-FFF2-40B4-BE49-F238E27FC236}">
                <a16:creationId xmlns:a16="http://schemas.microsoft.com/office/drawing/2014/main" id="{5CCCD93E-51C6-47E1-8405-8D870E6B524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84460" y="-5553"/>
            <a:ext cx="781459" cy="6853105"/>
            <a:chOff x="11084460" y="-5553"/>
            <a:chExt cx="781459" cy="6853105"/>
          </a:xfrm>
        </p:grpSpPr>
        <p:sp>
          <p:nvSpPr>
            <p:cNvPr id="133" name="Freeform 59">
              <a:extLst>
                <a:ext uri="{FF2B5EF4-FFF2-40B4-BE49-F238E27FC236}">
                  <a16:creationId xmlns:a16="http://schemas.microsoft.com/office/drawing/2014/main" id="{781905C4-1133-4589-891D-4E6052BC9C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5558" y="670863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7" name="Freeform 78">
              <a:extLst>
                <a:ext uri="{FF2B5EF4-FFF2-40B4-BE49-F238E27FC236}">
                  <a16:creationId xmlns:a16="http://schemas.microsoft.com/office/drawing/2014/main" id="{B549DF45-2D76-437C-ACBF-763DF06F3E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122" y="6574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79">
              <a:extLst>
                <a:ext uri="{FF2B5EF4-FFF2-40B4-BE49-F238E27FC236}">
                  <a16:creationId xmlns:a16="http://schemas.microsoft.com/office/drawing/2014/main" id="{B49F2B88-F0AA-40D6-997C-4CD28AD293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3494" y="88847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80">
              <a:extLst>
                <a:ext uri="{FF2B5EF4-FFF2-40B4-BE49-F238E27FC236}">
                  <a16:creationId xmlns:a16="http://schemas.microsoft.com/office/drawing/2014/main" id="{36A4A66A-D1F4-4383-8D28-A68695937F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8153" y="1126271"/>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81">
              <a:extLst>
                <a:ext uri="{FF2B5EF4-FFF2-40B4-BE49-F238E27FC236}">
                  <a16:creationId xmlns:a16="http://schemas.microsoft.com/office/drawing/2014/main" id="{1A73A306-1140-4842-AB32-DEFA0C75D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1203" y="213932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82">
              <a:extLst>
                <a:ext uri="{FF2B5EF4-FFF2-40B4-BE49-F238E27FC236}">
                  <a16:creationId xmlns:a16="http://schemas.microsoft.com/office/drawing/2014/main" id="{9E9F1E99-2F3F-4867-BBFE-FCA8F92CA1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9039" y="191687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3">
              <a:extLst>
                <a:ext uri="{FF2B5EF4-FFF2-40B4-BE49-F238E27FC236}">
                  <a16:creationId xmlns:a16="http://schemas.microsoft.com/office/drawing/2014/main" id="{015B614E-DBF6-4DE6-9339-24B527AE00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1596" y="1602084"/>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4">
              <a:extLst>
                <a:ext uri="{FF2B5EF4-FFF2-40B4-BE49-F238E27FC236}">
                  <a16:creationId xmlns:a16="http://schemas.microsoft.com/office/drawing/2014/main" id="{2D99F085-1658-457C-A1E7-8BB59784E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2612" y="4528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86">
              <a:extLst>
                <a:ext uri="{FF2B5EF4-FFF2-40B4-BE49-F238E27FC236}">
                  <a16:creationId xmlns:a16="http://schemas.microsoft.com/office/drawing/2014/main" id="{72314D71-6CB0-478C-A2EE-9DD68D4B0A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2581" y="1068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89">
              <a:extLst>
                <a:ext uri="{FF2B5EF4-FFF2-40B4-BE49-F238E27FC236}">
                  <a16:creationId xmlns:a16="http://schemas.microsoft.com/office/drawing/2014/main" id="{CFF40123-9723-4AED-B3F6-54C54E54AC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7384" y="1389733"/>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90">
              <a:extLst>
                <a:ext uri="{FF2B5EF4-FFF2-40B4-BE49-F238E27FC236}">
                  <a16:creationId xmlns:a16="http://schemas.microsoft.com/office/drawing/2014/main" id="{18149ACA-B455-497E-A336-7CA5EA3FF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5236" y="201264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62">
              <a:extLst>
                <a:ext uri="{FF2B5EF4-FFF2-40B4-BE49-F238E27FC236}">
                  <a16:creationId xmlns:a16="http://schemas.microsoft.com/office/drawing/2014/main" id="{BEA79FD9-FE3C-474C-9635-FA1AC8B10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8261" y="2886960"/>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63">
              <a:extLst>
                <a:ext uri="{FF2B5EF4-FFF2-40B4-BE49-F238E27FC236}">
                  <a16:creationId xmlns:a16="http://schemas.microsoft.com/office/drawing/2014/main" id="{5A1C9036-2209-48AB-9A45-1CF7A88BC8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9619" y="4025573"/>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64">
              <a:extLst>
                <a:ext uri="{FF2B5EF4-FFF2-40B4-BE49-F238E27FC236}">
                  <a16:creationId xmlns:a16="http://schemas.microsoft.com/office/drawing/2014/main" id="{949D7B76-E779-437D-BF53-4B314E304D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7570" y="2618652"/>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65">
              <a:extLst>
                <a:ext uri="{FF2B5EF4-FFF2-40B4-BE49-F238E27FC236}">
                  <a16:creationId xmlns:a16="http://schemas.microsoft.com/office/drawing/2014/main" id="{6C7666CC-2CD8-49CF-97E8-03A4748E5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8201" y="3762667"/>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66">
              <a:extLst>
                <a:ext uri="{FF2B5EF4-FFF2-40B4-BE49-F238E27FC236}">
                  <a16:creationId xmlns:a16="http://schemas.microsoft.com/office/drawing/2014/main" id="{6694159E-961A-40AD-9710-DE5D858BE2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5983" y="5309103"/>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67">
              <a:extLst>
                <a:ext uri="{FF2B5EF4-FFF2-40B4-BE49-F238E27FC236}">
                  <a16:creationId xmlns:a16="http://schemas.microsoft.com/office/drawing/2014/main" id="{3415C869-BF38-4F37-A07D-99863F6F0C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66163" y="4525125"/>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68">
              <a:extLst>
                <a:ext uri="{FF2B5EF4-FFF2-40B4-BE49-F238E27FC236}">
                  <a16:creationId xmlns:a16="http://schemas.microsoft.com/office/drawing/2014/main" id="{C532C6F8-F368-4C0C-A0C7-26ED5B5C74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3551" y="3182385"/>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69">
              <a:extLst>
                <a:ext uri="{FF2B5EF4-FFF2-40B4-BE49-F238E27FC236}">
                  <a16:creationId xmlns:a16="http://schemas.microsoft.com/office/drawing/2014/main" id="{CE0F0051-9235-439E-906C-6D4734860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72808" y="5591348"/>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0">
              <a:extLst>
                <a:ext uri="{FF2B5EF4-FFF2-40B4-BE49-F238E27FC236}">
                  <a16:creationId xmlns:a16="http://schemas.microsoft.com/office/drawing/2014/main" id="{595300AA-1720-4A83-A1A6-AEAC14DC44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37021" y="6183092"/>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71">
              <a:extLst>
                <a:ext uri="{FF2B5EF4-FFF2-40B4-BE49-F238E27FC236}">
                  <a16:creationId xmlns:a16="http://schemas.microsoft.com/office/drawing/2014/main" id="{4C3205CA-C6A4-4BC9-A856-44012512DF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4351" y="5070698"/>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72">
              <a:extLst>
                <a:ext uri="{FF2B5EF4-FFF2-40B4-BE49-F238E27FC236}">
                  <a16:creationId xmlns:a16="http://schemas.microsoft.com/office/drawing/2014/main" id="{2ADF09EA-ED2B-435A-98A9-C04F61AEC3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1088" y="4843839"/>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73">
              <a:extLst>
                <a:ext uri="{FF2B5EF4-FFF2-40B4-BE49-F238E27FC236}">
                  <a16:creationId xmlns:a16="http://schemas.microsoft.com/office/drawing/2014/main" id="{FECDE996-00DD-4523-A839-977B3099D6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5961" y="4344204"/>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74">
              <a:extLst>
                <a:ext uri="{FF2B5EF4-FFF2-40B4-BE49-F238E27FC236}">
                  <a16:creationId xmlns:a16="http://schemas.microsoft.com/office/drawing/2014/main" id="{41E13E80-7416-41BF-9F70-0471C37552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53913" y="5924488"/>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75">
              <a:extLst>
                <a:ext uri="{FF2B5EF4-FFF2-40B4-BE49-F238E27FC236}">
                  <a16:creationId xmlns:a16="http://schemas.microsoft.com/office/drawing/2014/main" id="{E0904C63-D5F2-4DEC-BC8B-20A2620174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922" y="2378884"/>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77">
              <a:extLst>
                <a:ext uri="{FF2B5EF4-FFF2-40B4-BE49-F238E27FC236}">
                  <a16:creationId xmlns:a16="http://schemas.microsoft.com/office/drawing/2014/main" id="{E8FF1427-C8C3-4A62-BA09-C39CD288F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54168" y="354316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85">
              <a:extLst>
                <a:ext uri="{FF2B5EF4-FFF2-40B4-BE49-F238E27FC236}">
                  <a16:creationId xmlns:a16="http://schemas.microsoft.com/office/drawing/2014/main" id="{8A423576-FAF7-451E-8E03-BD83EB4C21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40427" y="6370986"/>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87">
              <a:extLst>
                <a:ext uri="{FF2B5EF4-FFF2-40B4-BE49-F238E27FC236}">
                  <a16:creationId xmlns:a16="http://schemas.microsoft.com/office/drawing/2014/main" id="{6E983BE2-E9E0-42E2-9321-D69CE9C5DE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27906" y="6662260"/>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88">
              <a:extLst>
                <a:ext uri="{FF2B5EF4-FFF2-40B4-BE49-F238E27FC236}">
                  <a16:creationId xmlns:a16="http://schemas.microsoft.com/office/drawing/2014/main" id="{D3F95FF6-487C-4B8A-8366-D3ED419325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8467" y="564043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6">
              <a:extLst>
                <a:ext uri="{FF2B5EF4-FFF2-40B4-BE49-F238E27FC236}">
                  <a16:creationId xmlns:a16="http://schemas.microsoft.com/office/drawing/2014/main" id="{7BEB0739-EF74-4D95-80D7-4173F5B980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6657" y="3978357"/>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05">
              <a:extLst>
                <a:ext uri="{FF2B5EF4-FFF2-40B4-BE49-F238E27FC236}">
                  <a16:creationId xmlns:a16="http://schemas.microsoft.com/office/drawing/2014/main" id="{783B7BCE-EE41-439B-B505-CCE4A75EA5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8643" y="1918333"/>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106">
              <a:extLst>
                <a:ext uri="{FF2B5EF4-FFF2-40B4-BE49-F238E27FC236}">
                  <a16:creationId xmlns:a16="http://schemas.microsoft.com/office/drawing/2014/main" id="{3C74358B-9A47-45F3-8386-A5618A504A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280" y="5254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07">
              <a:extLst>
                <a:ext uri="{FF2B5EF4-FFF2-40B4-BE49-F238E27FC236}">
                  <a16:creationId xmlns:a16="http://schemas.microsoft.com/office/drawing/2014/main" id="{99DE0B49-D1D7-4B06-9F02-E82BAD335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4045" y="220540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108">
              <a:extLst>
                <a:ext uri="{FF2B5EF4-FFF2-40B4-BE49-F238E27FC236}">
                  <a16:creationId xmlns:a16="http://schemas.microsoft.com/office/drawing/2014/main" id="{3E40A68B-6E09-47B3-B503-187E6DB05B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951" y="1135299"/>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09">
              <a:extLst>
                <a:ext uri="{FF2B5EF4-FFF2-40B4-BE49-F238E27FC236}">
                  <a16:creationId xmlns:a16="http://schemas.microsoft.com/office/drawing/2014/main" id="{D689A519-2610-420E-A0A9-969BFF67BB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9148" y="1636624"/>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10">
              <a:extLst>
                <a:ext uri="{FF2B5EF4-FFF2-40B4-BE49-F238E27FC236}">
                  <a16:creationId xmlns:a16="http://schemas.microsoft.com/office/drawing/2014/main" id="{6FBC6584-911F-4264-B473-D2BF131653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6004" y="2776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11">
              <a:extLst>
                <a:ext uri="{FF2B5EF4-FFF2-40B4-BE49-F238E27FC236}">
                  <a16:creationId xmlns:a16="http://schemas.microsoft.com/office/drawing/2014/main" id="{43BA3088-9071-4CB5-AA87-D26ADA6A0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7203" y="136511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12">
              <a:extLst>
                <a:ext uri="{FF2B5EF4-FFF2-40B4-BE49-F238E27FC236}">
                  <a16:creationId xmlns:a16="http://schemas.microsoft.com/office/drawing/2014/main" id="{036754A1-5FF1-4DAF-865F-51A8F732D4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6706" y="846465"/>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22">
              <a:extLst>
                <a:ext uri="{FF2B5EF4-FFF2-40B4-BE49-F238E27FC236}">
                  <a16:creationId xmlns:a16="http://schemas.microsoft.com/office/drawing/2014/main" id="{3113C36F-F2C1-4AEF-907E-B011FC7DFB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9267" y="15726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23">
              <a:extLst>
                <a:ext uri="{FF2B5EF4-FFF2-40B4-BE49-F238E27FC236}">
                  <a16:creationId xmlns:a16="http://schemas.microsoft.com/office/drawing/2014/main" id="{05297B79-2217-4E20-ADCE-55A99DFC2E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1768" y="208501"/>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30">
              <a:extLst>
                <a:ext uri="{FF2B5EF4-FFF2-40B4-BE49-F238E27FC236}">
                  <a16:creationId xmlns:a16="http://schemas.microsoft.com/office/drawing/2014/main" id="{CDFBCAF2-7156-47B5-B4CD-4C9A6B0C57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989" y="49775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31">
              <a:extLst>
                <a:ext uri="{FF2B5EF4-FFF2-40B4-BE49-F238E27FC236}">
                  <a16:creationId xmlns:a16="http://schemas.microsoft.com/office/drawing/2014/main" id="{6141C6ED-A205-4582-B2B7-28AEFFCE99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4755" y="1047421"/>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32">
              <a:extLst>
                <a:ext uri="{FF2B5EF4-FFF2-40B4-BE49-F238E27FC236}">
                  <a16:creationId xmlns:a16="http://schemas.microsoft.com/office/drawing/2014/main" id="{45D98E0C-835E-42DB-8E99-55F88B5D39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6410" y="1873893"/>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134">
              <a:extLst>
                <a:ext uri="{FF2B5EF4-FFF2-40B4-BE49-F238E27FC236}">
                  <a16:creationId xmlns:a16="http://schemas.microsoft.com/office/drawing/2014/main" id="{C1A190CA-579E-475F-A682-AE831D0B62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558" y="200578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135">
              <a:extLst>
                <a:ext uri="{FF2B5EF4-FFF2-40B4-BE49-F238E27FC236}">
                  <a16:creationId xmlns:a16="http://schemas.microsoft.com/office/drawing/2014/main" id="{95752704-828A-4BF6-9D5B-7EE272F3C9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12094" y="81776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8" name="Freeform 141">
              <a:extLst>
                <a:ext uri="{FF2B5EF4-FFF2-40B4-BE49-F238E27FC236}">
                  <a16:creationId xmlns:a16="http://schemas.microsoft.com/office/drawing/2014/main" id="{1DDC7947-4F4F-4B68-8A9A-5B08914D36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6842" y="1202016"/>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91">
              <a:extLst>
                <a:ext uri="{FF2B5EF4-FFF2-40B4-BE49-F238E27FC236}">
                  <a16:creationId xmlns:a16="http://schemas.microsoft.com/office/drawing/2014/main" id="{F9B6A847-04BE-4DA2-9766-403B52C533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7463" y="2700472"/>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0" name="Freeform 92">
              <a:extLst>
                <a:ext uri="{FF2B5EF4-FFF2-40B4-BE49-F238E27FC236}">
                  <a16:creationId xmlns:a16="http://schemas.microsoft.com/office/drawing/2014/main" id="{E0120860-FA73-465D-98A8-0A80630A76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6503" y="2356895"/>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93">
              <a:extLst>
                <a:ext uri="{FF2B5EF4-FFF2-40B4-BE49-F238E27FC236}">
                  <a16:creationId xmlns:a16="http://schemas.microsoft.com/office/drawing/2014/main" id="{73B154EA-FA98-4BA2-B207-56A75AF5F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6005" y="328527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2" name="Freeform 94">
              <a:extLst>
                <a:ext uri="{FF2B5EF4-FFF2-40B4-BE49-F238E27FC236}">
                  <a16:creationId xmlns:a16="http://schemas.microsoft.com/office/drawing/2014/main" id="{CD9D9A2E-D334-4FF7-AE1B-3C73FF7355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1111" y="530384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95">
              <a:extLst>
                <a:ext uri="{FF2B5EF4-FFF2-40B4-BE49-F238E27FC236}">
                  <a16:creationId xmlns:a16="http://schemas.microsoft.com/office/drawing/2014/main" id="{C3CEB375-641F-4ACA-BFE8-15BCE9CFB4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9462" y="299225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4" name="Freeform 96">
              <a:extLst>
                <a:ext uri="{FF2B5EF4-FFF2-40B4-BE49-F238E27FC236}">
                  <a16:creationId xmlns:a16="http://schemas.microsoft.com/office/drawing/2014/main" id="{64C2C2DC-ADC8-45C1-9176-0BE21158B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4848" y="3511815"/>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97">
              <a:extLst>
                <a:ext uri="{FF2B5EF4-FFF2-40B4-BE49-F238E27FC236}">
                  <a16:creationId xmlns:a16="http://schemas.microsoft.com/office/drawing/2014/main" id="{6DC6FE9E-EE79-4AAD-B79F-D1320F9720C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4160" y="472066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6" name="Freeform 98">
              <a:extLst>
                <a:ext uri="{FF2B5EF4-FFF2-40B4-BE49-F238E27FC236}">
                  <a16:creationId xmlns:a16="http://schemas.microsoft.com/office/drawing/2014/main" id="{4A065DC5-0B08-4188-9CAC-C782BE3346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6645" y="420220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99">
              <a:extLst>
                <a:ext uri="{FF2B5EF4-FFF2-40B4-BE49-F238E27FC236}">
                  <a16:creationId xmlns:a16="http://schemas.microsoft.com/office/drawing/2014/main" id="{77933EC7-7607-4F9B-8946-946926844C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9540" y="44100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8" name="Freeform 100">
              <a:extLst>
                <a:ext uri="{FF2B5EF4-FFF2-40B4-BE49-F238E27FC236}">
                  <a16:creationId xmlns:a16="http://schemas.microsoft.com/office/drawing/2014/main" id="{98A0955A-87AB-4E27-A4EB-390D5A9973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049" y="383064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101">
              <a:extLst>
                <a:ext uri="{FF2B5EF4-FFF2-40B4-BE49-F238E27FC236}">
                  <a16:creationId xmlns:a16="http://schemas.microsoft.com/office/drawing/2014/main" id="{D0D3E081-021C-476C-A0B4-025460A08C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3766" y="5038854"/>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0" name="Freeform 102">
              <a:extLst>
                <a:ext uri="{FF2B5EF4-FFF2-40B4-BE49-F238E27FC236}">
                  <a16:creationId xmlns:a16="http://schemas.microsoft.com/office/drawing/2014/main" id="{73D4B676-80A8-44CB-A417-17AF4DE19D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9945" y="5599239"/>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03">
              <a:extLst>
                <a:ext uri="{FF2B5EF4-FFF2-40B4-BE49-F238E27FC236}">
                  <a16:creationId xmlns:a16="http://schemas.microsoft.com/office/drawing/2014/main" id="{B0210B7F-84AA-41BE-87D2-9F5260010C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2853" y="5869661"/>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2" name="Freeform 104">
              <a:extLst>
                <a:ext uri="{FF2B5EF4-FFF2-40B4-BE49-F238E27FC236}">
                  <a16:creationId xmlns:a16="http://schemas.microsoft.com/office/drawing/2014/main" id="{17B17F87-1255-4200-A4C5-1F8661A386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8313" y="240057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113">
              <a:extLst>
                <a:ext uri="{FF2B5EF4-FFF2-40B4-BE49-F238E27FC236}">
                  <a16:creationId xmlns:a16="http://schemas.microsoft.com/office/drawing/2014/main" id="{D55CF0FB-1894-4689-808C-524F20F21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9654" y="4788492"/>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4" name="Freeform 114">
              <a:extLst>
                <a:ext uri="{FF2B5EF4-FFF2-40B4-BE49-F238E27FC236}">
                  <a16:creationId xmlns:a16="http://schemas.microsoft.com/office/drawing/2014/main" id="{6D672041-E9F6-41CA-8F94-8F92F4F523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3058" y="355480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115">
              <a:extLst>
                <a:ext uri="{FF2B5EF4-FFF2-40B4-BE49-F238E27FC236}">
                  <a16:creationId xmlns:a16="http://schemas.microsoft.com/office/drawing/2014/main" id="{F2980BBB-6C11-4661-B664-64A509E79A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7345" y="42176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6" name="Freeform 117">
              <a:extLst>
                <a:ext uri="{FF2B5EF4-FFF2-40B4-BE49-F238E27FC236}">
                  <a16:creationId xmlns:a16="http://schemas.microsoft.com/office/drawing/2014/main" id="{74418F40-0BE6-45C5-A622-A4EC9ECC7C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4662" y="591334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18">
              <a:extLst>
                <a:ext uri="{FF2B5EF4-FFF2-40B4-BE49-F238E27FC236}">
                  <a16:creationId xmlns:a16="http://schemas.microsoft.com/office/drawing/2014/main" id="{689670C9-875E-4A8F-8485-379483869D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78" y="649102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8" name="Freeform 119">
              <a:extLst>
                <a:ext uri="{FF2B5EF4-FFF2-40B4-BE49-F238E27FC236}">
                  <a16:creationId xmlns:a16="http://schemas.microsoft.com/office/drawing/2014/main" id="{B73F6F9B-7042-48A0-8AAB-CFD4AE104C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10752" y="622265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20">
              <a:extLst>
                <a:ext uri="{FF2B5EF4-FFF2-40B4-BE49-F238E27FC236}">
                  <a16:creationId xmlns:a16="http://schemas.microsoft.com/office/drawing/2014/main" id="{D9922668-2B6F-4226-BEBD-91DBE7EBF8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7987" y="3795373"/>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0" name="Freeform 121">
              <a:extLst>
                <a:ext uri="{FF2B5EF4-FFF2-40B4-BE49-F238E27FC236}">
                  <a16:creationId xmlns:a16="http://schemas.microsoft.com/office/drawing/2014/main" id="{25E4C9F4-6F2B-48AB-A99B-392DE5473A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6278" y="3572831"/>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125">
              <a:extLst>
                <a:ext uri="{FF2B5EF4-FFF2-40B4-BE49-F238E27FC236}">
                  <a16:creationId xmlns:a16="http://schemas.microsoft.com/office/drawing/2014/main" id="{65715319-1FF9-45E8-9E9A-C674AF42EF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8374" y="2371010"/>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2" name="Freeform 126">
              <a:extLst>
                <a:ext uri="{FF2B5EF4-FFF2-40B4-BE49-F238E27FC236}">
                  <a16:creationId xmlns:a16="http://schemas.microsoft.com/office/drawing/2014/main" id="{12649F26-7CDE-4DB8-83B3-EF3782AD08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6608" y="3222992"/>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27">
              <a:extLst>
                <a:ext uri="{FF2B5EF4-FFF2-40B4-BE49-F238E27FC236}">
                  <a16:creationId xmlns:a16="http://schemas.microsoft.com/office/drawing/2014/main" id="{2FE4021B-DAF2-4374-BA57-A349243422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8" y="419068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4" name="Freeform 128">
              <a:extLst>
                <a:ext uri="{FF2B5EF4-FFF2-40B4-BE49-F238E27FC236}">
                  <a16:creationId xmlns:a16="http://schemas.microsoft.com/office/drawing/2014/main" id="{DF5BAFBB-6EF3-4AB2-AEB6-101F5E93BD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944" y="2715183"/>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129">
              <a:extLst>
                <a:ext uri="{FF2B5EF4-FFF2-40B4-BE49-F238E27FC236}">
                  <a16:creationId xmlns:a16="http://schemas.microsoft.com/office/drawing/2014/main" id="{237BBB0E-5E66-4455-9E38-5A7A576FA9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0021" y="4655893"/>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6" name="Freeform 133">
              <a:extLst>
                <a:ext uri="{FF2B5EF4-FFF2-40B4-BE49-F238E27FC236}">
                  <a16:creationId xmlns:a16="http://schemas.microsoft.com/office/drawing/2014/main" id="{F3737C72-7122-4969-90DB-9F1A2A2E76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0849" y="446188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136">
              <a:extLst>
                <a:ext uri="{FF2B5EF4-FFF2-40B4-BE49-F238E27FC236}">
                  <a16:creationId xmlns:a16="http://schemas.microsoft.com/office/drawing/2014/main" id="{E0471B7E-606B-4DF6-97A3-C86A230047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8988" y="5571356"/>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8" name="Freeform 137">
              <a:extLst>
                <a:ext uri="{FF2B5EF4-FFF2-40B4-BE49-F238E27FC236}">
                  <a16:creationId xmlns:a16="http://schemas.microsoft.com/office/drawing/2014/main" id="{90E27B31-5A24-46EB-85BE-DC5C886BC1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3483" y="5221486"/>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138">
              <a:extLst>
                <a:ext uri="{FF2B5EF4-FFF2-40B4-BE49-F238E27FC236}">
                  <a16:creationId xmlns:a16="http://schemas.microsoft.com/office/drawing/2014/main" id="{2EDC5D7B-EB07-447D-B76E-A07A6632D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3252" y="497140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0" name="Freeform 139">
              <a:extLst>
                <a:ext uri="{FF2B5EF4-FFF2-40B4-BE49-F238E27FC236}">
                  <a16:creationId xmlns:a16="http://schemas.microsoft.com/office/drawing/2014/main" id="{BC74D79F-6756-4F06-A0F5-DC43209C5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5998" y="6495514"/>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40">
              <a:extLst>
                <a:ext uri="{FF2B5EF4-FFF2-40B4-BE49-F238E27FC236}">
                  <a16:creationId xmlns:a16="http://schemas.microsoft.com/office/drawing/2014/main" id="{2210FDBB-A853-4414-A030-69E1F42955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7675" y="2936171"/>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2" name="Freeform 142">
              <a:extLst>
                <a:ext uri="{FF2B5EF4-FFF2-40B4-BE49-F238E27FC236}">
                  <a16:creationId xmlns:a16="http://schemas.microsoft.com/office/drawing/2014/main" id="{9AAC29D9-EC94-4008-824A-E1F0F2187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0411" y="4701063"/>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143">
              <a:extLst>
                <a:ext uri="{FF2B5EF4-FFF2-40B4-BE49-F238E27FC236}">
                  <a16:creationId xmlns:a16="http://schemas.microsoft.com/office/drawing/2014/main" id="{8B39C842-398E-4937-A696-BFFC3860BC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4434" y="5793277"/>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4" name="Freeform 144">
              <a:extLst>
                <a:ext uri="{FF2B5EF4-FFF2-40B4-BE49-F238E27FC236}">
                  <a16:creationId xmlns:a16="http://schemas.microsoft.com/office/drawing/2014/main" id="{7088F78F-878E-460B-87EC-BA3BF1B546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8857" y="602332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45">
              <a:extLst>
                <a:ext uri="{FF2B5EF4-FFF2-40B4-BE49-F238E27FC236}">
                  <a16:creationId xmlns:a16="http://schemas.microsoft.com/office/drawing/2014/main" id="{63E026E2-AE0E-499A-A8FA-39274DFB0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167" y="623499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6" name="Freeform 8">
              <a:extLst>
                <a:ext uri="{FF2B5EF4-FFF2-40B4-BE49-F238E27FC236}">
                  <a16:creationId xmlns:a16="http://schemas.microsoft.com/office/drawing/2014/main" id="{550BA48D-6442-47A4-95D9-5C452FF888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710" y="673791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8">
              <a:extLst>
                <a:ext uri="{FF2B5EF4-FFF2-40B4-BE49-F238E27FC236}">
                  <a16:creationId xmlns:a16="http://schemas.microsoft.com/office/drawing/2014/main" id="{06EF15E3-76AB-4075-B334-94FD017C56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1761" y="334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8" name="Freeform 106">
              <a:extLst>
                <a:ext uri="{FF2B5EF4-FFF2-40B4-BE49-F238E27FC236}">
                  <a16:creationId xmlns:a16="http://schemas.microsoft.com/office/drawing/2014/main" id="{9FED76EA-CA3D-4690-9FCE-768160FAB4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55063" y="1324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751850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0"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8" name="Rectangle 67">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468BEC2-7608-2B79-EE18-CDC9C7E5E5ED}"/>
              </a:ext>
            </a:extLst>
          </p:cNvPr>
          <p:cNvSpPr txBox="1"/>
          <p:nvPr/>
        </p:nvSpPr>
        <p:spPr>
          <a:xfrm>
            <a:off x="244723" y="1105647"/>
            <a:ext cx="4414742" cy="362174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000" b="1" kern="1200" dirty="0">
                <a:solidFill>
                  <a:schemeClr val="tx2"/>
                </a:solidFill>
                <a:latin typeface="Times New Roman"/>
                <a:ea typeface="+mj-ea"/>
                <a:cs typeface="Times New Roman"/>
              </a:rPr>
              <a:t>2. PESTLE Analysis Impacting on HR (Cont...)</a:t>
            </a:r>
            <a:endParaRPr lang="en-US" sz="4000" kern="1200" dirty="0">
              <a:solidFill>
                <a:schemeClr val="tx2"/>
              </a:solidFill>
              <a:latin typeface="Times New Roman"/>
              <a:ea typeface="+mj-ea"/>
              <a:cs typeface="Times New Roman"/>
            </a:endParaRPr>
          </a:p>
          <a:p>
            <a:pPr algn="ctr">
              <a:spcBef>
                <a:spcPct val="0"/>
              </a:spcBef>
              <a:spcAft>
                <a:spcPts val="600"/>
              </a:spcAft>
            </a:pPr>
            <a:endParaRPr lang="en-US" sz="4000" kern="1200" dirty="0">
              <a:solidFill>
                <a:schemeClr val="tx2"/>
              </a:solidFill>
              <a:latin typeface="Times New Roman"/>
              <a:ea typeface="+mj-ea"/>
              <a:cs typeface="Times New Roman"/>
            </a:endParaRPr>
          </a:p>
        </p:txBody>
      </p:sp>
      <p:grpSp>
        <p:nvGrpSpPr>
          <p:cNvPr id="70" name="Group 69">
            <a:extLst>
              <a:ext uri="{FF2B5EF4-FFF2-40B4-BE49-F238E27FC236}">
                <a16:creationId xmlns:a16="http://schemas.microsoft.com/office/drawing/2014/main" id="{4C8A8758-6178-4720-BC90-28C23033F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5813314"/>
            <a:ext cx="12192031" cy="653700"/>
            <a:chOff x="0" y="5833367"/>
            <a:chExt cx="12243348" cy="653700"/>
          </a:xfrm>
        </p:grpSpPr>
        <p:sp>
          <p:nvSpPr>
            <p:cNvPr id="71"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32866" y="626674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58428" y="58385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0691" y="584998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98566" y="592668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3918" y="586222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65993" y="586548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4969" y="58672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07232" y="587772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45291" y="583336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2383" y="616744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0525" y="613684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7876" y="61336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3018" y="616458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80494" y="6206007"/>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76791" y="621197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8831" y="611807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77721" y="6192483"/>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9219" y="592543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43340" y="58622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25078" y="588477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5785" y="597086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38154" y="591497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56561" y="592149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50229" y="59239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31821" y="592394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25006" y="59239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7354" y="592394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74567" y="593047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34759" y="593378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4652" y="593945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3918" y="593945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52139" y="598514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18593" y="598514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81447" y="599086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76684" y="600310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8" y="600636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54193" y="594708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22857" y="6249048"/>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37067" y="626003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4022" y="6238145"/>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0834" y="6249979"/>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25618" y="6249978"/>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52808" y="625324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0604" y="625324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7420" y="6262219"/>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68517" y="6274085"/>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68636" y="627772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16079" y="6280172"/>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7" y="628669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95618" y="628996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6179" y="6316892"/>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93248" y="6320155"/>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61757" y="6316892"/>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1778" y="632260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27269" y="62805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018" y="58427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0" y="605725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37524" y="594290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19407" y="595169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28670" y="623115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6267" y="596352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3488" y="6310399"/>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78638" y="5996207"/>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30164" y="595079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58039" y="602749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43391" y="5963034"/>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34906" y="5995680"/>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51575" y="596804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66705" y="5978540"/>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51876" y="596629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11861" y="62805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50053" y="6283842"/>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83480" y="626711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39967" y="630682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36264" y="6312790"/>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7411" y="628546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4771" y="626918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58692" y="6026253"/>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02813" y="5963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28451" y="603325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15258" y="607168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7627" y="601578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16034" y="6022312"/>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09702" y="6024760"/>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91294" y="6024760"/>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84479" y="6024758"/>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36827" y="602475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34040" y="6031289"/>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23391" y="604026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11612" y="608596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78066" y="60859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40920" y="6091674"/>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1632" y="6320599"/>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87481" y="6343820"/>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73495" y="6338959"/>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0307" y="6350793"/>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091" y="6350792"/>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12281" y="6354055"/>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60077" y="6354055"/>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6893" y="636303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28899" y="629281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28109" y="6378537"/>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75552" y="638098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5091" y="6390777"/>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25652" y="6417706"/>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88143" y="6331967"/>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137">
              <a:extLst>
                <a:ext uri="{FF2B5EF4-FFF2-40B4-BE49-F238E27FC236}">
                  <a16:creationId xmlns:a16="http://schemas.microsoft.com/office/drawing/2014/main" id="{A66BC798-DA88-404E-ABF9-4334D68972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115740" y="606433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5" name="TextBox 2">
            <a:extLst>
              <a:ext uri="{FF2B5EF4-FFF2-40B4-BE49-F238E27FC236}">
                <a16:creationId xmlns:a16="http://schemas.microsoft.com/office/drawing/2014/main" id="{2A6DD075-E95E-3892-8792-520838A89C92}"/>
              </a:ext>
            </a:extLst>
          </p:cNvPr>
          <p:cNvGraphicFramePr/>
          <p:nvPr>
            <p:extLst>
              <p:ext uri="{D42A27DB-BD31-4B8C-83A1-F6EECF244321}">
                <p14:modId xmlns:p14="http://schemas.microsoft.com/office/powerpoint/2010/main" val="3802905585"/>
              </p:ext>
            </p:extLst>
          </p:nvPr>
        </p:nvGraphicFramePr>
        <p:xfrm>
          <a:off x="5074567" y="876300"/>
          <a:ext cx="6525661" cy="4531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2715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0"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8" name="Rectangle 67">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76C9767-99BA-6C66-F0C3-93454B088E1B}"/>
              </a:ext>
            </a:extLst>
          </p:cNvPr>
          <p:cNvSpPr txBox="1"/>
          <p:nvPr/>
        </p:nvSpPr>
        <p:spPr>
          <a:xfrm>
            <a:off x="1422399" y="510363"/>
            <a:ext cx="9343065" cy="135653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000" b="1" kern="1200" dirty="0">
                <a:solidFill>
                  <a:schemeClr val="tx2"/>
                </a:solidFill>
                <a:latin typeface="Times New Roman"/>
                <a:ea typeface="+mj-ea"/>
                <a:cs typeface="Times New Roman"/>
              </a:rPr>
              <a:t>3. Industry Best Practices</a:t>
            </a:r>
          </a:p>
        </p:txBody>
      </p:sp>
      <p:graphicFrame>
        <p:nvGraphicFramePr>
          <p:cNvPr id="5" name="TextBox 2">
            <a:extLst>
              <a:ext uri="{FF2B5EF4-FFF2-40B4-BE49-F238E27FC236}">
                <a16:creationId xmlns:a16="http://schemas.microsoft.com/office/drawing/2014/main" id="{2035CD83-77C1-106C-2549-D07AD9272FD5}"/>
              </a:ext>
            </a:extLst>
          </p:cNvPr>
          <p:cNvGraphicFramePr/>
          <p:nvPr>
            <p:extLst>
              <p:ext uri="{D42A27DB-BD31-4B8C-83A1-F6EECF244321}">
                <p14:modId xmlns:p14="http://schemas.microsoft.com/office/powerpoint/2010/main" val="1336237489"/>
              </p:ext>
            </p:extLst>
          </p:nvPr>
        </p:nvGraphicFramePr>
        <p:xfrm>
          <a:off x="571500" y="2372659"/>
          <a:ext cx="11049000" cy="3901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1449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2"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7"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8"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70" name="Rectangle 69">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91EAAB1-25A3-C2D6-BAB0-D4DB165AD5F5}"/>
              </a:ext>
            </a:extLst>
          </p:cNvPr>
          <p:cNvSpPr txBox="1"/>
          <p:nvPr/>
        </p:nvSpPr>
        <p:spPr>
          <a:xfrm>
            <a:off x="308" y="1076893"/>
            <a:ext cx="4659157" cy="3650495"/>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000" b="1" kern="1200" dirty="0">
                <a:solidFill>
                  <a:schemeClr val="tx2"/>
                </a:solidFill>
                <a:latin typeface="Times New Roman"/>
                <a:ea typeface="+mj-ea"/>
                <a:cs typeface="Times New Roman"/>
              </a:rPr>
              <a:t>4. Proposed Leadership Approach</a:t>
            </a:r>
          </a:p>
        </p:txBody>
      </p:sp>
      <p:grpSp>
        <p:nvGrpSpPr>
          <p:cNvPr id="72" name="Group 71">
            <a:extLst>
              <a:ext uri="{FF2B5EF4-FFF2-40B4-BE49-F238E27FC236}">
                <a16:creationId xmlns:a16="http://schemas.microsoft.com/office/drawing/2014/main" id="{4C8A8758-6178-4720-BC90-28C23033F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5813314"/>
            <a:ext cx="12192031" cy="653700"/>
            <a:chOff x="0" y="5833367"/>
            <a:chExt cx="12243348" cy="653700"/>
          </a:xfrm>
        </p:grpSpPr>
        <p:sp>
          <p:nvSpPr>
            <p:cNvPr id="73"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32866" y="626674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58428" y="58385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0691" y="584998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98566" y="592668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3918" y="586222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65993" y="586548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4969" y="58672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07232" y="587772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45291" y="583336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2383" y="616744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0525" y="613684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7876" y="61336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3018" y="616458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80494" y="6206007"/>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76791" y="621197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8831" y="611807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77721" y="6192483"/>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9219" y="592543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43340" y="58622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25078" y="588477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5785" y="597086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38154" y="591497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56561" y="592149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50229" y="59239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31821" y="592394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25006" y="59239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7354" y="592394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74567" y="593047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34759" y="593378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4652" y="593945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3918" y="593945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52139" y="598514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18593" y="598514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81447" y="599086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76684" y="600310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8" y="600636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54193" y="594708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22857" y="6249048"/>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37067" y="626003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4022" y="6238145"/>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0834" y="6249979"/>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25618" y="6249978"/>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52808" y="625324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0604" y="625324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7420" y="6262219"/>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68517" y="6274085"/>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68636" y="627772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16079" y="6280172"/>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7" y="628669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95618" y="628996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6179" y="6316892"/>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93248" y="6320155"/>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61757" y="6316892"/>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1778" y="632260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27269" y="62805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018" y="58427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0" y="605725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37524" y="594290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19407" y="595169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28670" y="623115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6267" y="596352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3488" y="6310399"/>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78638" y="5996207"/>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30164" y="595079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58039" y="602749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43391" y="5963034"/>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34906" y="5995680"/>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51575" y="596804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66705" y="5978540"/>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51876" y="596629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11861" y="62805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50053" y="6283842"/>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83480" y="626711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39967" y="630682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36264" y="6312790"/>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7411" y="628546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4771" y="626918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58692" y="6026253"/>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02813" y="5963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28451" y="603325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15258" y="607168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7627" y="601578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16034" y="6022312"/>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09702" y="6024760"/>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91294" y="6024760"/>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84479" y="6024758"/>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36827" y="602475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34040" y="6031289"/>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23391" y="604026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11612" y="608596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78066" y="60859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40920" y="6091674"/>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1632" y="6320599"/>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87481" y="6343820"/>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73495" y="6338959"/>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0307" y="6350793"/>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091" y="6350792"/>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12281" y="6354055"/>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60077" y="6354055"/>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6893" y="636303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28899" y="629281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28109" y="6378537"/>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75552" y="638098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5091" y="6390777"/>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25652" y="6417706"/>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8"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88143" y="6331967"/>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137">
              <a:extLst>
                <a:ext uri="{FF2B5EF4-FFF2-40B4-BE49-F238E27FC236}">
                  <a16:creationId xmlns:a16="http://schemas.microsoft.com/office/drawing/2014/main" id="{A66BC798-DA88-404E-ABF9-4334D68972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115740" y="606433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TextBox 2">
            <a:extLst>
              <a:ext uri="{FF2B5EF4-FFF2-40B4-BE49-F238E27FC236}">
                <a16:creationId xmlns:a16="http://schemas.microsoft.com/office/drawing/2014/main" id="{012633F1-586E-CC45-0BE9-9D332604BDB2}"/>
              </a:ext>
            </a:extLst>
          </p:cNvPr>
          <p:cNvSpPr txBox="1"/>
          <p:nvPr/>
        </p:nvSpPr>
        <p:spPr>
          <a:xfrm>
            <a:off x="5060144" y="611381"/>
            <a:ext cx="6884017" cy="9079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spcAft>
                <a:spcPts val="600"/>
              </a:spcAft>
            </a:pPr>
            <a:r>
              <a:rPr lang="en-GB" sz="1200" dirty="0">
                <a:latin typeface="Times New Roman"/>
                <a:cs typeface="Times New Roman"/>
              </a:rPr>
              <a:t>Transformational leadership is best applied in luxury hospitality organizations. Organisations adopting transformational leadership experience a 23% rise in the level of employee engagement as well as a 16% decrease in staff turnover rate (Gui et al., 2020).</a:t>
            </a:r>
            <a:endParaRPr lang="en-GB">
              <a:latin typeface="Times New Roman"/>
              <a:cs typeface="Times New Roman"/>
            </a:endParaRPr>
          </a:p>
          <a:p>
            <a:pPr algn="just">
              <a:spcAft>
                <a:spcPts val="600"/>
              </a:spcAft>
            </a:pPr>
            <a:endParaRPr lang="en-GB" sz="1200" dirty="0">
              <a:latin typeface="Times New Roman"/>
              <a:cs typeface="Times New Roman"/>
            </a:endParaRPr>
          </a:p>
        </p:txBody>
      </p:sp>
      <p:graphicFrame>
        <p:nvGraphicFramePr>
          <p:cNvPr id="7" name="TextBox 4">
            <a:extLst>
              <a:ext uri="{FF2B5EF4-FFF2-40B4-BE49-F238E27FC236}">
                <a16:creationId xmlns:a16="http://schemas.microsoft.com/office/drawing/2014/main" id="{C6C0B6EB-2FF3-B5D1-AC25-CFFB24E6EB71}"/>
              </a:ext>
            </a:extLst>
          </p:cNvPr>
          <p:cNvGraphicFramePr/>
          <p:nvPr>
            <p:extLst>
              <p:ext uri="{D42A27DB-BD31-4B8C-83A1-F6EECF244321}">
                <p14:modId xmlns:p14="http://schemas.microsoft.com/office/powerpoint/2010/main" val="3989700"/>
              </p:ext>
            </p:extLst>
          </p:nvPr>
        </p:nvGraphicFramePr>
        <p:xfrm>
          <a:off x="5060190" y="1710187"/>
          <a:ext cx="6525661" cy="4531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8527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0"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8" name="Rectangle 67">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969239DF-EAA4-47C3-B4E3-79C6BCB24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3" y="5267"/>
            <a:ext cx="6635041" cy="6847466"/>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93C98C9-40A0-618B-EBB4-834080E88992}"/>
              </a:ext>
            </a:extLst>
          </p:cNvPr>
          <p:cNvSpPr txBox="1"/>
          <p:nvPr/>
        </p:nvSpPr>
        <p:spPr>
          <a:xfrm>
            <a:off x="803932" y="571500"/>
            <a:ext cx="5110909" cy="169196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000" b="1" kern="1200" dirty="0">
                <a:solidFill>
                  <a:schemeClr val="tx2"/>
                </a:solidFill>
                <a:latin typeface="Times New Roman"/>
                <a:ea typeface="+mj-ea"/>
                <a:cs typeface="Times New Roman"/>
              </a:rPr>
              <a:t>5. Key Findings &amp; Conclusion</a:t>
            </a:r>
          </a:p>
        </p:txBody>
      </p:sp>
      <p:sp>
        <p:nvSpPr>
          <p:cNvPr id="3" name="TextBox 2">
            <a:extLst>
              <a:ext uri="{FF2B5EF4-FFF2-40B4-BE49-F238E27FC236}">
                <a16:creationId xmlns:a16="http://schemas.microsoft.com/office/drawing/2014/main" id="{EFA20B8A-D487-1E90-3916-E453E597561D}"/>
              </a:ext>
            </a:extLst>
          </p:cNvPr>
          <p:cNvSpPr txBox="1"/>
          <p:nvPr/>
        </p:nvSpPr>
        <p:spPr>
          <a:xfrm>
            <a:off x="1066799" y="2415379"/>
            <a:ext cx="4539129" cy="369974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A Macro-environmental analysis identifies some of the emerging forces that pose a threat to the effective management of human resources at The Ritz London. Some of these are; a dearth of skills across the industry, high employee turnover, and high technological change.</a:t>
            </a: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As a result of Brexit and COVID-19, there is generally a shortage of skilled workers in the </a:t>
            </a:r>
            <a:r>
              <a:rPr lang="en-US" sz="1100" dirty="0" err="1">
                <a:solidFill>
                  <a:schemeClr val="tx2"/>
                </a:solidFill>
                <a:latin typeface="Times New Roman"/>
                <a:cs typeface="Times New Roman"/>
              </a:rPr>
              <a:t>labour</a:t>
            </a:r>
            <a:r>
              <a:rPr lang="en-US" sz="1100" dirty="0">
                <a:solidFill>
                  <a:schemeClr val="tx2"/>
                </a:solidFill>
                <a:latin typeface="Times New Roman"/>
                <a:cs typeface="Times New Roman"/>
              </a:rPr>
              <a:t> market and hence there is pressure on the recruitment and retention frameworks. </a:t>
            </a: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In addition, unparalleled advances in technology reach hospitality operations; the industry needs to enhance the human capital to its efficiency. Alleviating these demands in its stringency shows the fact that guests or employees today have higher expectations towards digitalization and flexibility in the hospitality industry.</a:t>
            </a: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 Requirements of digitalization and flexibility needed to be addressed with enhanced and equally responsive HR practices in the industry.</a:t>
            </a:r>
          </a:p>
        </p:txBody>
      </p:sp>
      <p:pic>
        <p:nvPicPr>
          <p:cNvPr id="5" name="Picture 4" descr="Magnifying glass showing decling performance">
            <a:extLst>
              <a:ext uri="{FF2B5EF4-FFF2-40B4-BE49-F238E27FC236}">
                <a16:creationId xmlns:a16="http://schemas.microsoft.com/office/drawing/2014/main" id="{177FC471-F8B9-A77E-CB58-5567A1FB059E}"/>
              </a:ext>
            </a:extLst>
          </p:cNvPr>
          <p:cNvPicPr>
            <a:picLocks noChangeAspect="1"/>
          </p:cNvPicPr>
          <p:nvPr/>
        </p:nvPicPr>
        <p:blipFill>
          <a:blip r:embed="rId3"/>
          <a:srcRect l="25051" r="21111" b="-4"/>
          <a:stretch/>
        </p:blipFill>
        <p:spPr>
          <a:xfrm>
            <a:off x="6645834" y="1"/>
            <a:ext cx="5546166" cy="6866192"/>
          </a:xfrm>
          <a:prstGeom prst="rect">
            <a:avLst/>
          </a:prstGeom>
        </p:spPr>
      </p:pic>
      <p:grpSp>
        <p:nvGrpSpPr>
          <p:cNvPr id="72" name="Group 71">
            <a:extLst>
              <a:ext uri="{FF2B5EF4-FFF2-40B4-BE49-F238E27FC236}">
                <a16:creationId xmlns:a16="http://schemas.microsoft.com/office/drawing/2014/main" id="{3389B237-4CAB-4403-A95C-C04D71F4B4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45458" y="-31769"/>
            <a:ext cx="510538" cy="6804779"/>
            <a:chOff x="11445458" y="-31769"/>
            <a:chExt cx="510538" cy="6804779"/>
          </a:xfrm>
        </p:grpSpPr>
        <p:sp>
          <p:nvSpPr>
            <p:cNvPr id="73" name="Freeform 8">
              <a:extLst>
                <a:ext uri="{FF2B5EF4-FFF2-40B4-BE49-F238E27FC236}">
                  <a16:creationId xmlns:a16="http://schemas.microsoft.com/office/drawing/2014/main" id="{57652216-AF47-4D6B-A81B-2DC28B625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7521" y="666336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43">
              <a:extLst>
                <a:ext uri="{FF2B5EF4-FFF2-40B4-BE49-F238E27FC236}">
                  <a16:creationId xmlns:a16="http://schemas.microsoft.com/office/drawing/2014/main" id="{0E53B701-E5D9-4269-97AD-69F3087D28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8634" y="742112"/>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1">
              <a:extLst>
                <a:ext uri="{FF2B5EF4-FFF2-40B4-BE49-F238E27FC236}">
                  <a16:creationId xmlns:a16="http://schemas.microsoft.com/office/drawing/2014/main" id="{53F3EB0D-ADA8-4F65-9811-0A990FE6BE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06592" y="959823"/>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3">
              <a:extLst>
                <a:ext uri="{FF2B5EF4-FFF2-40B4-BE49-F238E27FC236}">
                  <a16:creationId xmlns:a16="http://schemas.microsoft.com/office/drawing/2014/main" id="{7FC10137-17E1-4C6D-B7A2-CD86B7C148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678" y="1198596"/>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983715DD-6794-4B57-8585-E0EFF671E7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560" y="44736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5">
              <a:extLst>
                <a:ext uri="{FF2B5EF4-FFF2-40B4-BE49-F238E27FC236}">
                  <a16:creationId xmlns:a16="http://schemas.microsoft.com/office/drawing/2014/main" id="{6B8B9805-E14F-4943-B15E-48460BFD60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538" y="140819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56">
              <a:extLst>
                <a:ext uri="{FF2B5EF4-FFF2-40B4-BE49-F238E27FC236}">
                  <a16:creationId xmlns:a16="http://schemas.microsoft.com/office/drawing/2014/main" id="{112C42C6-34DE-404D-B18A-8E94E76A3C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234" y="2238233"/>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7">
              <a:extLst>
                <a:ext uri="{FF2B5EF4-FFF2-40B4-BE49-F238E27FC236}">
                  <a16:creationId xmlns:a16="http://schemas.microsoft.com/office/drawing/2014/main" id="{105114E3-B528-44FB-AD64-31F7940A69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80687" y="1617942"/>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59">
              <a:extLst>
                <a:ext uri="{FF2B5EF4-FFF2-40B4-BE49-F238E27FC236}">
                  <a16:creationId xmlns:a16="http://schemas.microsoft.com/office/drawing/2014/main" id="{66162961-2E66-4F1D-AD08-A09C28C5E0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0137" y="200295"/>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60">
              <a:extLst>
                <a:ext uri="{FF2B5EF4-FFF2-40B4-BE49-F238E27FC236}">
                  <a16:creationId xmlns:a16="http://schemas.microsoft.com/office/drawing/2014/main" id="{7DF10D80-7F03-41B7-BF83-7086CFB705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5368" y="1847736"/>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61">
              <a:extLst>
                <a:ext uri="{FF2B5EF4-FFF2-40B4-BE49-F238E27FC236}">
                  <a16:creationId xmlns:a16="http://schemas.microsoft.com/office/drawing/2014/main" id="{60E5BEF8-88A7-4088-8382-FC596B16B9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4067" y="-12868"/>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78">
              <a:extLst>
                <a:ext uri="{FF2B5EF4-FFF2-40B4-BE49-F238E27FC236}">
                  <a16:creationId xmlns:a16="http://schemas.microsoft.com/office/drawing/2014/main" id="{4850C240-229E-44CC-9B0C-7C70B85241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0903" y="665835"/>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79">
              <a:extLst>
                <a:ext uri="{FF2B5EF4-FFF2-40B4-BE49-F238E27FC236}">
                  <a16:creationId xmlns:a16="http://schemas.microsoft.com/office/drawing/2014/main" id="{0C20C1F3-97C9-485A-BBF1-F712C6FDD9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275" y="89688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80">
              <a:extLst>
                <a:ext uri="{FF2B5EF4-FFF2-40B4-BE49-F238E27FC236}">
                  <a16:creationId xmlns:a16="http://schemas.microsoft.com/office/drawing/2014/main" id="{5FB7F486-D669-4315-848B-079715C0A6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7934" y="1134675"/>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81">
              <a:extLst>
                <a:ext uri="{FF2B5EF4-FFF2-40B4-BE49-F238E27FC236}">
                  <a16:creationId xmlns:a16="http://schemas.microsoft.com/office/drawing/2014/main" id="{884943FC-F8F5-47A2-8C6C-AD8385B0F3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0984" y="2147729"/>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82">
              <a:extLst>
                <a:ext uri="{FF2B5EF4-FFF2-40B4-BE49-F238E27FC236}">
                  <a16:creationId xmlns:a16="http://schemas.microsoft.com/office/drawing/2014/main" id="{FBD1CFD7-B550-428B-99C5-E70AE1117A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820" y="1925276"/>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83">
              <a:extLst>
                <a:ext uri="{FF2B5EF4-FFF2-40B4-BE49-F238E27FC236}">
                  <a16:creationId xmlns:a16="http://schemas.microsoft.com/office/drawing/2014/main" id="{86464553-DBB1-4FDD-A906-723DE0BFAF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1377" y="1610488"/>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84">
              <a:extLst>
                <a:ext uri="{FF2B5EF4-FFF2-40B4-BE49-F238E27FC236}">
                  <a16:creationId xmlns:a16="http://schemas.microsoft.com/office/drawing/2014/main" id="{41C1AA59-6A1E-4A61-8483-8056A09E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2393" y="461249"/>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86">
              <a:extLst>
                <a:ext uri="{FF2B5EF4-FFF2-40B4-BE49-F238E27FC236}">
                  <a16:creationId xmlns:a16="http://schemas.microsoft.com/office/drawing/2014/main" id="{851A3E4E-2857-4A69-AEC0-79CF8C413D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6789" y="393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89">
              <a:extLst>
                <a:ext uri="{FF2B5EF4-FFF2-40B4-BE49-F238E27FC236}">
                  <a16:creationId xmlns:a16="http://schemas.microsoft.com/office/drawing/2014/main" id="{363F6E9F-7E05-4464-BE66-BB27B4589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165" y="1398137"/>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0">
              <a:extLst>
                <a:ext uri="{FF2B5EF4-FFF2-40B4-BE49-F238E27FC236}">
                  <a16:creationId xmlns:a16="http://schemas.microsoft.com/office/drawing/2014/main" id="{CE4367E1-2C4E-4A0B-A9E2-2DC3B3BCD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65017" y="2021046"/>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05">
              <a:extLst>
                <a:ext uri="{FF2B5EF4-FFF2-40B4-BE49-F238E27FC236}">
                  <a16:creationId xmlns:a16="http://schemas.microsoft.com/office/drawing/2014/main" id="{EE215DA3-ED82-4F29-9835-DD3B5ADD4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39032" y="202351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6">
              <a:extLst>
                <a:ext uri="{FF2B5EF4-FFF2-40B4-BE49-F238E27FC236}">
                  <a16:creationId xmlns:a16="http://schemas.microsoft.com/office/drawing/2014/main" id="{449C2B94-6D2C-466B-9091-18CA59956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729" y="2612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32">
              <a:extLst>
                <a:ext uri="{FF2B5EF4-FFF2-40B4-BE49-F238E27FC236}">
                  <a16:creationId xmlns:a16="http://schemas.microsoft.com/office/drawing/2014/main" id="{9873A13E-F493-4022-9CDB-496767477D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3710" y="3240972"/>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33">
              <a:extLst>
                <a:ext uri="{FF2B5EF4-FFF2-40B4-BE49-F238E27FC236}">
                  <a16:creationId xmlns:a16="http://schemas.microsoft.com/office/drawing/2014/main" id="{631ED96D-0634-4E7F-BE08-A8ACAA0A64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623" y="433228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34">
              <a:extLst>
                <a:ext uri="{FF2B5EF4-FFF2-40B4-BE49-F238E27FC236}">
                  <a16:creationId xmlns:a16="http://schemas.microsoft.com/office/drawing/2014/main" id="{D43F1416-268F-487F-ABB4-1C62E6C68B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7553" y="5329606"/>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35">
              <a:extLst>
                <a:ext uri="{FF2B5EF4-FFF2-40B4-BE49-F238E27FC236}">
                  <a16:creationId xmlns:a16="http://schemas.microsoft.com/office/drawing/2014/main" id="{E5E99890-1E26-4DDC-8F50-128C4875BA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205" y="4540510"/>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36">
              <a:extLst>
                <a:ext uri="{FF2B5EF4-FFF2-40B4-BE49-F238E27FC236}">
                  <a16:creationId xmlns:a16="http://schemas.microsoft.com/office/drawing/2014/main" id="{21D3B3BA-A1D7-450E-B002-44DFDC68F9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5991495"/>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37">
              <a:extLst>
                <a:ext uri="{FF2B5EF4-FFF2-40B4-BE49-F238E27FC236}">
                  <a16:creationId xmlns:a16="http://schemas.microsoft.com/office/drawing/2014/main" id="{666093C3-5DCC-4A45-897C-F2C5CA94AC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7108" y="3005032"/>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38">
              <a:extLst>
                <a:ext uri="{FF2B5EF4-FFF2-40B4-BE49-F238E27FC236}">
                  <a16:creationId xmlns:a16="http://schemas.microsoft.com/office/drawing/2014/main" id="{E5879CC9-6134-4E28-8170-9DD4240CC5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777" y="4845128"/>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39">
              <a:extLst>
                <a:ext uri="{FF2B5EF4-FFF2-40B4-BE49-F238E27FC236}">
                  <a16:creationId xmlns:a16="http://schemas.microsoft.com/office/drawing/2014/main" id="{52B9234F-7351-4670-9340-3ABC48A30B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6885" y="5086249"/>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40">
              <a:extLst>
                <a:ext uri="{FF2B5EF4-FFF2-40B4-BE49-F238E27FC236}">
                  <a16:creationId xmlns:a16="http://schemas.microsoft.com/office/drawing/2014/main" id="{3F67C8B5-D925-449D-BCA7-7517305514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849" y="2542950"/>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41">
              <a:extLst>
                <a:ext uri="{FF2B5EF4-FFF2-40B4-BE49-F238E27FC236}">
                  <a16:creationId xmlns:a16="http://schemas.microsoft.com/office/drawing/2014/main" id="{71516E84-743F-4EE4-B466-909E55FCC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622350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2">
              <a:extLst>
                <a:ext uri="{FF2B5EF4-FFF2-40B4-BE49-F238E27FC236}">
                  <a16:creationId xmlns:a16="http://schemas.microsoft.com/office/drawing/2014/main" id="{285EE84A-B305-47FC-9896-3EAAE94F6D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3510" y="5541519"/>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4">
              <a:extLst>
                <a:ext uri="{FF2B5EF4-FFF2-40B4-BE49-F238E27FC236}">
                  <a16:creationId xmlns:a16="http://schemas.microsoft.com/office/drawing/2014/main" id="{52175DC6-FE35-414D-B1FC-53870E0F6B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7300" y="402564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45">
              <a:extLst>
                <a:ext uri="{FF2B5EF4-FFF2-40B4-BE49-F238E27FC236}">
                  <a16:creationId xmlns:a16="http://schemas.microsoft.com/office/drawing/2014/main" id="{ACD91DA3-CF45-4374-AEDA-5DA2E53EE4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5149" y="5781473"/>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46">
              <a:extLst>
                <a:ext uri="{FF2B5EF4-FFF2-40B4-BE49-F238E27FC236}">
                  <a16:creationId xmlns:a16="http://schemas.microsoft.com/office/drawing/2014/main" id="{8AAA7A16-3076-4557-9DC3-297D83248E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208" y="2775569"/>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47">
              <a:extLst>
                <a:ext uri="{FF2B5EF4-FFF2-40B4-BE49-F238E27FC236}">
                  <a16:creationId xmlns:a16="http://schemas.microsoft.com/office/drawing/2014/main" id="{62AFF181-4F3A-40CE-BC79-BD8D97E0C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2353" y="3794520"/>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48">
              <a:extLst>
                <a:ext uri="{FF2B5EF4-FFF2-40B4-BE49-F238E27FC236}">
                  <a16:creationId xmlns:a16="http://schemas.microsoft.com/office/drawing/2014/main" id="{E9EE8F9C-63EF-41F7-90AC-95F093366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7610" y="3561050"/>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62">
              <a:extLst>
                <a:ext uri="{FF2B5EF4-FFF2-40B4-BE49-F238E27FC236}">
                  <a16:creationId xmlns:a16="http://schemas.microsoft.com/office/drawing/2014/main" id="{F99D5EE6-2CC4-4A54-9A07-4734713E7A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8042" y="289536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63">
              <a:extLst>
                <a:ext uri="{FF2B5EF4-FFF2-40B4-BE49-F238E27FC236}">
                  <a16:creationId xmlns:a16="http://schemas.microsoft.com/office/drawing/2014/main" id="{DC83D62C-4898-4734-893F-7FE7A2D70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9400" y="4033977"/>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64">
              <a:extLst>
                <a:ext uri="{FF2B5EF4-FFF2-40B4-BE49-F238E27FC236}">
                  <a16:creationId xmlns:a16="http://schemas.microsoft.com/office/drawing/2014/main" id="{EFA4198B-E065-405F-84E4-B0220DCEF9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351" y="2627056"/>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65">
              <a:extLst>
                <a:ext uri="{FF2B5EF4-FFF2-40B4-BE49-F238E27FC236}">
                  <a16:creationId xmlns:a16="http://schemas.microsoft.com/office/drawing/2014/main" id="{F6D1AC12-FB95-4593-BF80-DABEDD4E3E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982" y="3771071"/>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66">
              <a:extLst>
                <a:ext uri="{FF2B5EF4-FFF2-40B4-BE49-F238E27FC236}">
                  <a16:creationId xmlns:a16="http://schemas.microsoft.com/office/drawing/2014/main" id="{9F41615F-3978-4890-992E-1D44D0D914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64" y="5317507"/>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67">
              <a:extLst>
                <a:ext uri="{FF2B5EF4-FFF2-40B4-BE49-F238E27FC236}">
                  <a16:creationId xmlns:a16="http://schemas.microsoft.com/office/drawing/2014/main" id="{293C0AD6-F904-4337-8CAB-2FF649834B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5944" y="4533529"/>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68">
              <a:extLst>
                <a:ext uri="{FF2B5EF4-FFF2-40B4-BE49-F238E27FC236}">
                  <a16:creationId xmlns:a16="http://schemas.microsoft.com/office/drawing/2014/main" id="{E68410D4-6ED4-4651-8543-78B0AB57A2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3332" y="3190789"/>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69">
              <a:extLst>
                <a:ext uri="{FF2B5EF4-FFF2-40B4-BE49-F238E27FC236}">
                  <a16:creationId xmlns:a16="http://schemas.microsoft.com/office/drawing/2014/main" id="{BB356FF6-7153-4AE8-904C-8535363AA8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2589" y="5599752"/>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70">
              <a:extLst>
                <a:ext uri="{FF2B5EF4-FFF2-40B4-BE49-F238E27FC236}">
                  <a16:creationId xmlns:a16="http://schemas.microsoft.com/office/drawing/2014/main" id="{D9CD9700-C2DA-4CCD-8700-D763281E4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802" y="619149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71">
              <a:extLst>
                <a:ext uri="{FF2B5EF4-FFF2-40B4-BE49-F238E27FC236}">
                  <a16:creationId xmlns:a16="http://schemas.microsoft.com/office/drawing/2014/main" id="{6CC97770-31D6-46F7-9608-9D96AEF4A1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4132" y="5079102"/>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72">
              <a:extLst>
                <a:ext uri="{FF2B5EF4-FFF2-40B4-BE49-F238E27FC236}">
                  <a16:creationId xmlns:a16="http://schemas.microsoft.com/office/drawing/2014/main" id="{1F6A0344-12D8-457F-B2C4-BF6ABC3F97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0869" y="4852243"/>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73">
              <a:extLst>
                <a:ext uri="{FF2B5EF4-FFF2-40B4-BE49-F238E27FC236}">
                  <a16:creationId xmlns:a16="http://schemas.microsoft.com/office/drawing/2014/main" id="{A659A3FC-205E-41C5-90D8-2909635C66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42" y="4352608"/>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74">
              <a:extLst>
                <a:ext uri="{FF2B5EF4-FFF2-40B4-BE49-F238E27FC236}">
                  <a16:creationId xmlns:a16="http://schemas.microsoft.com/office/drawing/2014/main" id="{EF5898F8-F274-4A71-ABC2-9727884523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694" y="5932892"/>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75">
              <a:extLst>
                <a:ext uri="{FF2B5EF4-FFF2-40B4-BE49-F238E27FC236}">
                  <a16:creationId xmlns:a16="http://schemas.microsoft.com/office/drawing/2014/main" id="{A337719B-635F-4455-A8E8-6983D9B3DE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703" y="2387288"/>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77">
              <a:extLst>
                <a:ext uri="{FF2B5EF4-FFF2-40B4-BE49-F238E27FC236}">
                  <a16:creationId xmlns:a16="http://schemas.microsoft.com/office/drawing/2014/main" id="{665D8F7B-6125-4923-82FD-4541506B66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949" y="3551571"/>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85">
              <a:extLst>
                <a:ext uri="{FF2B5EF4-FFF2-40B4-BE49-F238E27FC236}">
                  <a16:creationId xmlns:a16="http://schemas.microsoft.com/office/drawing/2014/main" id="{AEBBE398-C737-4798-92D3-68B6928A9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0208" y="637939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7">
              <a:extLst>
                <a:ext uri="{FF2B5EF4-FFF2-40B4-BE49-F238E27FC236}">
                  <a16:creationId xmlns:a16="http://schemas.microsoft.com/office/drawing/2014/main" id="{F3116C15-246C-412A-B5A8-DC7E056EC8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4699" y="66336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8">
              <a:extLst>
                <a:ext uri="{FF2B5EF4-FFF2-40B4-BE49-F238E27FC236}">
                  <a16:creationId xmlns:a16="http://schemas.microsoft.com/office/drawing/2014/main" id="{F9FA8A4C-F799-47E7-85C8-4DA109A003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8248" y="5648840"/>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518509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9"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grpSp>
        <p:nvGrpSpPr>
          <p:cNvPr id="67" name="Group 66">
            <a:extLst>
              <a:ext uri="{FF2B5EF4-FFF2-40B4-BE49-F238E27FC236}">
                <a16:creationId xmlns:a16="http://schemas.microsoft.com/office/drawing/2014/main" id="{A1B0DAD3-DAD3-4D41-8EF0-B03422E473FE}"/>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solidFill>
        </p:grpSpPr>
        <p:sp>
          <p:nvSpPr>
            <p:cNvPr id="68" name="Freeform 8">
              <a:extLst>
                <a:ext uri="{FF2B5EF4-FFF2-40B4-BE49-F238E27FC236}">
                  <a16:creationId xmlns:a16="http://schemas.microsoft.com/office/drawing/2014/main" id="{729F7DF5-CF56-4F67-9883-903E49BE1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9" name="Freeform 10">
              <a:extLst>
                <a:ext uri="{FF2B5EF4-FFF2-40B4-BE49-F238E27FC236}">
                  <a16:creationId xmlns:a16="http://schemas.microsoft.com/office/drawing/2014/main" id="{B7E65000-B427-4CEF-B2A9-ECA839855F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0" name="Freeform 15">
              <a:extLst>
                <a:ext uri="{FF2B5EF4-FFF2-40B4-BE49-F238E27FC236}">
                  <a16:creationId xmlns:a16="http://schemas.microsoft.com/office/drawing/2014/main" id="{1D82BADA-E191-4C51-A377-7D1EA989D4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1" name="Freeform 18">
              <a:extLst>
                <a:ext uri="{FF2B5EF4-FFF2-40B4-BE49-F238E27FC236}">
                  <a16:creationId xmlns:a16="http://schemas.microsoft.com/office/drawing/2014/main" id="{C074E073-07CB-4DD6-BFC8-E9FD63D4AC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2" name="Freeform 19">
              <a:extLst>
                <a:ext uri="{FF2B5EF4-FFF2-40B4-BE49-F238E27FC236}">
                  <a16:creationId xmlns:a16="http://schemas.microsoft.com/office/drawing/2014/main" id="{211152B9-90BD-4804-BCC5-4B0FEEF372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3" name="Freeform 20">
              <a:extLst>
                <a:ext uri="{FF2B5EF4-FFF2-40B4-BE49-F238E27FC236}">
                  <a16:creationId xmlns:a16="http://schemas.microsoft.com/office/drawing/2014/main" id="{941B26CC-1C9B-4149-9647-3A0E0C9D20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4" name="Freeform 22">
              <a:extLst>
                <a:ext uri="{FF2B5EF4-FFF2-40B4-BE49-F238E27FC236}">
                  <a16:creationId xmlns:a16="http://schemas.microsoft.com/office/drawing/2014/main" id="{7576EDD8-60BD-4230-9FE5-5302F91208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5" name="Freeform 23">
              <a:extLst>
                <a:ext uri="{FF2B5EF4-FFF2-40B4-BE49-F238E27FC236}">
                  <a16:creationId xmlns:a16="http://schemas.microsoft.com/office/drawing/2014/main" id="{F68478BC-1899-4718-B999-C7EE2F6F5B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6" name="Freeform 26">
              <a:extLst>
                <a:ext uri="{FF2B5EF4-FFF2-40B4-BE49-F238E27FC236}">
                  <a16:creationId xmlns:a16="http://schemas.microsoft.com/office/drawing/2014/main" id="{B02BAA58-19A0-4BE5-8596-7AF02A91C9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7" name="Freeform 27">
              <a:extLst>
                <a:ext uri="{FF2B5EF4-FFF2-40B4-BE49-F238E27FC236}">
                  <a16:creationId xmlns:a16="http://schemas.microsoft.com/office/drawing/2014/main" id="{ED0FD3ED-A6B2-480A-8B6C-36B4921644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8" name="Freeform 28">
              <a:extLst>
                <a:ext uri="{FF2B5EF4-FFF2-40B4-BE49-F238E27FC236}">
                  <a16:creationId xmlns:a16="http://schemas.microsoft.com/office/drawing/2014/main" id="{46C958D0-B4D1-4E20-87DA-CDF757B56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79" name="Freeform 30">
              <a:extLst>
                <a:ext uri="{FF2B5EF4-FFF2-40B4-BE49-F238E27FC236}">
                  <a16:creationId xmlns:a16="http://schemas.microsoft.com/office/drawing/2014/main" id="{3E2B5B4A-13C5-4187-BF16-1B0C4EC6D1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0" name="Freeform 43">
              <a:extLst>
                <a:ext uri="{FF2B5EF4-FFF2-40B4-BE49-F238E27FC236}">
                  <a16:creationId xmlns:a16="http://schemas.microsoft.com/office/drawing/2014/main" id="{8B7A471E-57F9-4AC4-B3DE-6A75C2A490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1" name="Freeform 51">
              <a:extLst>
                <a:ext uri="{FF2B5EF4-FFF2-40B4-BE49-F238E27FC236}">
                  <a16:creationId xmlns:a16="http://schemas.microsoft.com/office/drawing/2014/main" id="{01E6B5E8-B33D-4D70-B30A-823D655388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2" name="Freeform 52">
              <a:extLst>
                <a:ext uri="{FF2B5EF4-FFF2-40B4-BE49-F238E27FC236}">
                  <a16:creationId xmlns:a16="http://schemas.microsoft.com/office/drawing/2014/main" id="{04BD65AE-3613-409E-859A-F5E47E7ED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3" name="Freeform 53">
              <a:extLst>
                <a:ext uri="{FF2B5EF4-FFF2-40B4-BE49-F238E27FC236}">
                  <a16:creationId xmlns:a16="http://schemas.microsoft.com/office/drawing/2014/main" id="{6AC52B47-CF30-4905-A913-8016FD7DF8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4" name="Freeform 54">
              <a:extLst>
                <a:ext uri="{FF2B5EF4-FFF2-40B4-BE49-F238E27FC236}">
                  <a16:creationId xmlns:a16="http://schemas.microsoft.com/office/drawing/2014/main" id="{945DD375-89B4-4594-879C-C88E3E07E4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5" name="Freeform 55">
              <a:extLst>
                <a:ext uri="{FF2B5EF4-FFF2-40B4-BE49-F238E27FC236}">
                  <a16:creationId xmlns:a16="http://schemas.microsoft.com/office/drawing/2014/main" id="{4EF2ED92-CD73-4432-B715-54794B6CC8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6" name="Freeform 56">
              <a:extLst>
                <a:ext uri="{FF2B5EF4-FFF2-40B4-BE49-F238E27FC236}">
                  <a16:creationId xmlns:a16="http://schemas.microsoft.com/office/drawing/2014/main" id="{4C080334-01D5-4AEE-B802-115F8FF429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7" name="Freeform 57">
              <a:extLst>
                <a:ext uri="{FF2B5EF4-FFF2-40B4-BE49-F238E27FC236}">
                  <a16:creationId xmlns:a16="http://schemas.microsoft.com/office/drawing/2014/main" id="{5B2CD9BC-4DF9-4317-9F4F-168D1E48FF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8" name="Freeform 59">
              <a:extLst>
                <a:ext uri="{FF2B5EF4-FFF2-40B4-BE49-F238E27FC236}">
                  <a16:creationId xmlns:a16="http://schemas.microsoft.com/office/drawing/2014/main" id="{9ED340BE-C2EA-4C3D-9E5F-49D0601E22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89" name="Freeform 60">
              <a:extLst>
                <a:ext uri="{FF2B5EF4-FFF2-40B4-BE49-F238E27FC236}">
                  <a16:creationId xmlns:a16="http://schemas.microsoft.com/office/drawing/2014/main" id="{F83C564A-309A-4BE2-A1B7-CB9000A40F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0" name="Freeform 61">
              <a:extLst>
                <a:ext uri="{FF2B5EF4-FFF2-40B4-BE49-F238E27FC236}">
                  <a16:creationId xmlns:a16="http://schemas.microsoft.com/office/drawing/2014/main" id="{6DB3A353-2237-4080-B766-F62A628B38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1" name="Freeform 5">
              <a:extLst>
                <a:ext uri="{FF2B5EF4-FFF2-40B4-BE49-F238E27FC236}">
                  <a16:creationId xmlns:a16="http://schemas.microsoft.com/office/drawing/2014/main" id="{F97333D1-A657-49E4-BCD3-47476A14CA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2" name="Freeform 6">
              <a:extLst>
                <a:ext uri="{FF2B5EF4-FFF2-40B4-BE49-F238E27FC236}">
                  <a16:creationId xmlns:a16="http://schemas.microsoft.com/office/drawing/2014/main" id="{D848B0DC-182E-4466-BC72-7D1D16380F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3" name="Freeform 7">
              <a:extLst>
                <a:ext uri="{FF2B5EF4-FFF2-40B4-BE49-F238E27FC236}">
                  <a16:creationId xmlns:a16="http://schemas.microsoft.com/office/drawing/2014/main" id="{60CE5FE2-5C67-4168-A845-1851C07B74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4" name="Freeform 8">
              <a:extLst>
                <a:ext uri="{FF2B5EF4-FFF2-40B4-BE49-F238E27FC236}">
                  <a16:creationId xmlns:a16="http://schemas.microsoft.com/office/drawing/2014/main" id="{FFD9F71E-ACAB-4435-8558-5C891704E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5" name="Freeform 9">
              <a:extLst>
                <a:ext uri="{FF2B5EF4-FFF2-40B4-BE49-F238E27FC236}">
                  <a16:creationId xmlns:a16="http://schemas.microsoft.com/office/drawing/2014/main" id="{D8F3C4EF-CAB3-477F-9BE6-7AE0EE0861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6" name="Freeform 11">
              <a:extLst>
                <a:ext uri="{FF2B5EF4-FFF2-40B4-BE49-F238E27FC236}">
                  <a16:creationId xmlns:a16="http://schemas.microsoft.com/office/drawing/2014/main" id="{99F3B109-2DD1-4023-AB8C-C4CFFBC1EE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7" name="Freeform 12">
              <a:extLst>
                <a:ext uri="{FF2B5EF4-FFF2-40B4-BE49-F238E27FC236}">
                  <a16:creationId xmlns:a16="http://schemas.microsoft.com/office/drawing/2014/main" id="{AEE61596-3CEF-4CF6-A4FA-2262654387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8" name="Freeform 13">
              <a:extLst>
                <a:ext uri="{FF2B5EF4-FFF2-40B4-BE49-F238E27FC236}">
                  <a16:creationId xmlns:a16="http://schemas.microsoft.com/office/drawing/2014/main" id="{ACA5CDA1-D484-482B-924A-C21EFFB26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9" name="Freeform 14">
              <a:extLst>
                <a:ext uri="{FF2B5EF4-FFF2-40B4-BE49-F238E27FC236}">
                  <a16:creationId xmlns:a16="http://schemas.microsoft.com/office/drawing/2014/main" id="{8BAD048C-9E22-4DAB-BB3C-8978DFC799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0" name="Freeform 16">
              <a:extLst>
                <a:ext uri="{FF2B5EF4-FFF2-40B4-BE49-F238E27FC236}">
                  <a16:creationId xmlns:a16="http://schemas.microsoft.com/office/drawing/2014/main" id="{1A2637B3-8C74-4B55-872D-CFE1F1929A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1" name="Freeform 17">
              <a:extLst>
                <a:ext uri="{FF2B5EF4-FFF2-40B4-BE49-F238E27FC236}">
                  <a16:creationId xmlns:a16="http://schemas.microsoft.com/office/drawing/2014/main" id="{C73B0390-BD3E-4AFB-ADF3-676ECF8900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2" name="Freeform 21">
              <a:extLst>
                <a:ext uri="{FF2B5EF4-FFF2-40B4-BE49-F238E27FC236}">
                  <a16:creationId xmlns:a16="http://schemas.microsoft.com/office/drawing/2014/main" id="{35236E6F-9C25-49CE-9078-306D3A5FA0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3" name="Freeform 25">
              <a:extLst>
                <a:ext uri="{FF2B5EF4-FFF2-40B4-BE49-F238E27FC236}">
                  <a16:creationId xmlns:a16="http://schemas.microsoft.com/office/drawing/2014/main" id="{46D4BFF5-1B3A-44D0-9720-143617E009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4" name="Freeform 29">
              <a:extLst>
                <a:ext uri="{FF2B5EF4-FFF2-40B4-BE49-F238E27FC236}">
                  <a16:creationId xmlns:a16="http://schemas.microsoft.com/office/drawing/2014/main" id="{77FD726E-2EB9-4305-BEE5-7C48D51C9B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5" name="Freeform 31">
              <a:extLst>
                <a:ext uri="{FF2B5EF4-FFF2-40B4-BE49-F238E27FC236}">
                  <a16:creationId xmlns:a16="http://schemas.microsoft.com/office/drawing/2014/main" id="{25E6083A-3C52-4763-92A2-1B88843EF3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6" name="Freeform 32">
              <a:extLst>
                <a:ext uri="{FF2B5EF4-FFF2-40B4-BE49-F238E27FC236}">
                  <a16:creationId xmlns:a16="http://schemas.microsoft.com/office/drawing/2014/main" id="{CA90BF22-94F7-4D52-8725-FDCE69CE6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7" name="Freeform 33">
              <a:extLst>
                <a:ext uri="{FF2B5EF4-FFF2-40B4-BE49-F238E27FC236}">
                  <a16:creationId xmlns:a16="http://schemas.microsoft.com/office/drawing/2014/main" id="{998A2F47-3F4E-4065-86CF-B49B258FF1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8" name="Freeform 34">
              <a:extLst>
                <a:ext uri="{FF2B5EF4-FFF2-40B4-BE49-F238E27FC236}">
                  <a16:creationId xmlns:a16="http://schemas.microsoft.com/office/drawing/2014/main" id="{65AF8C00-7E07-4E42-A41A-08417BB0E5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9" name="Freeform 35">
              <a:extLst>
                <a:ext uri="{FF2B5EF4-FFF2-40B4-BE49-F238E27FC236}">
                  <a16:creationId xmlns:a16="http://schemas.microsoft.com/office/drawing/2014/main" id="{E0C04B54-4EF5-4B04-A708-8339062DA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0" name="Freeform 36">
              <a:extLst>
                <a:ext uri="{FF2B5EF4-FFF2-40B4-BE49-F238E27FC236}">
                  <a16:creationId xmlns:a16="http://schemas.microsoft.com/office/drawing/2014/main" id="{C16D1625-1345-49A9-9FAE-3600E0D116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1" name="Freeform 37">
              <a:extLst>
                <a:ext uri="{FF2B5EF4-FFF2-40B4-BE49-F238E27FC236}">
                  <a16:creationId xmlns:a16="http://schemas.microsoft.com/office/drawing/2014/main" id="{B8817E5F-6964-4B89-9CD1-CD4621B6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2" name="Freeform 38">
              <a:extLst>
                <a:ext uri="{FF2B5EF4-FFF2-40B4-BE49-F238E27FC236}">
                  <a16:creationId xmlns:a16="http://schemas.microsoft.com/office/drawing/2014/main" id="{952E3586-DC86-4B27-AAC4-D005819D2C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3" name="Freeform 39">
              <a:extLst>
                <a:ext uri="{FF2B5EF4-FFF2-40B4-BE49-F238E27FC236}">
                  <a16:creationId xmlns:a16="http://schemas.microsoft.com/office/drawing/2014/main" id="{22CB13D9-EA0B-45B8-8E8F-3AABBE9D79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4" name="Freeform 40">
              <a:extLst>
                <a:ext uri="{FF2B5EF4-FFF2-40B4-BE49-F238E27FC236}">
                  <a16:creationId xmlns:a16="http://schemas.microsoft.com/office/drawing/2014/main" id="{3755BB78-63DB-4A8C-A113-795862B375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5" name="Freeform 41">
              <a:extLst>
                <a:ext uri="{FF2B5EF4-FFF2-40B4-BE49-F238E27FC236}">
                  <a16:creationId xmlns:a16="http://schemas.microsoft.com/office/drawing/2014/main" id="{68D97FB6-919C-4D25-A4CE-65C0BB8B41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6" name="Freeform 42">
              <a:extLst>
                <a:ext uri="{FF2B5EF4-FFF2-40B4-BE49-F238E27FC236}">
                  <a16:creationId xmlns:a16="http://schemas.microsoft.com/office/drawing/2014/main" id="{B7FB8601-BFD8-42A2-BFC8-826DA5679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7" name="Freeform 44">
              <a:extLst>
                <a:ext uri="{FF2B5EF4-FFF2-40B4-BE49-F238E27FC236}">
                  <a16:creationId xmlns:a16="http://schemas.microsoft.com/office/drawing/2014/main" id="{E66A3773-870D-43D8-97C8-9210A0288C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8" name="Freeform 45">
              <a:extLst>
                <a:ext uri="{FF2B5EF4-FFF2-40B4-BE49-F238E27FC236}">
                  <a16:creationId xmlns:a16="http://schemas.microsoft.com/office/drawing/2014/main" id="{08736EF7-6BB0-4CA8-B063-CD217FF9BF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9" name="Freeform 46">
              <a:extLst>
                <a:ext uri="{FF2B5EF4-FFF2-40B4-BE49-F238E27FC236}">
                  <a16:creationId xmlns:a16="http://schemas.microsoft.com/office/drawing/2014/main" id="{57EBF709-9E0F-48A1-BCDD-F3C74F1D49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0" name="Freeform 47">
              <a:extLst>
                <a:ext uri="{FF2B5EF4-FFF2-40B4-BE49-F238E27FC236}">
                  <a16:creationId xmlns:a16="http://schemas.microsoft.com/office/drawing/2014/main" id="{251EC588-C357-470F-A194-F4A0C32B7F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1" name="Freeform 48">
              <a:extLst>
                <a:ext uri="{FF2B5EF4-FFF2-40B4-BE49-F238E27FC236}">
                  <a16:creationId xmlns:a16="http://schemas.microsoft.com/office/drawing/2014/main" id="{02592C96-1066-4F6E-9353-4FF1D5ED98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2" name="Freeform 49">
              <a:extLst>
                <a:ext uri="{FF2B5EF4-FFF2-40B4-BE49-F238E27FC236}">
                  <a16:creationId xmlns:a16="http://schemas.microsoft.com/office/drawing/2014/main" id="{B5016669-96C5-4574-B536-65060BCE97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3" name="Freeform 8">
              <a:extLst>
                <a:ext uri="{FF2B5EF4-FFF2-40B4-BE49-F238E27FC236}">
                  <a16:creationId xmlns:a16="http://schemas.microsoft.com/office/drawing/2014/main" id="{5C697245-37CA-4D12-9F8C-308595014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4" name="Freeform 106">
              <a:extLst>
                <a:ext uri="{FF2B5EF4-FFF2-40B4-BE49-F238E27FC236}">
                  <a16:creationId xmlns:a16="http://schemas.microsoft.com/office/drawing/2014/main" id="{3776B83C-39DC-4C02-B33B-848604D0A9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126" name="Rectangle 125">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ectangle 127">
            <a:extLst>
              <a:ext uri="{FF2B5EF4-FFF2-40B4-BE49-F238E27FC236}">
                <a16:creationId xmlns:a16="http://schemas.microsoft.com/office/drawing/2014/main" id="{9C67262A-6EF1-49ED-B8DE-DDD3E5804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67ED04B-F2B4-3133-B769-597CAB95B72F}"/>
              </a:ext>
            </a:extLst>
          </p:cNvPr>
          <p:cNvSpPr txBox="1"/>
          <p:nvPr/>
        </p:nvSpPr>
        <p:spPr>
          <a:xfrm>
            <a:off x="122438" y="1719325"/>
            <a:ext cx="4661419" cy="3409022"/>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3600" b="1" kern="1200" dirty="0">
                <a:solidFill>
                  <a:schemeClr val="tx2"/>
                </a:solidFill>
                <a:latin typeface="Times New Roman"/>
                <a:ea typeface="+mj-ea"/>
                <a:cs typeface="Times New Roman"/>
              </a:rPr>
              <a:t>6. Recommendations</a:t>
            </a:r>
          </a:p>
        </p:txBody>
      </p:sp>
      <p:sp>
        <p:nvSpPr>
          <p:cNvPr id="130" name="Rectangle 129">
            <a:extLst>
              <a:ext uri="{FF2B5EF4-FFF2-40B4-BE49-F238E27FC236}">
                <a16:creationId xmlns:a16="http://schemas.microsoft.com/office/drawing/2014/main" id="{97492946-B39C-4250-B4C8-D82A25043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1035" y="880021"/>
            <a:ext cx="6498031" cy="511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52677C-92DB-C60D-E98C-F83EBE22A247}"/>
              </a:ext>
            </a:extLst>
          </p:cNvPr>
          <p:cNvSpPr txBox="1"/>
          <p:nvPr/>
        </p:nvSpPr>
        <p:spPr>
          <a:xfrm>
            <a:off x="5501940" y="1501255"/>
            <a:ext cx="5108852" cy="390739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just">
              <a:lnSpc>
                <a:spcPct val="140000"/>
              </a:lnSpc>
              <a:spcAft>
                <a:spcPts val="600"/>
              </a:spcAft>
              <a:buClr>
                <a:schemeClr val="bg2">
                  <a:lumMod val="75000"/>
                </a:schemeClr>
              </a:buClr>
            </a:pPr>
            <a:r>
              <a:rPr lang="en-US" sz="1100" b="1" dirty="0">
                <a:solidFill>
                  <a:schemeClr val="tx2"/>
                </a:solidFill>
                <a:latin typeface="Times New Roman"/>
                <a:cs typeface="Times New Roman"/>
              </a:rPr>
              <a:t>Enhanced training programs:</a:t>
            </a:r>
            <a:endParaRPr lang="en-US" sz="1100" dirty="0">
              <a:solidFill>
                <a:schemeClr val="tx2"/>
              </a:solidFill>
              <a:latin typeface="Times New Roman"/>
              <a:cs typeface="Times New Roman"/>
            </a:endParaRP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Conducting training on Virtual Reality service through medication.</a:t>
            </a: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Cross-departmental rotation program.</a:t>
            </a:r>
          </a:p>
          <a:p>
            <a:pPr algn="just">
              <a:lnSpc>
                <a:spcPct val="140000"/>
              </a:lnSpc>
              <a:spcAft>
                <a:spcPts val="600"/>
              </a:spcAft>
              <a:buClr>
                <a:schemeClr val="bg2">
                  <a:lumMod val="75000"/>
                </a:schemeClr>
              </a:buClr>
            </a:pPr>
            <a:r>
              <a:rPr lang="en-US" sz="1100" b="1" dirty="0">
                <a:solidFill>
                  <a:schemeClr val="tx2"/>
                </a:solidFill>
                <a:latin typeface="Times New Roman"/>
                <a:cs typeface="Times New Roman"/>
              </a:rPr>
              <a:t>Retention strategies:</a:t>
            </a:r>
            <a:endParaRPr lang="en-US" sz="1100" dirty="0">
              <a:solidFill>
                <a:schemeClr val="tx2"/>
              </a:solidFill>
              <a:latin typeface="Times New Roman"/>
              <a:cs typeface="Times New Roman"/>
            </a:endParaRP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Despite being broad the typical structured career pathways are accompanied by given progression metrics.</a:t>
            </a: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Health/Medical; Wellness Program; Affordable/Company subsidized housing for employees</a:t>
            </a:r>
          </a:p>
          <a:p>
            <a:pPr algn="just">
              <a:lnSpc>
                <a:spcPct val="140000"/>
              </a:lnSpc>
              <a:spcAft>
                <a:spcPts val="600"/>
              </a:spcAft>
              <a:buClr>
                <a:schemeClr val="bg2">
                  <a:lumMod val="75000"/>
                </a:schemeClr>
              </a:buClr>
            </a:pPr>
            <a:r>
              <a:rPr lang="en-US" sz="1100" b="1" dirty="0">
                <a:solidFill>
                  <a:schemeClr val="tx2"/>
                </a:solidFill>
                <a:latin typeface="Times New Roman"/>
                <a:cs typeface="Times New Roman"/>
              </a:rPr>
              <a:t>Technology integration:</a:t>
            </a:r>
            <a:endParaRPr lang="en-US" sz="1100" dirty="0">
              <a:solidFill>
                <a:schemeClr val="tx2"/>
              </a:solidFill>
              <a:latin typeface="Times New Roman"/>
              <a:cs typeface="Times New Roman"/>
            </a:endParaRP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The use of AI-based training videos whenever there are standard operation procedures.</a:t>
            </a:r>
          </a:p>
          <a:p>
            <a:pPr marL="285750" indent="-285750" algn="just">
              <a:lnSpc>
                <a:spcPct val="140000"/>
              </a:lnSpc>
              <a:spcAft>
                <a:spcPts val="600"/>
              </a:spcAft>
              <a:buClr>
                <a:schemeClr val="bg2">
                  <a:lumMod val="75000"/>
                </a:schemeClr>
              </a:buClr>
              <a:buFont typeface="Arial"/>
              <a:buChar char="•"/>
            </a:pPr>
            <a:r>
              <a:rPr lang="en-US" sz="1100" dirty="0">
                <a:solidFill>
                  <a:schemeClr val="tx2"/>
                </a:solidFill>
                <a:latin typeface="Times New Roman"/>
                <a:cs typeface="Times New Roman"/>
              </a:rPr>
              <a:t>The setting up of digital ‘paperless’ workflow management tools for F&amp;B operations</a:t>
            </a:r>
          </a:p>
          <a:p>
            <a:pPr algn="just">
              <a:lnSpc>
                <a:spcPct val="140000"/>
              </a:lnSpc>
              <a:spcAft>
                <a:spcPts val="600"/>
              </a:spcAft>
              <a:buClr>
                <a:schemeClr val="bg2">
                  <a:lumMod val="75000"/>
                </a:schemeClr>
              </a:buClr>
            </a:pPr>
            <a:endParaRPr lang="en-US" sz="1100" dirty="0">
              <a:solidFill>
                <a:schemeClr val="tx2"/>
              </a:solidFill>
              <a:latin typeface="Times New Roman"/>
              <a:cs typeface="Times New Roman"/>
            </a:endParaRPr>
          </a:p>
        </p:txBody>
      </p:sp>
      <p:sp>
        <p:nvSpPr>
          <p:cNvPr id="132" name="Freeform 142">
            <a:extLst>
              <a:ext uri="{FF2B5EF4-FFF2-40B4-BE49-F238E27FC236}">
                <a16:creationId xmlns:a16="http://schemas.microsoft.com/office/drawing/2014/main" id="{B30D69F3-F5DC-4D65-B4AF-733FF6D50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8174" y="66097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34" name="Group 133">
            <a:extLst>
              <a:ext uri="{FF2B5EF4-FFF2-40B4-BE49-F238E27FC236}">
                <a16:creationId xmlns:a16="http://schemas.microsoft.com/office/drawing/2014/main" id="{7C3FF339-0C9A-4139-9C80-B154CB1E68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92" y="5479237"/>
            <a:ext cx="12057048" cy="1073975"/>
            <a:chOff x="11192" y="5479237"/>
            <a:chExt cx="12057048" cy="1073975"/>
          </a:xfrm>
        </p:grpSpPr>
        <p:sp>
          <p:nvSpPr>
            <p:cNvPr id="135" name="Freeform 6">
              <a:extLst>
                <a:ext uri="{FF2B5EF4-FFF2-40B4-BE49-F238E27FC236}">
                  <a16:creationId xmlns:a16="http://schemas.microsoft.com/office/drawing/2014/main" id="{26951B5F-AC36-48AF-A319-55FE784252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327394" y="635532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55">
              <a:extLst>
                <a:ext uri="{FF2B5EF4-FFF2-40B4-BE49-F238E27FC236}">
                  <a16:creationId xmlns:a16="http://schemas.microsoft.com/office/drawing/2014/main" id="{F49E610F-6598-471F-91DF-D5851F14A1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11390" y="553265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57">
              <a:extLst>
                <a:ext uri="{FF2B5EF4-FFF2-40B4-BE49-F238E27FC236}">
                  <a16:creationId xmlns:a16="http://schemas.microsoft.com/office/drawing/2014/main" id="{74DE0CDB-BB1F-4A69-A0A2-9C32D0B6AC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84530" y="5529394"/>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60">
              <a:extLst>
                <a:ext uri="{FF2B5EF4-FFF2-40B4-BE49-F238E27FC236}">
                  <a16:creationId xmlns:a16="http://schemas.microsoft.com/office/drawing/2014/main" id="{05BE2C0F-8AF8-4EB8-9EE8-0F65327A51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435517" y="552198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2">
              <a:extLst>
                <a:ext uri="{FF2B5EF4-FFF2-40B4-BE49-F238E27FC236}">
                  <a16:creationId xmlns:a16="http://schemas.microsoft.com/office/drawing/2014/main" id="{2A5CD3F7-632C-4582-87F6-584F870E03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395640" y="5789705"/>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3">
              <a:extLst>
                <a:ext uri="{FF2B5EF4-FFF2-40B4-BE49-F238E27FC236}">
                  <a16:creationId xmlns:a16="http://schemas.microsoft.com/office/drawing/2014/main" id="{51D68BBB-9910-4A2E-8881-4760A930C0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65033" y="5771753"/>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89">
              <a:extLst>
                <a:ext uri="{FF2B5EF4-FFF2-40B4-BE49-F238E27FC236}">
                  <a16:creationId xmlns:a16="http://schemas.microsoft.com/office/drawing/2014/main" id="{7EC690E3-A4DE-4B8A-A186-0F3B49BC21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07845" y="5826426"/>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05">
              <a:extLst>
                <a:ext uri="{FF2B5EF4-FFF2-40B4-BE49-F238E27FC236}">
                  <a16:creationId xmlns:a16="http://schemas.microsoft.com/office/drawing/2014/main" id="{1BB18CCD-20C3-4BE5-A6BA-9339E8AB94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376143" y="6032065"/>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07">
              <a:extLst>
                <a:ext uri="{FF2B5EF4-FFF2-40B4-BE49-F238E27FC236}">
                  <a16:creationId xmlns:a16="http://schemas.microsoft.com/office/drawing/2014/main" id="{BED0B41F-67D3-4AD8-9A8A-DA5DD871AB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088139" y="6055729"/>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09">
              <a:extLst>
                <a:ext uri="{FF2B5EF4-FFF2-40B4-BE49-F238E27FC236}">
                  <a16:creationId xmlns:a16="http://schemas.microsoft.com/office/drawing/2014/main" id="{BC7AB75D-8130-4CC6-96B3-BAD26C374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55287" y="6058995"/>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11">
              <a:extLst>
                <a:ext uri="{FF2B5EF4-FFF2-40B4-BE49-F238E27FC236}">
                  <a16:creationId xmlns:a16="http://schemas.microsoft.com/office/drawing/2014/main" id="{A4118456-1C3E-447C-81DD-1F013BF5E3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37087" y="6071235"/>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32">
              <a:extLst>
                <a:ext uri="{FF2B5EF4-FFF2-40B4-BE49-F238E27FC236}">
                  <a16:creationId xmlns:a16="http://schemas.microsoft.com/office/drawing/2014/main" id="{9C6D6B04-EC5A-4149-A53B-C73E976931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522245" y="634860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34">
              <a:extLst>
                <a:ext uri="{FF2B5EF4-FFF2-40B4-BE49-F238E27FC236}">
                  <a16:creationId xmlns:a16="http://schemas.microsoft.com/office/drawing/2014/main" id="{813095FE-556E-4A61-9BF3-732D492805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284869" y="6310329"/>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141">
              <a:extLst>
                <a:ext uri="{FF2B5EF4-FFF2-40B4-BE49-F238E27FC236}">
                  <a16:creationId xmlns:a16="http://schemas.microsoft.com/office/drawing/2014/main" id="{21793E62-B549-4243-B8FA-B143D6B4AE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793296" y="6312998"/>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91">
              <a:extLst>
                <a:ext uri="{FF2B5EF4-FFF2-40B4-BE49-F238E27FC236}">
                  <a16:creationId xmlns:a16="http://schemas.microsoft.com/office/drawing/2014/main" id="{43ADD9DB-48ED-4A8C-9A75-0E93AB479C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610793" y="6070034"/>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92">
              <a:extLst>
                <a:ext uri="{FF2B5EF4-FFF2-40B4-BE49-F238E27FC236}">
                  <a16:creationId xmlns:a16="http://schemas.microsoft.com/office/drawing/2014/main" id="{E7C72DF4-E774-4605-971D-0840BD069C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932685" y="606930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93">
              <a:extLst>
                <a:ext uri="{FF2B5EF4-FFF2-40B4-BE49-F238E27FC236}">
                  <a16:creationId xmlns:a16="http://schemas.microsoft.com/office/drawing/2014/main" id="{23BFA407-416B-4086-A635-1FB860F0E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086396" y="6078286"/>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94">
              <a:extLst>
                <a:ext uri="{FF2B5EF4-FFF2-40B4-BE49-F238E27FC236}">
                  <a16:creationId xmlns:a16="http://schemas.microsoft.com/office/drawing/2014/main" id="{7C8F4B70-75FD-4457-A219-00E8F9862E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987068" y="610603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95">
              <a:extLst>
                <a:ext uri="{FF2B5EF4-FFF2-40B4-BE49-F238E27FC236}">
                  <a16:creationId xmlns:a16="http://schemas.microsoft.com/office/drawing/2014/main" id="{8B19E2D0-7290-4EC0-AB6B-7F7AD87BDE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319459" y="610847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96">
              <a:extLst>
                <a:ext uri="{FF2B5EF4-FFF2-40B4-BE49-F238E27FC236}">
                  <a16:creationId xmlns:a16="http://schemas.microsoft.com/office/drawing/2014/main" id="{A19B4676-7AC8-4F42-A34D-1A39433EE8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771808" y="6115007"/>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97">
              <a:extLst>
                <a:ext uri="{FF2B5EF4-FFF2-40B4-BE49-F238E27FC236}">
                  <a16:creationId xmlns:a16="http://schemas.microsoft.com/office/drawing/2014/main" id="{8B7FE908-80E4-483B-A777-C7B4EC4787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534717" y="611745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98">
              <a:extLst>
                <a:ext uri="{FF2B5EF4-FFF2-40B4-BE49-F238E27FC236}">
                  <a16:creationId xmlns:a16="http://schemas.microsoft.com/office/drawing/2014/main" id="{2681A8C9-F444-4E8C-B844-9F7949428C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095661" y="6117455"/>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99">
              <a:extLst>
                <a:ext uri="{FF2B5EF4-FFF2-40B4-BE49-F238E27FC236}">
                  <a16:creationId xmlns:a16="http://schemas.microsoft.com/office/drawing/2014/main" id="{D20ADAA4-D2A2-4685-98BF-248A08AE1C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830696" y="6117453"/>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100">
              <a:extLst>
                <a:ext uri="{FF2B5EF4-FFF2-40B4-BE49-F238E27FC236}">
                  <a16:creationId xmlns:a16="http://schemas.microsoft.com/office/drawing/2014/main" id="{341DD6EA-CF88-4A3C-BAEE-501042763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469623" y="6117454"/>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01">
              <a:extLst>
                <a:ext uri="{FF2B5EF4-FFF2-40B4-BE49-F238E27FC236}">
                  <a16:creationId xmlns:a16="http://schemas.microsoft.com/office/drawing/2014/main" id="{3D241D69-1838-4786-A9A3-E92867ABFB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262664" y="6123984"/>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102">
              <a:extLst>
                <a:ext uri="{FF2B5EF4-FFF2-40B4-BE49-F238E27FC236}">
                  <a16:creationId xmlns:a16="http://schemas.microsoft.com/office/drawing/2014/main" id="{7A7396BB-7045-4151-AACC-8B8AF1ABD9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701721" y="612724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03">
              <a:extLst>
                <a:ext uri="{FF2B5EF4-FFF2-40B4-BE49-F238E27FC236}">
                  <a16:creationId xmlns:a16="http://schemas.microsoft.com/office/drawing/2014/main" id="{83B1DF51-D55B-4AE2-A489-6922F6959B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19919" y="613295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104">
              <a:extLst>
                <a:ext uri="{FF2B5EF4-FFF2-40B4-BE49-F238E27FC236}">
                  <a16:creationId xmlns:a16="http://schemas.microsoft.com/office/drawing/2014/main" id="{E41D6AEB-5E2A-4A68-9632-4AE137F1FD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004466" y="6132959"/>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13">
              <a:extLst>
                <a:ext uri="{FF2B5EF4-FFF2-40B4-BE49-F238E27FC236}">
                  <a16:creationId xmlns:a16="http://schemas.microsoft.com/office/drawing/2014/main" id="{BA517482-AC50-4901-A826-FBA4B1FCBA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613586" y="617865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114">
              <a:extLst>
                <a:ext uri="{FF2B5EF4-FFF2-40B4-BE49-F238E27FC236}">
                  <a16:creationId xmlns:a16="http://schemas.microsoft.com/office/drawing/2014/main" id="{2A95EDEC-E641-4466-9ADD-86C263F3B4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850675" y="617865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15">
              <a:extLst>
                <a:ext uri="{FF2B5EF4-FFF2-40B4-BE49-F238E27FC236}">
                  <a16:creationId xmlns:a16="http://schemas.microsoft.com/office/drawing/2014/main" id="{330903BB-74EF-422B-A451-76F6988AC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187821" y="618436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117">
              <a:extLst>
                <a:ext uri="{FF2B5EF4-FFF2-40B4-BE49-F238E27FC236}">
                  <a16:creationId xmlns:a16="http://schemas.microsoft.com/office/drawing/2014/main" id="{24CE6A5E-8D30-4EA3-BC99-FFDDD534E0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91700" y="619661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18">
              <a:extLst>
                <a:ext uri="{FF2B5EF4-FFF2-40B4-BE49-F238E27FC236}">
                  <a16:creationId xmlns:a16="http://schemas.microsoft.com/office/drawing/2014/main" id="{9DA5CEEA-CCF3-470C-9F26-89B2E06916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806692" y="619987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119">
              <a:extLst>
                <a:ext uri="{FF2B5EF4-FFF2-40B4-BE49-F238E27FC236}">
                  <a16:creationId xmlns:a16="http://schemas.microsoft.com/office/drawing/2014/main" id="{99C33A0E-8550-4F20-BDDC-C85558B2E4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049502" y="618763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69" name="Freeform 120">
              <a:extLst>
                <a:ext uri="{FF2B5EF4-FFF2-40B4-BE49-F238E27FC236}">
                  <a16:creationId xmlns:a16="http://schemas.microsoft.com/office/drawing/2014/main" id="{08AB78FF-9221-4AC7-B053-CBFD5EC5E8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521908" y="63655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121">
              <a:extLst>
                <a:ext uri="{FF2B5EF4-FFF2-40B4-BE49-F238E27FC236}">
                  <a16:creationId xmlns:a16="http://schemas.microsoft.com/office/drawing/2014/main" id="{D78AC1AB-3499-4D82-9A7A-D2991E6CD7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729270" y="637205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25">
              <a:extLst>
                <a:ext uri="{FF2B5EF4-FFF2-40B4-BE49-F238E27FC236}">
                  <a16:creationId xmlns:a16="http://schemas.microsoft.com/office/drawing/2014/main" id="{59E3CCFE-3C59-4B4D-A526-1DF92E8894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926858" y="6375726"/>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126">
              <a:extLst>
                <a:ext uri="{FF2B5EF4-FFF2-40B4-BE49-F238E27FC236}">
                  <a16:creationId xmlns:a16="http://schemas.microsoft.com/office/drawing/2014/main" id="{53464886-46EA-497B-9720-6F6857F6A6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073104" y="6395720"/>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27">
              <a:extLst>
                <a:ext uri="{FF2B5EF4-FFF2-40B4-BE49-F238E27FC236}">
                  <a16:creationId xmlns:a16="http://schemas.microsoft.com/office/drawing/2014/main" id="{7A5A5F60-422F-473E-9599-2EFA5B2AE1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112498" y="6395719"/>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128">
              <a:extLst>
                <a:ext uri="{FF2B5EF4-FFF2-40B4-BE49-F238E27FC236}">
                  <a16:creationId xmlns:a16="http://schemas.microsoft.com/office/drawing/2014/main" id="{F39522BC-A79E-4F47-8082-198FBEA11E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591511" y="6398982"/>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29">
              <a:extLst>
                <a:ext uri="{FF2B5EF4-FFF2-40B4-BE49-F238E27FC236}">
                  <a16:creationId xmlns:a16="http://schemas.microsoft.com/office/drawing/2014/main" id="{9D335F47-2A7F-4268-8DD0-80CDB1470F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626878" y="6398982"/>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133">
              <a:extLst>
                <a:ext uri="{FF2B5EF4-FFF2-40B4-BE49-F238E27FC236}">
                  <a16:creationId xmlns:a16="http://schemas.microsoft.com/office/drawing/2014/main" id="{783022F1-11AE-45F8-B3C3-E7C3FACF3D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830697" y="640796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136">
              <a:extLst>
                <a:ext uri="{FF2B5EF4-FFF2-40B4-BE49-F238E27FC236}">
                  <a16:creationId xmlns:a16="http://schemas.microsoft.com/office/drawing/2014/main" id="{C3BE7C45-A2E8-42A0-87FE-EDFBC1D52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741599" y="642019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8" name="Freeform 137">
              <a:extLst>
                <a:ext uri="{FF2B5EF4-FFF2-40B4-BE49-F238E27FC236}">
                  <a16:creationId xmlns:a16="http://schemas.microsoft.com/office/drawing/2014/main" id="{0FBF3533-1FB0-420E-844F-94A37EE1CB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079229" y="642346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138">
              <a:extLst>
                <a:ext uri="{FF2B5EF4-FFF2-40B4-BE49-F238E27FC236}">
                  <a16:creationId xmlns:a16="http://schemas.microsoft.com/office/drawing/2014/main" id="{1CCB36DC-B5BF-46A0-A742-E9B5DC245B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341533" y="6425913"/>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0" name="Freeform 139">
              <a:extLst>
                <a:ext uri="{FF2B5EF4-FFF2-40B4-BE49-F238E27FC236}">
                  <a16:creationId xmlns:a16="http://schemas.microsoft.com/office/drawing/2014/main" id="{E454EFCE-AA31-4C57-979D-FF28DF95B8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806692" y="643244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140">
              <a:extLst>
                <a:ext uri="{FF2B5EF4-FFF2-40B4-BE49-F238E27FC236}">
                  <a16:creationId xmlns:a16="http://schemas.microsoft.com/office/drawing/2014/main" id="{34821773-2B56-4CA4-923A-DFCFA76B55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342498" y="6435704"/>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2" name="Freeform 142">
              <a:extLst>
                <a:ext uri="{FF2B5EF4-FFF2-40B4-BE49-F238E27FC236}">
                  <a16:creationId xmlns:a16="http://schemas.microsoft.com/office/drawing/2014/main" id="{B2A8D553-3CE0-48ED-ABA4-B1CA42EC43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705749" y="6462633"/>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143">
              <a:extLst>
                <a:ext uri="{FF2B5EF4-FFF2-40B4-BE49-F238E27FC236}">
                  <a16:creationId xmlns:a16="http://schemas.microsoft.com/office/drawing/2014/main" id="{AD6A1162-54E5-4A41-8F41-F2BF3A37EB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90088" y="6418187"/>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4" name="Freeform 144">
              <a:extLst>
                <a:ext uri="{FF2B5EF4-FFF2-40B4-BE49-F238E27FC236}">
                  <a16:creationId xmlns:a16="http://schemas.microsoft.com/office/drawing/2014/main" id="{13309420-D249-4ED4-AA5D-2975B4877A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271930" y="6462633"/>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145">
              <a:extLst>
                <a:ext uri="{FF2B5EF4-FFF2-40B4-BE49-F238E27FC236}">
                  <a16:creationId xmlns:a16="http://schemas.microsoft.com/office/drawing/2014/main" id="{A23E00F9-EAE7-4D6B-A0B2-067A1FE496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082289" y="646834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6" name="Freeform 8">
              <a:extLst>
                <a:ext uri="{FF2B5EF4-FFF2-40B4-BE49-F238E27FC236}">
                  <a16:creationId xmlns:a16="http://schemas.microsoft.com/office/drawing/2014/main" id="{8D5F0F75-672C-4716-AAC5-D39F2B937B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617051" y="642632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6">
              <a:extLst>
                <a:ext uri="{FF2B5EF4-FFF2-40B4-BE49-F238E27FC236}">
                  <a16:creationId xmlns:a16="http://schemas.microsoft.com/office/drawing/2014/main" id="{349E3A15-73B7-4F07-A44E-7B75BF601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3610" y="635005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8" name="Freeform 43">
              <a:extLst>
                <a:ext uri="{FF2B5EF4-FFF2-40B4-BE49-F238E27FC236}">
                  <a16:creationId xmlns:a16="http://schemas.microsoft.com/office/drawing/2014/main" id="{B460F882-3C95-44B1-AB26-6759DD5975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2535" y="5479237"/>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51">
              <a:extLst>
                <a:ext uri="{FF2B5EF4-FFF2-40B4-BE49-F238E27FC236}">
                  <a16:creationId xmlns:a16="http://schemas.microsoft.com/office/drawing/2014/main" id="{3AEE145B-46F9-445A-9E7E-716173BCFA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8881" y="5512695"/>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0" name="Freeform 52">
              <a:extLst>
                <a:ext uri="{FF2B5EF4-FFF2-40B4-BE49-F238E27FC236}">
                  <a16:creationId xmlns:a16="http://schemas.microsoft.com/office/drawing/2014/main" id="{C559D3E2-0DBC-4547-BC00-60A83E47A9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8190" y="5518405"/>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53">
              <a:extLst>
                <a:ext uri="{FF2B5EF4-FFF2-40B4-BE49-F238E27FC236}">
                  <a16:creationId xmlns:a16="http://schemas.microsoft.com/office/drawing/2014/main" id="{F3E7B8C7-7DC7-468C-91CC-824961A285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739" y="5524118"/>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2" name="Freeform 54">
              <a:extLst>
                <a:ext uri="{FF2B5EF4-FFF2-40B4-BE49-F238E27FC236}">
                  <a16:creationId xmlns:a16="http://schemas.microsoft.com/office/drawing/2014/main" id="{9D2B31BB-A3AC-4292-B4E5-BC5F52749C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5674" y="552167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55">
              <a:extLst>
                <a:ext uri="{FF2B5EF4-FFF2-40B4-BE49-F238E27FC236}">
                  <a16:creationId xmlns:a16="http://schemas.microsoft.com/office/drawing/2014/main" id="{32DB1E7E-4833-41CC-AC87-6BAEAFE9C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58671" y="5527382"/>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4" name="Freeform 56">
              <a:extLst>
                <a:ext uri="{FF2B5EF4-FFF2-40B4-BE49-F238E27FC236}">
                  <a16:creationId xmlns:a16="http://schemas.microsoft.com/office/drawing/2014/main" id="{1B674A26-49C7-4604-95D1-894A5AD1B0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91669" y="5527383"/>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57">
              <a:extLst>
                <a:ext uri="{FF2B5EF4-FFF2-40B4-BE49-F238E27FC236}">
                  <a16:creationId xmlns:a16="http://schemas.microsoft.com/office/drawing/2014/main" id="{7D981404-4D96-4A9E-BD2F-2B1C82E9FB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75783" y="5524118"/>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6" name="Freeform 59">
              <a:extLst>
                <a:ext uri="{FF2B5EF4-FFF2-40B4-BE49-F238E27FC236}">
                  <a16:creationId xmlns:a16="http://schemas.microsoft.com/office/drawing/2014/main" id="{5C545757-0463-4AF1-9BB2-6865E44FFE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259" y="5527905"/>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60">
              <a:extLst>
                <a:ext uri="{FF2B5EF4-FFF2-40B4-BE49-F238E27FC236}">
                  <a16:creationId xmlns:a16="http://schemas.microsoft.com/office/drawing/2014/main" id="{00459AAE-3011-4F89-8A4E-613D2A733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98210" y="5566552"/>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8" name="Freeform 61">
              <a:extLst>
                <a:ext uri="{FF2B5EF4-FFF2-40B4-BE49-F238E27FC236}">
                  <a16:creationId xmlns:a16="http://schemas.microsoft.com/office/drawing/2014/main" id="{8C4AD92E-B314-45C4-80D2-85C7334ABC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44565" y="5582057"/>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78">
              <a:extLst>
                <a:ext uri="{FF2B5EF4-FFF2-40B4-BE49-F238E27FC236}">
                  <a16:creationId xmlns:a16="http://schemas.microsoft.com/office/drawing/2014/main" id="{0EE8973D-C3A8-4492-8BF8-E1BD5214D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4600" y="5769742"/>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0" name="Freeform 79">
              <a:extLst>
                <a:ext uri="{FF2B5EF4-FFF2-40B4-BE49-F238E27FC236}">
                  <a16:creationId xmlns:a16="http://schemas.microsoft.com/office/drawing/2014/main" id="{940E1ED8-E032-4984-86EB-711F132CDD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74752" y="577219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80">
              <a:extLst>
                <a:ext uri="{FF2B5EF4-FFF2-40B4-BE49-F238E27FC236}">
                  <a16:creationId xmlns:a16="http://schemas.microsoft.com/office/drawing/2014/main" id="{1E148223-D795-405C-B94F-5CD18996EA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0471" y="5778719"/>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2" name="Freeform 81">
              <a:extLst>
                <a:ext uri="{FF2B5EF4-FFF2-40B4-BE49-F238E27FC236}">
                  <a16:creationId xmlns:a16="http://schemas.microsoft.com/office/drawing/2014/main" id="{20A65903-767B-4F42-9D6D-CBEF7B55D8C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27791" y="5775453"/>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82">
              <a:extLst>
                <a:ext uri="{FF2B5EF4-FFF2-40B4-BE49-F238E27FC236}">
                  <a16:creationId xmlns:a16="http://schemas.microsoft.com/office/drawing/2014/main" id="{CFF03BAF-5274-4D27-873A-CA3947FADB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0932" y="5784429"/>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4" name="Freeform 83">
              <a:extLst>
                <a:ext uri="{FF2B5EF4-FFF2-40B4-BE49-F238E27FC236}">
                  <a16:creationId xmlns:a16="http://schemas.microsoft.com/office/drawing/2014/main" id="{39912D23-7400-475C-B7BC-051E378954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28881" y="5766477"/>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84">
              <a:extLst>
                <a:ext uri="{FF2B5EF4-FFF2-40B4-BE49-F238E27FC236}">
                  <a16:creationId xmlns:a16="http://schemas.microsoft.com/office/drawing/2014/main" id="{53EA24FB-6C37-4094-89BE-BC9F277FC0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4960" y="579014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6" name="Freeform 86">
              <a:extLst>
                <a:ext uri="{FF2B5EF4-FFF2-40B4-BE49-F238E27FC236}">
                  <a16:creationId xmlns:a16="http://schemas.microsoft.com/office/drawing/2014/main" id="{090DA882-3E5F-47E2-A901-ED33177FB5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92" y="576793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89">
              <a:extLst>
                <a:ext uri="{FF2B5EF4-FFF2-40B4-BE49-F238E27FC236}">
                  <a16:creationId xmlns:a16="http://schemas.microsoft.com/office/drawing/2014/main" id="{13DAF9D2-C10F-4FA0-8AAA-EF033FD234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82525" y="582115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8" name="Freeform 90">
              <a:extLst>
                <a:ext uri="{FF2B5EF4-FFF2-40B4-BE49-F238E27FC236}">
                  <a16:creationId xmlns:a16="http://schemas.microsoft.com/office/drawing/2014/main" id="{1DCE6699-4F41-4E6C-B4B4-116F564515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29428" y="585134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105">
              <a:extLst>
                <a:ext uri="{FF2B5EF4-FFF2-40B4-BE49-F238E27FC236}">
                  <a16:creationId xmlns:a16="http://schemas.microsoft.com/office/drawing/2014/main" id="{0D5DA8DB-8A13-4D6E-9F40-E24A7F8F7E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8023" y="6026789"/>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0" name="Freeform 106">
              <a:extLst>
                <a:ext uri="{FF2B5EF4-FFF2-40B4-BE49-F238E27FC236}">
                  <a16:creationId xmlns:a16="http://schemas.microsoft.com/office/drawing/2014/main" id="{00E93E64-19B4-465D-85DE-FD45DFAD53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0286" y="603821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07">
              <a:extLst>
                <a:ext uri="{FF2B5EF4-FFF2-40B4-BE49-F238E27FC236}">
                  <a16:creationId xmlns:a16="http://schemas.microsoft.com/office/drawing/2014/main" id="{9E00DA49-033D-45D2-8D7C-0DE5BC6EAB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82735" y="60504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2" name="Freeform 108">
              <a:extLst>
                <a:ext uri="{FF2B5EF4-FFF2-40B4-BE49-F238E27FC236}">
                  <a16:creationId xmlns:a16="http://schemas.microsoft.com/office/drawing/2014/main" id="{C9BB8FB7-501F-4EF7-811C-DFC36C6971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3512" y="6050453"/>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109">
              <a:extLst>
                <a:ext uri="{FF2B5EF4-FFF2-40B4-BE49-F238E27FC236}">
                  <a16:creationId xmlns:a16="http://schemas.microsoft.com/office/drawing/2014/main" id="{70F631DA-C640-4FC1-A59E-F133F83BAA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15587" y="6053719"/>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4" name="Freeform 110">
              <a:extLst>
                <a:ext uri="{FF2B5EF4-FFF2-40B4-BE49-F238E27FC236}">
                  <a16:creationId xmlns:a16="http://schemas.microsoft.com/office/drawing/2014/main" id="{C0C246D6-738C-4854-BDD0-6669E99D6E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6714" y="605370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11">
              <a:extLst>
                <a:ext uri="{FF2B5EF4-FFF2-40B4-BE49-F238E27FC236}">
                  <a16:creationId xmlns:a16="http://schemas.microsoft.com/office/drawing/2014/main" id="{2B88D097-4630-4514-BD1C-D1FC57D059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56827" y="606595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6" name="Freeform 112">
              <a:extLst>
                <a:ext uri="{FF2B5EF4-FFF2-40B4-BE49-F238E27FC236}">
                  <a16:creationId xmlns:a16="http://schemas.microsoft.com/office/drawing/2014/main" id="{895172E5-4D7B-4E9E-9DC0-7AC40AFE27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1963" y="606595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122">
              <a:extLst>
                <a:ext uri="{FF2B5EF4-FFF2-40B4-BE49-F238E27FC236}">
                  <a16:creationId xmlns:a16="http://schemas.microsoft.com/office/drawing/2014/main" id="{E16BE8D6-8745-46D3-BB8C-7D9F905F24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3305" y="6298524"/>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8" name="Freeform 123">
              <a:extLst>
                <a:ext uri="{FF2B5EF4-FFF2-40B4-BE49-F238E27FC236}">
                  <a16:creationId xmlns:a16="http://schemas.microsoft.com/office/drawing/2014/main" id="{B21B0D38-9A6B-4C03-9C68-BFCDD0CE34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120" y="6277308"/>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130">
              <a:extLst>
                <a:ext uri="{FF2B5EF4-FFF2-40B4-BE49-F238E27FC236}">
                  <a16:creationId xmlns:a16="http://schemas.microsoft.com/office/drawing/2014/main" id="{BD88B61E-A1B6-4C3F-9CDA-F14697C394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6243" y="6277308"/>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0" name="Freeform 132">
              <a:extLst>
                <a:ext uri="{FF2B5EF4-FFF2-40B4-BE49-F238E27FC236}">
                  <a16:creationId xmlns:a16="http://schemas.microsoft.com/office/drawing/2014/main" id="{7F412678-E91D-445B-B569-92A65FE4F2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58397" y="630750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134">
              <a:extLst>
                <a:ext uri="{FF2B5EF4-FFF2-40B4-BE49-F238E27FC236}">
                  <a16:creationId xmlns:a16="http://schemas.microsoft.com/office/drawing/2014/main" id="{D5C03A86-E86B-4343-BE21-5E5D4DF2F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16135" y="6305053"/>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2" name="Freeform 135">
              <a:extLst>
                <a:ext uri="{FF2B5EF4-FFF2-40B4-BE49-F238E27FC236}">
                  <a16:creationId xmlns:a16="http://schemas.microsoft.com/office/drawing/2014/main" id="{7E23784D-2CA3-4407-A29D-F04954A443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65185" y="6314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3" name="Freeform 141">
              <a:extLst>
                <a:ext uri="{FF2B5EF4-FFF2-40B4-BE49-F238E27FC236}">
                  <a16:creationId xmlns:a16="http://schemas.microsoft.com/office/drawing/2014/main" id="{9B6ED33F-264E-4FE0-BB23-5923775E24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1625" y="633198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4" name="Freeform 32">
              <a:extLst>
                <a:ext uri="{FF2B5EF4-FFF2-40B4-BE49-F238E27FC236}">
                  <a16:creationId xmlns:a16="http://schemas.microsoft.com/office/drawing/2014/main" id="{CE917B1B-8131-4DE5-AD2C-71A079AA47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3161" y="5553203"/>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5" name="Freeform 37">
              <a:extLst>
                <a:ext uri="{FF2B5EF4-FFF2-40B4-BE49-F238E27FC236}">
                  <a16:creationId xmlns:a16="http://schemas.microsoft.com/office/drawing/2014/main" id="{5E8CF6E6-E598-4397-91BA-6C2A426A84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89595" y="5546674"/>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6" name="Freeform 40">
              <a:extLst>
                <a:ext uri="{FF2B5EF4-FFF2-40B4-BE49-F238E27FC236}">
                  <a16:creationId xmlns:a16="http://schemas.microsoft.com/office/drawing/2014/main" id="{4B4D2234-D9B8-4F69-A88F-BAC724294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97773" y="5562178"/>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7" name="Freeform 44">
              <a:extLst>
                <a:ext uri="{FF2B5EF4-FFF2-40B4-BE49-F238E27FC236}">
                  <a16:creationId xmlns:a16="http://schemas.microsoft.com/office/drawing/2014/main" id="{FAC6F190-5E32-4356-8ACA-C8D84EBD79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48018" y="5576868"/>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8" name="Freeform 46">
              <a:extLst>
                <a:ext uri="{FF2B5EF4-FFF2-40B4-BE49-F238E27FC236}">
                  <a16:creationId xmlns:a16="http://schemas.microsoft.com/office/drawing/2014/main" id="{05549845-8416-4013-9839-D79CB20AB6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37038" y="5556465"/>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9" name="Freeform 47">
              <a:extLst>
                <a:ext uri="{FF2B5EF4-FFF2-40B4-BE49-F238E27FC236}">
                  <a16:creationId xmlns:a16="http://schemas.microsoft.com/office/drawing/2014/main" id="{467A23A5-6422-47E9-9190-43A9501C87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41065" y="5586660"/>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0" name="Freeform 48">
              <a:extLst>
                <a:ext uri="{FF2B5EF4-FFF2-40B4-BE49-F238E27FC236}">
                  <a16:creationId xmlns:a16="http://schemas.microsoft.com/office/drawing/2014/main" id="{AA5E43AB-DA6B-477B-94EF-BF73ACCE3E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15091" y="5598084"/>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1" name="Freeform 62">
              <a:extLst>
                <a:ext uri="{FF2B5EF4-FFF2-40B4-BE49-F238E27FC236}">
                  <a16:creationId xmlns:a16="http://schemas.microsoft.com/office/drawing/2014/main" id="{90CBC3ED-5170-4805-987F-F3964917F0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62801" y="580127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2" name="Freeform 63">
              <a:extLst>
                <a:ext uri="{FF2B5EF4-FFF2-40B4-BE49-F238E27FC236}">
                  <a16:creationId xmlns:a16="http://schemas.microsoft.com/office/drawing/2014/main" id="{C14C5E5E-6018-4BB4-8238-A6B217328E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940515" y="5780056"/>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3" name="Freeform 64">
              <a:extLst>
                <a:ext uri="{FF2B5EF4-FFF2-40B4-BE49-F238E27FC236}">
                  <a16:creationId xmlns:a16="http://schemas.microsoft.com/office/drawing/2014/main" id="{A1D002AF-6CBB-4688-B6CC-623D057EAA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787" y="581596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4" name="Freeform 65">
              <a:extLst>
                <a:ext uri="{FF2B5EF4-FFF2-40B4-BE49-F238E27FC236}">
                  <a16:creationId xmlns:a16="http://schemas.microsoft.com/office/drawing/2014/main" id="{A3BCCB11-25A2-4C56-96AC-E8B384E20D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55168" y="583391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5" name="Freeform 68">
              <a:extLst>
                <a:ext uri="{FF2B5EF4-FFF2-40B4-BE49-F238E27FC236}">
                  <a16:creationId xmlns:a16="http://schemas.microsoft.com/office/drawing/2014/main" id="{48470416-A7F5-4041-B3E7-BF525DD8BD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0429" y="5819226"/>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6" name="Freeform 75">
              <a:extLst>
                <a:ext uri="{FF2B5EF4-FFF2-40B4-BE49-F238E27FC236}">
                  <a16:creationId xmlns:a16="http://schemas.microsoft.com/office/drawing/2014/main" id="{6763146B-0E01-4BC3-A3E6-5736905584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67433" y="5780057"/>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7" name="Freeform 77">
              <a:extLst>
                <a:ext uri="{FF2B5EF4-FFF2-40B4-BE49-F238E27FC236}">
                  <a16:creationId xmlns:a16="http://schemas.microsoft.com/office/drawing/2014/main" id="{C324338F-04C1-419D-90C1-D83AA1B763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18564" y="586492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8" name="Freeform 91">
              <a:extLst>
                <a:ext uri="{FF2B5EF4-FFF2-40B4-BE49-F238E27FC236}">
                  <a16:creationId xmlns:a16="http://schemas.microsoft.com/office/drawing/2014/main" id="{77835AED-A441-4532-AF89-B3FF7CFD55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95527" y="6064758"/>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9" name="Freeform 92">
              <a:extLst>
                <a:ext uri="{FF2B5EF4-FFF2-40B4-BE49-F238E27FC236}">
                  <a16:creationId xmlns:a16="http://schemas.microsoft.com/office/drawing/2014/main" id="{F2B6F66E-9B92-42DA-9FA1-35F0ECE1AB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51481" y="6064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0" name="Freeform 93">
              <a:extLst>
                <a:ext uri="{FF2B5EF4-FFF2-40B4-BE49-F238E27FC236}">
                  <a16:creationId xmlns:a16="http://schemas.microsoft.com/office/drawing/2014/main" id="{AB5426E1-AAC8-413F-8343-E690D35765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11063" y="607301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1" name="Freeform 94">
              <a:extLst>
                <a:ext uri="{FF2B5EF4-FFF2-40B4-BE49-F238E27FC236}">
                  <a16:creationId xmlns:a16="http://schemas.microsoft.com/office/drawing/2014/main" id="{6EDE8D39-527D-48EC-A60E-822896A700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99758" y="6100755"/>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2" name="Freeform 95">
              <a:extLst>
                <a:ext uri="{FF2B5EF4-FFF2-40B4-BE49-F238E27FC236}">
                  <a16:creationId xmlns:a16="http://schemas.microsoft.com/office/drawing/2014/main" id="{63CA0069-4DAE-4E19-9375-30664E1367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87749" y="610320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3" name="Freeform 96">
              <a:extLst>
                <a:ext uri="{FF2B5EF4-FFF2-40B4-BE49-F238E27FC236}">
                  <a16:creationId xmlns:a16="http://schemas.microsoft.com/office/drawing/2014/main" id="{EE4F3DAA-A482-4317-AC07-D9EACF4ABD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06156" y="6109731"/>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4" name="Freeform 97">
              <a:extLst>
                <a:ext uri="{FF2B5EF4-FFF2-40B4-BE49-F238E27FC236}">
                  <a16:creationId xmlns:a16="http://schemas.microsoft.com/office/drawing/2014/main" id="{C4558B65-3D1B-4341-9469-54BDB407D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99824" y="6112179"/>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5" name="Freeform 98">
              <a:extLst>
                <a:ext uri="{FF2B5EF4-FFF2-40B4-BE49-F238E27FC236}">
                  <a16:creationId xmlns:a16="http://schemas.microsoft.com/office/drawing/2014/main" id="{8A11C831-3A34-41C8-BF81-577F36D3BF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81416" y="6112179"/>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6" name="Freeform 99">
              <a:extLst>
                <a:ext uri="{FF2B5EF4-FFF2-40B4-BE49-F238E27FC236}">
                  <a16:creationId xmlns:a16="http://schemas.microsoft.com/office/drawing/2014/main" id="{3BAA8579-0187-4116-9506-0798BD48B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74601" y="6112177"/>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7" name="Freeform 100">
              <a:extLst>
                <a:ext uri="{FF2B5EF4-FFF2-40B4-BE49-F238E27FC236}">
                  <a16:creationId xmlns:a16="http://schemas.microsoft.com/office/drawing/2014/main" id="{B66832E9-B0E5-4132-99E9-2286FE26CB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26949" y="611217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8" name="Freeform 101">
              <a:extLst>
                <a:ext uri="{FF2B5EF4-FFF2-40B4-BE49-F238E27FC236}">
                  <a16:creationId xmlns:a16="http://schemas.microsoft.com/office/drawing/2014/main" id="{1F5F17DC-C7BC-4D44-BFD1-1D5002D670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24162" y="6118708"/>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9" name="Freeform 102">
              <a:extLst>
                <a:ext uri="{FF2B5EF4-FFF2-40B4-BE49-F238E27FC236}">
                  <a16:creationId xmlns:a16="http://schemas.microsoft.com/office/drawing/2014/main" id="{AAD24A6B-1C15-45BF-A44D-C5DCFDF7C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01940" y="6121971"/>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0" name="Freeform 103">
              <a:extLst>
                <a:ext uri="{FF2B5EF4-FFF2-40B4-BE49-F238E27FC236}">
                  <a16:creationId xmlns:a16="http://schemas.microsoft.com/office/drawing/2014/main" id="{B2B7773D-7624-4799-8DC2-2125C7B588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64247" y="612768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1" name="Freeform 104">
              <a:extLst>
                <a:ext uri="{FF2B5EF4-FFF2-40B4-BE49-F238E27FC236}">
                  <a16:creationId xmlns:a16="http://schemas.microsoft.com/office/drawing/2014/main" id="{43BDB876-DF8F-473C-94AD-3B85C7D0D0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3513" y="612768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2" name="Freeform 113">
              <a:extLst>
                <a:ext uri="{FF2B5EF4-FFF2-40B4-BE49-F238E27FC236}">
                  <a16:creationId xmlns:a16="http://schemas.microsoft.com/office/drawing/2014/main" id="{E7BAEA9F-0A15-4A6A-9DE3-17E52616DF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1734" y="6173380"/>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3" name="Freeform 114">
              <a:extLst>
                <a:ext uri="{FF2B5EF4-FFF2-40B4-BE49-F238E27FC236}">
                  <a16:creationId xmlns:a16="http://schemas.microsoft.com/office/drawing/2014/main" id="{F44C7BB7-3BF8-4B57-8300-B074761B6F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68188" y="617338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4" name="Freeform 115">
              <a:extLst>
                <a:ext uri="{FF2B5EF4-FFF2-40B4-BE49-F238E27FC236}">
                  <a16:creationId xmlns:a16="http://schemas.microsoft.com/office/drawing/2014/main" id="{5C9E2587-EA6E-4862-835F-7E8AC5DFC8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31042" y="6179093"/>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5" name="Freeform 117">
              <a:extLst>
                <a:ext uri="{FF2B5EF4-FFF2-40B4-BE49-F238E27FC236}">
                  <a16:creationId xmlns:a16="http://schemas.microsoft.com/office/drawing/2014/main" id="{9FDF4C88-B02F-4199-9B67-75901180BF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6279" y="61913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6" name="Freeform 118">
              <a:extLst>
                <a:ext uri="{FF2B5EF4-FFF2-40B4-BE49-F238E27FC236}">
                  <a16:creationId xmlns:a16="http://schemas.microsoft.com/office/drawing/2014/main" id="{5640818D-9BF5-4056-A10A-B26AE54949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87223" y="619459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7" name="Freeform 119">
              <a:extLst>
                <a:ext uri="{FF2B5EF4-FFF2-40B4-BE49-F238E27FC236}">
                  <a16:creationId xmlns:a16="http://schemas.microsoft.com/office/drawing/2014/main" id="{DCBD257A-A1D2-4931-9090-48B1E21D5E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47958" y="618235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8" name="Freeform 120">
              <a:extLst>
                <a:ext uri="{FF2B5EF4-FFF2-40B4-BE49-F238E27FC236}">
                  <a16:creationId xmlns:a16="http://schemas.microsoft.com/office/drawing/2014/main" id="{EF75A49A-C910-4E27-B0E0-AF15C2B3D4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81754" y="636025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9" name="Freeform 121">
              <a:extLst>
                <a:ext uri="{FF2B5EF4-FFF2-40B4-BE49-F238E27FC236}">
                  <a16:creationId xmlns:a16="http://schemas.microsoft.com/office/drawing/2014/main" id="{09175BB4-78AB-4F07-9A7C-195C9FF50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61985" y="636677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0" name="Freeform 125">
              <a:extLst>
                <a:ext uri="{FF2B5EF4-FFF2-40B4-BE49-F238E27FC236}">
                  <a16:creationId xmlns:a16="http://schemas.microsoft.com/office/drawing/2014/main" id="{E4647752-F098-4C74-8685-415ADC8BFF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50219" y="6370450"/>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1" name="Freeform 126">
              <a:extLst>
                <a:ext uri="{FF2B5EF4-FFF2-40B4-BE49-F238E27FC236}">
                  <a16:creationId xmlns:a16="http://schemas.microsoft.com/office/drawing/2014/main" id="{AF23AEF6-4648-479D-9E57-75D4087D05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0429" y="6390444"/>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2" name="Freeform 127">
              <a:extLst>
                <a:ext uri="{FF2B5EF4-FFF2-40B4-BE49-F238E27FC236}">
                  <a16:creationId xmlns:a16="http://schemas.microsoft.com/office/drawing/2014/main" id="{A85CD8C4-1E33-42C9-BCBB-91B9CDE9E7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75213" y="6390443"/>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3" name="Freeform 128">
              <a:extLst>
                <a:ext uri="{FF2B5EF4-FFF2-40B4-BE49-F238E27FC236}">
                  <a16:creationId xmlns:a16="http://schemas.microsoft.com/office/drawing/2014/main" id="{32D2257B-0B7A-4918-A6B3-74552983CE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02403" y="6393706"/>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4" name="Freeform 129">
              <a:extLst>
                <a:ext uri="{FF2B5EF4-FFF2-40B4-BE49-F238E27FC236}">
                  <a16:creationId xmlns:a16="http://schemas.microsoft.com/office/drawing/2014/main" id="{B6E8A044-F3AC-48ED-B8A6-D2EDD3F694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50199" y="6393706"/>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5" name="Freeform 133">
              <a:extLst>
                <a:ext uri="{FF2B5EF4-FFF2-40B4-BE49-F238E27FC236}">
                  <a16:creationId xmlns:a16="http://schemas.microsoft.com/office/drawing/2014/main" id="{248AF2CF-3B97-49B3-8E08-2820E763B5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357015" y="6402684"/>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6" name="Freeform 136">
              <a:extLst>
                <a:ext uri="{FF2B5EF4-FFF2-40B4-BE49-F238E27FC236}">
                  <a16:creationId xmlns:a16="http://schemas.microsoft.com/office/drawing/2014/main" id="{B5BEC596-B534-44B2-B1B8-78C1FBBA36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5860" y="641492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7" name="Freeform 137">
              <a:extLst>
                <a:ext uri="{FF2B5EF4-FFF2-40B4-BE49-F238E27FC236}">
                  <a16:creationId xmlns:a16="http://schemas.microsoft.com/office/drawing/2014/main" id="{F45F86F4-28DB-49BC-8B6B-B703086F43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18231" y="641818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8" name="Freeform 138">
              <a:extLst>
                <a:ext uri="{FF2B5EF4-FFF2-40B4-BE49-F238E27FC236}">
                  <a16:creationId xmlns:a16="http://schemas.microsoft.com/office/drawing/2014/main" id="{2932A0BD-C987-4A93-91DC-E277DC89CC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65674" y="6420637"/>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9" name="Freeform 139">
              <a:extLst>
                <a:ext uri="{FF2B5EF4-FFF2-40B4-BE49-F238E27FC236}">
                  <a16:creationId xmlns:a16="http://schemas.microsoft.com/office/drawing/2014/main" id="{DD6B3E88-4337-44F0-80CD-D96F69C2F1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87222" y="6427164"/>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0" name="Freeform 140">
              <a:extLst>
                <a:ext uri="{FF2B5EF4-FFF2-40B4-BE49-F238E27FC236}">
                  <a16:creationId xmlns:a16="http://schemas.microsoft.com/office/drawing/2014/main" id="{2A481A9C-8E49-4886-B0B8-B391B54DE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45213" y="6430428"/>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1" name="Freeform 142">
              <a:extLst>
                <a:ext uri="{FF2B5EF4-FFF2-40B4-BE49-F238E27FC236}">
                  <a16:creationId xmlns:a16="http://schemas.microsoft.com/office/drawing/2014/main" id="{F74D151E-F322-43E1-AAAA-39C16A828D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15774" y="64573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2" name="Freeform 143">
              <a:extLst>
                <a:ext uri="{FF2B5EF4-FFF2-40B4-BE49-F238E27FC236}">
                  <a16:creationId xmlns:a16="http://schemas.microsoft.com/office/drawing/2014/main" id="{BF3063F9-CB9B-4822-865E-5BFC90AF9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42843" y="6460620"/>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3" name="Freeform 144">
              <a:extLst>
                <a:ext uri="{FF2B5EF4-FFF2-40B4-BE49-F238E27FC236}">
                  <a16:creationId xmlns:a16="http://schemas.microsoft.com/office/drawing/2014/main" id="{F541B440-1CE7-46DE-8E58-B472C9E62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1352" y="6457357"/>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4" name="Freeform 145">
              <a:extLst>
                <a:ext uri="{FF2B5EF4-FFF2-40B4-BE49-F238E27FC236}">
                  <a16:creationId xmlns:a16="http://schemas.microsoft.com/office/drawing/2014/main" id="{25E18B25-35CB-4DFC-B428-063F245D0B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21373" y="6463070"/>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5" name="Freeform 8">
              <a:extLst>
                <a:ext uri="{FF2B5EF4-FFF2-40B4-BE49-F238E27FC236}">
                  <a16:creationId xmlns:a16="http://schemas.microsoft.com/office/drawing/2014/main" id="{AC3EF75E-9D39-42A1-8744-0314BE64AB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76864" y="642104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6" name="Freeform 129">
              <a:extLst>
                <a:ext uri="{FF2B5EF4-FFF2-40B4-BE49-F238E27FC236}">
                  <a16:creationId xmlns:a16="http://schemas.microsoft.com/office/drawing/2014/main" id="{5B830616-AB5F-4414-891C-D7D65A1C2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20744" y="5781063"/>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7" name="Freeform 133">
              <a:extLst>
                <a:ext uri="{FF2B5EF4-FFF2-40B4-BE49-F238E27FC236}">
                  <a16:creationId xmlns:a16="http://schemas.microsoft.com/office/drawing/2014/main" id="{B84FCDC4-EB04-49F6-83E1-AE030D9139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59809" y="581473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8" name="Freeform 129">
              <a:extLst>
                <a:ext uri="{FF2B5EF4-FFF2-40B4-BE49-F238E27FC236}">
                  <a16:creationId xmlns:a16="http://schemas.microsoft.com/office/drawing/2014/main" id="{297CFE06-B273-4E3A-828B-7F2391E723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50782" y="556917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9" name="Freeform 133">
              <a:extLst>
                <a:ext uri="{FF2B5EF4-FFF2-40B4-BE49-F238E27FC236}">
                  <a16:creationId xmlns:a16="http://schemas.microsoft.com/office/drawing/2014/main" id="{3DB916FA-F738-4FDC-856A-EC97DEA0FA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04120" y="5598084"/>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0" name="Freeform 144">
              <a:extLst>
                <a:ext uri="{FF2B5EF4-FFF2-40B4-BE49-F238E27FC236}">
                  <a16:creationId xmlns:a16="http://schemas.microsoft.com/office/drawing/2014/main" id="{84355883-FB7A-47AA-BA56-AF9F915525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57282" y="5553207"/>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82" name="Freeform 142">
            <a:extLst>
              <a:ext uri="{FF2B5EF4-FFF2-40B4-BE49-F238E27FC236}">
                <a16:creationId xmlns:a16="http://schemas.microsoft.com/office/drawing/2014/main" id="{869C3428-7E23-4E31-828E-09F276DAC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20574" y="67621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769438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0BCF8C-C1ED-41B4-C57B-45EC7345DB3B}"/>
              </a:ext>
            </a:extLst>
          </p:cNvPr>
          <p:cNvSpPr txBox="1"/>
          <p:nvPr/>
        </p:nvSpPr>
        <p:spPr>
          <a:xfrm>
            <a:off x="1632857" y="127000"/>
            <a:ext cx="586014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Times New Roman"/>
                <a:cs typeface="Times New Roman"/>
              </a:rPr>
              <a:t>References</a:t>
            </a:r>
            <a:endParaRPr lang="en-US" sz="3200" dirty="0">
              <a:latin typeface="Times New Roman"/>
              <a:cs typeface="Times New Roman"/>
            </a:endParaRPr>
          </a:p>
        </p:txBody>
      </p:sp>
      <p:sp>
        <p:nvSpPr>
          <p:cNvPr id="3" name="TextBox 2">
            <a:extLst>
              <a:ext uri="{FF2B5EF4-FFF2-40B4-BE49-F238E27FC236}">
                <a16:creationId xmlns:a16="http://schemas.microsoft.com/office/drawing/2014/main" id="{49F0CBD4-BF04-589C-04CA-C04492FAC076}"/>
              </a:ext>
            </a:extLst>
          </p:cNvPr>
          <p:cNvSpPr txBox="1"/>
          <p:nvPr/>
        </p:nvSpPr>
        <p:spPr>
          <a:xfrm>
            <a:off x="272142" y="671285"/>
            <a:ext cx="11684000"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100" dirty="0">
                <a:latin typeface="Times New Roman"/>
                <a:ea typeface="+mn-lt"/>
                <a:cs typeface="+mn-lt"/>
              </a:rPr>
              <a:t>Baum, T., Mooney, S.K., Robinson, R.N. and </a:t>
            </a:r>
            <a:r>
              <a:rPr lang="en-GB" sz="1100" err="1">
                <a:latin typeface="Times New Roman"/>
                <a:ea typeface="+mn-lt"/>
                <a:cs typeface="+mn-lt"/>
              </a:rPr>
              <a:t>Solnet</a:t>
            </a:r>
            <a:r>
              <a:rPr lang="en-GB" sz="1100" dirty="0">
                <a:latin typeface="Times New Roman"/>
                <a:ea typeface="+mn-lt"/>
                <a:cs typeface="+mn-lt"/>
              </a:rPr>
              <a:t>, D., (2020). COVID-19’s impact on the hospitality workforce–new crisis or amplification of the norm?. </a:t>
            </a:r>
            <a:r>
              <a:rPr lang="en-GB" sz="1100" i="1" dirty="0">
                <a:latin typeface="Times New Roman"/>
                <a:ea typeface="+mn-lt"/>
                <a:cs typeface="+mn-lt"/>
              </a:rPr>
              <a:t>International Journal of Contemporary Hospitality Management</a:t>
            </a:r>
            <a:r>
              <a:rPr lang="en-GB" sz="1100" dirty="0">
                <a:latin typeface="Times New Roman"/>
                <a:ea typeface="+mn-lt"/>
                <a:cs typeface="+mn-lt"/>
              </a:rPr>
              <a:t>, </a:t>
            </a:r>
            <a:r>
              <a:rPr lang="en-GB" sz="1100" i="1" dirty="0">
                <a:latin typeface="Times New Roman"/>
                <a:ea typeface="+mn-lt"/>
                <a:cs typeface="+mn-lt"/>
              </a:rPr>
              <a:t>32</a:t>
            </a:r>
            <a:r>
              <a:rPr lang="en-GB" sz="1100" dirty="0">
                <a:latin typeface="Times New Roman"/>
                <a:ea typeface="+mn-lt"/>
                <a:cs typeface="+mn-lt"/>
              </a:rPr>
              <a:t>(9), pp.2813-2829.</a:t>
            </a:r>
            <a:endParaRPr lang="en-US" sz="1100">
              <a:latin typeface="Times New Roman"/>
              <a:cs typeface="Times New Roman"/>
            </a:endParaRPr>
          </a:p>
          <a:p>
            <a:pPr algn="just"/>
            <a:r>
              <a:rPr lang="en-GB" sz="1100" dirty="0">
                <a:latin typeface="Times New Roman"/>
                <a:ea typeface="+mn-lt"/>
                <a:cs typeface="+mn-lt"/>
              </a:rPr>
              <a:t>Bengisu, M. and Balta, S., (2024). Employment of the workforce with disabilities in the hospitality industry. In </a:t>
            </a:r>
            <a:r>
              <a:rPr lang="en-GB" sz="1100" i="1" dirty="0">
                <a:latin typeface="Times New Roman"/>
                <a:ea typeface="+mn-lt"/>
                <a:cs typeface="+mn-lt"/>
              </a:rPr>
              <a:t>A Sustainable Tourism Workforce</a:t>
            </a:r>
            <a:r>
              <a:rPr lang="en-GB" sz="1100" dirty="0">
                <a:latin typeface="Times New Roman"/>
                <a:ea typeface="+mn-lt"/>
                <a:cs typeface="+mn-lt"/>
              </a:rPr>
              <a:t> (pp. 69-91). Routledge.</a:t>
            </a:r>
            <a:endParaRPr lang="en-US" sz="1100">
              <a:latin typeface="Times New Roman"/>
              <a:cs typeface="Times New Roman"/>
            </a:endParaRPr>
          </a:p>
          <a:p>
            <a:pPr algn="just"/>
            <a:r>
              <a:rPr lang="en-GB" sz="1100" dirty="0">
                <a:latin typeface="Times New Roman"/>
                <a:ea typeface="+mn-lt"/>
                <a:cs typeface="+mn-lt"/>
              </a:rPr>
              <a:t>EMEA (2024) </a:t>
            </a:r>
            <a:r>
              <a:rPr lang="en-GB" sz="1100" i="1" dirty="0">
                <a:latin typeface="Times New Roman"/>
                <a:ea typeface="+mn-lt"/>
                <a:cs typeface="+mn-lt"/>
              </a:rPr>
              <a:t>The Hospitality Workforce Report: H2 2023 - fourth</a:t>
            </a:r>
            <a:r>
              <a:rPr lang="en-GB" sz="1100" dirty="0">
                <a:latin typeface="Times New Roman"/>
                <a:ea typeface="+mn-lt"/>
                <a:cs typeface="+mn-lt"/>
              </a:rPr>
              <a:t>, </a:t>
            </a:r>
            <a:r>
              <a:rPr lang="en-GB" sz="1100" i="1" dirty="0">
                <a:latin typeface="Times New Roman"/>
                <a:ea typeface="+mn-lt"/>
                <a:cs typeface="+mn-lt"/>
              </a:rPr>
              <a:t>EMEA</a:t>
            </a:r>
            <a:r>
              <a:rPr lang="en-GB" sz="1100" dirty="0">
                <a:latin typeface="Times New Roman"/>
                <a:ea typeface="+mn-lt"/>
                <a:cs typeface="+mn-lt"/>
              </a:rPr>
              <a:t>. Available at: </a:t>
            </a:r>
            <a:r>
              <a:rPr lang="en-GB" sz="1100" dirty="0">
                <a:latin typeface="Times New Roman"/>
                <a:ea typeface="+mn-lt"/>
                <a:cs typeface="+mn-lt"/>
                <a:hlinkClick r:id="rId3"/>
              </a:rPr>
              <a:t>https://uk.fourth.com/white-paper/the-hospitality-workforce-update</a:t>
            </a:r>
            <a:r>
              <a:rPr lang="en-GB" sz="1100" dirty="0">
                <a:latin typeface="Times New Roman"/>
                <a:ea typeface="+mn-lt"/>
                <a:cs typeface="+mn-lt"/>
              </a:rPr>
              <a:t> (Accessed: 03 November 2024). </a:t>
            </a:r>
            <a:endParaRPr lang="en-US" sz="1100">
              <a:latin typeface="Times New Roman"/>
              <a:cs typeface="Times New Roman"/>
            </a:endParaRPr>
          </a:p>
          <a:p>
            <a:pPr algn="just"/>
            <a:r>
              <a:rPr lang="en-GB" sz="1100" dirty="0">
                <a:latin typeface="Times New Roman"/>
                <a:ea typeface="+mn-lt"/>
                <a:cs typeface="+mn-lt"/>
              </a:rPr>
              <a:t>Goh, E. and </a:t>
            </a:r>
            <a:r>
              <a:rPr lang="en-GB" sz="1100" err="1">
                <a:latin typeface="Times New Roman"/>
                <a:ea typeface="+mn-lt"/>
                <a:cs typeface="+mn-lt"/>
              </a:rPr>
              <a:t>Okumus</a:t>
            </a:r>
            <a:r>
              <a:rPr lang="en-GB" sz="1100" dirty="0">
                <a:latin typeface="Times New Roman"/>
                <a:ea typeface="+mn-lt"/>
                <a:cs typeface="+mn-lt"/>
              </a:rPr>
              <a:t>, F., (2020). Avoiding the hospitality workforce bubble: Strategies to attract and retain generation Z talent in the hospitality workforce. </a:t>
            </a:r>
            <a:r>
              <a:rPr lang="en-GB" sz="1100" i="1" dirty="0">
                <a:latin typeface="Times New Roman"/>
                <a:ea typeface="+mn-lt"/>
                <a:cs typeface="+mn-lt"/>
              </a:rPr>
              <a:t>Tourism Management Perspectives</a:t>
            </a:r>
            <a:r>
              <a:rPr lang="en-GB" sz="1100" dirty="0">
                <a:latin typeface="Times New Roman"/>
                <a:ea typeface="+mn-lt"/>
                <a:cs typeface="+mn-lt"/>
              </a:rPr>
              <a:t>, </a:t>
            </a:r>
            <a:r>
              <a:rPr lang="en-GB" sz="1100" i="1" dirty="0">
                <a:latin typeface="Times New Roman"/>
                <a:ea typeface="+mn-lt"/>
                <a:cs typeface="+mn-lt"/>
              </a:rPr>
              <a:t>33</a:t>
            </a:r>
            <a:r>
              <a:rPr lang="en-GB" sz="1100" dirty="0">
                <a:latin typeface="Times New Roman"/>
                <a:ea typeface="+mn-lt"/>
                <a:cs typeface="+mn-lt"/>
              </a:rPr>
              <a:t>, p.100603.</a:t>
            </a:r>
            <a:endParaRPr lang="en-US" sz="1100">
              <a:latin typeface="Times New Roman"/>
              <a:cs typeface="Times New Roman"/>
            </a:endParaRPr>
          </a:p>
          <a:p>
            <a:pPr algn="just"/>
            <a:r>
              <a:rPr lang="en-GB" sz="1100" dirty="0">
                <a:latin typeface="Times New Roman"/>
                <a:ea typeface="+mn-lt"/>
                <a:cs typeface="+mn-lt"/>
              </a:rPr>
              <a:t>Gui, C., Luo, A., Zhang, P. and Deng, A., (2020). A meta-analysis of transformational leadership in hospitality research. </a:t>
            </a:r>
            <a:r>
              <a:rPr lang="en-GB" sz="1100" i="1" dirty="0">
                <a:latin typeface="Times New Roman"/>
                <a:ea typeface="+mn-lt"/>
                <a:cs typeface="+mn-lt"/>
              </a:rPr>
              <a:t>International Journal of Contemporary Hospitality Management</a:t>
            </a:r>
            <a:r>
              <a:rPr lang="en-GB" sz="1100" dirty="0">
                <a:latin typeface="Times New Roman"/>
                <a:ea typeface="+mn-lt"/>
                <a:cs typeface="+mn-lt"/>
              </a:rPr>
              <a:t>, </a:t>
            </a:r>
            <a:r>
              <a:rPr lang="en-GB" sz="1100" i="1" dirty="0">
                <a:latin typeface="Times New Roman"/>
                <a:ea typeface="+mn-lt"/>
                <a:cs typeface="+mn-lt"/>
              </a:rPr>
              <a:t>32</a:t>
            </a:r>
            <a:r>
              <a:rPr lang="en-GB" sz="1100" dirty="0">
                <a:latin typeface="Times New Roman"/>
                <a:ea typeface="+mn-lt"/>
                <a:cs typeface="+mn-lt"/>
              </a:rPr>
              <a:t>(6), pp.2137-2154.</a:t>
            </a:r>
            <a:endParaRPr lang="en-US" sz="1100">
              <a:latin typeface="Times New Roman"/>
              <a:cs typeface="Times New Roman"/>
            </a:endParaRPr>
          </a:p>
          <a:p>
            <a:pPr algn="just"/>
            <a:r>
              <a:rPr lang="en-GB" sz="1100" dirty="0">
                <a:latin typeface="Times New Roman"/>
                <a:ea typeface="+mn-lt"/>
                <a:cs typeface="+mn-lt"/>
              </a:rPr>
              <a:t>Gupta, R., Hasan, M.M., Islam, S.Z., Yasmin, T. and Uddin, J., (2023). Evaluating the Brexit and COVID-19’s influence on the UK economy: a data analysis. </a:t>
            </a:r>
            <a:r>
              <a:rPr lang="en-GB" sz="1100" i="1" err="1">
                <a:latin typeface="Times New Roman"/>
                <a:ea typeface="+mn-lt"/>
                <a:cs typeface="+mn-lt"/>
              </a:rPr>
              <a:t>Plos</a:t>
            </a:r>
            <a:r>
              <a:rPr lang="en-GB" sz="1100" i="1" dirty="0">
                <a:latin typeface="Times New Roman"/>
                <a:ea typeface="+mn-lt"/>
                <a:cs typeface="+mn-lt"/>
              </a:rPr>
              <a:t> one</a:t>
            </a:r>
            <a:r>
              <a:rPr lang="en-GB" sz="1100" dirty="0">
                <a:latin typeface="Times New Roman"/>
                <a:ea typeface="+mn-lt"/>
                <a:cs typeface="+mn-lt"/>
              </a:rPr>
              <a:t>, </a:t>
            </a:r>
            <a:r>
              <a:rPr lang="en-GB" sz="1100" i="1" dirty="0">
                <a:latin typeface="Times New Roman"/>
                <a:ea typeface="+mn-lt"/>
                <a:cs typeface="+mn-lt"/>
              </a:rPr>
              <a:t>18</a:t>
            </a:r>
            <a:r>
              <a:rPr lang="en-GB" sz="1100" dirty="0">
                <a:latin typeface="Times New Roman"/>
                <a:ea typeface="+mn-lt"/>
                <a:cs typeface="+mn-lt"/>
              </a:rPr>
              <a:t>(6), p.e0287342.</a:t>
            </a:r>
            <a:endParaRPr lang="en-US" sz="1100">
              <a:latin typeface="Times New Roman"/>
              <a:cs typeface="Times New Roman"/>
            </a:endParaRPr>
          </a:p>
          <a:p>
            <a:pPr algn="just"/>
            <a:r>
              <a:rPr lang="en-GB" sz="1100" dirty="0">
                <a:latin typeface="Times New Roman"/>
                <a:ea typeface="+mn-lt"/>
                <a:cs typeface="+mn-lt"/>
              </a:rPr>
              <a:t>HSE (2023) </a:t>
            </a:r>
            <a:r>
              <a:rPr lang="en-GB" sz="1100" i="1" dirty="0">
                <a:latin typeface="Times New Roman"/>
                <a:ea typeface="+mn-lt"/>
                <a:cs typeface="+mn-lt"/>
              </a:rPr>
              <a:t>HSE publishes annual work-related ill health and injury statistics for 2022/23</a:t>
            </a:r>
            <a:r>
              <a:rPr lang="en-GB" sz="1100" dirty="0">
                <a:latin typeface="Times New Roman"/>
                <a:ea typeface="+mn-lt"/>
                <a:cs typeface="+mn-lt"/>
              </a:rPr>
              <a:t>, </a:t>
            </a:r>
            <a:r>
              <a:rPr lang="en-GB" sz="1100" i="1" dirty="0">
                <a:latin typeface="Times New Roman"/>
                <a:ea typeface="+mn-lt"/>
                <a:cs typeface="+mn-lt"/>
              </a:rPr>
              <a:t>HSE Media Centre</a:t>
            </a:r>
            <a:r>
              <a:rPr lang="en-GB" sz="1100" dirty="0">
                <a:latin typeface="Times New Roman"/>
                <a:ea typeface="+mn-lt"/>
                <a:cs typeface="+mn-lt"/>
              </a:rPr>
              <a:t>. Available at: </a:t>
            </a:r>
            <a:r>
              <a:rPr lang="en-GB" sz="1100" dirty="0">
                <a:latin typeface="Times New Roman"/>
                <a:ea typeface="+mn-lt"/>
                <a:cs typeface="+mn-lt"/>
                <a:hlinkClick r:id="rId4"/>
              </a:rPr>
              <a:t>https://press.hse.gov.uk/2023/11/22/hse-publishes-annual-work-related-ill-health-and-injury-statistics-for-2022-23/</a:t>
            </a:r>
            <a:r>
              <a:rPr lang="en-GB" sz="1100" dirty="0">
                <a:latin typeface="Times New Roman"/>
                <a:ea typeface="+mn-lt"/>
                <a:cs typeface="+mn-lt"/>
              </a:rPr>
              <a:t> (Accessed: 03 November 2024). </a:t>
            </a:r>
            <a:endParaRPr lang="en-US" sz="1100">
              <a:latin typeface="Times New Roman"/>
              <a:cs typeface="Times New Roman"/>
            </a:endParaRPr>
          </a:p>
          <a:p>
            <a:pPr algn="just"/>
            <a:r>
              <a:rPr lang="en-GB" sz="1100" dirty="0">
                <a:latin typeface="Times New Roman"/>
                <a:ea typeface="+mn-lt"/>
                <a:cs typeface="+mn-lt"/>
              </a:rPr>
              <a:t>Hutton, G. (2022) </a:t>
            </a:r>
            <a:r>
              <a:rPr lang="en-GB" sz="1100" i="1" dirty="0">
                <a:latin typeface="Times New Roman"/>
                <a:ea typeface="+mn-lt"/>
                <a:cs typeface="+mn-lt"/>
              </a:rPr>
              <a:t>Hospitality Industry and covid- 19 - UK parliament</a:t>
            </a:r>
            <a:r>
              <a:rPr lang="en-GB" sz="1100" dirty="0">
                <a:latin typeface="Times New Roman"/>
                <a:ea typeface="+mn-lt"/>
                <a:cs typeface="+mn-lt"/>
              </a:rPr>
              <a:t>, </a:t>
            </a:r>
            <a:r>
              <a:rPr lang="en-GB" sz="1100" i="1" err="1">
                <a:latin typeface="Times New Roman"/>
                <a:ea typeface="+mn-lt"/>
                <a:cs typeface="+mn-lt"/>
              </a:rPr>
              <a:t>Researchbriefings</a:t>
            </a:r>
            <a:r>
              <a:rPr lang="en-GB" sz="1100" dirty="0">
                <a:latin typeface="Times New Roman"/>
                <a:ea typeface="+mn-lt"/>
                <a:cs typeface="+mn-lt"/>
              </a:rPr>
              <a:t>. Available at: </a:t>
            </a:r>
            <a:r>
              <a:rPr lang="en-GB" sz="1100" dirty="0">
                <a:latin typeface="Times New Roman"/>
                <a:ea typeface="+mn-lt"/>
                <a:cs typeface="+mn-lt"/>
                <a:hlinkClick r:id="rId5"/>
              </a:rPr>
              <a:t>https://researchbriefings.files.parliament.uk/documents/CBP-9111/CBP-9111.pdf</a:t>
            </a:r>
            <a:r>
              <a:rPr lang="en-GB" sz="1100" dirty="0">
                <a:latin typeface="Times New Roman"/>
                <a:ea typeface="+mn-lt"/>
                <a:cs typeface="+mn-lt"/>
              </a:rPr>
              <a:t> (Accessed: 02 November 2024). </a:t>
            </a:r>
            <a:endParaRPr lang="en-US" sz="1100">
              <a:latin typeface="Times New Roman"/>
              <a:cs typeface="Times New Roman"/>
            </a:endParaRPr>
          </a:p>
          <a:p>
            <a:pPr algn="just"/>
            <a:r>
              <a:rPr lang="en-GB" sz="1100" dirty="0">
                <a:latin typeface="Times New Roman"/>
                <a:ea typeface="+mn-lt"/>
                <a:cs typeface="+mn-lt"/>
              </a:rPr>
              <a:t>IHG (2023) </a:t>
            </a:r>
            <a:r>
              <a:rPr lang="en-GB" sz="1100" i="1" dirty="0">
                <a:latin typeface="Times New Roman"/>
                <a:ea typeface="+mn-lt"/>
                <a:cs typeface="+mn-lt"/>
              </a:rPr>
              <a:t>Diversity equity and inclusion</a:t>
            </a:r>
            <a:r>
              <a:rPr lang="en-GB" sz="1100" dirty="0">
                <a:latin typeface="Times New Roman"/>
                <a:ea typeface="+mn-lt"/>
                <a:cs typeface="+mn-lt"/>
              </a:rPr>
              <a:t>, </a:t>
            </a:r>
            <a:r>
              <a:rPr lang="en-GB" sz="1100" i="1" dirty="0">
                <a:latin typeface="Times New Roman"/>
                <a:ea typeface="+mn-lt"/>
                <a:cs typeface="+mn-lt"/>
              </a:rPr>
              <a:t>Hotel Jobs &amp; Hospitality Careers</a:t>
            </a:r>
            <a:r>
              <a:rPr lang="en-GB" sz="1100" dirty="0">
                <a:latin typeface="Times New Roman"/>
                <a:ea typeface="+mn-lt"/>
                <a:cs typeface="+mn-lt"/>
              </a:rPr>
              <a:t>. Available at: </a:t>
            </a:r>
            <a:r>
              <a:rPr lang="en-GB" sz="1100" dirty="0">
                <a:latin typeface="Times New Roman"/>
                <a:ea typeface="+mn-lt"/>
                <a:cs typeface="+mn-lt"/>
                <a:hlinkClick r:id="rId6"/>
              </a:rPr>
              <a:t>https://careers.ihg.com/en/life-at-ihg/diversity-equity-and-inclusion/</a:t>
            </a:r>
            <a:r>
              <a:rPr lang="en-GB" sz="1100" dirty="0">
                <a:latin typeface="Times New Roman"/>
                <a:ea typeface="+mn-lt"/>
                <a:cs typeface="+mn-lt"/>
              </a:rPr>
              <a:t> (Accessed: 03 November 2024). </a:t>
            </a:r>
            <a:endParaRPr lang="en-US" sz="1100">
              <a:latin typeface="Times New Roman"/>
              <a:cs typeface="Times New Roman"/>
            </a:endParaRPr>
          </a:p>
          <a:p>
            <a:pPr algn="just"/>
            <a:r>
              <a:rPr lang="en-GB" sz="1100" err="1">
                <a:latin typeface="Times New Roman"/>
                <a:ea typeface="+mn-lt"/>
                <a:cs typeface="+mn-lt"/>
              </a:rPr>
              <a:t>Ntounis</a:t>
            </a:r>
            <a:r>
              <a:rPr lang="en-GB" sz="1100" dirty="0">
                <a:latin typeface="Times New Roman"/>
                <a:ea typeface="+mn-lt"/>
                <a:cs typeface="+mn-lt"/>
              </a:rPr>
              <a:t>, N., Parker, C., Skinner, H., Steadman, C. and </a:t>
            </a:r>
            <a:r>
              <a:rPr lang="en-GB" sz="1100" err="1">
                <a:latin typeface="Times New Roman"/>
                <a:ea typeface="+mn-lt"/>
                <a:cs typeface="+mn-lt"/>
              </a:rPr>
              <a:t>Warnaby</a:t>
            </a:r>
            <a:r>
              <a:rPr lang="en-GB" sz="1100" dirty="0">
                <a:latin typeface="Times New Roman"/>
                <a:ea typeface="+mn-lt"/>
                <a:cs typeface="+mn-lt"/>
              </a:rPr>
              <a:t>, G., (2022). Tourism and Hospitality industry resilience during the Covid-19 pandemic: Evidence from England. </a:t>
            </a:r>
            <a:r>
              <a:rPr lang="en-GB" sz="1100" i="1" dirty="0">
                <a:latin typeface="Times New Roman"/>
                <a:ea typeface="+mn-lt"/>
                <a:cs typeface="+mn-lt"/>
              </a:rPr>
              <a:t>Current Issues in Tourism</a:t>
            </a:r>
            <a:r>
              <a:rPr lang="en-GB" sz="1100" dirty="0">
                <a:latin typeface="Times New Roman"/>
                <a:ea typeface="+mn-lt"/>
                <a:cs typeface="+mn-lt"/>
              </a:rPr>
              <a:t>, </a:t>
            </a:r>
            <a:r>
              <a:rPr lang="en-GB" sz="1100" i="1" dirty="0">
                <a:latin typeface="Times New Roman"/>
                <a:ea typeface="+mn-lt"/>
                <a:cs typeface="+mn-lt"/>
              </a:rPr>
              <a:t>25</a:t>
            </a:r>
            <a:r>
              <a:rPr lang="en-GB" sz="1100" dirty="0">
                <a:latin typeface="Times New Roman"/>
                <a:ea typeface="+mn-lt"/>
                <a:cs typeface="+mn-lt"/>
              </a:rPr>
              <a:t>(1), pp.46-59.</a:t>
            </a:r>
            <a:endParaRPr lang="en-US" sz="1100">
              <a:latin typeface="Times New Roman"/>
              <a:cs typeface="Times New Roman"/>
            </a:endParaRPr>
          </a:p>
          <a:p>
            <a:pPr algn="just"/>
            <a:r>
              <a:rPr lang="en-GB" sz="1100" dirty="0">
                <a:latin typeface="Times New Roman"/>
                <a:ea typeface="+mn-lt"/>
                <a:cs typeface="+mn-lt"/>
              </a:rPr>
              <a:t>ONS (2024) </a:t>
            </a:r>
            <a:r>
              <a:rPr lang="en-GB" sz="1100" i="1" dirty="0">
                <a:latin typeface="Times New Roman"/>
                <a:ea typeface="+mn-lt"/>
                <a:cs typeface="+mn-lt"/>
              </a:rPr>
              <a:t>Low and high pay in the UK: 2024</a:t>
            </a:r>
            <a:r>
              <a:rPr lang="en-GB" sz="1100" dirty="0">
                <a:latin typeface="Times New Roman"/>
                <a:ea typeface="+mn-lt"/>
                <a:cs typeface="+mn-lt"/>
              </a:rPr>
              <a:t>, </a:t>
            </a:r>
            <a:r>
              <a:rPr lang="en-GB" sz="1100" i="1" dirty="0">
                <a:latin typeface="Times New Roman"/>
                <a:ea typeface="+mn-lt"/>
                <a:cs typeface="+mn-lt"/>
              </a:rPr>
              <a:t>Low and high pay in the UK - Office for National Statistics</a:t>
            </a:r>
            <a:r>
              <a:rPr lang="en-GB" sz="1100" dirty="0">
                <a:latin typeface="Times New Roman"/>
                <a:ea typeface="+mn-lt"/>
                <a:cs typeface="+mn-lt"/>
              </a:rPr>
              <a:t>. Available at: </a:t>
            </a:r>
            <a:r>
              <a:rPr lang="en-GB" sz="1100" dirty="0">
                <a:latin typeface="Times New Roman"/>
                <a:ea typeface="+mn-lt"/>
                <a:cs typeface="+mn-lt"/>
                <a:hlinkClick r:id="rId7"/>
              </a:rPr>
              <a:t>https://www.ons.gov.uk/employmentandlabourmarket/peopleinwork/earningsandworkinghours/bulletins/lowandhighpayuk/2024</a:t>
            </a:r>
            <a:r>
              <a:rPr lang="en-GB" sz="1100" dirty="0">
                <a:latin typeface="Times New Roman"/>
                <a:ea typeface="+mn-lt"/>
                <a:cs typeface="+mn-lt"/>
              </a:rPr>
              <a:t> (Accessed: 03 November 2024). </a:t>
            </a:r>
            <a:endParaRPr lang="en-US" sz="1100">
              <a:latin typeface="Times New Roman"/>
              <a:cs typeface="Times New Roman"/>
            </a:endParaRPr>
          </a:p>
          <a:p>
            <a:pPr algn="just"/>
            <a:r>
              <a:rPr lang="en-GB" sz="1100" dirty="0">
                <a:latin typeface="Times New Roman"/>
                <a:ea typeface="+mn-lt"/>
                <a:cs typeface="+mn-lt"/>
              </a:rPr>
              <a:t>PwC (2023) </a:t>
            </a:r>
            <a:r>
              <a:rPr lang="en-GB" sz="1100" i="1" dirty="0">
                <a:latin typeface="Times New Roman"/>
                <a:ea typeface="+mn-lt"/>
                <a:cs typeface="+mn-lt"/>
              </a:rPr>
              <a:t>Sharp rise in labour costs and slowing demand put spotlight on cost control and profitability margins for UK hotels in 2024</a:t>
            </a:r>
            <a:r>
              <a:rPr lang="en-GB" sz="1100" dirty="0">
                <a:latin typeface="Times New Roman"/>
                <a:ea typeface="+mn-lt"/>
                <a:cs typeface="+mn-lt"/>
              </a:rPr>
              <a:t>, </a:t>
            </a:r>
            <a:r>
              <a:rPr lang="en-GB" sz="1100" i="1" dirty="0">
                <a:latin typeface="Times New Roman"/>
                <a:ea typeface="+mn-lt"/>
                <a:cs typeface="+mn-lt"/>
              </a:rPr>
              <a:t>PwC</a:t>
            </a:r>
            <a:r>
              <a:rPr lang="en-GB" sz="1100" dirty="0">
                <a:latin typeface="Times New Roman"/>
                <a:ea typeface="+mn-lt"/>
                <a:cs typeface="+mn-lt"/>
              </a:rPr>
              <a:t>. Available at: </a:t>
            </a:r>
            <a:r>
              <a:rPr lang="en-GB" sz="1100" dirty="0">
                <a:latin typeface="Times New Roman"/>
                <a:ea typeface="+mn-lt"/>
                <a:cs typeface="+mn-lt"/>
                <a:hlinkClick r:id="rId8"/>
              </a:rPr>
              <a:t>https://www.pwc.co.uk/industries/hospitality-leisure/insights/labour-costs-sharp-rise-slowing-demand-spotlight-cost-control-profitability-margins-hotels-2024.html</a:t>
            </a:r>
            <a:r>
              <a:rPr lang="en-GB" sz="1100" dirty="0">
                <a:latin typeface="Times New Roman"/>
                <a:ea typeface="+mn-lt"/>
                <a:cs typeface="+mn-lt"/>
              </a:rPr>
              <a:t> (Accessed: 03 November 2024). </a:t>
            </a:r>
          </a:p>
          <a:p>
            <a:pPr algn="just"/>
            <a:r>
              <a:rPr lang="en-GB" sz="1100" dirty="0">
                <a:latin typeface="Times New Roman"/>
                <a:ea typeface="+mn-lt"/>
                <a:cs typeface="+mn-lt"/>
              </a:rPr>
              <a:t>PwC (2024) </a:t>
            </a:r>
            <a:r>
              <a:rPr lang="en-GB" sz="1100" i="1" dirty="0">
                <a:latin typeface="Times New Roman"/>
                <a:ea typeface="+mn-lt"/>
                <a:cs typeface="+mn-lt"/>
              </a:rPr>
              <a:t>Hotels Forecast 2023 - 2024: Growth in demand to stall across the UK</a:t>
            </a:r>
            <a:r>
              <a:rPr lang="en-GB" sz="1100" dirty="0">
                <a:latin typeface="Times New Roman"/>
                <a:ea typeface="+mn-lt"/>
                <a:cs typeface="+mn-lt"/>
              </a:rPr>
              <a:t>, </a:t>
            </a:r>
            <a:r>
              <a:rPr lang="en-GB" sz="1100" i="1" dirty="0">
                <a:latin typeface="Times New Roman"/>
                <a:ea typeface="+mn-lt"/>
                <a:cs typeface="+mn-lt"/>
              </a:rPr>
              <a:t>PwC</a:t>
            </a:r>
            <a:r>
              <a:rPr lang="en-GB" sz="1100" dirty="0">
                <a:latin typeface="Times New Roman"/>
                <a:ea typeface="+mn-lt"/>
                <a:cs typeface="+mn-lt"/>
              </a:rPr>
              <a:t>. Available at: </a:t>
            </a:r>
            <a:r>
              <a:rPr lang="en-GB" sz="1100" dirty="0">
                <a:latin typeface="Times New Roman"/>
                <a:ea typeface="+mn-lt"/>
                <a:cs typeface="+mn-lt"/>
                <a:hlinkClick r:id="rId9"/>
              </a:rPr>
              <a:t>https://www.pwc.co.uk/industries/hospitality-leisure/insights/uk-hotels-forecast.html</a:t>
            </a:r>
            <a:r>
              <a:rPr lang="en-GB" sz="1100" dirty="0">
                <a:latin typeface="Times New Roman"/>
                <a:ea typeface="+mn-lt"/>
                <a:cs typeface="+mn-lt"/>
              </a:rPr>
              <a:t> (Accessed: 03 November 2024). </a:t>
            </a:r>
            <a:endParaRPr lang="en-GB" sz="1100">
              <a:latin typeface="Times New Roman"/>
              <a:cs typeface="Times New Roman"/>
            </a:endParaRPr>
          </a:p>
          <a:p>
            <a:pPr algn="just"/>
            <a:r>
              <a:rPr lang="en-GB" sz="1100" dirty="0">
                <a:latin typeface="Times New Roman"/>
                <a:ea typeface="+mn-lt"/>
                <a:cs typeface="+mn-lt"/>
              </a:rPr>
              <a:t>Radisson Hotel Group (2024) </a:t>
            </a:r>
            <a:r>
              <a:rPr lang="en-GB" sz="1100" i="1" dirty="0">
                <a:latin typeface="Times New Roman"/>
                <a:ea typeface="+mn-lt"/>
                <a:cs typeface="+mn-lt"/>
              </a:rPr>
              <a:t>Radisson Collection Luxury Hotels | </a:t>
            </a:r>
            <a:r>
              <a:rPr lang="en-GB" sz="1100" i="1" err="1">
                <a:latin typeface="Times New Roman"/>
                <a:ea typeface="+mn-lt"/>
                <a:cs typeface="+mn-lt"/>
              </a:rPr>
              <a:t>radisson</a:t>
            </a:r>
            <a:r>
              <a:rPr lang="en-GB" sz="1100" i="1" dirty="0">
                <a:latin typeface="Times New Roman"/>
                <a:ea typeface="+mn-lt"/>
                <a:cs typeface="+mn-lt"/>
              </a:rPr>
              <a:t> hotels</a:t>
            </a:r>
            <a:r>
              <a:rPr lang="en-GB" sz="1100" dirty="0">
                <a:latin typeface="Times New Roman"/>
                <a:ea typeface="+mn-lt"/>
                <a:cs typeface="+mn-lt"/>
              </a:rPr>
              <a:t>, </a:t>
            </a:r>
            <a:r>
              <a:rPr lang="en-GB" sz="1100" i="1" dirty="0">
                <a:latin typeface="Times New Roman"/>
                <a:ea typeface="+mn-lt"/>
                <a:cs typeface="+mn-lt"/>
              </a:rPr>
              <a:t>Radisson Hotel Group</a:t>
            </a:r>
            <a:r>
              <a:rPr lang="en-GB" sz="1100" dirty="0">
                <a:latin typeface="Times New Roman"/>
                <a:ea typeface="+mn-lt"/>
                <a:cs typeface="+mn-lt"/>
              </a:rPr>
              <a:t>. Available at: </a:t>
            </a:r>
            <a:r>
              <a:rPr lang="en-GB" sz="1100" dirty="0">
                <a:latin typeface="Times New Roman"/>
                <a:ea typeface="+mn-lt"/>
                <a:cs typeface="+mn-lt"/>
                <a:hlinkClick r:id="rId10"/>
              </a:rPr>
              <a:t>https://www.radissonhotels.com/en-us/brand/radisson-collection</a:t>
            </a:r>
            <a:r>
              <a:rPr lang="en-GB" sz="1100" dirty="0">
                <a:latin typeface="Times New Roman"/>
                <a:ea typeface="+mn-lt"/>
                <a:cs typeface="+mn-lt"/>
              </a:rPr>
              <a:t> (Accessed: 02 November 2024). </a:t>
            </a:r>
            <a:endParaRPr lang="en-GB" sz="1100">
              <a:latin typeface="Times New Roman"/>
              <a:cs typeface="Times New Roman"/>
            </a:endParaRPr>
          </a:p>
          <a:p>
            <a:pPr algn="just"/>
            <a:r>
              <a:rPr lang="en-GB" sz="1100" dirty="0">
                <a:latin typeface="Times New Roman"/>
                <a:ea typeface="+mn-lt"/>
                <a:cs typeface="+mn-lt"/>
              </a:rPr>
              <a:t>Radley, M. (2023) </a:t>
            </a:r>
            <a:r>
              <a:rPr lang="en-GB" sz="1100" i="1" dirty="0">
                <a:latin typeface="Times New Roman"/>
                <a:ea typeface="+mn-lt"/>
                <a:cs typeface="+mn-lt"/>
              </a:rPr>
              <a:t>The Brexit impact on UK hospitality and Actionable Steps</a:t>
            </a:r>
            <a:r>
              <a:rPr lang="en-GB" sz="1100" dirty="0">
                <a:latin typeface="Times New Roman"/>
                <a:ea typeface="+mn-lt"/>
                <a:cs typeface="+mn-lt"/>
              </a:rPr>
              <a:t>, </a:t>
            </a:r>
            <a:r>
              <a:rPr lang="en-GB" sz="1100" i="1" dirty="0">
                <a:latin typeface="Times New Roman"/>
                <a:ea typeface="+mn-lt"/>
                <a:cs typeface="+mn-lt"/>
              </a:rPr>
              <a:t>Trail</a:t>
            </a:r>
            <a:r>
              <a:rPr lang="en-GB" sz="1100" dirty="0">
                <a:latin typeface="Times New Roman"/>
                <a:ea typeface="+mn-lt"/>
                <a:cs typeface="+mn-lt"/>
              </a:rPr>
              <a:t>. Available at: </a:t>
            </a:r>
            <a:r>
              <a:rPr lang="en-GB" sz="1100" dirty="0">
                <a:latin typeface="Times New Roman"/>
                <a:ea typeface="+mn-lt"/>
                <a:cs typeface="+mn-lt"/>
                <a:hlinkClick r:id="rId11"/>
              </a:rPr>
              <a:t>https://trailapp.com/blog/impact-brexit-hospitality</a:t>
            </a:r>
            <a:r>
              <a:rPr lang="en-GB" sz="1100" dirty="0">
                <a:latin typeface="Times New Roman"/>
                <a:ea typeface="+mn-lt"/>
                <a:cs typeface="+mn-lt"/>
              </a:rPr>
              <a:t> (Accessed: 03 November 2024). </a:t>
            </a:r>
            <a:endParaRPr lang="en-GB" sz="1100">
              <a:latin typeface="Times New Roman"/>
              <a:cs typeface="Times New Roman"/>
            </a:endParaRPr>
          </a:p>
          <a:p>
            <a:pPr algn="just"/>
            <a:r>
              <a:rPr lang="en-GB" sz="1100" dirty="0">
                <a:latin typeface="Times New Roman"/>
                <a:ea typeface="+mn-lt"/>
                <a:cs typeface="+mn-lt"/>
              </a:rPr>
              <a:t>Rahman, M., (2023). </a:t>
            </a:r>
            <a:r>
              <a:rPr lang="en-GB" sz="1100" i="1" dirty="0">
                <a:latin typeface="Times New Roman"/>
                <a:ea typeface="+mn-lt"/>
                <a:cs typeface="+mn-lt"/>
              </a:rPr>
              <a:t>Trade union effectiveness in the UK hospitality sector: a case study approach</a:t>
            </a:r>
            <a:r>
              <a:rPr lang="en-GB" sz="1100" dirty="0">
                <a:latin typeface="Times New Roman"/>
                <a:ea typeface="+mn-lt"/>
                <a:cs typeface="+mn-lt"/>
              </a:rPr>
              <a:t> (Doctoral dissertation, London South Bank University).</a:t>
            </a:r>
            <a:endParaRPr lang="en-GB" sz="1100">
              <a:latin typeface="Times New Roman"/>
              <a:cs typeface="Times New Roman"/>
            </a:endParaRPr>
          </a:p>
          <a:p>
            <a:pPr algn="just"/>
            <a:r>
              <a:rPr lang="en-GB" sz="1100" dirty="0">
                <a:latin typeface="Times New Roman"/>
                <a:ea typeface="+mn-lt"/>
                <a:cs typeface="+mn-lt"/>
              </a:rPr>
              <a:t>Tahan, M. (2023) </a:t>
            </a:r>
            <a:r>
              <a:rPr lang="en-GB" sz="1100" i="1" dirty="0">
                <a:latin typeface="Times New Roman"/>
                <a:ea typeface="+mn-lt"/>
                <a:cs typeface="+mn-lt"/>
              </a:rPr>
              <a:t>How to attract, engage, and retain gen Z in the Workplace</a:t>
            </a:r>
            <a:r>
              <a:rPr lang="en-GB" sz="1100" dirty="0">
                <a:latin typeface="Times New Roman"/>
                <a:ea typeface="+mn-lt"/>
                <a:cs typeface="+mn-lt"/>
              </a:rPr>
              <a:t>, </a:t>
            </a:r>
            <a:r>
              <a:rPr lang="en-GB" sz="1100" i="1" err="1">
                <a:latin typeface="Times New Roman"/>
                <a:ea typeface="+mn-lt"/>
                <a:cs typeface="+mn-lt"/>
              </a:rPr>
              <a:t>Haiilo</a:t>
            </a:r>
            <a:r>
              <a:rPr lang="en-GB" sz="1100" dirty="0">
                <a:latin typeface="Times New Roman"/>
                <a:ea typeface="+mn-lt"/>
                <a:cs typeface="+mn-lt"/>
              </a:rPr>
              <a:t>. Available at: </a:t>
            </a:r>
            <a:r>
              <a:rPr lang="en-GB" sz="1100" dirty="0">
                <a:latin typeface="Times New Roman"/>
                <a:ea typeface="+mn-lt"/>
                <a:cs typeface="+mn-lt"/>
                <a:hlinkClick r:id="rId12"/>
              </a:rPr>
              <a:t>https://haiilo.com/blog/gen-z-in-the-workplace/</a:t>
            </a:r>
            <a:r>
              <a:rPr lang="en-GB" sz="1100" dirty="0">
                <a:latin typeface="Times New Roman"/>
                <a:ea typeface="+mn-lt"/>
                <a:cs typeface="+mn-lt"/>
              </a:rPr>
              <a:t> (Accessed: 03 November 2024). </a:t>
            </a:r>
            <a:endParaRPr lang="en-GB" sz="1100">
              <a:latin typeface="Times New Roman"/>
              <a:cs typeface="Times New Roman"/>
            </a:endParaRPr>
          </a:p>
          <a:p>
            <a:pPr algn="just"/>
            <a:r>
              <a:rPr lang="en-GB" sz="1100" dirty="0">
                <a:latin typeface="Times New Roman"/>
                <a:ea typeface="+mn-lt"/>
                <a:cs typeface="+mn-lt"/>
              </a:rPr>
              <a:t>The Ritz Hotel London (2024a) </a:t>
            </a:r>
            <a:r>
              <a:rPr lang="en-GB" sz="1100" i="1" dirty="0">
                <a:latin typeface="Times New Roman"/>
                <a:ea typeface="+mn-lt"/>
                <a:cs typeface="+mn-lt"/>
              </a:rPr>
              <a:t>Green policy: Our Hotel Sustainability Efforts: The Ritz London</a:t>
            </a:r>
            <a:r>
              <a:rPr lang="en-GB" sz="1100" dirty="0">
                <a:latin typeface="Times New Roman"/>
                <a:ea typeface="+mn-lt"/>
                <a:cs typeface="+mn-lt"/>
              </a:rPr>
              <a:t>, </a:t>
            </a:r>
            <a:r>
              <a:rPr lang="en-GB" sz="1100" i="1" dirty="0">
                <a:latin typeface="Times New Roman"/>
                <a:ea typeface="+mn-lt"/>
                <a:cs typeface="+mn-lt"/>
              </a:rPr>
              <a:t>The Ritz Hotel London</a:t>
            </a:r>
            <a:r>
              <a:rPr lang="en-GB" sz="1100" dirty="0">
                <a:latin typeface="Times New Roman"/>
                <a:ea typeface="+mn-lt"/>
                <a:cs typeface="+mn-lt"/>
              </a:rPr>
              <a:t>. Available at: </a:t>
            </a:r>
            <a:r>
              <a:rPr lang="en-GB" sz="1100" dirty="0">
                <a:latin typeface="Times New Roman"/>
                <a:ea typeface="+mn-lt"/>
                <a:cs typeface="+mn-lt"/>
                <a:hlinkClick r:id="rId13"/>
              </a:rPr>
              <a:t>https://www.theritzlondon.com/about-the-ritz/green-policy/</a:t>
            </a:r>
            <a:r>
              <a:rPr lang="en-GB" sz="1100" dirty="0">
                <a:latin typeface="Times New Roman"/>
                <a:ea typeface="+mn-lt"/>
                <a:cs typeface="+mn-lt"/>
              </a:rPr>
              <a:t> (Accessed: 03 November 2024). </a:t>
            </a:r>
            <a:endParaRPr lang="en-GB" sz="1100">
              <a:latin typeface="Times New Roman"/>
              <a:cs typeface="Times New Roman"/>
            </a:endParaRPr>
          </a:p>
          <a:p>
            <a:pPr algn="just"/>
            <a:r>
              <a:rPr lang="en-GB" sz="1100" dirty="0">
                <a:latin typeface="Times New Roman"/>
                <a:ea typeface="+mn-lt"/>
                <a:cs typeface="+mn-lt"/>
              </a:rPr>
              <a:t>The Ritz Hotel London (2024b) </a:t>
            </a:r>
            <a:r>
              <a:rPr lang="en-GB" sz="1100" i="1" dirty="0">
                <a:latin typeface="Times New Roman"/>
                <a:ea typeface="+mn-lt"/>
                <a:cs typeface="+mn-lt"/>
              </a:rPr>
              <a:t>The Ritz London: 5 Star Luxury Hotel in Mayfair London</a:t>
            </a:r>
            <a:r>
              <a:rPr lang="en-GB" sz="1100" dirty="0">
                <a:latin typeface="Times New Roman"/>
                <a:ea typeface="+mn-lt"/>
                <a:cs typeface="+mn-lt"/>
              </a:rPr>
              <a:t>, </a:t>
            </a:r>
            <a:r>
              <a:rPr lang="en-GB" sz="1100" i="1" dirty="0">
                <a:latin typeface="Times New Roman"/>
                <a:ea typeface="+mn-lt"/>
                <a:cs typeface="+mn-lt"/>
              </a:rPr>
              <a:t>The Ritz Hotel London</a:t>
            </a:r>
            <a:r>
              <a:rPr lang="en-GB" sz="1100" dirty="0">
                <a:latin typeface="Times New Roman"/>
                <a:ea typeface="+mn-lt"/>
                <a:cs typeface="+mn-lt"/>
              </a:rPr>
              <a:t>. Available at: </a:t>
            </a:r>
            <a:r>
              <a:rPr lang="en-GB" sz="1100" dirty="0">
                <a:latin typeface="Times New Roman"/>
                <a:ea typeface="+mn-lt"/>
                <a:cs typeface="+mn-lt"/>
                <a:hlinkClick r:id="rId14"/>
              </a:rPr>
              <a:t>https://www.theritzlondon.com/</a:t>
            </a:r>
            <a:r>
              <a:rPr lang="en-GB" sz="1100" dirty="0">
                <a:latin typeface="Times New Roman"/>
                <a:ea typeface="+mn-lt"/>
                <a:cs typeface="+mn-lt"/>
              </a:rPr>
              <a:t> (Accessed: 02 November 2024). </a:t>
            </a:r>
            <a:endParaRPr lang="en-GB" sz="1100">
              <a:latin typeface="Times New Roman"/>
              <a:cs typeface="Times New Roman"/>
            </a:endParaRPr>
          </a:p>
          <a:p>
            <a:pPr algn="just"/>
            <a:r>
              <a:rPr lang="en-GB" sz="1100" dirty="0">
                <a:latin typeface="Times New Roman"/>
                <a:ea typeface="+mn-lt"/>
                <a:cs typeface="+mn-lt"/>
              </a:rPr>
              <a:t>VisitBritain (2024) </a:t>
            </a:r>
            <a:r>
              <a:rPr lang="en-GB" sz="1100" i="1" err="1">
                <a:latin typeface="Times New Roman"/>
                <a:ea typeface="+mn-lt"/>
                <a:cs typeface="+mn-lt"/>
              </a:rPr>
              <a:t>Visitbritain</a:t>
            </a:r>
            <a:r>
              <a:rPr lang="en-GB" sz="1100" i="1" dirty="0">
                <a:latin typeface="Times New Roman"/>
                <a:ea typeface="+mn-lt"/>
                <a:cs typeface="+mn-lt"/>
              </a:rPr>
              <a:t> publishes inbound tourism forecast for 2024</a:t>
            </a:r>
            <a:r>
              <a:rPr lang="en-GB" sz="1100" dirty="0">
                <a:latin typeface="Times New Roman"/>
                <a:ea typeface="+mn-lt"/>
                <a:cs typeface="+mn-lt"/>
              </a:rPr>
              <a:t>, </a:t>
            </a:r>
            <a:r>
              <a:rPr lang="en-GB" sz="1100" i="1" dirty="0">
                <a:latin typeface="Times New Roman"/>
                <a:ea typeface="+mn-lt"/>
                <a:cs typeface="+mn-lt"/>
              </a:rPr>
              <a:t>VisitBritain.org</a:t>
            </a:r>
            <a:r>
              <a:rPr lang="en-GB" sz="1100" dirty="0">
                <a:latin typeface="Times New Roman"/>
                <a:ea typeface="+mn-lt"/>
                <a:cs typeface="+mn-lt"/>
              </a:rPr>
              <a:t>. Available at: </a:t>
            </a:r>
            <a:r>
              <a:rPr lang="en-GB" sz="1100" dirty="0">
                <a:latin typeface="Times New Roman"/>
                <a:ea typeface="+mn-lt"/>
                <a:cs typeface="+mn-lt"/>
                <a:hlinkClick r:id="rId15"/>
              </a:rPr>
              <a:t>https://www.visitbritain.org/visitbritain-publishes-inbound-tourism-forecast-2024</a:t>
            </a:r>
            <a:r>
              <a:rPr lang="en-GB" sz="1100" dirty="0">
                <a:latin typeface="Times New Roman"/>
                <a:ea typeface="+mn-lt"/>
                <a:cs typeface="+mn-lt"/>
              </a:rPr>
              <a:t> (Accessed: 03 November 2024). </a:t>
            </a:r>
            <a:endParaRPr lang="en-GB" sz="1100">
              <a:latin typeface="Times New Roman"/>
              <a:cs typeface="Times New Roman"/>
            </a:endParaRPr>
          </a:p>
        </p:txBody>
      </p:sp>
    </p:spTree>
    <p:extLst>
      <p:ext uri="{BB962C8B-B14F-4D97-AF65-F5344CB8AC3E}">
        <p14:creationId xmlns:p14="http://schemas.microsoft.com/office/powerpoint/2010/main" val="3915048777"/>
      </p:ext>
    </p:extLst>
  </p:cSld>
  <p:clrMapOvr>
    <a:masterClrMapping/>
  </p:clrMapOvr>
</p:sld>
</file>

<file path=ppt/theme/theme1.xml><?xml version="1.0" encoding="utf-8"?>
<a:theme xmlns:a="http://schemas.openxmlformats.org/drawingml/2006/main" name="BohemianVTI">
  <a:themeElements>
    <a:clrScheme name="AnalogousFromDarkSeedLeftStep">
      <a:dk1>
        <a:srgbClr val="000000"/>
      </a:dk1>
      <a:lt1>
        <a:srgbClr val="FFFFFF"/>
      </a:lt1>
      <a:dk2>
        <a:srgbClr val="1B2C2F"/>
      </a:dk2>
      <a:lt2>
        <a:srgbClr val="F1F3F0"/>
      </a:lt2>
      <a:accent1>
        <a:srgbClr val="C629E7"/>
      </a:accent1>
      <a:accent2>
        <a:srgbClr val="6F25D7"/>
      </a:accent2>
      <a:accent3>
        <a:srgbClr val="2C2DE7"/>
      </a:accent3>
      <a:accent4>
        <a:srgbClr val="1767D5"/>
      </a:accent4>
      <a:accent5>
        <a:srgbClr val="26BBD8"/>
      </a:accent5>
      <a:accent6>
        <a:srgbClr val="15C397"/>
      </a:accent6>
      <a:hlink>
        <a:srgbClr val="3F95BF"/>
      </a:hlink>
      <a:folHlink>
        <a:srgbClr val="7F7F7F"/>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3545</Words>
  <Application>Microsoft Office PowerPoint</Application>
  <PresentationFormat>Widescreen</PresentationFormat>
  <Paragraphs>167</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BohemianVTI</vt:lpstr>
      <vt:lpstr>Analysing the impacts of the macro environment on human resources management and personal management Hotel: The Ritz London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Analysing the impacts of the macro environment on human resources management and personal management Hotel: The Ritz London </dc:title>
  <dc:creator/>
  <cp:lastModifiedBy>Enas Belal</cp:lastModifiedBy>
  <cp:revision>2</cp:revision>
  <dcterms:created xsi:type="dcterms:W3CDTF">2024-11-02T20:07:45Z</dcterms:created>
  <dcterms:modified xsi:type="dcterms:W3CDTF">2024-11-10T21:56:33Z</dcterms:modified>
</cp:coreProperties>
</file>