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60" r:id="rId4"/>
    <p:sldId id="265" r:id="rId5"/>
    <p:sldId id="261" r:id="rId6"/>
    <p:sldId id="262" r:id="rId7"/>
    <p:sldId id="263" r:id="rId8"/>
    <p:sldId id="259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21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58" y="-11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55694A-C713-420A-AE16-07CFA1C4A430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4B638-55A5-43AD-AD6E-0643EF624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071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54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90903-BD26-977D-C16C-7EF285B4F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EB36EA-2567-10DA-85BF-32C4208D6D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D3E63D-63D1-DC6A-A4B1-2CD6B2306F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DB07D5-47F4-C497-65E3-28AE878407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12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91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70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5CCF8-2340-0AB6-7AB1-F0AC18E21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3FBA33-0B37-8B41-1845-D53C5CA32C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4CDC36-F526-9F09-8011-048DDFDF9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23D48-3AAB-F8CD-D981-438760B24A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93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64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003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64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20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154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665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6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36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67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179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64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3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16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664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907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106764E-8AE1-4054-BA2F-F170CFA45C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4851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3" Type="http://schemas.microsoft.com/office/2007/relationships/media" Target="../media/media4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video" Target="../media/media5.mp4"/><Relationship Id="rId11" Type="http://schemas.openxmlformats.org/officeDocument/2006/relationships/image" Target="../media/image17.png"/><Relationship Id="rId5" Type="http://schemas.microsoft.com/office/2007/relationships/media" Target="../media/media5.mp4"/><Relationship Id="rId10" Type="http://schemas.openxmlformats.org/officeDocument/2006/relationships/image" Target="../media/image16.png"/><Relationship Id="rId4" Type="http://schemas.openxmlformats.org/officeDocument/2006/relationships/video" Target="../media/media4.mp4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EE379-0A87-CBFE-9335-CF633CC812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4232" y="1349969"/>
            <a:ext cx="10343535" cy="1727529"/>
          </a:xfrm>
        </p:spPr>
        <p:txBody>
          <a:bodyPr>
            <a:normAutofit/>
          </a:bodyPr>
          <a:lstStyle/>
          <a:p>
            <a:r>
              <a:rPr lang="en-US" sz="3600" dirty="0"/>
              <a:t>BA (Hons) Animation &amp; VFX – Project Proposal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321137-6209-BCA9-AB41-86D3A15BB8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4232" y="3077498"/>
            <a:ext cx="9144000" cy="1655762"/>
          </a:xfrm>
        </p:spPr>
        <p:txBody>
          <a:bodyPr>
            <a:normAutofit/>
          </a:bodyPr>
          <a:lstStyle/>
          <a:p>
            <a:r>
              <a:rPr lang="en-US" sz="2400" dirty="0"/>
              <a:t>Joshua Platt – 2304399</a:t>
            </a:r>
          </a:p>
          <a:p>
            <a:r>
              <a:rPr lang="en-US" sz="2000" dirty="0"/>
              <a:t>22/10/2025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0973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9C453-8CDD-D674-FA91-2E21D0477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56" y="575204"/>
            <a:ext cx="10571998" cy="970450"/>
          </a:xfrm>
        </p:spPr>
        <p:txBody>
          <a:bodyPr/>
          <a:lstStyle/>
          <a:p>
            <a:r>
              <a:rPr lang="en-US" dirty="0"/>
              <a:t>Making complex rigging systems that are user-friendly for animators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51B31-EFA5-E4F5-AF04-3F9FD37C6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231900"/>
            <a:ext cx="10554574" cy="705900"/>
          </a:xfrm>
        </p:spPr>
        <p:txBody>
          <a:bodyPr anchor="t">
            <a:normAutofit/>
          </a:bodyPr>
          <a:lstStyle/>
          <a:p>
            <a:r>
              <a:rPr lang="en-US" dirty="0"/>
              <a:t>I want to learn rigging, with a focus on constraints, IKs and set-driven keys.</a:t>
            </a:r>
            <a:endParaRPr lang="en-GB" dirty="0"/>
          </a:p>
          <a:p>
            <a:pPr lvl="1"/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0E2AC29-B499-0C85-65A6-203FB08FA2D1}"/>
              </a:ext>
            </a:extLst>
          </p:cNvPr>
          <p:cNvGrpSpPr/>
          <p:nvPr/>
        </p:nvGrpSpPr>
        <p:grpSpPr>
          <a:xfrm>
            <a:off x="484632" y="5788152"/>
            <a:ext cx="10918166" cy="936260"/>
            <a:chOff x="484632" y="5788152"/>
            <a:chExt cx="10918166" cy="9362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C91F50A-EE0D-7660-ED73-58895E617441}"/>
                </a:ext>
              </a:extLst>
            </p:cNvPr>
            <p:cNvSpPr/>
            <p:nvPr/>
          </p:nvSpPr>
          <p:spPr>
            <a:xfrm>
              <a:off x="484632" y="5788152"/>
              <a:ext cx="10659622" cy="936255"/>
            </a:xfrm>
            <a:prstGeom prst="rect">
              <a:avLst/>
            </a:prstGeom>
            <a:gradFill flip="none" rotWithShape="1">
              <a:gsLst>
                <a:gs pos="0">
                  <a:schemeClr val="bg2">
                    <a:lumMod val="50000"/>
                    <a:lumOff val="50000"/>
                  </a:schemeClr>
                </a:gs>
                <a:gs pos="23000">
                  <a:schemeClr val="bg2">
                    <a:lumMod val="75000"/>
                    <a:lumOff val="25000"/>
                  </a:schemeClr>
                </a:gs>
                <a:gs pos="69000">
                  <a:srgbClr val="212121"/>
                </a:gs>
                <a:gs pos="97000">
                  <a:srgbClr val="212121"/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3FABBB6D-B243-0C0F-D0F3-53C68E97CDDB}"/>
                </a:ext>
              </a:extLst>
            </p:cNvPr>
            <p:cNvCxnSpPr>
              <a:cxnSpLocks/>
            </p:cNvCxnSpPr>
            <p:nvPr/>
          </p:nvCxnSpPr>
          <p:spPr>
            <a:xfrm>
              <a:off x="572256" y="6245352"/>
              <a:ext cx="10702296" cy="0"/>
            </a:xfrm>
            <a:prstGeom prst="straightConnector1">
              <a:avLst/>
            </a:prstGeom>
            <a:ln w="571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F769076-0EEF-33A9-E640-0B8B1BFBA0D4}"/>
                </a:ext>
              </a:extLst>
            </p:cNvPr>
            <p:cNvSpPr txBox="1"/>
            <p:nvPr/>
          </p:nvSpPr>
          <p:spPr>
            <a:xfrm>
              <a:off x="484632" y="6355080"/>
              <a:ext cx="14285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Too flexible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C88FBC1-8741-148C-7236-A269E5C1E3D8}"/>
                </a:ext>
              </a:extLst>
            </p:cNvPr>
            <p:cNvSpPr txBox="1"/>
            <p:nvPr/>
          </p:nvSpPr>
          <p:spPr>
            <a:xfrm>
              <a:off x="10278772" y="6355080"/>
              <a:ext cx="1124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Too rigid</a:t>
              </a:r>
            </a:p>
          </p:txBody>
        </p:sp>
      </p:grp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787E5BD-B6D8-3009-F3AA-C4D3CCB48DB4}"/>
              </a:ext>
            </a:extLst>
          </p:cNvPr>
          <p:cNvSpPr txBox="1">
            <a:spLocks/>
          </p:cNvSpPr>
          <p:nvPr/>
        </p:nvSpPr>
        <p:spPr>
          <a:xfrm>
            <a:off x="818713" y="2533469"/>
            <a:ext cx="10554574" cy="70590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I want to make rigs that are practically usable for animators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56CB9C4-E959-5ABE-C576-624E39ED31EF}"/>
              </a:ext>
            </a:extLst>
          </p:cNvPr>
          <p:cNvSpPr txBox="1">
            <a:spLocks/>
          </p:cNvSpPr>
          <p:nvPr/>
        </p:nvSpPr>
        <p:spPr>
          <a:xfrm>
            <a:off x="818713" y="2875618"/>
            <a:ext cx="10554574" cy="1724038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Common difficulties using rigs</a:t>
            </a:r>
          </a:p>
          <a:p>
            <a:pPr lvl="1"/>
            <a:r>
              <a:rPr lang="en-US" dirty="0"/>
              <a:t>Non-intuitive controls</a:t>
            </a:r>
          </a:p>
          <a:p>
            <a:pPr lvl="1"/>
            <a:r>
              <a:rPr lang="en-US" dirty="0"/>
              <a:t>Unorganized or poorly named bones and controls</a:t>
            </a:r>
          </a:p>
          <a:p>
            <a:pPr lvl="1"/>
            <a:r>
              <a:rPr lang="en-US" dirty="0"/>
              <a:t>Too many controls that it makes it overly complex to do simple animations, or too little controls which means it’s not flexible enough to do what the animator wants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646291A-9868-8D41-57EF-312A33B954AC}"/>
              </a:ext>
            </a:extLst>
          </p:cNvPr>
          <p:cNvSpPr txBox="1">
            <a:spLocks/>
          </p:cNvSpPr>
          <p:nvPr/>
        </p:nvSpPr>
        <p:spPr>
          <a:xfrm>
            <a:off x="818713" y="4479824"/>
            <a:ext cx="10554574" cy="1885361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Freedom vs Constraint</a:t>
            </a:r>
          </a:p>
          <a:p>
            <a:pPr lvl="1"/>
            <a:r>
              <a:rPr lang="en-US" dirty="0"/>
              <a:t>Too easy to push a rig further than it is designed to be, and then not easily be able to get it back to a usable state</a:t>
            </a:r>
          </a:p>
          <a:p>
            <a:pPr lvl="1"/>
            <a:r>
              <a:rPr lang="en-US" dirty="0"/>
              <a:t>Unnecessarily rigid range of movement without the versatility needed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32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C22A-7E5D-5747-BD99-DA69B91C5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D1FD02-1056-7AF1-1BF2-3856E28BC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Learn rigging in Maya, to the level of being able to rig full animation ready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DCD94-477F-AE7E-5035-993FFEB5BAC6}"/>
              </a:ext>
            </a:extLst>
          </p:cNvPr>
          <p:cNvSpPr txBox="1">
            <a:spLocks/>
          </p:cNvSpPr>
          <p:nvPr/>
        </p:nvSpPr>
        <p:spPr>
          <a:xfrm>
            <a:off x="572905" y="2767704"/>
            <a:ext cx="10554574" cy="1067696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Create a high quality rig of a mech, while also making it user-friendly for animators</a:t>
            </a:r>
          </a:p>
          <a:p>
            <a:pPr lvl="2"/>
            <a:r>
              <a:rPr lang="en-GB" sz="1600" dirty="0"/>
              <a:t>Relatively simple mechanical model, focusing on controllers and constraints, rather than weight-painting or squash and stretch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4284659-EE77-9D20-DBDC-AD6BFE798A57}"/>
              </a:ext>
            </a:extLst>
          </p:cNvPr>
          <p:cNvSpPr txBox="1">
            <a:spLocks/>
          </p:cNvSpPr>
          <p:nvPr/>
        </p:nvSpPr>
        <p:spPr>
          <a:xfrm>
            <a:off x="572905" y="3625516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Get feedback from other animators to see what difficulties they have using the rig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AC53489-7CDF-EAD0-8B0D-D6318B81F909}"/>
              </a:ext>
            </a:extLst>
          </p:cNvPr>
          <p:cNvSpPr txBox="1">
            <a:spLocks/>
          </p:cNvSpPr>
          <p:nvPr/>
        </p:nvSpPr>
        <p:spPr>
          <a:xfrm>
            <a:off x="572905" y="4069567"/>
            <a:ext cx="10554574" cy="1067696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Timeline</a:t>
            </a:r>
          </a:p>
          <a:p>
            <a:pPr lvl="2"/>
            <a:r>
              <a:rPr lang="en-GB" sz="1600" dirty="0"/>
              <a:t>Get a model and functional rig (basic limbs) finished by Interim, then create the rig with full controls during the second semester, final month to get feedback from animators</a:t>
            </a:r>
          </a:p>
        </p:txBody>
      </p:sp>
    </p:spTree>
    <p:extLst>
      <p:ext uri="{BB962C8B-B14F-4D97-AF65-F5344CB8AC3E}">
        <p14:creationId xmlns:p14="http://schemas.microsoft.com/office/powerpoint/2010/main" val="81484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C024B7-767B-DAD4-7260-60C15F5E5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0DE4-FFD1-2319-7733-EFF2639CF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will rig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EE2BBF6-330C-A481-E0FD-E62A07E84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Priority for this project is learning constraints and controls interacting with joints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44EC1-3179-BF8F-2099-A43195F87B0F}"/>
              </a:ext>
            </a:extLst>
          </p:cNvPr>
          <p:cNvSpPr txBox="1">
            <a:spLocks/>
          </p:cNvSpPr>
          <p:nvPr/>
        </p:nvSpPr>
        <p:spPr>
          <a:xfrm>
            <a:off x="572905" y="2767704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Less focus on weight painting and squash-and-stretch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B4BB8B-A693-1303-105B-EA84D4034AFA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Because of this, this will be a rig for something mechanical rather than organic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98CF328-45A5-7A7F-B2F0-17ADBD1F2734}"/>
              </a:ext>
            </a:extLst>
          </p:cNvPr>
          <p:cNvSpPr txBox="1">
            <a:spLocks/>
          </p:cNvSpPr>
          <p:nvPr/>
        </p:nvSpPr>
        <p:spPr>
          <a:xfrm>
            <a:off x="572905" y="3564366"/>
            <a:ext cx="10554574" cy="1534909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Options</a:t>
            </a:r>
          </a:p>
          <a:p>
            <a:pPr lvl="2"/>
            <a:r>
              <a:rPr lang="en-GB" sz="1600" dirty="0"/>
              <a:t>Mech/Robot</a:t>
            </a:r>
          </a:p>
          <a:p>
            <a:pPr lvl="2"/>
            <a:r>
              <a:rPr lang="en-GB" sz="1600" dirty="0"/>
              <a:t>Clockwork </a:t>
            </a:r>
            <a:br>
              <a:rPr lang="en-GB" sz="1600" dirty="0"/>
            </a:br>
            <a:r>
              <a:rPr lang="en-GB" sz="1600" dirty="0"/>
              <a:t>humanoid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A2C5056-5192-EB70-CCA1-D611C4DCAFDD}"/>
              </a:ext>
            </a:extLst>
          </p:cNvPr>
          <p:cNvGrpSpPr/>
          <p:nvPr/>
        </p:nvGrpSpPr>
        <p:grpSpPr>
          <a:xfrm>
            <a:off x="3862699" y="3564367"/>
            <a:ext cx="8152358" cy="3293633"/>
            <a:chOff x="3862699" y="3564367"/>
            <a:chExt cx="8152358" cy="3293633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9AF19C61-3CB1-1CF6-42F6-FC03E07ECCEE}"/>
                </a:ext>
              </a:extLst>
            </p:cNvPr>
            <p:cNvGrpSpPr/>
            <p:nvPr/>
          </p:nvGrpSpPr>
          <p:grpSpPr>
            <a:xfrm>
              <a:off x="8352694" y="3659413"/>
              <a:ext cx="3662363" cy="3096639"/>
              <a:chOff x="7594600" y="3148798"/>
              <a:chExt cx="4217554" cy="3566070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819A49E6-8978-33A0-EFBF-CA803EC847F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94600" y="3148798"/>
                <a:ext cx="4217554" cy="3262014"/>
              </a:xfrm>
              <a:prstGeom prst="rect">
                <a:avLst/>
              </a:prstGeom>
            </p:spPr>
          </p:pic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DA63A9E-4005-027D-8D18-B380F9BDF549}"/>
                  </a:ext>
                </a:extLst>
              </p:cNvPr>
              <p:cNvSpPr txBox="1"/>
              <p:nvPr/>
            </p:nvSpPr>
            <p:spPr>
              <a:xfrm>
                <a:off x="9703376" y="6345536"/>
                <a:ext cx="19319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Agency FB" panose="020B0503020202020204" pitchFamily="34" charset="0"/>
                  </a:rPr>
                  <a:t>© Hue Teo on </a:t>
                </a:r>
                <a:r>
                  <a:rPr lang="en-GB" dirty="0" err="1">
                    <a:latin typeface="Agency FB" panose="020B0503020202020204" pitchFamily="34" charset="0"/>
                  </a:rPr>
                  <a:t>Artstation</a:t>
                </a:r>
                <a:endParaRPr lang="en-GB" dirty="0">
                  <a:latin typeface="Agency FB" panose="020B0503020202020204" pitchFamily="34" charset="0"/>
                </a:endParaRPr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C6DA887-E3D9-E4CF-9D46-9DF1A85DD008}"/>
                </a:ext>
              </a:extLst>
            </p:cNvPr>
            <p:cNvGrpSpPr/>
            <p:nvPr/>
          </p:nvGrpSpPr>
          <p:grpSpPr>
            <a:xfrm>
              <a:off x="5917743" y="3564367"/>
              <a:ext cx="2560348" cy="3191685"/>
              <a:chOff x="4264984" y="2879726"/>
              <a:chExt cx="3153889" cy="3931582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57BB7325-A159-A91A-07EE-DB90D7EEB9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89344" y="2879726"/>
                <a:ext cx="2729529" cy="3531087"/>
              </a:xfrm>
              <a:prstGeom prst="rect">
                <a:avLst/>
              </a:prstGeom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912E24C2-DB4E-7550-FE52-4F16240A4F5E}"/>
                  </a:ext>
                </a:extLst>
              </p:cNvPr>
              <p:cNvSpPr txBox="1"/>
              <p:nvPr/>
            </p:nvSpPr>
            <p:spPr>
              <a:xfrm>
                <a:off x="4264984" y="6441975"/>
                <a:ext cx="2316659" cy="3693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Agency FB" panose="020B0503020202020204" pitchFamily="34" charset="0"/>
                  </a:rPr>
                  <a:t>© Tom Bloom (Lancer TTRPG)</a:t>
                </a: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9BF6EBC-8681-B082-1CBB-D9EC44C79DA3}"/>
                </a:ext>
              </a:extLst>
            </p:cNvPr>
            <p:cNvGrpSpPr/>
            <p:nvPr/>
          </p:nvGrpSpPr>
          <p:grpSpPr>
            <a:xfrm>
              <a:off x="3862699" y="3567626"/>
              <a:ext cx="2013526" cy="3290374"/>
              <a:chOff x="2845496" y="3633419"/>
              <a:chExt cx="2013526" cy="3290374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8E36FD-6CE4-F2F3-B35A-AF230DC5C777}"/>
                  </a:ext>
                </a:extLst>
              </p:cNvPr>
              <p:cNvSpPr txBox="1"/>
              <p:nvPr/>
            </p:nvSpPr>
            <p:spPr>
              <a:xfrm>
                <a:off x="2845496" y="6554461"/>
                <a:ext cx="19239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Agency FB" panose="020B0503020202020204" pitchFamily="34" charset="0"/>
                  </a:rPr>
                  <a:t>© </a:t>
                </a:r>
                <a:r>
                  <a:rPr lang="en-GB" dirty="0" err="1">
                    <a:latin typeface="Agency FB" panose="020B0503020202020204" pitchFamily="34" charset="0"/>
                  </a:rPr>
                  <a:t>outlandidol</a:t>
                </a:r>
                <a:r>
                  <a:rPr lang="en-GB" dirty="0">
                    <a:latin typeface="Agency FB" panose="020B0503020202020204" pitchFamily="34" charset="0"/>
                  </a:rPr>
                  <a:t> on Tumblr</a:t>
                </a:r>
              </a:p>
            </p:txBody>
          </p:sp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C0C8666F-6CA3-F8C5-71EA-15B7DA3BDC8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47260" y="3633419"/>
                <a:ext cx="2011762" cy="2843185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414072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5A8FE-761B-1A83-1B08-F42D265B9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7EDBE-6836-4F0B-F3B0-169FD84BE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11" y="3388113"/>
            <a:ext cx="10554574" cy="3636511"/>
          </a:xfrm>
        </p:spPr>
        <p:txBody>
          <a:bodyPr>
            <a:normAutofit/>
          </a:bodyPr>
          <a:lstStyle/>
          <a:p>
            <a:r>
              <a:rPr lang="en-US" sz="1600" dirty="0"/>
              <a:t>Common industry-standard rig features</a:t>
            </a:r>
          </a:p>
          <a:p>
            <a:pPr lvl="1"/>
            <a:r>
              <a:rPr lang="en-US" sz="1400" dirty="0"/>
              <a:t>IK legs</a:t>
            </a:r>
          </a:p>
          <a:p>
            <a:pPr lvl="1"/>
            <a:r>
              <a:rPr lang="en-US" sz="1400" dirty="0"/>
              <a:t>IK/FK switcher</a:t>
            </a:r>
          </a:p>
          <a:p>
            <a:pPr lvl="1"/>
            <a:r>
              <a:rPr lang="en-US" sz="1400" dirty="0"/>
              <a:t>Finger poses/sliders</a:t>
            </a:r>
          </a:p>
          <a:p>
            <a:pPr lvl="1"/>
            <a:r>
              <a:rPr lang="en-US" sz="1400" dirty="0"/>
              <a:t>UI controller</a:t>
            </a:r>
          </a:p>
          <a:p>
            <a:pPr lvl="1"/>
            <a:r>
              <a:rPr lang="en-US" sz="1400" dirty="0"/>
              <a:t>Physics?</a:t>
            </a:r>
          </a:p>
          <a:p>
            <a:r>
              <a:rPr lang="en-US" sz="1600" dirty="0"/>
              <a:t>Rig specific features:</a:t>
            </a:r>
          </a:p>
          <a:p>
            <a:pPr lvl="1"/>
            <a:r>
              <a:rPr lang="en-US" sz="1400" dirty="0"/>
              <a:t>Spinning shoulder</a:t>
            </a:r>
          </a:p>
          <a:p>
            <a:pPr lvl="1"/>
            <a:r>
              <a:rPr lang="en-US" sz="1400" dirty="0"/>
              <a:t>Arm splitting</a:t>
            </a:r>
          </a:p>
          <a:p>
            <a:pPr lvl="1"/>
            <a:r>
              <a:rPr lang="en-US" sz="1400" dirty="0"/>
              <a:t>Digitigrade legs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2F2B67-5E60-2807-A4AF-1C884C7E0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593" y="2060732"/>
            <a:ext cx="2686425" cy="3262768"/>
          </a:xfrm>
          <a:prstGeom prst="rect">
            <a:avLst/>
          </a:prstGeom>
        </p:spPr>
      </p:pic>
      <p:pic>
        <p:nvPicPr>
          <p:cNvPr id="8" name="0001-0052">
            <a:hlinkClick r:id="" action="ppaction://media"/>
            <a:extLst>
              <a:ext uri="{FF2B5EF4-FFF2-40B4-BE49-F238E27FC236}">
                <a16:creationId xmlns:a16="http://schemas.microsoft.com/office/drawing/2014/main" id="{3DB020EB-D90D-4354-6D60-DC597FE2BA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17339" y="2222287"/>
            <a:ext cx="4053350" cy="40533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7058E1-B482-7BC3-9BB3-E00024D771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6" t="6892" r="35196" b="73389"/>
          <a:stretch>
            <a:fillRect/>
          </a:stretch>
        </p:blipFill>
        <p:spPr>
          <a:xfrm>
            <a:off x="5236592" y="5409170"/>
            <a:ext cx="2686425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2D3219F-B528-A0D7-2C74-B6C1EC1C508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8" t="50000" r="69728" b="8817"/>
          <a:stretch>
            <a:fillRect/>
          </a:stretch>
        </p:blipFill>
        <p:spPr>
          <a:xfrm>
            <a:off x="3997332" y="3910211"/>
            <a:ext cx="1082414" cy="2826577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2FA92F-8F6D-523F-2BE2-AA0684F89D78}"/>
              </a:ext>
            </a:extLst>
          </p:cNvPr>
          <p:cNvSpPr txBox="1">
            <a:spLocks/>
          </p:cNvSpPr>
          <p:nvPr/>
        </p:nvSpPr>
        <p:spPr>
          <a:xfrm>
            <a:off x="121311" y="1923505"/>
            <a:ext cx="5020959" cy="1878288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A mech with 3 arms, where the shoulders can rotate around the body</a:t>
            </a:r>
          </a:p>
          <a:p>
            <a:r>
              <a:rPr lang="en-US" sz="1600" dirty="0"/>
              <a:t>When an arm is in the front position, it can split at the forearm to make two smaller hands for more precise actions</a:t>
            </a:r>
          </a:p>
        </p:txBody>
      </p:sp>
    </p:spTree>
    <p:extLst>
      <p:ext uri="{BB962C8B-B14F-4D97-AF65-F5344CB8AC3E}">
        <p14:creationId xmlns:p14="http://schemas.microsoft.com/office/powerpoint/2010/main" val="91402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39E96-11C4-B47D-620C-DA7518879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B1452-9B1C-6B74-C1EA-E95AAE7B9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26" y="1302846"/>
            <a:ext cx="7481189" cy="3148579"/>
          </a:xfrm>
        </p:spPr>
        <p:txBody>
          <a:bodyPr>
            <a:normAutofit/>
          </a:bodyPr>
          <a:lstStyle/>
          <a:p>
            <a:r>
              <a:rPr lang="en-US" sz="1600" dirty="0"/>
              <a:t>Rigging in Maya (YouTube) – </a:t>
            </a:r>
            <a:r>
              <a:rPr lang="en-US" sz="1600" dirty="0" err="1"/>
              <a:t>antCGI</a:t>
            </a:r>
            <a:endParaRPr lang="en-US" sz="1600" dirty="0"/>
          </a:p>
          <a:p>
            <a:pPr lvl="1"/>
            <a:r>
              <a:rPr lang="en-US" sz="1200" dirty="0"/>
              <a:t>Free </a:t>
            </a:r>
            <a:r>
              <a:rPr lang="en-US" sz="1200" dirty="0" err="1"/>
              <a:t>Youtube</a:t>
            </a:r>
            <a:r>
              <a:rPr lang="en-US" sz="1200" dirty="0"/>
              <a:t> course going over every step of rigging, from basics to advanced (scripting and UI)</a:t>
            </a:r>
          </a:p>
          <a:p>
            <a:r>
              <a:rPr lang="en-US" sz="1600" dirty="0"/>
              <a:t>Mechanical Rigging in Blender – </a:t>
            </a:r>
            <a:r>
              <a:rPr lang="en-US" sz="1600" dirty="0" err="1"/>
              <a:t>DemNikoArt</a:t>
            </a:r>
            <a:endParaRPr lang="en-US" sz="1600" dirty="0"/>
          </a:p>
          <a:p>
            <a:pPr lvl="1"/>
            <a:r>
              <a:rPr lang="en-US" sz="1200" dirty="0"/>
              <a:t>Course (for Blender) about creating mechanical joints and springs with IK controls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B43FD-1C48-0CEB-F653-927BA4422D7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28"/>
          <a:stretch>
            <a:fillRect/>
          </a:stretch>
        </p:blipFill>
        <p:spPr>
          <a:xfrm>
            <a:off x="8160774" y="1953967"/>
            <a:ext cx="3590026" cy="48004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107FA9-E8C5-031C-FA61-E3B56CEA3B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200" y="3726425"/>
            <a:ext cx="7595379" cy="2880851"/>
          </a:xfrm>
          <a:prstGeom prst="rect">
            <a:avLst/>
          </a:prstGeom>
        </p:spPr>
      </p:pic>
      <p:pic>
        <p:nvPicPr>
          <p:cNvPr id="11" name="videoplayback(3)">
            <a:hlinkClick r:id="" action="ppaction://media"/>
            <a:extLst>
              <a:ext uri="{FF2B5EF4-FFF2-40B4-BE49-F238E27FC236}">
                <a16:creationId xmlns:a16="http://schemas.microsoft.com/office/drawing/2014/main" id="{D7DB65F0-F343-C5CC-190F-5BD80D910C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1200" y="3726425"/>
            <a:ext cx="5182852" cy="291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3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1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D9995-36E1-B8F8-84AB-810A1EBDB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3C648-A194-AF6A-BEA8-00AE04754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FC041-7F68-7271-8F8D-EAA55D2C9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805" y="1941472"/>
            <a:ext cx="5493025" cy="3148579"/>
          </a:xfrm>
        </p:spPr>
        <p:txBody>
          <a:bodyPr>
            <a:normAutofit/>
          </a:bodyPr>
          <a:lstStyle/>
          <a:p>
            <a:r>
              <a:rPr lang="en-US" sz="1400" dirty="0"/>
              <a:t>Advanced Character Rigging in 3D - Àngel </a:t>
            </a:r>
            <a:r>
              <a:rPr lang="en-US" sz="1400" dirty="0" err="1"/>
              <a:t>Cónsola</a:t>
            </a:r>
            <a:r>
              <a:rPr lang="en-US" sz="1400" dirty="0"/>
              <a:t> López</a:t>
            </a:r>
          </a:p>
          <a:p>
            <a:pPr lvl="1"/>
            <a:r>
              <a:rPr lang="en-US" sz="1100" dirty="0"/>
              <a:t>Dissertation from a student re-rigging a Tom (Tom &amp; Jerry) model from scratch</a:t>
            </a:r>
          </a:p>
          <a:p>
            <a:pPr lvl="1"/>
            <a:r>
              <a:rPr lang="en-US" sz="1100" dirty="0"/>
              <a:t>260 pages and 30k words</a:t>
            </a:r>
          </a:p>
          <a:p>
            <a:pPr lvl="1"/>
            <a:r>
              <a:rPr lang="en-US" sz="1100" dirty="0"/>
              <a:t>Very in-depth records of every stage of set up</a:t>
            </a:r>
          </a:p>
          <a:p>
            <a:r>
              <a:rPr lang="en-US" sz="1400" dirty="0"/>
              <a:t>Rig It Right (2024) – Tina </a:t>
            </a:r>
            <a:r>
              <a:rPr lang="en-US" sz="1400" dirty="0" err="1"/>
              <a:t>O’Hailey</a:t>
            </a:r>
            <a:endParaRPr lang="en-US" sz="1400" dirty="0"/>
          </a:p>
          <a:p>
            <a:r>
              <a:rPr lang="en-US" sz="1400" dirty="0"/>
              <a:t>Art Of Rigging (2005) - CG Toolkit 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D01BDB-90E8-6840-D48A-5223E1C1C6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5246" y="2231969"/>
            <a:ext cx="3068949" cy="40125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C973CF-DB02-D101-6DD1-332968C1D6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897" y="2231969"/>
            <a:ext cx="3317137" cy="39930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8B0AD4-B0A8-9CC8-8DD5-5A8DDC42C0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000" y="4556722"/>
            <a:ext cx="3990737" cy="2231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51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creen_Recording_2025-05-22_182650">
            <a:hlinkClick r:id="" action="ppaction://media"/>
            <a:extLst>
              <a:ext uri="{FF2B5EF4-FFF2-40B4-BE49-F238E27FC236}">
                <a16:creationId xmlns:a16="http://schemas.microsoft.com/office/drawing/2014/main" id="{FC9C630C-DD91-D9BF-B508-DA732273B6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309360" y="230694"/>
            <a:ext cx="5666603" cy="3088426"/>
          </a:xfrm>
          <a:prstGeom prst="snip2DiagRect">
            <a:avLst>
              <a:gd name="adj1" fmla="val 0"/>
              <a:gd name="adj2" fmla="val 6620"/>
            </a:avLst>
          </a:prstGeom>
          <a:ln w="31750" cap="flat">
            <a:gradFill>
              <a:gsLst>
                <a:gs pos="0">
                  <a:srgbClr val="7F7F7F"/>
                </a:gs>
                <a:gs pos="100000">
                  <a:srgbClr val="F2F2F2"/>
                </a:gs>
              </a:gsLst>
              <a:lin ang="2700000" scaled="1"/>
            </a:gradFill>
          </a:ln>
          <a:effectLst>
            <a:glow rad="101600">
              <a:srgbClr val="969696">
                <a:alpha val="40000"/>
              </a:srgbClr>
            </a:glow>
          </a:effectLst>
          <a:scene3d>
            <a:camera prst="orthographicFront"/>
            <a:lightRig rig="twoPt" dir="t"/>
          </a:scene3d>
          <a:sp3d contourW="25400">
            <a:contourClr>
              <a:srgbClr val="262626"/>
            </a:contourClr>
          </a:sp3d>
        </p:spPr>
      </p:pic>
      <p:pic>
        <p:nvPicPr>
          <p:cNvPr id="6" name="2025-10-17 17-08-44">
            <a:hlinkClick r:id="" action="ppaction://media"/>
            <a:extLst>
              <a:ext uri="{FF2B5EF4-FFF2-40B4-BE49-F238E27FC236}">
                <a16:creationId xmlns:a16="http://schemas.microsoft.com/office/drawing/2014/main" id="{F6BC5417-3617-E2D5-FFCF-BAC53783193F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09359" y="3538881"/>
            <a:ext cx="5666603" cy="3187464"/>
          </a:xfrm>
          <a:prstGeom prst="snip2DiagRect">
            <a:avLst>
              <a:gd name="adj1" fmla="val 0"/>
              <a:gd name="adj2" fmla="val 6620"/>
            </a:avLst>
          </a:prstGeom>
          <a:ln w="31750" cap="flat">
            <a:gradFill>
              <a:gsLst>
                <a:gs pos="0">
                  <a:srgbClr val="7F7F7F"/>
                </a:gs>
                <a:gs pos="100000">
                  <a:srgbClr val="F2F2F2"/>
                </a:gs>
              </a:gsLst>
              <a:lin ang="2700000" scaled="1"/>
            </a:gradFill>
          </a:ln>
          <a:effectLst>
            <a:glow rad="101600">
              <a:srgbClr val="969696">
                <a:alpha val="40000"/>
              </a:srgbClr>
            </a:glow>
          </a:effectLst>
          <a:scene3d>
            <a:camera prst="orthographicFront"/>
            <a:lightRig rig="twoPt" dir="t"/>
          </a:scene3d>
          <a:sp3d contourW="25400">
            <a:contourClr>
              <a:srgbClr val="262626"/>
            </a:contourClr>
          </a:sp3d>
        </p:spPr>
      </p:pic>
      <p:pic>
        <p:nvPicPr>
          <p:cNvPr id="7" name="legcloseupanimated0001-0090">
            <a:hlinkClick r:id="" action="ppaction://media"/>
            <a:extLst>
              <a:ext uri="{FF2B5EF4-FFF2-40B4-BE49-F238E27FC236}">
                <a16:creationId xmlns:a16="http://schemas.microsoft.com/office/drawing/2014/main" id="{3838B056-AA99-52EF-6208-18756460AA45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01212" y="3538881"/>
            <a:ext cx="4070198" cy="407019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EB2A4C4-D4F3-C79A-F424-4C5D1CAC4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642" y="230694"/>
            <a:ext cx="10571998" cy="970450"/>
          </a:xfrm>
        </p:spPr>
        <p:txBody>
          <a:bodyPr/>
          <a:lstStyle/>
          <a:p>
            <a:r>
              <a:rPr lang="en-US" sz="4400" dirty="0"/>
              <a:t>Existing </a:t>
            </a:r>
            <a:r>
              <a:rPr lang="en-US" dirty="0"/>
              <a:t>Experience</a:t>
            </a:r>
            <a:endParaRPr lang="en-GB" sz="44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7879B35-977F-6C45-4A55-7CA97F9D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42" y="1774907"/>
            <a:ext cx="10515600" cy="1951807"/>
          </a:xfrm>
        </p:spPr>
        <p:txBody>
          <a:bodyPr/>
          <a:lstStyle/>
          <a:p>
            <a:r>
              <a:rPr lang="en-US" dirty="0"/>
              <a:t>3D </a:t>
            </a:r>
            <a:r>
              <a:rPr lang="en-US" dirty="0" err="1"/>
              <a:t>VTuber</a:t>
            </a:r>
            <a:r>
              <a:rPr lang="en-US" dirty="0"/>
              <a:t> models</a:t>
            </a:r>
          </a:p>
          <a:p>
            <a:r>
              <a:rPr lang="en-US" dirty="0"/>
              <a:t>Cyborg ice skate animation</a:t>
            </a:r>
          </a:p>
          <a:p>
            <a:r>
              <a:rPr lang="en-US" dirty="0"/>
              <a:t>Digitigrade leg rig (in Blender)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09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51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7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29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>
              <p:cMediaNode vol="80000">
                <p:cTn id="14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video>
              <p:cMediaNode vol="80000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8B758-2FBD-0B62-3DDF-E16B234C9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D51F6-E0CE-23C2-0977-2A6A42F5F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72" y="2358712"/>
            <a:ext cx="5619494" cy="3636511"/>
          </a:xfrm>
        </p:spPr>
        <p:txBody>
          <a:bodyPr anchor="t"/>
          <a:lstStyle/>
          <a:p>
            <a:r>
              <a:rPr lang="en-GB" dirty="0"/>
              <a:t>The rig will be given to fellow students and animators to test it and see how easy it is for them to use</a:t>
            </a:r>
          </a:p>
          <a:p>
            <a:r>
              <a:rPr lang="en-GB" dirty="0"/>
              <a:t>To gather information and quantify their experience using the rig, I will use the System Usability Scale</a:t>
            </a:r>
          </a:p>
          <a:p>
            <a:pPr lvl="1"/>
            <a:r>
              <a:rPr lang="en-GB" dirty="0"/>
              <a:t>Commonly used for websites and apps</a:t>
            </a:r>
          </a:p>
          <a:p>
            <a:r>
              <a:rPr lang="en-GB" dirty="0"/>
              <a:t>&lt;51 is generally bad, 70 is about average, and &gt;80 is very good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C125C2-59ED-3FA5-BB50-A3A940FC7D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2113432"/>
            <a:ext cx="5904630" cy="391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9998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3449</TotalTime>
  <Words>792</Words>
  <Application>Microsoft Office PowerPoint</Application>
  <PresentationFormat>Widescreen</PresentationFormat>
  <Paragraphs>90</Paragraphs>
  <Slides>9</Slides>
  <Notes>6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Agency FB</vt:lpstr>
      <vt:lpstr>Aptos</vt:lpstr>
      <vt:lpstr>Century Gothic</vt:lpstr>
      <vt:lpstr>Wingdings 2</vt:lpstr>
      <vt:lpstr>Quotable</vt:lpstr>
      <vt:lpstr>BA (Hons) Animation &amp; VFX – Project Proposal</vt:lpstr>
      <vt:lpstr>Making complex rigging systems that are user-friendly for animators</vt:lpstr>
      <vt:lpstr>Aims and Objective</vt:lpstr>
      <vt:lpstr>What I will rig</vt:lpstr>
      <vt:lpstr>Mech Design</vt:lpstr>
      <vt:lpstr>Research</vt:lpstr>
      <vt:lpstr>Research</vt:lpstr>
      <vt:lpstr>Existing Experience</vt:lpstr>
      <vt:lpstr>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Joshua Platt</dc:creator>
  <cp:lastModifiedBy>Joshua Platt</cp:lastModifiedBy>
  <cp:revision>9</cp:revision>
  <dcterms:created xsi:type="dcterms:W3CDTF">2025-10-17T15:15:32Z</dcterms:created>
  <dcterms:modified xsi:type="dcterms:W3CDTF">2025-10-22T12:44:10Z</dcterms:modified>
</cp:coreProperties>
</file>