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256" r:id="rId5"/>
    <p:sldId id="514" r:id="rId6"/>
    <p:sldId id="513" r:id="rId7"/>
    <p:sldId id="271" r:id="rId8"/>
    <p:sldId id="533" r:id="rId9"/>
    <p:sldId id="527" r:id="rId10"/>
    <p:sldId id="535" r:id="rId11"/>
    <p:sldId id="516" r:id="rId12"/>
    <p:sldId id="261" r:id="rId13"/>
    <p:sldId id="538" r:id="rId14"/>
    <p:sldId id="273" r:id="rId15"/>
    <p:sldId id="260" r:id="rId16"/>
    <p:sldId id="257" r:id="rId17"/>
    <p:sldId id="543" r:id="rId18"/>
    <p:sldId id="545" r:id="rId19"/>
    <p:sldId id="262" r:id="rId20"/>
    <p:sldId id="532" r:id="rId21"/>
    <p:sldId id="521" r:id="rId22"/>
    <p:sldId id="522" r:id="rId23"/>
    <p:sldId id="546" r:id="rId24"/>
    <p:sldId id="517" r:id="rId25"/>
    <p:sldId id="520" r:id="rId26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7F7C"/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E49E45-16EF-4A6E-A360-37EFA62C237F}" v="7" dt="2022-11-28T12:48:41.6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31" autoAdjust="0"/>
    <p:restoredTop sz="94660"/>
  </p:normalViewPr>
  <p:slideViewPr>
    <p:cSldViewPr snapToGrid="0">
      <p:cViewPr varScale="1">
        <p:scale>
          <a:sx n="87" d="100"/>
          <a:sy n="87" d="100"/>
        </p:scale>
        <p:origin x="60" y="6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gs" Target="tags/tag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nan Couch" userId="fe150d1f-4a98-401a-bbd0-f1f719ff34b5" providerId="ADAL" clId="{7FE49E45-16EF-4A6E-A360-37EFA62C237F}"/>
    <pc:docChg chg="undo custSel addSld delSld modSld sldOrd replTag delTag">
      <pc:chgData name="Gwennan Couch" userId="fe150d1f-4a98-401a-bbd0-f1f719ff34b5" providerId="ADAL" clId="{7FE49E45-16EF-4A6E-A360-37EFA62C237F}" dt="2022-11-29T17:44:15.103" v="317"/>
      <pc:docMkLst>
        <pc:docMk/>
      </pc:docMkLst>
      <pc:sldChg chg="delSp mod">
        <pc:chgData name="Gwennan Couch" userId="fe150d1f-4a98-401a-bbd0-f1f719ff34b5" providerId="ADAL" clId="{7FE49E45-16EF-4A6E-A360-37EFA62C237F}" dt="2022-11-28T10:40:13.526" v="17" actId="478"/>
        <pc:sldMkLst>
          <pc:docMk/>
          <pc:sldMk cId="3963986276" sldId="520"/>
        </pc:sldMkLst>
        <pc:picChg chg="del">
          <ac:chgData name="Gwennan Couch" userId="fe150d1f-4a98-401a-bbd0-f1f719ff34b5" providerId="ADAL" clId="{7FE49E45-16EF-4A6E-A360-37EFA62C237F}" dt="2022-11-28T10:40:13.526" v="17" actId="478"/>
          <ac:picMkLst>
            <pc:docMk/>
            <pc:sldMk cId="3963986276" sldId="520"/>
            <ac:picMk id="16" creationId="{9BAA79C1-0F45-3871-D5EE-303231B03EFB}"/>
          </ac:picMkLst>
        </pc:picChg>
      </pc:sldChg>
      <pc:sldChg chg="mod modShow">
        <pc:chgData name="Gwennan Couch" userId="fe150d1f-4a98-401a-bbd0-f1f719ff34b5" providerId="ADAL" clId="{7FE49E45-16EF-4A6E-A360-37EFA62C237F}" dt="2022-11-28T17:42:37.976" v="309" actId="729"/>
        <pc:sldMkLst>
          <pc:docMk/>
          <pc:sldMk cId="3983031366" sldId="521"/>
        </pc:sldMkLst>
      </pc:sldChg>
      <pc:sldChg chg="mod modShow">
        <pc:chgData name="Gwennan Couch" userId="fe150d1f-4a98-401a-bbd0-f1f719ff34b5" providerId="ADAL" clId="{7FE49E45-16EF-4A6E-A360-37EFA62C237F}" dt="2022-11-28T17:42:34.984" v="308" actId="729"/>
        <pc:sldMkLst>
          <pc:docMk/>
          <pc:sldMk cId="2263573607" sldId="522"/>
        </pc:sldMkLst>
      </pc:sldChg>
      <pc:sldChg chg="mod modShow">
        <pc:chgData name="Gwennan Couch" userId="fe150d1f-4a98-401a-bbd0-f1f719ff34b5" providerId="ADAL" clId="{7FE49E45-16EF-4A6E-A360-37EFA62C237F}" dt="2022-11-29T17:44:08.353" v="314" actId="729"/>
        <pc:sldMkLst>
          <pc:docMk/>
          <pc:sldMk cId="3091312343" sldId="527"/>
        </pc:sldMkLst>
      </pc:sldChg>
      <pc:sldChg chg="new del">
        <pc:chgData name="Gwennan Couch" userId="fe150d1f-4a98-401a-bbd0-f1f719ff34b5" providerId="ADAL" clId="{7FE49E45-16EF-4A6E-A360-37EFA62C237F}" dt="2022-11-28T10:39:16.931" v="1" actId="680"/>
        <pc:sldMkLst>
          <pc:docMk/>
          <pc:sldMk cId="3032966357" sldId="546"/>
        </pc:sldMkLst>
      </pc:sldChg>
      <pc:sldChg chg="new del">
        <pc:chgData name="Gwennan Couch" userId="fe150d1f-4a98-401a-bbd0-f1f719ff34b5" providerId="ADAL" clId="{7FE49E45-16EF-4A6E-A360-37EFA62C237F}" dt="2022-11-28T10:39:25.089" v="6" actId="47"/>
        <pc:sldMkLst>
          <pc:docMk/>
          <pc:sldMk cId="3242952880" sldId="546"/>
        </pc:sldMkLst>
      </pc:sldChg>
      <pc:sldChg chg="new del mod ord modClrScheme chgLayout">
        <pc:chgData name="Gwennan Couch" userId="fe150d1f-4a98-401a-bbd0-f1f719ff34b5" providerId="ADAL" clId="{7FE49E45-16EF-4A6E-A360-37EFA62C237F}" dt="2022-11-28T10:54:01.458" v="21" actId="47"/>
        <pc:sldMkLst>
          <pc:docMk/>
          <pc:sldMk cId="3490407720" sldId="546"/>
        </pc:sldMkLst>
      </pc:sldChg>
      <pc:sldChg chg="addSp delSp modSp add mod ord">
        <pc:chgData name="Gwennan Couch" userId="fe150d1f-4a98-401a-bbd0-f1f719ff34b5" providerId="ADAL" clId="{7FE49E45-16EF-4A6E-A360-37EFA62C237F}" dt="2022-11-28T12:51:35.801" v="302" actId="1076"/>
        <pc:sldMkLst>
          <pc:docMk/>
          <pc:sldMk cId="3952212800" sldId="546"/>
        </pc:sldMkLst>
        <pc:spChg chg="mod">
          <ac:chgData name="Gwennan Couch" userId="fe150d1f-4a98-401a-bbd0-f1f719ff34b5" providerId="ADAL" clId="{7FE49E45-16EF-4A6E-A360-37EFA62C237F}" dt="2022-11-28T10:54:28.348" v="38" actId="20577"/>
          <ac:spMkLst>
            <pc:docMk/>
            <pc:sldMk cId="3952212800" sldId="546"/>
            <ac:spMk id="3" creationId="{28AAEABC-48BB-9A34-79A4-BCD32E4B0649}"/>
          </ac:spMkLst>
        </pc:spChg>
        <pc:spChg chg="add mod">
          <ac:chgData name="Gwennan Couch" userId="fe150d1f-4a98-401a-bbd0-f1f719ff34b5" providerId="ADAL" clId="{7FE49E45-16EF-4A6E-A360-37EFA62C237F}" dt="2022-11-28T12:04:15.749" v="107" actId="14100"/>
          <ac:spMkLst>
            <pc:docMk/>
            <pc:sldMk cId="3952212800" sldId="546"/>
            <ac:spMk id="4" creationId="{B649F9B5-4DED-46D4-F7AA-6C52689F0BD1}"/>
          </ac:spMkLst>
        </pc:spChg>
        <pc:spChg chg="add mod">
          <ac:chgData name="Gwennan Couch" userId="fe150d1f-4a98-401a-bbd0-f1f719ff34b5" providerId="ADAL" clId="{7FE49E45-16EF-4A6E-A360-37EFA62C237F}" dt="2022-11-28T12:51:32.280" v="298" actId="1076"/>
          <ac:spMkLst>
            <pc:docMk/>
            <pc:sldMk cId="3952212800" sldId="546"/>
            <ac:spMk id="5" creationId="{7EA5807B-F7EB-AD53-74B2-75B22C638B6A}"/>
          </ac:spMkLst>
        </pc:spChg>
        <pc:spChg chg="del mod">
          <ac:chgData name="Gwennan Couch" userId="fe150d1f-4a98-401a-bbd0-f1f719ff34b5" providerId="ADAL" clId="{7FE49E45-16EF-4A6E-A360-37EFA62C237F}" dt="2022-11-28T10:54:30.721" v="43" actId="478"/>
          <ac:spMkLst>
            <pc:docMk/>
            <pc:sldMk cId="3952212800" sldId="546"/>
            <ac:spMk id="6" creationId="{74A88CCF-99D4-E789-DC76-E212114EF29E}"/>
          </ac:spMkLst>
        </pc:spChg>
        <pc:spChg chg="del mod">
          <ac:chgData name="Gwennan Couch" userId="fe150d1f-4a98-401a-bbd0-f1f719ff34b5" providerId="ADAL" clId="{7FE49E45-16EF-4A6E-A360-37EFA62C237F}" dt="2022-11-28T10:54:33.349" v="45" actId="478"/>
          <ac:spMkLst>
            <pc:docMk/>
            <pc:sldMk cId="3952212800" sldId="546"/>
            <ac:spMk id="7" creationId="{C77456C1-46B9-CFEA-0642-01D7011A8EFB}"/>
          </ac:spMkLst>
        </pc:spChg>
        <pc:spChg chg="del">
          <ac:chgData name="Gwennan Couch" userId="fe150d1f-4a98-401a-bbd0-f1f719ff34b5" providerId="ADAL" clId="{7FE49E45-16EF-4A6E-A360-37EFA62C237F}" dt="2022-11-28T10:54:36.108" v="46" actId="478"/>
          <ac:spMkLst>
            <pc:docMk/>
            <pc:sldMk cId="3952212800" sldId="546"/>
            <ac:spMk id="8" creationId="{F88EE777-C334-37D7-89A5-825052EE1115}"/>
          </ac:spMkLst>
        </pc:spChg>
        <pc:spChg chg="del">
          <ac:chgData name="Gwennan Couch" userId="fe150d1f-4a98-401a-bbd0-f1f719ff34b5" providerId="ADAL" clId="{7FE49E45-16EF-4A6E-A360-37EFA62C237F}" dt="2022-11-28T10:54:37.238" v="47" actId="478"/>
          <ac:spMkLst>
            <pc:docMk/>
            <pc:sldMk cId="3952212800" sldId="546"/>
            <ac:spMk id="9" creationId="{BEE6E34B-71F9-C873-878F-22EA1C5093C6}"/>
          </ac:spMkLst>
        </pc:spChg>
        <pc:spChg chg="del mod">
          <ac:chgData name="Gwennan Couch" userId="fe150d1f-4a98-401a-bbd0-f1f719ff34b5" providerId="ADAL" clId="{7FE49E45-16EF-4A6E-A360-37EFA62C237F}" dt="2022-11-28T10:54:40.896" v="52" actId="478"/>
          <ac:spMkLst>
            <pc:docMk/>
            <pc:sldMk cId="3952212800" sldId="546"/>
            <ac:spMk id="10" creationId="{99A5447B-5F13-2602-40AB-C08DA0E346E7}"/>
          </ac:spMkLst>
        </pc:spChg>
        <pc:spChg chg="del">
          <ac:chgData name="Gwennan Couch" userId="fe150d1f-4a98-401a-bbd0-f1f719ff34b5" providerId="ADAL" clId="{7FE49E45-16EF-4A6E-A360-37EFA62C237F}" dt="2022-11-28T10:54:43.839" v="53" actId="478"/>
          <ac:spMkLst>
            <pc:docMk/>
            <pc:sldMk cId="3952212800" sldId="546"/>
            <ac:spMk id="11" creationId="{E442A445-64DF-C5CF-33E0-A1EFDC83792B}"/>
          </ac:spMkLst>
        </pc:spChg>
        <pc:spChg chg="del">
          <ac:chgData name="Gwennan Couch" userId="fe150d1f-4a98-401a-bbd0-f1f719ff34b5" providerId="ADAL" clId="{7FE49E45-16EF-4A6E-A360-37EFA62C237F}" dt="2022-11-28T10:54:45.158" v="54" actId="478"/>
          <ac:spMkLst>
            <pc:docMk/>
            <pc:sldMk cId="3952212800" sldId="546"/>
            <ac:spMk id="12" creationId="{C65B799F-2C64-49CB-65DE-EF6895718EED}"/>
          </ac:spMkLst>
        </pc:spChg>
        <pc:spChg chg="del">
          <ac:chgData name="Gwennan Couch" userId="fe150d1f-4a98-401a-bbd0-f1f719ff34b5" providerId="ADAL" clId="{7FE49E45-16EF-4A6E-A360-37EFA62C237F}" dt="2022-11-28T10:54:47.152" v="55" actId="478"/>
          <ac:spMkLst>
            <pc:docMk/>
            <pc:sldMk cId="3952212800" sldId="546"/>
            <ac:spMk id="13" creationId="{30FB6B3C-0BD9-93BE-6A5A-0F673BC987EA}"/>
          </ac:spMkLst>
        </pc:spChg>
        <pc:spChg chg="del mod">
          <ac:chgData name="Gwennan Couch" userId="fe150d1f-4a98-401a-bbd0-f1f719ff34b5" providerId="ADAL" clId="{7FE49E45-16EF-4A6E-A360-37EFA62C237F}" dt="2022-11-28T10:54:49.429" v="60" actId="478"/>
          <ac:spMkLst>
            <pc:docMk/>
            <pc:sldMk cId="3952212800" sldId="546"/>
            <ac:spMk id="14" creationId="{BA7856F8-428F-ED67-6127-987CC00F2D90}"/>
          </ac:spMkLst>
        </pc:spChg>
        <pc:spChg chg="add del">
          <ac:chgData name="Gwennan Couch" userId="fe150d1f-4a98-401a-bbd0-f1f719ff34b5" providerId="ADAL" clId="{7FE49E45-16EF-4A6E-A360-37EFA62C237F}" dt="2022-11-28T12:03:47.710" v="72" actId="478"/>
          <ac:spMkLst>
            <pc:docMk/>
            <pc:sldMk cId="3952212800" sldId="546"/>
            <ac:spMk id="15" creationId="{DEA58D52-33DF-A6DA-137F-D82067FE332E}"/>
          </ac:spMkLst>
        </pc:spChg>
        <pc:spChg chg="add del">
          <ac:chgData name="Gwennan Couch" userId="fe150d1f-4a98-401a-bbd0-f1f719ff34b5" providerId="ADAL" clId="{7FE49E45-16EF-4A6E-A360-37EFA62C237F}" dt="2022-11-28T12:03:47.710" v="72" actId="478"/>
          <ac:spMkLst>
            <pc:docMk/>
            <pc:sldMk cId="3952212800" sldId="546"/>
            <ac:spMk id="16" creationId="{2FE5F765-32C4-2895-07BD-2111D6D2C6AB}"/>
          </ac:spMkLst>
        </pc:spChg>
        <pc:spChg chg="add del">
          <ac:chgData name="Gwennan Couch" userId="fe150d1f-4a98-401a-bbd0-f1f719ff34b5" providerId="ADAL" clId="{7FE49E45-16EF-4A6E-A360-37EFA62C237F}" dt="2022-11-28T12:03:47.710" v="72" actId="478"/>
          <ac:spMkLst>
            <pc:docMk/>
            <pc:sldMk cId="3952212800" sldId="546"/>
            <ac:spMk id="17" creationId="{5925C1B0-0EDE-6984-0279-D8B573152B2D}"/>
          </ac:spMkLst>
        </pc:spChg>
        <pc:grpChg chg="add del">
          <ac:chgData name="Gwennan Couch" userId="fe150d1f-4a98-401a-bbd0-f1f719ff34b5" providerId="ADAL" clId="{7FE49E45-16EF-4A6E-A360-37EFA62C237F}" dt="2022-11-28T12:03:47.710" v="72" actId="478"/>
          <ac:grpSpMkLst>
            <pc:docMk/>
            <pc:sldMk cId="3952212800" sldId="546"/>
            <ac:grpSpMk id="2" creationId="{6048702F-ED32-8F08-48A9-537180AE26B8}"/>
          </ac:grpSpMkLst>
        </pc:grpChg>
        <pc:picChg chg="add mod modCrop">
          <ac:chgData name="Gwennan Couch" userId="fe150d1f-4a98-401a-bbd0-f1f719ff34b5" providerId="ADAL" clId="{7FE49E45-16EF-4A6E-A360-37EFA62C237F}" dt="2022-11-28T12:48:54.684" v="263" actId="14100"/>
          <ac:picMkLst>
            <pc:docMk/>
            <pc:sldMk cId="3952212800" sldId="546"/>
            <ac:picMk id="18" creationId="{844852DB-C96B-7D0A-EA3A-8ABE446538C3}"/>
          </ac:picMkLst>
        </pc:picChg>
        <pc:picChg chg="add del mod">
          <ac:chgData name="Gwennan Couch" userId="fe150d1f-4a98-401a-bbd0-f1f719ff34b5" providerId="ADAL" clId="{7FE49E45-16EF-4A6E-A360-37EFA62C237F}" dt="2022-11-28T12:45:21.621" v="212" actId="478"/>
          <ac:picMkLst>
            <pc:docMk/>
            <pc:sldMk cId="3952212800" sldId="546"/>
            <ac:picMk id="19" creationId="{2937654D-176C-CFF2-3BA8-891846B36480}"/>
          </ac:picMkLst>
        </pc:picChg>
        <pc:picChg chg="add mod">
          <ac:chgData name="Gwennan Couch" userId="fe150d1f-4a98-401a-bbd0-f1f719ff34b5" providerId="ADAL" clId="{7FE49E45-16EF-4A6E-A360-37EFA62C237F}" dt="2022-11-28T12:51:35.801" v="302" actId="1076"/>
          <ac:picMkLst>
            <pc:docMk/>
            <pc:sldMk cId="3952212800" sldId="546"/>
            <ac:picMk id="20" creationId="{12EA5953-D57F-A60A-14A3-81C45EC07FDE}"/>
          </ac:picMkLst>
        </pc:picChg>
        <pc:picChg chg="add del mod">
          <ac:chgData name="Gwennan Couch" userId="fe150d1f-4a98-401a-bbd0-f1f719ff34b5" providerId="ADAL" clId="{7FE49E45-16EF-4A6E-A360-37EFA62C237F}" dt="2022-11-28T12:48:39.174" v="250" actId="478"/>
          <ac:picMkLst>
            <pc:docMk/>
            <pc:sldMk cId="3952212800" sldId="546"/>
            <ac:picMk id="21" creationId="{9CFEBF13-5BD6-9393-B1F3-682BC5735582}"/>
          </ac:picMkLst>
        </pc:picChg>
        <pc:picChg chg="add del">
          <ac:chgData name="Gwennan Couch" userId="fe150d1f-4a98-401a-bbd0-f1f719ff34b5" providerId="ADAL" clId="{7FE49E45-16EF-4A6E-A360-37EFA62C237F}" dt="2022-11-28T12:03:47.710" v="72" actId="478"/>
          <ac:picMkLst>
            <pc:docMk/>
            <pc:sldMk cId="3952212800" sldId="546"/>
            <ac:picMk id="24" creationId="{D9046BDD-1BCE-3505-AF4A-D215CC21CD9B}"/>
          </ac:picMkLst>
        </pc:picChg>
        <pc:picChg chg="add mod">
          <ac:chgData name="Gwennan Couch" userId="fe150d1f-4a98-401a-bbd0-f1f719ff34b5" providerId="ADAL" clId="{7FE49E45-16EF-4A6E-A360-37EFA62C237F}" dt="2022-11-28T12:49:08.863" v="274" actId="1076"/>
          <ac:picMkLst>
            <pc:docMk/>
            <pc:sldMk cId="3952212800" sldId="546"/>
            <ac:picMk id="25" creationId="{30D4BD3E-1072-312E-E9D9-0E1AD0BDBD14}"/>
          </ac:picMkLst>
        </pc:picChg>
      </pc:sldChg>
      <pc:sldChg chg="modSp new del mod">
        <pc:chgData name="Gwennan Couch" userId="fe150d1f-4a98-401a-bbd0-f1f719ff34b5" providerId="ADAL" clId="{7FE49E45-16EF-4A6E-A360-37EFA62C237F}" dt="2022-11-28T12:51:15.392" v="287" actId="2696"/>
        <pc:sldMkLst>
          <pc:docMk/>
          <pc:sldMk cId="505365030" sldId="547"/>
        </pc:sldMkLst>
        <pc:spChg chg="mod">
          <ac:chgData name="Gwennan Couch" userId="fe150d1f-4a98-401a-bbd0-f1f719ff34b5" providerId="ADAL" clId="{7FE49E45-16EF-4A6E-A360-37EFA62C237F}" dt="2022-11-28T12:49:13.171" v="283" actId="20577"/>
          <ac:spMkLst>
            <pc:docMk/>
            <pc:sldMk cId="505365030" sldId="547"/>
            <ac:spMk id="2" creationId="{AF4BC9AF-1BFD-961C-AAC6-444A7C0C4625}"/>
          </ac:spMkLst>
        </pc:spChg>
      </pc:sldChg>
      <pc:sldChg chg="new del">
        <pc:chgData name="Gwennan Couch" userId="fe150d1f-4a98-401a-bbd0-f1f719ff34b5" providerId="ADAL" clId="{7FE49E45-16EF-4A6E-A360-37EFA62C237F}" dt="2022-11-28T12:51:42.660" v="304" actId="47"/>
        <pc:sldMkLst>
          <pc:docMk/>
          <pc:sldMk cId="1846932644" sldId="54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29/11/2022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BEF564-350D-498C-93AA-E4433983656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913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35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7034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190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384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BBEF564-350D-498C-93AA-E4433983656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4811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1418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905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5871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5499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222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6823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3105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675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84" y="3141138"/>
            <a:ext cx="5210554" cy="818800"/>
          </a:xfrm>
          <a:prstGeom prst="rect">
            <a:avLst/>
          </a:prstGeom>
        </p:spPr>
      </p:pic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3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98242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142B0-6E33-FD5F-72F4-860B1380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9F43A9-4345-2037-25B7-3AF019024D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537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142B0-6E33-FD5F-72F4-860B1380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9F43A9-4345-2037-25B7-3AF019024D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537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5" r:id="rId12"/>
    <p:sldLayoutId id="2147483666" r:id="rId13"/>
    <p:sldLayoutId id="2147483663" r:id="rId14"/>
    <p:sldLayoutId id="2147483683" r:id="rId15"/>
    <p:sldLayoutId id="2147483684" r:id="rId16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13" Type="http://schemas.openxmlformats.org/officeDocument/2006/relationships/hyperlink" Target="mailto:t.johal@uwtsd.ac.uk" TargetMode="External"/><Relationship Id="rId18" Type="http://schemas.openxmlformats.org/officeDocument/2006/relationships/image" Target="../media/image27.png"/><Relationship Id="rId3" Type="http://schemas.openxmlformats.org/officeDocument/2006/relationships/hyperlink" Target="mailto:s.gill@uwtsd.ac.uk" TargetMode="External"/><Relationship Id="rId7" Type="http://schemas.openxmlformats.org/officeDocument/2006/relationships/image" Target="../media/image21.png"/><Relationship Id="rId12" Type="http://schemas.openxmlformats.org/officeDocument/2006/relationships/hyperlink" Target="https://bit.ly/DigiCentre" TargetMode="External"/><Relationship Id="rId17" Type="http://schemas.openxmlformats.org/officeDocument/2006/relationships/hyperlink" Target="mailto:g.couch@uwtsd.ac.uk" TargetMode="External"/><Relationship Id="rId2" Type="http://schemas.openxmlformats.org/officeDocument/2006/relationships/hyperlink" Target="mailto:j.hill@uwtsd.ac.uk" TargetMode="External"/><Relationship Id="rId16" Type="http://schemas.microsoft.com/office/2007/relationships/hdphoto" Target="../media/hdphoto1.wdp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jpeg"/><Relationship Id="rId11" Type="http://schemas.openxmlformats.org/officeDocument/2006/relationships/hyperlink" Target="mailto:digitalskills@uwtsd.ac.uk" TargetMode="External"/><Relationship Id="rId5" Type="http://schemas.openxmlformats.org/officeDocument/2006/relationships/image" Target="../media/image19.jpeg"/><Relationship Id="rId15" Type="http://schemas.openxmlformats.org/officeDocument/2006/relationships/image" Target="../media/image26.png"/><Relationship Id="rId10" Type="http://schemas.openxmlformats.org/officeDocument/2006/relationships/image" Target="../media/image24.svg"/><Relationship Id="rId4" Type="http://schemas.openxmlformats.org/officeDocument/2006/relationships/hyperlink" Target="mailto:r.covello@uwtsd.ac.uk" TargetMode="External"/><Relationship Id="rId9" Type="http://schemas.openxmlformats.org/officeDocument/2006/relationships/image" Target="../media/image23.png"/><Relationship Id="rId14" Type="http://schemas.openxmlformats.org/officeDocument/2006/relationships/image" Target="../media/image2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8.png"/><Relationship Id="rId7" Type="http://schemas.openxmlformats.org/officeDocument/2006/relationships/image" Target="../media/image31.png"/><Relationship Id="rId12" Type="http://schemas.openxmlformats.org/officeDocument/2006/relationships/hyperlink" Target="https://longviewoneducation.org/home/linkedin-shiny-icon-logo-5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svg"/><Relationship Id="rId11" Type="http://schemas.openxmlformats.org/officeDocument/2006/relationships/image" Target="../media/image35.png"/><Relationship Id="rId5" Type="http://schemas.openxmlformats.org/officeDocument/2006/relationships/image" Target="../media/image10.png"/><Relationship Id="rId10" Type="http://schemas.openxmlformats.org/officeDocument/2006/relationships/image" Target="../media/image34.svg"/><Relationship Id="rId4" Type="http://schemas.openxmlformats.org/officeDocument/2006/relationships/image" Target="../media/image29.svg"/><Relationship Id="rId9" Type="http://schemas.openxmlformats.org/officeDocument/2006/relationships/image" Target="../media/image3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bit.ly/ds-padlet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digitallearning.uwtsd.ac.uk/getting-connected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wireles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it.ly/DiscoveryToolUWTS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jisc.potential.ly/signin" TargetMode="External"/><Relationship Id="rId3" Type="http://schemas.openxmlformats.org/officeDocument/2006/relationships/image" Target="../media/image41.jpeg"/><Relationship Id="rId7" Type="http://schemas.openxmlformats.org/officeDocument/2006/relationships/image" Target="../media/image45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image" Target="../media/image43.svg"/><Relationship Id="rId4" Type="http://schemas.openxmlformats.org/officeDocument/2006/relationships/image" Target="../media/image4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hyperlink" Target="digitalskills.uwtsd.ac.uk" TargetMode="External"/><Relationship Id="rId4" Type="http://schemas.openxmlformats.org/officeDocument/2006/relationships/image" Target="../media/image4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kills.uwtsd.ac.uk/Resource-Finder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5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nkd.in/equPUue" TargetMode="External"/><Relationship Id="rId4" Type="http://schemas.openxmlformats.org/officeDocument/2006/relationships/image" Target="../media/image4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hyperlink" Target="https://bit.ly/DigiCentre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Relationship Id="rId9" Type="http://schemas.openxmlformats.org/officeDocument/2006/relationships/image" Target="../media/image6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B28495BE-9FA6-F407-C6A1-C8B80E9C6E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52" r="23890" b="-1"/>
          <a:stretch/>
        </p:blipFill>
        <p:spPr>
          <a:xfrm>
            <a:off x="0" y="10"/>
            <a:ext cx="6102330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Digital Skills Induction 2022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 anchor="b">
            <a:normAutofit/>
          </a:bodyPr>
          <a:lstStyle/>
          <a:p>
            <a:r>
              <a:rPr lang="en-GB"/>
              <a:t>Welcome to</a:t>
            </a:r>
            <a:br>
              <a:rPr lang="en-GB"/>
            </a:br>
            <a:r>
              <a:rPr lang="en-GB" spc="300"/>
              <a:t>UWTSD!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AAEABC-48BB-9A34-79A4-BCD32E4B0649}"/>
              </a:ext>
            </a:extLst>
          </p:cNvPr>
          <p:cNvSpPr txBox="1"/>
          <p:nvPr/>
        </p:nvSpPr>
        <p:spPr>
          <a:xfrm>
            <a:off x="698241" y="77487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44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Overview</a:t>
            </a:r>
          </a:p>
        </p:txBody>
      </p:sp>
      <p:sp>
        <p:nvSpPr>
          <p:cNvPr id="6" name="Rectangle 5" descr="Users">
            <a:extLst>
              <a:ext uri="{FF2B5EF4-FFF2-40B4-BE49-F238E27FC236}">
                <a16:creationId xmlns:a16="http://schemas.microsoft.com/office/drawing/2014/main" id="{74A88CCF-99D4-E789-DC76-E212114EF29E}"/>
              </a:ext>
            </a:extLst>
          </p:cNvPr>
          <p:cNvSpPr/>
          <p:nvPr/>
        </p:nvSpPr>
        <p:spPr>
          <a:xfrm>
            <a:off x="1302800" y="1566378"/>
            <a:ext cx="778899" cy="855563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77456C1-46B9-CFEA-0642-01D7011A8EFB}"/>
              </a:ext>
            </a:extLst>
          </p:cNvPr>
          <p:cNvSpPr/>
          <p:nvPr/>
        </p:nvSpPr>
        <p:spPr>
          <a:xfrm>
            <a:off x="1302800" y="2520055"/>
            <a:ext cx="2225425" cy="366669"/>
          </a:xfrm>
          <a:custGeom>
            <a:avLst/>
            <a:gdLst>
              <a:gd name="connsiteX0" fmla="*/ 0 w 2107315"/>
              <a:gd name="connsiteY0" fmla="*/ 0 h 316097"/>
              <a:gd name="connsiteX1" fmla="*/ 2107315 w 2107315"/>
              <a:gd name="connsiteY1" fmla="*/ 0 h 316097"/>
              <a:gd name="connsiteX2" fmla="*/ 2107315 w 2107315"/>
              <a:gd name="connsiteY2" fmla="*/ 316097 h 316097"/>
              <a:gd name="connsiteX3" fmla="*/ 0 w 2107315"/>
              <a:gd name="connsiteY3" fmla="*/ 316097 h 316097"/>
              <a:gd name="connsiteX4" fmla="*/ 0 w 2107315"/>
              <a:gd name="connsiteY4" fmla="*/ 0 h 316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316097">
                <a:moveTo>
                  <a:pt x="0" y="0"/>
                </a:moveTo>
                <a:lnTo>
                  <a:pt x="2107315" y="0"/>
                </a:lnTo>
                <a:lnTo>
                  <a:pt x="2107315" y="316097"/>
                </a:lnTo>
                <a:lnTo>
                  <a:pt x="0" y="31609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b="1"/>
            </a:pPr>
            <a:r>
              <a:rPr lang="en-GB" sz="2000" kern="1200"/>
              <a:t>Digital Skills Team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88EE777-C334-37D7-89A5-825052EE1115}"/>
              </a:ext>
            </a:extLst>
          </p:cNvPr>
          <p:cNvSpPr/>
          <p:nvPr/>
        </p:nvSpPr>
        <p:spPr>
          <a:xfrm>
            <a:off x="1302800" y="2932358"/>
            <a:ext cx="2225425" cy="915742"/>
          </a:xfrm>
          <a:custGeom>
            <a:avLst/>
            <a:gdLst>
              <a:gd name="connsiteX0" fmla="*/ 0 w 2107315"/>
              <a:gd name="connsiteY0" fmla="*/ 0 h 789439"/>
              <a:gd name="connsiteX1" fmla="*/ 2107315 w 2107315"/>
              <a:gd name="connsiteY1" fmla="*/ 0 h 789439"/>
              <a:gd name="connsiteX2" fmla="*/ 2107315 w 2107315"/>
              <a:gd name="connsiteY2" fmla="*/ 789439 h 789439"/>
              <a:gd name="connsiteX3" fmla="*/ 0 w 2107315"/>
              <a:gd name="connsiteY3" fmla="*/ 789439 h 789439"/>
              <a:gd name="connsiteX4" fmla="*/ 0 w 2107315"/>
              <a:gd name="connsiteY4" fmla="*/ 0 h 789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789439">
                <a:moveTo>
                  <a:pt x="0" y="0"/>
                </a:moveTo>
                <a:lnTo>
                  <a:pt x="2107315" y="0"/>
                </a:lnTo>
                <a:lnTo>
                  <a:pt x="2107315" y="789439"/>
                </a:lnTo>
                <a:lnTo>
                  <a:pt x="0" y="78943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6667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500" kern="1200"/>
              <a:t>Who we are </a:t>
            </a:r>
          </a:p>
          <a:p>
            <a:pPr marL="0" lvl="0" indent="0" algn="l" defTabSz="6667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500" kern="1200"/>
              <a:t>How we can support you</a:t>
            </a:r>
          </a:p>
        </p:txBody>
      </p:sp>
      <p:sp>
        <p:nvSpPr>
          <p:cNvPr id="9" name="Rectangle 8" descr="Wireless with solid fill">
            <a:extLst>
              <a:ext uri="{FF2B5EF4-FFF2-40B4-BE49-F238E27FC236}">
                <a16:creationId xmlns:a16="http://schemas.microsoft.com/office/drawing/2014/main" id="{BEE6E34B-71F9-C873-878F-22EA1C5093C6}"/>
              </a:ext>
            </a:extLst>
          </p:cNvPr>
          <p:cNvSpPr/>
          <p:nvPr/>
        </p:nvSpPr>
        <p:spPr>
          <a:xfrm>
            <a:off x="5164237" y="1631275"/>
            <a:ext cx="778899" cy="855563"/>
          </a:xfrm>
          <a:prstGeom prst="rect">
            <a:avLst/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9A5447B-5F13-2602-40AB-C08DA0E346E7}"/>
              </a:ext>
            </a:extLst>
          </p:cNvPr>
          <p:cNvSpPr/>
          <p:nvPr/>
        </p:nvSpPr>
        <p:spPr>
          <a:xfrm>
            <a:off x="4696574" y="2573254"/>
            <a:ext cx="2225425" cy="366669"/>
          </a:xfrm>
          <a:custGeom>
            <a:avLst/>
            <a:gdLst>
              <a:gd name="connsiteX0" fmla="*/ 0 w 2107315"/>
              <a:gd name="connsiteY0" fmla="*/ 0 h 316097"/>
              <a:gd name="connsiteX1" fmla="*/ 2107315 w 2107315"/>
              <a:gd name="connsiteY1" fmla="*/ 0 h 316097"/>
              <a:gd name="connsiteX2" fmla="*/ 2107315 w 2107315"/>
              <a:gd name="connsiteY2" fmla="*/ 316097 h 316097"/>
              <a:gd name="connsiteX3" fmla="*/ 0 w 2107315"/>
              <a:gd name="connsiteY3" fmla="*/ 316097 h 316097"/>
              <a:gd name="connsiteX4" fmla="*/ 0 w 2107315"/>
              <a:gd name="connsiteY4" fmla="*/ 0 h 316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316097">
                <a:moveTo>
                  <a:pt x="0" y="0"/>
                </a:moveTo>
                <a:lnTo>
                  <a:pt x="2107315" y="0"/>
                </a:lnTo>
                <a:lnTo>
                  <a:pt x="2107315" y="316097"/>
                </a:lnTo>
                <a:lnTo>
                  <a:pt x="0" y="31609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b="1"/>
            </a:pPr>
            <a:r>
              <a:rPr lang="en-GB" sz="2000" kern="1200" dirty="0"/>
              <a:t>Get Connected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442A445-64DF-C5CF-33E0-A1EFDC83792B}"/>
              </a:ext>
            </a:extLst>
          </p:cNvPr>
          <p:cNvSpPr/>
          <p:nvPr/>
        </p:nvSpPr>
        <p:spPr>
          <a:xfrm>
            <a:off x="4696573" y="2939923"/>
            <a:ext cx="2225425" cy="915742"/>
          </a:xfrm>
          <a:custGeom>
            <a:avLst/>
            <a:gdLst>
              <a:gd name="connsiteX0" fmla="*/ 0 w 2107315"/>
              <a:gd name="connsiteY0" fmla="*/ 0 h 789439"/>
              <a:gd name="connsiteX1" fmla="*/ 2107315 w 2107315"/>
              <a:gd name="connsiteY1" fmla="*/ 0 h 789439"/>
              <a:gd name="connsiteX2" fmla="*/ 2107315 w 2107315"/>
              <a:gd name="connsiteY2" fmla="*/ 789439 h 789439"/>
              <a:gd name="connsiteX3" fmla="*/ 0 w 2107315"/>
              <a:gd name="connsiteY3" fmla="*/ 789439 h 789439"/>
              <a:gd name="connsiteX4" fmla="*/ 0 w 2107315"/>
              <a:gd name="connsiteY4" fmla="*/ 0 h 789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789439">
                <a:moveTo>
                  <a:pt x="0" y="0"/>
                </a:moveTo>
                <a:lnTo>
                  <a:pt x="2107315" y="0"/>
                </a:lnTo>
                <a:lnTo>
                  <a:pt x="2107315" y="789439"/>
                </a:lnTo>
                <a:lnTo>
                  <a:pt x="0" y="78943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6667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500" kern="1200" dirty="0"/>
              <a:t>Get connected website</a:t>
            </a:r>
          </a:p>
          <a:p>
            <a:pPr marL="0" lvl="0" indent="0" algn="l" defTabSz="6667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500" kern="1200" dirty="0"/>
              <a:t>Connect to </a:t>
            </a:r>
            <a:r>
              <a:rPr lang="en-GB" sz="1500" kern="1200" dirty="0" err="1"/>
              <a:t>Eduroam</a:t>
            </a:r>
            <a:endParaRPr lang="en-GB" sz="1500" kern="1200" dirty="0"/>
          </a:p>
        </p:txBody>
      </p:sp>
      <p:sp>
        <p:nvSpPr>
          <p:cNvPr id="12" name="Rectangle 11" descr="Magnifying glass">
            <a:extLst>
              <a:ext uri="{FF2B5EF4-FFF2-40B4-BE49-F238E27FC236}">
                <a16:creationId xmlns:a16="http://schemas.microsoft.com/office/drawing/2014/main" id="{C65B799F-2C64-49CB-65DE-EF6895718EED}"/>
              </a:ext>
            </a:extLst>
          </p:cNvPr>
          <p:cNvSpPr/>
          <p:nvPr/>
        </p:nvSpPr>
        <p:spPr>
          <a:xfrm>
            <a:off x="8436731" y="2515945"/>
            <a:ext cx="970090" cy="1001846"/>
          </a:xfrm>
          <a:prstGeom prst="rect">
            <a:avLst/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0FB6B3C-0BD9-93BE-6A5A-0F673BC987EA}"/>
              </a:ext>
            </a:extLst>
          </p:cNvPr>
          <p:cNvSpPr/>
          <p:nvPr/>
        </p:nvSpPr>
        <p:spPr>
          <a:xfrm>
            <a:off x="8299205" y="3604902"/>
            <a:ext cx="2345068" cy="540013"/>
          </a:xfrm>
          <a:custGeom>
            <a:avLst/>
            <a:gdLst>
              <a:gd name="connsiteX0" fmla="*/ 0 w 2107315"/>
              <a:gd name="connsiteY0" fmla="*/ 0 h 316097"/>
              <a:gd name="connsiteX1" fmla="*/ 2107315 w 2107315"/>
              <a:gd name="connsiteY1" fmla="*/ 0 h 316097"/>
              <a:gd name="connsiteX2" fmla="*/ 2107315 w 2107315"/>
              <a:gd name="connsiteY2" fmla="*/ 316097 h 316097"/>
              <a:gd name="connsiteX3" fmla="*/ 0 w 2107315"/>
              <a:gd name="connsiteY3" fmla="*/ 316097 h 316097"/>
              <a:gd name="connsiteX4" fmla="*/ 0 w 2107315"/>
              <a:gd name="connsiteY4" fmla="*/ 0 h 316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316097">
                <a:moveTo>
                  <a:pt x="0" y="0"/>
                </a:moveTo>
                <a:lnTo>
                  <a:pt x="2107315" y="0"/>
                </a:lnTo>
                <a:lnTo>
                  <a:pt x="2107315" y="316097"/>
                </a:lnTo>
                <a:lnTo>
                  <a:pt x="0" y="31609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b="1"/>
            </a:pPr>
            <a:r>
              <a:rPr lang="en-GB" sz="2000" kern="1200" dirty="0"/>
              <a:t>The </a:t>
            </a:r>
            <a:r>
              <a:rPr lang="en-GB" sz="2000" kern="1200" dirty="0" err="1"/>
              <a:t>DigiCentre</a:t>
            </a:r>
            <a:endParaRPr lang="en-GB" sz="2000" kern="12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A7856F8-428F-ED67-6127-987CC00F2D90}"/>
              </a:ext>
            </a:extLst>
          </p:cNvPr>
          <p:cNvSpPr/>
          <p:nvPr/>
        </p:nvSpPr>
        <p:spPr>
          <a:xfrm>
            <a:off x="8359026" y="3958277"/>
            <a:ext cx="2225425" cy="915742"/>
          </a:xfrm>
          <a:custGeom>
            <a:avLst/>
            <a:gdLst>
              <a:gd name="connsiteX0" fmla="*/ 0 w 2107315"/>
              <a:gd name="connsiteY0" fmla="*/ 0 h 789439"/>
              <a:gd name="connsiteX1" fmla="*/ 2107315 w 2107315"/>
              <a:gd name="connsiteY1" fmla="*/ 0 h 789439"/>
              <a:gd name="connsiteX2" fmla="*/ 2107315 w 2107315"/>
              <a:gd name="connsiteY2" fmla="*/ 789439 h 789439"/>
              <a:gd name="connsiteX3" fmla="*/ 0 w 2107315"/>
              <a:gd name="connsiteY3" fmla="*/ 789439 h 789439"/>
              <a:gd name="connsiteX4" fmla="*/ 0 w 2107315"/>
              <a:gd name="connsiteY4" fmla="*/ 0 h 789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789439">
                <a:moveTo>
                  <a:pt x="0" y="0"/>
                </a:moveTo>
                <a:lnTo>
                  <a:pt x="2107315" y="0"/>
                </a:lnTo>
                <a:lnTo>
                  <a:pt x="2107315" y="789439"/>
                </a:lnTo>
                <a:lnTo>
                  <a:pt x="0" y="78943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6667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500" kern="1200" dirty="0"/>
              <a:t>JISC Discovery tool</a:t>
            </a:r>
          </a:p>
          <a:p>
            <a:pPr marL="0" lvl="0" indent="0" algn="l" defTabSz="6667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500" kern="1200" dirty="0"/>
              <a:t>Resource Finder developments</a:t>
            </a:r>
          </a:p>
        </p:txBody>
      </p:sp>
      <p:sp>
        <p:nvSpPr>
          <p:cNvPr id="15" name="Rectangle 14" descr="Envelope with solid fill">
            <a:extLst>
              <a:ext uri="{FF2B5EF4-FFF2-40B4-BE49-F238E27FC236}">
                <a16:creationId xmlns:a16="http://schemas.microsoft.com/office/drawing/2014/main" id="{DEA58D52-33DF-A6DA-137F-D82067FE332E}"/>
              </a:ext>
            </a:extLst>
          </p:cNvPr>
          <p:cNvSpPr/>
          <p:nvPr/>
        </p:nvSpPr>
        <p:spPr>
          <a:xfrm>
            <a:off x="1228543" y="3971571"/>
            <a:ext cx="778899" cy="855563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rcRect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FE5F765-32C4-2895-07BD-2111D6D2C6AB}"/>
              </a:ext>
            </a:extLst>
          </p:cNvPr>
          <p:cNvSpPr/>
          <p:nvPr/>
        </p:nvSpPr>
        <p:spPr>
          <a:xfrm>
            <a:off x="1302799" y="4952334"/>
            <a:ext cx="2225425" cy="366669"/>
          </a:xfrm>
          <a:custGeom>
            <a:avLst/>
            <a:gdLst>
              <a:gd name="connsiteX0" fmla="*/ 0 w 2107315"/>
              <a:gd name="connsiteY0" fmla="*/ 0 h 316097"/>
              <a:gd name="connsiteX1" fmla="*/ 2107315 w 2107315"/>
              <a:gd name="connsiteY1" fmla="*/ 0 h 316097"/>
              <a:gd name="connsiteX2" fmla="*/ 2107315 w 2107315"/>
              <a:gd name="connsiteY2" fmla="*/ 316097 h 316097"/>
              <a:gd name="connsiteX3" fmla="*/ 0 w 2107315"/>
              <a:gd name="connsiteY3" fmla="*/ 316097 h 316097"/>
              <a:gd name="connsiteX4" fmla="*/ 0 w 2107315"/>
              <a:gd name="connsiteY4" fmla="*/ 0 h 316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316097">
                <a:moveTo>
                  <a:pt x="0" y="0"/>
                </a:moveTo>
                <a:lnTo>
                  <a:pt x="2107315" y="0"/>
                </a:lnTo>
                <a:lnTo>
                  <a:pt x="2107315" y="316097"/>
                </a:lnTo>
                <a:lnTo>
                  <a:pt x="0" y="316097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88900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  <a:defRPr b="1"/>
            </a:pPr>
            <a:r>
              <a:rPr lang="en-GB" sz="2000" kern="1200" dirty="0"/>
              <a:t>Hwb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925C1B0-0EDE-6984-0279-D8B573152B2D}"/>
              </a:ext>
            </a:extLst>
          </p:cNvPr>
          <p:cNvSpPr/>
          <p:nvPr/>
        </p:nvSpPr>
        <p:spPr>
          <a:xfrm>
            <a:off x="1228543" y="5397730"/>
            <a:ext cx="2225425" cy="915742"/>
          </a:xfrm>
          <a:custGeom>
            <a:avLst/>
            <a:gdLst>
              <a:gd name="connsiteX0" fmla="*/ 0 w 2107315"/>
              <a:gd name="connsiteY0" fmla="*/ 0 h 789439"/>
              <a:gd name="connsiteX1" fmla="*/ 2107315 w 2107315"/>
              <a:gd name="connsiteY1" fmla="*/ 0 h 789439"/>
              <a:gd name="connsiteX2" fmla="*/ 2107315 w 2107315"/>
              <a:gd name="connsiteY2" fmla="*/ 789439 h 789439"/>
              <a:gd name="connsiteX3" fmla="*/ 0 w 2107315"/>
              <a:gd name="connsiteY3" fmla="*/ 789439 h 789439"/>
              <a:gd name="connsiteX4" fmla="*/ 0 w 2107315"/>
              <a:gd name="connsiteY4" fmla="*/ 0 h 7894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07315" h="789439">
                <a:moveTo>
                  <a:pt x="0" y="0"/>
                </a:moveTo>
                <a:lnTo>
                  <a:pt x="2107315" y="0"/>
                </a:lnTo>
                <a:lnTo>
                  <a:pt x="2107315" y="789439"/>
                </a:lnTo>
                <a:lnTo>
                  <a:pt x="0" y="789439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0" tIns="0" rIns="0" bIns="0" numCol="1" spcCol="1270" anchor="t" anchorCtr="0">
            <a:noAutofit/>
          </a:bodyPr>
          <a:lstStyle/>
          <a:p>
            <a:pPr marL="0" lvl="0" indent="0" algn="l" defTabSz="6667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500" kern="1200" dirty="0"/>
              <a:t>How to check emails</a:t>
            </a:r>
          </a:p>
          <a:p>
            <a:pPr marL="0" lvl="0" indent="0" algn="l" defTabSz="666750">
              <a:lnSpc>
                <a:spcPct val="10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500" kern="1200" dirty="0"/>
              <a:t>Access different apps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048702F-ED32-8F08-48A9-537180AE26B8}"/>
              </a:ext>
            </a:extLst>
          </p:cNvPr>
          <p:cNvGrpSpPr/>
          <p:nvPr/>
        </p:nvGrpSpPr>
        <p:grpSpPr>
          <a:xfrm>
            <a:off x="4621794" y="4912383"/>
            <a:ext cx="2493124" cy="503850"/>
            <a:chOff x="6739036" y="4955105"/>
            <a:chExt cx="4037883" cy="50385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9A3B152-46AF-061F-2088-2AE783127A92}"/>
                </a:ext>
              </a:extLst>
            </p:cNvPr>
            <p:cNvSpPr/>
            <p:nvPr/>
          </p:nvSpPr>
          <p:spPr>
            <a:xfrm>
              <a:off x="6739036" y="4955105"/>
              <a:ext cx="3604314" cy="357936"/>
            </a:xfrm>
            <a:custGeom>
              <a:avLst/>
              <a:gdLst>
                <a:gd name="connsiteX0" fmla="*/ 0 w 4037883"/>
                <a:gd name="connsiteY0" fmla="*/ 0 h 467722"/>
                <a:gd name="connsiteX1" fmla="*/ 4037883 w 4037883"/>
                <a:gd name="connsiteY1" fmla="*/ 0 h 467722"/>
                <a:gd name="connsiteX2" fmla="*/ 4037883 w 4037883"/>
                <a:gd name="connsiteY2" fmla="*/ 467722 h 467722"/>
                <a:gd name="connsiteX3" fmla="*/ 0 w 4037883"/>
                <a:gd name="connsiteY3" fmla="*/ 467722 h 467722"/>
                <a:gd name="connsiteX4" fmla="*/ 0 w 4037883"/>
                <a:gd name="connsiteY4" fmla="*/ 0 h 467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037883" h="467722">
                  <a:moveTo>
                    <a:pt x="0" y="0"/>
                  </a:moveTo>
                  <a:lnTo>
                    <a:pt x="4037883" y="0"/>
                  </a:lnTo>
                  <a:lnTo>
                    <a:pt x="4037883" y="467722"/>
                  </a:lnTo>
                  <a:lnTo>
                    <a:pt x="0" y="46772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13335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kern="1200" dirty="0"/>
                <a:t>Moodle</a:t>
              </a: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3FC9ABD-C836-FFA0-B120-3FC4CFBFD555}"/>
                </a:ext>
              </a:extLst>
            </p:cNvPr>
            <p:cNvSpPr/>
            <p:nvPr/>
          </p:nvSpPr>
          <p:spPr>
            <a:xfrm>
              <a:off x="6739036" y="5456044"/>
              <a:ext cx="4037883" cy="2911"/>
            </a:xfrm>
            <a:custGeom>
              <a:avLst/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10000 w 10000"/>
                <a:gd name="connsiteY2" fmla="*/ 10000 h 10000"/>
                <a:gd name="connsiteX3" fmla="*/ 0 w 10000"/>
                <a:gd name="connsiteY3" fmla="*/ 10000 h 10000"/>
                <a:gd name="connsiteX4" fmla="*/ 0 w 10000"/>
                <a:gd name="connsiteY4" fmla="*/ 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l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700" kern="1200" dirty="0"/>
                <a:t>Navigating around the interface and various tiles</a:t>
              </a:r>
            </a:p>
          </p:txBody>
        </p:sp>
      </p:grpSp>
      <p:pic>
        <p:nvPicPr>
          <p:cNvPr id="24" name="Picture 23">
            <a:extLst>
              <a:ext uri="{FF2B5EF4-FFF2-40B4-BE49-F238E27FC236}">
                <a16:creationId xmlns:a16="http://schemas.microsoft.com/office/drawing/2014/main" id="{D9046BDD-1BCE-3505-AF4A-D215CC21CD9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21794" y="3918078"/>
            <a:ext cx="931892" cy="931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811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681" y="77487"/>
            <a:ext cx="8096639" cy="1003916"/>
          </a:xfrm>
        </p:spPr>
        <p:txBody>
          <a:bodyPr anchor="ctr"/>
          <a:lstStyle/>
          <a:p>
            <a:pPr algn="ctr"/>
            <a:r>
              <a:rPr lang="en-GB"/>
              <a:t>Meet the Digital Skills Team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5D0A94-A37D-DC63-B1EB-BCB2952209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26295" y="1779760"/>
            <a:ext cx="3204672" cy="119520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Jessica Hill</a:t>
            </a:r>
            <a:br>
              <a:rPr lang="en-GB" sz="2400"/>
            </a:br>
            <a:r>
              <a:rPr lang="en-GB" sz="2400"/>
              <a:t>IMH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2"/>
              </a:rPr>
              <a:t>j.hill@uwtsd.ac.uk</a:t>
            </a:r>
            <a:r>
              <a:rPr lang="en-GB" sz="2400"/>
              <a:t>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4002261A-2250-440F-9FED-6F87E241AB38}"/>
              </a:ext>
            </a:extLst>
          </p:cNvPr>
          <p:cNvSpPr>
            <a:spLocks noGrp="1"/>
          </p:cNvSpPr>
          <p:nvPr>
            <p:ph type="body" sz="half" idx="27"/>
          </p:nvPr>
        </p:nvSpPr>
        <p:spPr>
          <a:xfrm>
            <a:off x="8028714" y="1779761"/>
            <a:ext cx="3204672" cy="119519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Stuart Gill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WISA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3"/>
              </a:rPr>
              <a:t>s.gill@uwtsd.ac.uk</a:t>
            </a:r>
            <a:endParaRPr lang="en-GB" sz="240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849C7A0-927B-2A2C-37F8-ECFFD23108B8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8027598" y="3284850"/>
            <a:ext cx="3204672" cy="1195199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Roger Covello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Learning Technologist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4"/>
              </a:rPr>
              <a:t>r.covello@uwtsd.ac.uk</a:t>
            </a:r>
            <a:r>
              <a:rPr lang="en-GB" sz="2400"/>
              <a:t> </a:t>
            </a:r>
          </a:p>
        </p:txBody>
      </p:sp>
      <p:pic>
        <p:nvPicPr>
          <p:cNvPr id="22" name="Picture 21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84A7DCE9-3099-41A9-BB84-074CC5F3B759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737" y="1779760"/>
            <a:ext cx="1195200" cy="1195200"/>
          </a:xfrm>
          <a:prstGeom prst="rect">
            <a:avLst/>
          </a:prstGeom>
        </p:spPr>
      </p:pic>
      <p:pic>
        <p:nvPicPr>
          <p:cNvPr id="31" name="Picture 30" descr="A picture containing person, person, necktie, wall&#10;&#10;Description automatically generated">
            <a:extLst>
              <a:ext uri="{FF2B5EF4-FFF2-40B4-BE49-F238E27FC236}">
                <a16:creationId xmlns:a16="http://schemas.microsoft.com/office/drawing/2014/main" id="{CB46B675-C7FD-4985-5C0B-2151339EE4D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7" r="1847"/>
          <a:stretch/>
        </p:blipFill>
        <p:spPr>
          <a:xfrm>
            <a:off x="6637222" y="3284849"/>
            <a:ext cx="1195200" cy="1195200"/>
          </a:xfrm>
          <a:prstGeom prst="rect">
            <a:avLst/>
          </a:prstGeom>
        </p:spPr>
      </p:pic>
      <p:pic>
        <p:nvPicPr>
          <p:cNvPr id="41" name="Graphic 40" descr="Open envelope outline">
            <a:extLst>
              <a:ext uri="{FF2B5EF4-FFF2-40B4-BE49-F238E27FC236}">
                <a16:creationId xmlns:a16="http://schemas.microsoft.com/office/drawing/2014/main" id="{E019B158-D37A-C273-C3B1-9D777856670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02836" y="4970258"/>
            <a:ext cx="321641" cy="321641"/>
          </a:xfrm>
          <a:prstGeom prst="rect">
            <a:avLst/>
          </a:prstGeom>
        </p:spPr>
      </p:pic>
      <p:pic>
        <p:nvPicPr>
          <p:cNvPr id="43" name="Graphic 42" descr="Internet outline">
            <a:extLst>
              <a:ext uri="{FF2B5EF4-FFF2-40B4-BE49-F238E27FC236}">
                <a16:creationId xmlns:a16="http://schemas.microsoft.com/office/drawing/2014/main" id="{EED57563-B5D2-59C0-364D-9AB1A4B9D33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576953" y="5520078"/>
            <a:ext cx="369331" cy="369331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766D173A-27D5-9534-F936-C310362AC563}"/>
              </a:ext>
            </a:extLst>
          </p:cNvPr>
          <p:cNvSpPr txBox="1"/>
          <p:nvPr/>
        </p:nvSpPr>
        <p:spPr>
          <a:xfrm>
            <a:off x="6968090" y="4944786"/>
            <a:ext cx="35924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E-mail: </a:t>
            </a:r>
            <a:r>
              <a:rPr lang="en-GB" u="sng">
                <a:solidFill>
                  <a:srgbClr val="034A90"/>
                </a:solidFill>
                <a:latin typeface="Calibri Light" panose="020F0302020204030204" pitchFamily="34" charset="0"/>
                <a:hlinkClick r:id="rId11"/>
              </a:rPr>
              <a:t>digitalskills@uwtsd.ac.uk</a:t>
            </a:r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endParaRPr lang="en-GB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Website: </a:t>
            </a:r>
            <a:r>
              <a:rPr lang="en-GB" u="sng">
                <a:solidFill>
                  <a:srgbClr val="034A90"/>
                </a:solidFill>
                <a:latin typeface="Calibri Light" panose="020F0302020204030204" pitchFamily="34" charset="0"/>
                <a:hlinkClick r:id="rId12"/>
              </a:rPr>
              <a:t>digitalskills.uwtsd.ac.uk</a:t>
            </a:r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  <a:hlinkClick r:id="rId12"/>
              </a:rPr>
              <a:t> </a:t>
            </a:r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endParaRPr lang="en-GB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algn="l" rtl="0" fontAlgn="base"/>
            <a:r>
              <a:rPr lang="en-GB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endParaRPr lang="en-GB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endParaRPr lang="en-GB"/>
          </a:p>
        </p:txBody>
      </p:sp>
      <p:sp>
        <p:nvSpPr>
          <p:cNvPr id="71" name="Text Placeholder 4">
            <a:extLst>
              <a:ext uri="{FF2B5EF4-FFF2-40B4-BE49-F238E27FC236}">
                <a16:creationId xmlns:a16="http://schemas.microsoft.com/office/drawing/2014/main" id="{B78C909F-BF20-7B38-5598-A1362780157C}"/>
              </a:ext>
            </a:extLst>
          </p:cNvPr>
          <p:cNvSpPr txBox="1">
            <a:spLocks/>
          </p:cNvSpPr>
          <p:nvPr/>
        </p:nvSpPr>
        <p:spPr>
          <a:xfrm>
            <a:off x="2501057" y="3285803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Tarandeep Johal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IICL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13"/>
              </a:rPr>
              <a:t>t.johal@uwtsd.ac.uk</a:t>
            </a:r>
            <a:r>
              <a:rPr lang="en-GB" sz="2400"/>
              <a:t> </a:t>
            </a:r>
          </a:p>
        </p:txBody>
      </p:sp>
      <p:pic>
        <p:nvPicPr>
          <p:cNvPr id="73" name="Picture 72">
            <a:extLst>
              <a:ext uri="{FF2B5EF4-FFF2-40B4-BE49-F238E27FC236}">
                <a16:creationId xmlns:a16="http://schemas.microsoft.com/office/drawing/2014/main" id="{00B557FC-2CD8-32B3-0F8F-0C6B8EA79858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37222" y="1779760"/>
            <a:ext cx="1195200" cy="1195200"/>
          </a:xfrm>
          <a:prstGeom prst="rect">
            <a:avLst/>
          </a:prstGeom>
        </p:spPr>
      </p:pic>
      <p:pic>
        <p:nvPicPr>
          <p:cNvPr id="74" name="Picture 73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3559F6A6-ECFF-0440-F923-21D51D00A5D8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644" y="3285803"/>
            <a:ext cx="1193293" cy="1193293"/>
          </a:xfrm>
          <a:prstGeom prst="rect">
            <a:avLst/>
          </a:prstGeom>
        </p:spPr>
      </p:pic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D4090F9D-40CE-D2F8-1585-66086E775E7F}"/>
              </a:ext>
            </a:extLst>
          </p:cNvPr>
          <p:cNvSpPr txBox="1">
            <a:spLocks/>
          </p:cNvSpPr>
          <p:nvPr/>
        </p:nvSpPr>
        <p:spPr>
          <a:xfrm>
            <a:off x="2501057" y="4789938"/>
            <a:ext cx="3204672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Gwen Couch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/>
              <a:t>IEH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>
                <a:hlinkClick r:id="rId17"/>
              </a:rPr>
              <a:t>g.couch@uwtsd.ac.uk</a:t>
            </a:r>
            <a:r>
              <a:rPr lang="en-GB" sz="2400"/>
              <a:t> 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09B9DD22-989F-C042-9E69-EC52BC2F9C9C}"/>
              </a:ext>
            </a:extLst>
          </p:cNvPr>
          <p:cNvPicPr>
            <a:picLocks noChangeAspect="1"/>
          </p:cNvPicPr>
          <p:nvPr/>
        </p:nvPicPr>
        <p:blipFill rotWithShape="1">
          <a:blip r:embed="rId18"/>
          <a:srcRect l="3481" r="4473" b="23317"/>
          <a:stretch/>
        </p:blipFill>
        <p:spPr>
          <a:xfrm>
            <a:off x="1094863" y="4789939"/>
            <a:ext cx="1195200" cy="1193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55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345481"/>
            <a:ext cx="3670481" cy="15469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How we can support you</a:t>
            </a:r>
            <a:endParaRPr lang="en-US"/>
          </a:p>
        </p:txBody>
      </p:sp>
      <p:pic>
        <p:nvPicPr>
          <p:cNvPr id="4" name="Graphic 4" descr="Questions with solid fill">
            <a:extLst>
              <a:ext uri="{FF2B5EF4-FFF2-40B4-BE49-F238E27FC236}">
                <a16:creationId xmlns:a16="http://schemas.microsoft.com/office/drawing/2014/main" id="{C4A2FABF-3F76-050C-0975-9E0B3F1E9D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4739436" y="827047"/>
            <a:ext cx="1440000" cy="1440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77093E1-97EF-E1E3-0413-07814EF88F56}"/>
              </a:ext>
            </a:extLst>
          </p:cNvPr>
          <p:cNvSpPr txBox="1"/>
          <p:nvPr/>
        </p:nvSpPr>
        <p:spPr>
          <a:xfrm>
            <a:off x="4690444" y="2296041"/>
            <a:ext cx="153798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/>
              <a:t>1 to 1</a:t>
            </a:r>
            <a:endParaRPr lang="en-US" sz="3600" b="1">
              <a:cs typeface="Calibri Light"/>
            </a:endParaRPr>
          </a:p>
        </p:txBody>
      </p:sp>
      <p:pic>
        <p:nvPicPr>
          <p:cNvPr id="5" name="Graphic 5" descr="Users with solid fill">
            <a:extLst>
              <a:ext uri="{FF2B5EF4-FFF2-40B4-BE49-F238E27FC236}">
                <a16:creationId xmlns:a16="http://schemas.microsoft.com/office/drawing/2014/main" id="{7A3BE174-53FF-0DE0-22D5-E5439472D0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862168" y="445572"/>
            <a:ext cx="1440000" cy="1440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8DF61A5-D632-5415-010F-3C7DD8D200E0}"/>
              </a:ext>
            </a:extLst>
          </p:cNvPr>
          <p:cNvSpPr txBox="1"/>
          <p:nvPr/>
        </p:nvSpPr>
        <p:spPr>
          <a:xfrm>
            <a:off x="9087658" y="1645901"/>
            <a:ext cx="29890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/>
              <a:t>Group training sessions</a:t>
            </a:r>
            <a:endParaRPr lang="en-US" sz="3600" b="1" dirty="0"/>
          </a:p>
        </p:txBody>
      </p:sp>
      <p:pic>
        <p:nvPicPr>
          <p:cNvPr id="12" name="Gráfico 38" descr="Head with Gears">
            <a:extLst>
              <a:ext uri="{FF2B5EF4-FFF2-40B4-BE49-F238E27FC236}">
                <a16:creationId xmlns:a16="http://schemas.microsoft.com/office/drawing/2014/main" id="{CBFCBA7A-1C0A-19B3-7B88-155FA2F771F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862168" y="3720829"/>
            <a:ext cx="1200329" cy="120032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C969AF8-73D3-003C-AA23-8153ED90BBCC}"/>
              </a:ext>
            </a:extLst>
          </p:cNvPr>
          <p:cNvSpPr txBox="1"/>
          <p:nvPr/>
        </p:nvSpPr>
        <p:spPr>
          <a:xfrm>
            <a:off x="8967822" y="4921158"/>
            <a:ext cx="29890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/>
              <a:t>Self development</a:t>
            </a:r>
            <a:endParaRPr lang="en-US" sz="3600" b="1" dirty="0"/>
          </a:p>
        </p:txBody>
      </p:sp>
      <p:pic>
        <p:nvPicPr>
          <p:cNvPr id="16" name="Gráfico 35" descr="Teacher">
            <a:extLst>
              <a:ext uri="{FF2B5EF4-FFF2-40B4-BE49-F238E27FC236}">
                <a16:creationId xmlns:a16="http://schemas.microsoft.com/office/drawing/2014/main" id="{A42EDC03-77DC-ECA1-2702-69FE536B90C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795815" y="3777674"/>
            <a:ext cx="1300185" cy="130018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B5238F7-7AA9-188E-BBB7-D1964E21FFAF}"/>
              </a:ext>
            </a:extLst>
          </p:cNvPr>
          <p:cNvSpPr txBox="1"/>
          <p:nvPr/>
        </p:nvSpPr>
        <p:spPr>
          <a:xfrm>
            <a:off x="4135883" y="4978003"/>
            <a:ext cx="29890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/>
              <a:t>Digital tools</a:t>
            </a:r>
            <a:endParaRPr lang="en-US" sz="3600" b="1"/>
          </a:p>
        </p:txBody>
      </p:sp>
      <p:pic>
        <p:nvPicPr>
          <p:cNvPr id="23" name="Picture 22" descr="Icon&#10;&#10;Description automatically generated">
            <a:extLst>
              <a:ext uri="{FF2B5EF4-FFF2-40B4-BE49-F238E27FC236}">
                <a16:creationId xmlns:a16="http://schemas.microsoft.com/office/drawing/2014/main" id="{09CD1717-33FC-FAA1-369F-37B4B95764B7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7751928" y="2246066"/>
            <a:ext cx="646331" cy="64633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1823EF2D-44F6-290C-98DC-CC73822EDF15}"/>
              </a:ext>
            </a:extLst>
          </p:cNvPr>
          <p:cNvSpPr txBox="1"/>
          <p:nvPr/>
        </p:nvSpPr>
        <p:spPr>
          <a:xfrm>
            <a:off x="6575283" y="2958404"/>
            <a:ext cx="29890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dirty="0"/>
              <a:t>LinkedIn Learning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79034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681" y="77487"/>
            <a:ext cx="8096639" cy="1003916"/>
          </a:xfrm>
        </p:spPr>
        <p:txBody>
          <a:bodyPr anchor="ctr"/>
          <a:lstStyle/>
          <a:p>
            <a:pPr algn="ctr"/>
            <a:r>
              <a:rPr lang="en-GB"/>
              <a:t>Links for the session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356560" y="2404155"/>
            <a:ext cx="1137084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hlinkClick r:id="rId2"/>
              </a:rPr>
              <a:t>bit.ly/ds-</a:t>
            </a:r>
            <a:r>
              <a:rPr lang="en-GB" sz="6600" dirty="0" err="1">
                <a:hlinkClick r:id="rId2"/>
              </a:rPr>
              <a:t>padlet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694285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D6401736-BD2B-8E76-E9DD-016D79814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77487"/>
            <a:ext cx="10795518" cy="1003916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How to get set up?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C4AFC399-DE33-809A-A9E4-1B66B9939F0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/>
          <a:srcRect t="2841" r="618" b="6366"/>
          <a:stretch/>
        </p:blipFill>
        <p:spPr>
          <a:xfrm>
            <a:off x="-95729" y="1278386"/>
            <a:ext cx="12326861" cy="5095782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1B8B77-16A0-D838-2CBE-E338ED097E16}"/>
              </a:ext>
            </a:extLst>
          </p:cNvPr>
          <p:cNvSpPr txBox="1"/>
          <p:nvPr/>
        </p:nvSpPr>
        <p:spPr>
          <a:xfrm>
            <a:off x="1043297" y="5081700"/>
            <a:ext cx="6156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https://digitallearning.uwtsd.ac.uk/getting-connected.html</a:t>
            </a:r>
            <a:endParaRPr lang="en-GB" b="1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312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681" y="77487"/>
            <a:ext cx="8096639" cy="1003916"/>
          </a:xfrm>
        </p:spPr>
        <p:txBody>
          <a:bodyPr anchor="ctr"/>
          <a:lstStyle/>
          <a:p>
            <a:pPr algn="ctr"/>
            <a:r>
              <a:rPr lang="en-US"/>
              <a:t>Connect to Eduroam</a:t>
            </a:r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356560" y="2921168"/>
            <a:ext cx="113708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>
                <a:hlinkClick r:id="rId3"/>
              </a:rPr>
              <a:t>https://www.uwtsd.ac.uk/wireless</a:t>
            </a:r>
            <a:endParaRPr lang="en-GB" sz="6000"/>
          </a:p>
        </p:txBody>
      </p:sp>
    </p:spTree>
    <p:extLst>
      <p:ext uri="{BB962C8B-B14F-4D97-AF65-F5344CB8AC3E}">
        <p14:creationId xmlns:p14="http://schemas.microsoft.com/office/powerpoint/2010/main" val="1592154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72CBC83-2E45-8D12-BC6D-045183ABF3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JISC Digital Capabilities assessment tool</a:t>
            </a:r>
          </a:p>
          <a:p>
            <a:endParaRPr lang="en-GB"/>
          </a:p>
          <a:p>
            <a:r>
              <a:rPr lang="en-GB"/>
              <a:t>What is it?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A48CE1-050D-C110-E749-97163078CE65}"/>
              </a:ext>
            </a:extLst>
          </p:cNvPr>
          <p:cNvSpPr txBox="1"/>
          <p:nvPr/>
        </p:nvSpPr>
        <p:spPr>
          <a:xfrm>
            <a:off x="4598877" y="302359"/>
            <a:ext cx="727284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self – assessment questionnaire, to assess your current digital skills level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Completion of the questionnaire allows you to identify your own strengths and weaknesses and enables you to gain more confidence in the areas that you need.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results will be aligned with the six elements of digital capability as defined by JISC (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shown on the next slide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5053D3-C781-B852-21B2-35B9A4A6A178}"/>
              </a:ext>
            </a:extLst>
          </p:cNvPr>
          <p:cNvSpPr txBox="1"/>
          <p:nvPr/>
        </p:nvSpPr>
        <p:spPr>
          <a:xfrm>
            <a:off x="4564820" y="5292976"/>
            <a:ext cx="76271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linkClick r:id="rId3"/>
              </a:rPr>
              <a:t>JISC Discovery tool - https://bit.ly/DiscoveryToolUWTSD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4337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72CBC83-2E45-8D12-BC6D-045183ABF3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JISC Digital Capabilities framework</a:t>
            </a:r>
          </a:p>
        </p:txBody>
      </p:sp>
      <p:pic>
        <p:nvPicPr>
          <p:cNvPr id="6" name="Picture Placeholder 5" descr="Chart, diagram&#10;&#10;Description automatically generated">
            <a:extLst>
              <a:ext uri="{FF2B5EF4-FFF2-40B4-BE49-F238E27FC236}">
                <a16:creationId xmlns:a16="http://schemas.microsoft.com/office/drawing/2014/main" id="{D5DDAFEB-3BBF-6B50-9D0F-8702AA2AA9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 r="1538"/>
          <a:stretch>
            <a:fillRect/>
          </a:stretch>
        </p:blipFill>
        <p:spPr>
          <a:xfrm>
            <a:off x="4482774" y="145537"/>
            <a:ext cx="7542078" cy="6566926"/>
          </a:xfrm>
        </p:spPr>
      </p:pic>
    </p:spTree>
    <p:extLst>
      <p:ext uri="{BB962C8B-B14F-4D97-AF65-F5344CB8AC3E}">
        <p14:creationId xmlns:p14="http://schemas.microsoft.com/office/powerpoint/2010/main" val="393589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FCC76DA-260D-2418-9CEC-90727CD74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77487"/>
            <a:ext cx="10795518" cy="1003916"/>
          </a:xfrm>
        </p:spPr>
        <p:txBody>
          <a:bodyPr anchor="ctr">
            <a:normAutofit/>
          </a:bodyPr>
          <a:lstStyle/>
          <a:p>
            <a:pPr algn="ctr"/>
            <a:r>
              <a:rPr lang="en-US"/>
              <a:t>Discovery Tool Login</a:t>
            </a:r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7C2D6C3E-42BD-ADE9-9226-D242E9563E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27" y="2164108"/>
            <a:ext cx="3679495" cy="2342009"/>
          </a:xfrm>
          <a:prstGeom prst="rect">
            <a:avLst/>
          </a:prstGeom>
        </p:spPr>
      </p:pic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AA81BFE-BF26-4E8E-0DC9-6F25C82DEEC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5946" y="2164108"/>
            <a:ext cx="3905230" cy="3594844"/>
          </a:xfrm>
          <a:prstGeom prst="rect">
            <a:avLst/>
          </a:prstGeom>
        </p:spPr>
      </p:pic>
      <p:pic>
        <p:nvPicPr>
          <p:cNvPr id="10" name="Picture 9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B4AEBEC-C421-2030-85BD-B0203A7880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2769" y="2164108"/>
            <a:ext cx="3905230" cy="208805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58AF4AA-C84D-63CC-932A-5E54439A613E}"/>
              </a:ext>
            </a:extLst>
          </p:cNvPr>
          <p:cNvSpPr txBox="1"/>
          <p:nvPr/>
        </p:nvSpPr>
        <p:spPr>
          <a:xfrm>
            <a:off x="1054373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8E182C-CB7B-4447-2834-5A100F52F38A}"/>
              </a:ext>
            </a:extLst>
          </p:cNvPr>
          <p:cNvSpPr txBox="1"/>
          <p:nvPr/>
        </p:nvSpPr>
        <p:spPr>
          <a:xfrm>
            <a:off x="5044683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Step 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DFC87A2-D7EA-8019-736D-03F7860DF88D}"/>
              </a:ext>
            </a:extLst>
          </p:cNvPr>
          <p:cNvSpPr txBox="1"/>
          <p:nvPr/>
        </p:nvSpPr>
        <p:spPr>
          <a:xfrm>
            <a:off x="9147860" y="1464815"/>
            <a:ext cx="17414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Step 3</a:t>
            </a:r>
          </a:p>
        </p:txBody>
      </p:sp>
    </p:spTree>
    <p:extLst>
      <p:ext uri="{BB962C8B-B14F-4D97-AF65-F5344CB8AC3E}">
        <p14:creationId xmlns:p14="http://schemas.microsoft.com/office/powerpoint/2010/main" val="392850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083C8C5-7A33-1220-3693-D583E37ED6F3}"/>
              </a:ext>
            </a:extLst>
          </p:cNvPr>
          <p:cNvSpPr/>
          <p:nvPr/>
        </p:nvSpPr>
        <p:spPr>
          <a:xfrm>
            <a:off x="6096000" y="0"/>
            <a:ext cx="6104466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Placeholder 4" descr="Mixed race man working on laptop">
            <a:extLst>
              <a:ext uri="{FF2B5EF4-FFF2-40B4-BE49-F238E27FC236}">
                <a16:creationId xmlns:a16="http://schemas.microsoft.com/office/drawing/2014/main" id="{4E7C970D-3C35-4D7C-BCF9-E361752578C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8749" r="31783"/>
          <a:stretch/>
        </p:blipFill>
        <p:spPr>
          <a:xfrm>
            <a:off x="-6350" y="0"/>
            <a:ext cx="6111651" cy="6858000"/>
          </a:xfrm>
          <a:noFill/>
        </p:spPr>
      </p:pic>
      <p:sp>
        <p:nvSpPr>
          <p:cNvPr id="12" name="Title 3">
            <a:extLst>
              <a:ext uri="{FF2B5EF4-FFF2-40B4-BE49-F238E27FC236}">
                <a16:creationId xmlns:a16="http://schemas.microsoft.com/office/drawing/2014/main" id="{4144982C-0E2B-889A-0498-F91603D8C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5631" y="771662"/>
            <a:ext cx="4309793" cy="138006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Assessing your digital skills</a:t>
            </a:r>
          </a:p>
        </p:txBody>
      </p:sp>
      <p:pic>
        <p:nvPicPr>
          <p:cNvPr id="3" name="Graphic 8" descr="Stopwatch with solid fill">
            <a:extLst>
              <a:ext uri="{FF2B5EF4-FFF2-40B4-BE49-F238E27FC236}">
                <a16:creationId xmlns:a16="http://schemas.microsoft.com/office/drawing/2014/main" id="{5C933983-5732-2581-41A1-62471D5EB6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146610" y="4390662"/>
            <a:ext cx="651934" cy="651934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8F6FB6E8-7530-6E05-000E-880960A71752}"/>
              </a:ext>
            </a:extLst>
          </p:cNvPr>
          <p:cNvSpPr txBox="1">
            <a:spLocks/>
          </p:cNvSpPr>
          <p:nvPr/>
        </p:nvSpPr>
        <p:spPr>
          <a:xfrm>
            <a:off x="8044993" y="4379289"/>
            <a:ext cx="3314170" cy="599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/>
              <a:t>15 Minutes</a:t>
            </a:r>
          </a:p>
        </p:txBody>
      </p:sp>
      <p:pic>
        <p:nvPicPr>
          <p:cNvPr id="13" name="Graphic 8" descr="Internet with solid fill">
            <a:extLst>
              <a:ext uri="{FF2B5EF4-FFF2-40B4-BE49-F238E27FC236}">
                <a16:creationId xmlns:a16="http://schemas.microsoft.com/office/drawing/2014/main" id="{64C292BD-169F-6DC0-9D23-0EFE74859A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123863" y="3446691"/>
            <a:ext cx="651934" cy="651934"/>
          </a:xfrm>
          <a:prstGeom prst="rect">
            <a:avLst/>
          </a:prstGeom>
        </p:spPr>
      </p:pic>
      <p:sp>
        <p:nvSpPr>
          <p:cNvPr id="14" name="Title 3">
            <a:extLst>
              <a:ext uri="{FF2B5EF4-FFF2-40B4-BE49-F238E27FC236}">
                <a16:creationId xmlns:a16="http://schemas.microsoft.com/office/drawing/2014/main" id="{BF764802-5524-C0F2-A4D4-BCF12706F4B6}"/>
              </a:ext>
            </a:extLst>
          </p:cNvPr>
          <p:cNvSpPr txBox="1">
            <a:spLocks/>
          </p:cNvSpPr>
          <p:nvPr/>
        </p:nvSpPr>
        <p:spPr>
          <a:xfrm>
            <a:off x="8044992" y="3435318"/>
            <a:ext cx="3632618" cy="599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u="sng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JISC Discovery tool</a:t>
            </a:r>
            <a:endParaRPr lang="en-US" u="sng"/>
          </a:p>
        </p:txBody>
      </p:sp>
    </p:spTree>
    <p:extLst>
      <p:ext uri="{BB962C8B-B14F-4D97-AF65-F5344CB8AC3E}">
        <p14:creationId xmlns:p14="http://schemas.microsoft.com/office/powerpoint/2010/main" val="4039333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E2C7DE1-2A18-BF5F-802D-C533E9D1E6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What is the </a:t>
            </a:r>
            <a:r>
              <a:rPr lang="en-US" err="1">
                <a:ea typeface="Calibri Light"/>
                <a:cs typeface="Calibri Light"/>
              </a:rPr>
              <a:t>DigiCentre</a:t>
            </a:r>
            <a:r>
              <a:rPr lang="en-US">
                <a:ea typeface="Calibri Light"/>
                <a:cs typeface="Calibri Light"/>
              </a:rPr>
              <a:t>?</a:t>
            </a:r>
            <a:endParaRPr lang="en-US"/>
          </a:p>
        </p:txBody>
      </p:sp>
      <p:pic>
        <p:nvPicPr>
          <p:cNvPr id="13" name="Picture 3" descr="Text&#10;&#10;Description automatically generated">
            <a:extLst>
              <a:ext uri="{FF2B5EF4-FFF2-40B4-BE49-F238E27FC236}">
                <a16:creationId xmlns:a16="http://schemas.microsoft.com/office/drawing/2014/main" id="{9A3DF6C1-50C0-94BF-5F5B-AE4B9B7284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59" y="5459877"/>
            <a:ext cx="3166905" cy="124574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F0A111C-0DF9-2A90-6C23-7D6ED0F953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3617" y="4268998"/>
            <a:ext cx="3843364" cy="2381758"/>
          </a:xfrm>
          <a:prstGeom prst="rect">
            <a:avLst/>
          </a:prstGeom>
        </p:spPr>
      </p:pic>
      <p:pic>
        <p:nvPicPr>
          <p:cNvPr id="6" name="Picture 5">
            <a:hlinkClick r:id="rId5"/>
            <a:extLst>
              <a:ext uri="{FF2B5EF4-FFF2-40B4-BE49-F238E27FC236}">
                <a16:creationId xmlns:a16="http://schemas.microsoft.com/office/drawing/2014/main" id="{22C1AA2C-AFCE-2836-9C98-7BD19452B37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87" b="2378"/>
          <a:stretch/>
        </p:blipFill>
        <p:spPr>
          <a:xfrm>
            <a:off x="4686103" y="107024"/>
            <a:ext cx="7098394" cy="4016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25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CCD8BFA-3410-C06C-D1C3-342347DD8BEF}"/>
              </a:ext>
            </a:extLst>
          </p:cNvPr>
          <p:cNvSpPr txBox="1"/>
          <p:nvPr/>
        </p:nvSpPr>
        <p:spPr>
          <a:xfrm>
            <a:off x="4452165" y="35916"/>
            <a:ext cx="665711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buFont typeface="Arial" panose="020B0604020202020204" pitchFamily="34" charset="0"/>
              <a:buChar char="•"/>
            </a:pPr>
            <a:r>
              <a:rPr lang="en-GB" dirty="0"/>
              <a:t>On the main university page go to quick links which is located at the top of the page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When you are in, find the icon for the </a:t>
            </a:r>
            <a:r>
              <a:rPr lang="en-GB" dirty="0" err="1"/>
              <a:t>DigiCentre</a:t>
            </a:r>
            <a:r>
              <a:rPr lang="en-GB" dirty="0"/>
              <a:t> which looks like this.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dirty="0"/>
              <a:t>Then scroll down a little and find the icon for Student that looks like this</a:t>
            </a:r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5D1F8-1C12-46C5-BFB7-207E7A233E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4490" y="1396267"/>
            <a:ext cx="3670481" cy="3641841"/>
          </a:xfrm>
        </p:spPr>
        <p:txBody>
          <a:bodyPr>
            <a:normAutofit/>
          </a:bodyPr>
          <a:lstStyle/>
          <a:p>
            <a:r>
              <a:rPr lang="en-GB" sz="3600" dirty="0"/>
              <a:t>How to claim your virtual badge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CB44B91-ABAB-94F4-464D-A5C77BD0D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181" y="830070"/>
            <a:ext cx="2953265" cy="54243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D5AF554-BDCA-86A2-288C-05EB0627BEEE}"/>
              </a:ext>
            </a:extLst>
          </p:cNvPr>
          <p:cNvSpPr/>
          <p:nvPr/>
        </p:nvSpPr>
        <p:spPr>
          <a:xfrm>
            <a:off x="7769441" y="846803"/>
            <a:ext cx="1122075" cy="52570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AF73F82-06D2-3FEA-F001-3C9728F36D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81631" y="2250540"/>
            <a:ext cx="1913579" cy="1873150"/>
          </a:xfrm>
          <a:prstGeom prst="rect">
            <a:avLst/>
          </a:prstGeom>
        </p:spPr>
      </p:pic>
      <p:pic>
        <p:nvPicPr>
          <p:cNvPr id="13" name="Graphic 12" descr="Arrow: Rotate right with solid fill">
            <a:extLst>
              <a:ext uri="{FF2B5EF4-FFF2-40B4-BE49-F238E27FC236}">
                <a16:creationId xmlns:a16="http://schemas.microsoft.com/office/drawing/2014/main" id="{4C7AC028-2B91-A9E8-C500-60ECB7AD35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10151666" y="164916"/>
            <a:ext cx="925799" cy="173957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6092A7-0FC8-519E-59FA-EEFAE29A61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47704" y="4894770"/>
            <a:ext cx="1893510" cy="1873150"/>
          </a:xfrm>
          <a:prstGeom prst="rect">
            <a:avLst/>
          </a:prstGeom>
        </p:spPr>
      </p:pic>
      <p:pic>
        <p:nvPicPr>
          <p:cNvPr id="18" name="Graphic 17" descr="Arrow: Rotate right with solid fill">
            <a:extLst>
              <a:ext uri="{FF2B5EF4-FFF2-40B4-BE49-F238E27FC236}">
                <a16:creationId xmlns:a16="http://schemas.microsoft.com/office/drawing/2014/main" id="{677EB6D0-058C-963E-9115-3F3FD9145F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rot="5400000">
            <a:off x="10646378" y="1631802"/>
            <a:ext cx="925799" cy="173957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87A7C7A-7C2E-14E3-7931-93F719B2700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341214" y="4735100"/>
            <a:ext cx="1737511" cy="926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55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8256B65D-4F91-F775-FA0C-478531F4DF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9111" y="0"/>
            <a:ext cx="6669404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8E9CBB8B-3B86-F669-2EC0-3DE9F33A33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/>
          <a:p>
            <a:r>
              <a:rPr lang="en-GB"/>
              <a:t>Log into Moodle</a:t>
            </a:r>
          </a:p>
        </p:txBody>
      </p:sp>
    </p:spTree>
    <p:extLst>
      <p:ext uri="{BB962C8B-B14F-4D97-AF65-F5344CB8AC3E}">
        <p14:creationId xmlns:p14="http://schemas.microsoft.com/office/powerpoint/2010/main" val="603617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C48DB9A-EEF0-DD29-A69A-11D27F436164}"/>
              </a:ext>
            </a:extLst>
          </p:cNvPr>
          <p:cNvSpPr txBox="1"/>
          <p:nvPr/>
        </p:nvSpPr>
        <p:spPr>
          <a:xfrm>
            <a:off x="734769" y="5501480"/>
            <a:ext cx="60945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Resource Finder - The </a:t>
            </a:r>
            <a:r>
              <a:rPr lang="en-GB" dirty="0" err="1">
                <a:hlinkClick r:id="rId3"/>
              </a:rPr>
              <a:t>DigiCentre</a:t>
            </a:r>
            <a:r>
              <a:rPr lang="en-GB" dirty="0">
                <a:hlinkClick r:id="rId3"/>
              </a:rPr>
              <a:t> UWTSD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067346-84D9-B48A-EA63-DF07B4FB5D2F}"/>
              </a:ext>
            </a:extLst>
          </p:cNvPr>
          <p:cNvSpPr txBox="1"/>
          <p:nvPr/>
        </p:nvSpPr>
        <p:spPr>
          <a:xfrm>
            <a:off x="482353" y="319596"/>
            <a:ext cx="109748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>
                <a:solidFill>
                  <a:schemeClr val="bg1"/>
                </a:solidFill>
              </a:rPr>
              <a:t>Resource Finder developments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1BC866-4CE7-72E7-70F7-5B94E865A1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040" y="1393480"/>
            <a:ext cx="8113919" cy="3817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19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E2C7DE1-2A18-BF5F-802D-C533E9D1E6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 Light"/>
                <a:cs typeface="Calibri Light"/>
              </a:rPr>
              <a:t>What is LinkedIn Learning?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D7F8E0-2658-0F45-4DA6-A4EBDF9AB06D}"/>
              </a:ext>
            </a:extLst>
          </p:cNvPr>
          <p:cNvSpPr txBox="1"/>
          <p:nvPr/>
        </p:nvSpPr>
        <p:spPr>
          <a:xfrm>
            <a:off x="4334613" y="148683"/>
            <a:ext cx="7853795" cy="18116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/>
              <a:buChar char="•"/>
            </a:pPr>
            <a:endParaRPr lang="en-US">
              <a:latin typeface="Calibri"/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1950">
                <a:latin typeface="Calibri"/>
                <a:ea typeface="+mn-lt"/>
                <a:cs typeface="+mn-lt"/>
              </a:rPr>
              <a:t>LinkedIn learning is a part of LinkedIn. When you complete courses, you will be able to showcase your achievements on your LinkedIn profile. This will look great for prospective jobs.</a:t>
            </a:r>
          </a:p>
        </p:txBody>
      </p:sp>
      <p:pic>
        <p:nvPicPr>
          <p:cNvPr id="2" name="Picture 4" descr="Text&#10;&#10;Description automatically generated">
            <a:extLst>
              <a:ext uri="{FF2B5EF4-FFF2-40B4-BE49-F238E27FC236}">
                <a16:creationId xmlns:a16="http://schemas.microsoft.com/office/drawing/2014/main" id="{F1500E24-6406-CB57-B2C6-19C3C3BE8B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6843" y="2841615"/>
            <a:ext cx="4256914" cy="1894978"/>
          </a:xfrm>
          <a:prstGeom prst="rect">
            <a:avLst/>
          </a:prstGeom>
        </p:spPr>
      </p:pic>
      <p:pic>
        <p:nvPicPr>
          <p:cNvPr id="13" name="Picture 3" descr="Text&#10;&#10;Description automatically generated">
            <a:extLst>
              <a:ext uri="{FF2B5EF4-FFF2-40B4-BE49-F238E27FC236}">
                <a16:creationId xmlns:a16="http://schemas.microsoft.com/office/drawing/2014/main" id="{9A3DF6C1-50C0-94BF-5F5B-AE4B9B7284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607" y="3222814"/>
            <a:ext cx="3166905" cy="12457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3D07D7-3DE3-3D1C-5914-8AD3D4DD0823}"/>
              </a:ext>
            </a:extLst>
          </p:cNvPr>
          <p:cNvSpPr txBox="1"/>
          <p:nvPr/>
        </p:nvSpPr>
        <p:spPr>
          <a:xfrm>
            <a:off x="6224016" y="5425851"/>
            <a:ext cx="42366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hlinkClick r:id="rId5"/>
              </a:rPr>
              <a:t>https://lnkd.in/equPUue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560468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DECC501-C717-D4BE-DEE8-DA92AFBF9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78" y="62802"/>
            <a:ext cx="12031244" cy="6732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691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 descr="Logo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0AF6C15D-3B92-8957-F054-C7284D619F5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9" r="7639"/>
          <a:stretch/>
        </p:blipFill>
        <p:spPr>
          <a:xfrm>
            <a:off x="67111" y="-30299"/>
            <a:ext cx="6102350" cy="6858000"/>
          </a:xfrm>
          <a:noFill/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92C2BCF-F25C-A1A8-12DA-0BA553F8C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 anchor="b">
            <a:normAutofit/>
          </a:bodyPr>
          <a:lstStyle/>
          <a:p>
            <a:r>
              <a:rPr lang="en-GB" dirty="0"/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3983031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DECC501-C717-D4BE-DEE8-DA92AFBF9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78" y="62802"/>
            <a:ext cx="12031244" cy="6732396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0C4BB542-4350-0FDB-2580-C0A4CF8336E2}"/>
              </a:ext>
            </a:extLst>
          </p:cNvPr>
          <p:cNvSpPr/>
          <p:nvPr/>
        </p:nvSpPr>
        <p:spPr>
          <a:xfrm>
            <a:off x="2299325" y="2008469"/>
            <a:ext cx="2660301" cy="1529862"/>
          </a:xfrm>
          <a:prstGeom prst="ellipse">
            <a:avLst/>
          </a:prstGeom>
          <a:solidFill>
            <a:schemeClr val="accent1">
              <a:alpha val="0"/>
            </a:schemeClr>
          </a:solidFill>
          <a:ln w="57150" cmpd="sng">
            <a:solidFill>
              <a:srgbClr val="FF0000"/>
            </a:solidFill>
            <a:extLst>
              <a:ext uri="{C807C97D-BFC1-408E-A445-0C87EB9F89A2}">
                <ask:lineSketchStyleProps xmlns:ask="http://schemas.microsoft.com/office/drawing/2018/sketchyshapes"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57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8AAEABC-48BB-9A34-79A4-BCD32E4B0649}"/>
              </a:ext>
            </a:extLst>
          </p:cNvPr>
          <p:cNvSpPr txBox="1"/>
          <p:nvPr/>
        </p:nvSpPr>
        <p:spPr>
          <a:xfrm>
            <a:off x="698241" y="77487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GB" sz="44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4">
            <a:extLst>
              <a:ext uri="{FF2B5EF4-FFF2-40B4-BE49-F238E27FC236}">
                <a16:creationId xmlns:a16="http://schemas.microsoft.com/office/drawing/2014/main" id="{B649F9B5-4DED-46D4-F7AA-6C52689F0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029" y="614956"/>
            <a:ext cx="5554734" cy="350893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Creating a Video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A5807B-F7EB-AD53-74B2-75B22C638B6A}"/>
              </a:ext>
            </a:extLst>
          </p:cNvPr>
          <p:cNvSpPr txBox="1"/>
          <p:nvPr/>
        </p:nvSpPr>
        <p:spPr>
          <a:xfrm>
            <a:off x="1032496" y="2502566"/>
            <a:ext cx="55112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Choosing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Voiceover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Images</a:t>
            </a:r>
          </a:p>
          <a:p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44852DB-C96B-7D0A-EA3A-8ABE446538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058" r="32664"/>
          <a:stretch/>
        </p:blipFill>
        <p:spPr>
          <a:xfrm>
            <a:off x="10121084" y="3489419"/>
            <a:ext cx="1124735" cy="167634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2EA5953-D57F-A60A-14A3-81C45EC07F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9780" y="2119556"/>
            <a:ext cx="1221304" cy="112473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0D4BD3E-1072-312E-E9D9-0E1AD0BDBD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1626" y="3813514"/>
            <a:ext cx="1028154" cy="1028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212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28558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0604" y="5061857"/>
            <a:ext cx="5435249" cy="1046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Digital Skills Induction 2022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1639670"/>
            <a:ext cx="5446198" cy="2225400"/>
          </a:xfrm>
        </p:spPr>
        <p:txBody>
          <a:bodyPr>
            <a:normAutofit/>
          </a:bodyPr>
          <a:lstStyle/>
          <a:p>
            <a:r>
              <a:rPr lang="en-GB"/>
              <a:t>Thank you for listening.</a:t>
            </a:r>
            <a:br>
              <a:rPr lang="en-GB"/>
            </a:br>
            <a:r>
              <a:rPr lang="en-GB"/>
              <a:t>Any questions?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AE0ABC-D94B-91EC-B68C-C892AEB7146E}"/>
              </a:ext>
            </a:extLst>
          </p:cNvPr>
          <p:cNvSpPr txBox="1"/>
          <p:nvPr/>
        </p:nvSpPr>
        <p:spPr>
          <a:xfrm>
            <a:off x="577758" y="10225"/>
            <a:ext cx="493979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UWTSD </a:t>
            </a:r>
            <a:r>
              <a:rPr lang="en-GB" sz="3200" b="0" i="0" u="none" strike="noStrike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DigiCentre</a:t>
            </a:r>
            <a:r>
              <a:rPr lang="en-GB" sz="3200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</a:p>
          <a:p>
            <a:pPr algn="ctr"/>
            <a:r>
              <a:rPr lang="en-GB" sz="3200">
                <a:solidFill>
                  <a:srgbClr val="000000"/>
                </a:solidFill>
                <a:latin typeface="Calibri" panose="020F0502020204030204" pitchFamily="34" charset="0"/>
              </a:rPr>
              <a:t>The One stop shop for all your Digital needs</a:t>
            </a:r>
            <a:endParaRPr lang="en-GB" sz="32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5CC3581-CED0-7320-993E-404FCBCAD50F}"/>
              </a:ext>
            </a:extLst>
          </p:cNvPr>
          <p:cNvSpPr txBox="1"/>
          <p:nvPr/>
        </p:nvSpPr>
        <p:spPr>
          <a:xfrm>
            <a:off x="1341864" y="6015251"/>
            <a:ext cx="3476367" cy="46166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2400"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DigiCentre UWTSD</a:t>
            </a:r>
            <a:endParaRPr lang="en-GB" sz="2400"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27047A-B407-55A9-5142-95E19A824797}"/>
              </a:ext>
            </a:extLst>
          </p:cNvPr>
          <p:cNvSpPr txBox="1"/>
          <p:nvPr/>
        </p:nvSpPr>
        <p:spPr>
          <a:xfrm>
            <a:off x="1930049" y="3554527"/>
            <a:ext cx="1980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>
                <a:latin typeface="Arial Black" panose="020B0A04020102020204" pitchFamily="34" charset="0"/>
              </a:rPr>
              <a:t>SCAN ME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C999897-BAA9-259A-5AEC-2D4727876B57}"/>
              </a:ext>
            </a:extLst>
          </p:cNvPr>
          <p:cNvGrpSpPr/>
          <p:nvPr/>
        </p:nvGrpSpPr>
        <p:grpSpPr>
          <a:xfrm>
            <a:off x="576898" y="4579005"/>
            <a:ext cx="4940656" cy="1409909"/>
            <a:chOff x="577758" y="4335012"/>
            <a:chExt cx="4940656" cy="1409909"/>
          </a:xfrm>
        </p:grpSpPr>
        <p:pic>
          <p:nvPicPr>
            <p:cNvPr id="21" name="Picture 20" descr="Graphical user interface, icon, arrow&#10;&#10;Description automatically generated">
              <a:extLst>
                <a:ext uri="{FF2B5EF4-FFF2-40B4-BE49-F238E27FC236}">
                  <a16:creationId xmlns:a16="http://schemas.microsoft.com/office/drawing/2014/main" id="{304F9C60-DAE3-AE89-7A84-C004CB305A0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7758" y="4971675"/>
              <a:ext cx="773246" cy="773246"/>
            </a:xfrm>
            <a:prstGeom prst="rect">
              <a:avLst/>
            </a:prstGeom>
          </p:spPr>
        </p:pic>
        <p:pic>
          <p:nvPicPr>
            <p:cNvPr id="25" name="Picture 24" descr="Shape, icon&#10;&#10;Description automatically generated">
              <a:extLst>
                <a:ext uri="{FF2B5EF4-FFF2-40B4-BE49-F238E27FC236}">
                  <a16:creationId xmlns:a16="http://schemas.microsoft.com/office/drawing/2014/main" id="{82341D58-C8D1-0BF0-11D4-CE00B98B433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41098" y="4335012"/>
              <a:ext cx="773247" cy="773247"/>
            </a:xfrm>
            <a:prstGeom prst="rect">
              <a:avLst/>
            </a:prstGeom>
          </p:spPr>
        </p:pic>
        <p:pic>
          <p:nvPicPr>
            <p:cNvPr id="27" name="Picture 26" descr="Shape&#10;&#10;Description automatically generated">
              <a:extLst>
                <a:ext uri="{FF2B5EF4-FFF2-40B4-BE49-F238E27FC236}">
                  <a16:creationId xmlns:a16="http://schemas.microsoft.com/office/drawing/2014/main" id="{7A4EF672-19DE-32B6-94D2-BBA36AB1541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244377" y="4971674"/>
              <a:ext cx="773247" cy="773247"/>
            </a:xfrm>
            <a:prstGeom prst="rect">
              <a:avLst/>
            </a:prstGeom>
          </p:spPr>
        </p:pic>
        <p:pic>
          <p:nvPicPr>
            <p:cNvPr id="29" name="Picture 28" descr="Shape, icon, arrow&#10;&#10;Description automatically generated">
              <a:extLst>
                <a:ext uri="{FF2B5EF4-FFF2-40B4-BE49-F238E27FC236}">
                  <a16:creationId xmlns:a16="http://schemas.microsoft.com/office/drawing/2014/main" id="{B14D3C43-5DAF-6EB3-8A12-1CE47361366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56974" y="4389771"/>
              <a:ext cx="773247" cy="773247"/>
            </a:xfrm>
            <a:prstGeom prst="rect">
              <a:avLst/>
            </a:prstGeom>
          </p:spPr>
        </p:pic>
        <p:pic>
          <p:nvPicPr>
            <p:cNvPr id="31" name="Picture 30" descr="Shape, icon, arrow&#10;&#10;Description automatically generated">
              <a:extLst>
                <a:ext uri="{FF2B5EF4-FFF2-40B4-BE49-F238E27FC236}">
                  <a16:creationId xmlns:a16="http://schemas.microsoft.com/office/drawing/2014/main" id="{17996854-B2EB-454C-35A8-F34F1E325B79}"/>
                </a:ext>
              </a:extLst>
            </p:cNvPr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10997" y="4971674"/>
              <a:ext cx="773247" cy="773247"/>
            </a:xfrm>
            <a:prstGeom prst="rect">
              <a:avLst/>
            </a:prstGeom>
          </p:spPr>
        </p:pic>
        <p:pic>
          <p:nvPicPr>
            <p:cNvPr id="33" name="Picture 32" descr="A picture containing text, seat&#10;&#10;Description automatically generated">
              <a:extLst>
                <a:ext uri="{FF2B5EF4-FFF2-40B4-BE49-F238E27FC236}">
                  <a16:creationId xmlns:a16="http://schemas.microsoft.com/office/drawing/2014/main" id="{8E8B7DE0-D0D8-4DE2-5A16-722C43C8DFF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45167" y="4335012"/>
              <a:ext cx="773247" cy="773247"/>
            </a:xfrm>
            <a:prstGeom prst="rect">
              <a:avLst/>
            </a:prstGeom>
          </p:spPr>
        </p:pic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713385F1-6EE7-3117-11AE-059A6DC86557}"/>
              </a:ext>
            </a:extLst>
          </p:cNvPr>
          <p:cNvSpPr txBox="1"/>
          <p:nvPr/>
        </p:nvSpPr>
        <p:spPr>
          <a:xfrm>
            <a:off x="597241" y="3927791"/>
            <a:ext cx="4939796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/>
              <a:t>Gain all the badges to show future employers your digital skills 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FE04C0-CF87-E234-9D2F-D6EB569DE8A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944076" y="1651856"/>
            <a:ext cx="1966061" cy="1966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986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47f328b4-45f6-46e9-896a-03681dddd004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19" ma:contentTypeDescription="Create a new document." ma:contentTypeScope="" ma:versionID="ae9f735808e6457c88f62b660650f35c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b9314270f7de05e995f4865b91177f08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MediaLengthInSeconds xmlns="316f2420-4a0a-4c49-8a81-53a9bcc36554" xsi:nil="true"/>
    <uploadedtowebsite xmlns="316f2420-4a0a-4c49-8a81-53a9bcc36554">false</uploadedtowebsite>
  </documentManagement>
</p:properties>
</file>

<file path=customXml/itemProps1.xml><?xml version="1.0" encoding="utf-8"?>
<ds:datastoreItem xmlns:ds="http://schemas.openxmlformats.org/officeDocument/2006/customXml" ds:itemID="{53668EF5-E8BA-4727-A843-A4AB2B3C57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dcmitype/"/>
    <ds:schemaRef ds:uri="http://purl.org/dc/elements/1.1/"/>
    <ds:schemaRef ds:uri="http://purl.org/dc/terms/"/>
    <ds:schemaRef ds:uri="http://schemas.microsoft.com/office/2006/metadata/properties"/>
    <ds:schemaRef ds:uri="http://www.w3.org/XML/1998/namespace"/>
    <ds:schemaRef ds:uri="316f2420-4a0a-4c49-8a81-53a9bcc36554"/>
    <ds:schemaRef ds:uri="http://schemas.openxmlformats.org/package/2006/metadata/core-properties"/>
    <ds:schemaRef ds:uri="http://schemas.microsoft.com/office/infopath/2007/PartnerControls"/>
    <ds:schemaRef ds:uri="61b8a593-e33f-405c-9ec9-a885dee7658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0</TotalTime>
  <Words>487</Words>
  <Application>Microsoft Office PowerPoint</Application>
  <PresentationFormat>Widescreen</PresentationFormat>
  <Paragraphs>116</Paragraphs>
  <Slides>22</Slides>
  <Notes>14</Notes>
  <HiddenSlides>2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Arial Black</vt:lpstr>
      <vt:lpstr>Calibri</vt:lpstr>
      <vt:lpstr>Calibri Light</vt:lpstr>
      <vt:lpstr>Lucida Sans</vt:lpstr>
      <vt:lpstr>Segoe UI</vt:lpstr>
      <vt:lpstr>Wingdings</vt:lpstr>
      <vt:lpstr>Office Theme</vt:lpstr>
      <vt:lpstr>Welcome to UWTSD!</vt:lpstr>
      <vt:lpstr>PowerPoint Presentation</vt:lpstr>
      <vt:lpstr>Meet the Digital Skills Team</vt:lpstr>
      <vt:lpstr>PowerPoint Presentation</vt:lpstr>
      <vt:lpstr>Links for the session</vt:lpstr>
      <vt:lpstr>How to get set up?</vt:lpstr>
      <vt:lpstr>Connect to Eduroam</vt:lpstr>
      <vt:lpstr>PowerPoint Presentation</vt:lpstr>
      <vt:lpstr>PowerPoint Presentation</vt:lpstr>
      <vt:lpstr>Discovery Tool Login</vt:lpstr>
      <vt:lpstr>Assessing your digital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Moodle</vt:lpstr>
      <vt:lpstr>PowerPoint Presentation</vt:lpstr>
      <vt:lpstr>Creating a Video</vt:lpstr>
      <vt:lpstr>PowerPoint Presentation</vt:lpstr>
      <vt:lpstr>Thank you for listening.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UWTSD</dc:title>
  <dc:creator>Tarandeep Johal</dc:creator>
  <cp:lastModifiedBy>Gwennan Couch</cp:lastModifiedBy>
  <cp:revision>4</cp:revision>
  <dcterms:created xsi:type="dcterms:W3CDTF">2022-08-10T13:39:35Z</dcterms:created>
  <dcterms:modified xsi:type="dcterms:W3CDTF">2022-11-29T17:44:15Z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  <property fmtid="{D5CDD505-2E9C-101B-9397-08002B2CF9AE}" pid="9" name="_ExtendedDescription">
    <vt:lpwstr/>
  </property>
  <property fmtid="{D5CDD505-2E9C-101B-9397-08002B2CF9AE}" pid="10" name="TriggerFlowInfo">
    <vt:lpwstr/>
  </property>
</Properties>
</file>