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57" r:id="rId7"/>
    <p:sldId id="259" r:id="rId8"/>
    <p:sldId id="264" r:id="rId9"/>
    <p:sldId id="263" r:id="rId10"/>
    <p:sldId id="260" r:id="rId11"/>
    <p:sldId id="265" r:id="rId12"/>
    <p:sldId id="262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556" autoAdjust="0"/>
    <p:restoredTop sz="94660"/>
  </p:normalViewPr>
  <p:slideViewPr>
    <p:cSldViewPr snapToGrid="0">
      <p:cViewPr varScale="1">
        <p:scale>
          <a:sx n="29" d="100"/>
          <a:sy n="29" d="100"/>
        </p:scale>
        <p:origin x="56" y="6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2EB7E-545F-B016-16A7-15998F0E1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E04E39-B8DD-BB54-B88F-EF66145BE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8DE04-3ECC-6AF8-A7E3-5AF297F89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4834-AF8C-4BFA-A152-0E4F93DA242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32438E-2A44-381C-44B6-B57EA429F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EEB2A-B489-A8C1-E5A8-7EE21749B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D409-1F7A-4AA8-AB1F-4994F91C28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233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03EA5-FA92-5760-06CF-603CB525C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0ED2E-B54C-3105-2BE8-D4D9D82532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A0277C-9C2C-20A4-EEB1-4576DD82A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4834-AF8C-4BFA-A152-0E4F93DA242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F2FF7B-5A58-7F55-A2CA-DF2F26D2F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A6045-D477-DA51-695C-D94C92020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D409-1F7A-4AA8-AB1F-4994F91C28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459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3C80-54E1-707B-2292-F8918DB0C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570068-B076-9F71-B211-34379C8018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D8E9AA-4C5B-55B3-EB92-838CEC012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4834-AF8C-4BFA-A152-0E4F93DA242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552B9-A56C-02F9-BB92-85CAC2849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85C7B-3EC7-0620-4F97-BC16A8199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D409-1F7A-4AA8-AB1F-4994F91C28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269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B8D41-EA2D-6C31-594F-A319A26EA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E1BCE-86E4-DD82-2FCE-AC6B921953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1B3F74-C2F8-2C12-D11D-2041258B5D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DBE9E1-E864-E008-73F2-CBE45D9BA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4834-AF8C-4BFA-A152-0E4F93DA242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C19458-158B-FB7C-51BA-5312AEC9D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FD6276-D50B-AFF0-B2B2-37CF1BA38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D409-1F7A-4AA8-AB1F-4994F91C28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542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6D4B3-9726-DFFC-125B-FFBA3F4E3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CEFE7A-47C6-74A6-C72A-EF208976E0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081732-D35F-DAA1-D5E0-4D3C640C2B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64793E-F227-76A2-9792-1A9A3FE894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0CF047-BE2D-BCC0-7B04-B693FF9EB2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C4B445-41DA-B386-B21C-940A1328A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4834-AF8C-4BFA-A152-0E4F93DA242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1999E-30A1-5BF1-7631-497BCBC29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980319-1FCB-02CF-D568-F6508B46B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D409-1F7A-4AA8-AB1F-4994F91C28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694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CE481-EEE9-F8A4-230A-720F7A7E2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915986-F389-339E-1035-C42ADD6FD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4834-AF8C-4BFA-A152-0E4F93DA242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60CE91-DDE9-FE64-1758-8D24599E3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00D605-66DB-0316-71FB-114817E7E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D409-1F7A-4AA8-AB1F-4994F91C28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180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FD0DC7-18F1-AC1A-E135-F8AB1282F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4834-AF8C-4BFA-A152-0E4F93DA242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9C35F9-F403-9A06-9165-F2799503D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537A41-2209-D788-138E-E96FCDA52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D409-1F7A-4AA8-AB1F-4994F91C28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904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A6DF4-BC05-8454-77D9-1619088F2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30B9F-B0A6-F36F-F20D-4DC255D45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66B0AB-22B0-D83B-1CD8-CF61DF43F4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BA6CAF-CE6A-CB70-65F4-B9C7F1E09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4834-AF8C-4BFA-A152-0E4F93DA242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4371F7-C0E5-11EE-7085-756DBE612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EBFEA2-1F05-A866-9D55-DFB79FBFA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D409-1F7A-4AA8-AB1F-4994F91C28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004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2F380-9BD5-03FE-590A-5D3589D5D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50D3F4-A197-3B3C-844A-E4784737BC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1E6D0E-AECC-6D69-CE69-B10E37216F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53DB07-66E4-C2C5-B48A-36B8DF594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4834-AF8C-4BFA-A152-0E4F93DA242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DD45CE-B273-B0BF-45BD-F38AFE9F7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D0944A-7A6D-0D5D-7FB4-DECC44D13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D409-1F7A-4AA8-AB1F-4994F91C28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976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AB41A-A059-76EA-33DA-88C829E24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8D6941-D50C-FFD8-5638-AB74F722AC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1D132-847E-EA9D-2E38-43F8A4877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4834-AF8C-4BFA-A152-0E4F93DA242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5C7F6E-6139-C617-F946-F4ED65067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5C1E5-2AD2-6BC7-A068-C2B738CA7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D409-1F7A-4AA8-AB1F-4994F91C28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232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AB1CEB-9EE5-5728-6B44-370B438A00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85FBE-9DB3-74F4-131C-25947E6AD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3E4660-5B41-478C-0594-AF054A8FB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4834-AF8C-4BFA-A152-0E4F93DA242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9624E1-5270-949D-D2F6-D591E06A6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2A708-3025-5E6E-C740-96DD6C648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D409-1F7A-4AA8-AB1F-4994F91C28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611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C62175-CFE0-567A-644D-4774075CD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E0EF6B-5CD0-3442-E371-05BACC2D3F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4F6E3-5AF8-7CA6-36BA-5B8EFD37B6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704834-AF8C-4BFA-A152-0E4F93DA242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7A20B4-0604-9824-0A05-BEF09BB941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846A40-83B7-9327-EF9C-19601DB0A5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57D409-1F7A-4AA8-AB1F-4994F91C28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291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m/scholar_lookup?journal=J+Pak+Med+Assoc&amp;title=Plagiarism+and+integrity+in+research&amp;author=F+Jawad&amp;volume=63&amp;publication_year=2013&amp;pages=1446-7&amp;pmid=24392541&amp;" TargetMode="External"/><Relationship Id="rId2" Type="http://schemas.openxmlformats.org/officeDocument/2006/relationships/hyperlink" Target="https://pubmed.ncbi.nlm.nih.gov/24392541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6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9848A8D-B0E0-D0F7-6E4A-3E1038A721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5273" y="89007"/>
            <a:ext cx="10558405" cy="3044335"/>
          </a:xfrm>
        </p:spPr>
        <p:txBody>
          <a:bodyPr anchor="b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Maddie Williams</a:t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4800" dirty="0">
                <a:solidFill>
                  <a:schemeClr val="bg1"/>
                </a:solidFill>
              </a:rPr>
              <a:t>Learning in the Digital Era</a:t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4800" dirty="0">
                <a:solidFill>
                  <a:schemeClr val="bg1"/>
                </a:solidFill>
              </a:rPr>
              <a:t>Assessment 2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4D255E97-EBBB-0A75-3B3A-015D9B223B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3853" y="3645801"/>
            <a:ext cx="5154485" cy="2898485"/>
          </a:xfrm>
          <a:prstGeom prst="rect">
            <a:avLst/>
          </a:prstGeom>
        </p:spPr>
      </p:pic>
      <p:pic>
        <p:nvPicPr>
          <p:cNvPr id="1028" name="Picture 4" descr="image/jpeg">
            <a:extLst>
              <a:ext uri="{FF2B5EF4-FFF2-40B4-BE49-F238E27FC236}">
                <a16:creationId xmlns:a16="http://schemas.microsoft.com/office/drawing/2014/main" id="{E2F9854A-4E5C-DEDF-3329-38E4517B60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797" y="3698125"/>
            <a:ext cx="4601345" cy="2898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38A08D-996E-670C-B2C3-09F51C5FEC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7260" y="619021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41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32"/>
    </mc:Choice>
    <mc:Fallback xmlns="">
      <p:transition spd="slow" advTm="8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502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13C5C34-559B-A05B-50DB-B466F6CBD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273" y="-1957151"/>
            <a:ext cx="10558405" cy="30443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F2C7B6-8BEB-9AFE-99B2-54E7D56260BF}"/>
              </a:ext>
            </a:extLst>
          </p:cNvPr>
          <p:cNvSpPr txBox="1"/>
          <p:nvPr/>
        </p:nvSpPr>
        <p:spPr>
          <a:xfrm>
            <a:off x="1274087" y="1270866"/>
            <a:ext cx="10295338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Providing citations to sources of information (Oxford Dictionary)</a:t>
            </a:r>
          </a:p>
          <a:p>
            <a:pPr algn="ctr"/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My University's Academic Misconduct policy defines Plagiarism as presenting someone else’s work or ideas as the students own; using another authors work”</a:t>
            </a:r>
          </a:p>
          <a:p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050" name="Picture 2" descr="Harvard-eng v - harvard referencing - REFERENCING HANDBOOK HARVARD ...">
            <a:extLst>
              <a:ext uri="{FF2B5EF4-FFF2-40B4-BE49-F238E27FC236}">
                <a16:creationId xmlns:a16="http://schemas.microsoft.com/office/drawing/2014/main" id="{9A31903D-A3FA-4FE3-2747-518C2AF147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808" y="3238934"/>
            <a:ext cx="2388898" cy="3378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lectures">
            <a:extLst>
              <a:ext uri="{FF2B5EF4-FFF2-40B4-BE49-F238E27FC236}">
                <a16:creationId xmlns:a16="http://schemas.microsoft.com/office/drawing/2014/main" id="{C346428E-D03B-B44A-8993-3FE9EA3B10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3367" y="3517635"/>
            <a:ext cx="3971925" cy="263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email lectures">
            <a:extLst>
              <a:ext uri="{FF2B5EF4-FFF2-40B4-BE49-F238E27FC236}">
                <a16:creationId xmlns:a16="http://schemas.microsoft.com/office/drawing/2014/main" id="{D8ECDC9D-8A9A-95D9-47A1-157E2DC6A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676"/>
          <a:stretch/>
        </p:blipFill>
        <p:spPr bwMode="auto">
          <a:xfrm>
            <a:off x="297636" y="3699890"/>
            <a:ext cx="4113512" cy="245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751800-4C9E-18C2-6248-E4B2EA3DCA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06615" y="627592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844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4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6D1B53A-9A7C-4CB8-F6CF-FE1EFEE3A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273" y="-1281538"/>
            <a:ext cx="10558405" cy="30443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impact referencing has on my Progression and Well-being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9499AB-7E77-5351-FCAA-0A7D7BE8EFA2}"/>
              </a:ext>
            </a:extLst>
          </p:cNvPr>
          <p:cNvSpPr txBox="1"/>
          <p:nvPr/>
        </p:nvSpPr>
        <p:spPr>
          <a:xfrm>
            <a:off x="653660" y="3461124"/>
            <a:ext cx="642681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Prevents penalties and sanctions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Could lead to failure of a module or removal from the course</a:t>
            </a:r>
          </a:p>
        </p:txBody>
      </p:sp>
      <p:pic>
        <p:nvPicPr>
          <p:cNvPr id="6146" name="Picture 2" descr="Image result for sanctions">
            <a:extLst>
              <a:ext uri="{FF2B5EF4-FFF2-40B4-BE49-F238E27FC236}">
                <a16:creationId xmlns:a16="http://schemas.microsoft.com/office/drawing/2014/main" id="{6C4AF212-155B-522A-E731-37DA260323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229" y="2105504"/>
            <a:ext cx="6177282" cy="2582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922596-6E1A-CA21-9431-3C590868A0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9117" y="623363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817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40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29CC85-3480-B7BE-6ACC-76C1092FD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554" y="948154"/>
            <a:ext cx="5129600" cy="1569062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How to improve my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629D2-00DA-1E4D-3093-F0FF8C42C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304" y="2386480"/>
            <a:ext cx="5781970" cy="35422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Better levels of communication with lecturers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Increased time spent reading through the Harvard referencing handbook</a:t>
            </a:r>
          </a:p>
        </p:txBody>
      </p:sp>
      <p:pic>
        <p:nvPicPr>
          <p:cNvPr id="4" name="Picture 2" descr="Harvard-eng v - harvard referencing - REFERENCING HANDBOOK HARVARD ...">
            <a:extLst>
              <a:ext uri="{FF2B5EF4-FFF2-40B4-BE49-F238E27FC236}">
                <a16:creationId xmlns:a16="http://schemas.microsoft.com/office/drawing/2014/main" id="{445AD6AC-9A0A-832C-6C79-C19A8FF17A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0853" y="1161214"/>
            <a:ext cx="3371478" cy="4767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0A4748-8203-319E-0FD8-9A6A5C5A88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8781" y="629186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828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7264A61-6AE3-4DC0-A455-5EDC604E3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2F23900D-D5D0-4EE8-80F4-D25038DE2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C55310DE-258B-4134-9DA8-DC4C2D0EB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691EE10-D5F3-48FA-BE55-F24A0BE59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EF3BBC7-022F-4CD5-BE8E-BD8206C4B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877CB3E-FE2B-43A7-A987-F921A9249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E48BAA-8A0C-A2F3-7788-62D9BE511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314" y="841664"/>
            <a:ext cx="11088978" cy="21410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i="0" dirty="0">
                <a:solidFill>
                  <a:schemeClr val="bg1"/>
                </a:solidFill>
                <a:effectLst/>
                <a:latin typeface="Aptos" panose="020B0004020202020204" pitchFamily="34" charset="0"/>
              </a:rPr>
              <a:t>Living at home throughout University then moving onto Campus after my 1</a:t>
            </a:r>
            <a:r>
              <a:rPr lang="en-US" sz="4800" b="1" i="0" baseline="30000" dirty="0">
                <a:solidFill>
                  <a:schemeClr val="bg1"/>
                </a:solidFill>
                <a:effectLst/>
                <a:latin typeface="Aptos" panose="020B0004020202020204" pitchFamily="34" charset="0"/>
              </a:rPr>
              <a:t>st</a:t>
            </a:r>
            <a:r>
              <a:rPr lang="en-US" sz="4800" b="1" i="0" dirty="0">
                <a:solidFill>
                  <a:schemeClr val="bg1"/>
                </a:solidFill>
                <a:effectLst/>
                <a:latin typeface="Aptos" panose="020B0004020202020204" pitchFamily="34" charset="0"/>
              </a:rPr>
              <a:t> Semester </a:t>
            </a:r>
            <a:endParaRPr lang="en-US" sz="4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21DBD9-23F6-EF79-A612-F62D81DE4DF1}"/>
              </a:ext>
            </a:extLst>
          </p:cNvPr>
          <p:cNvSpPr txBox="1"/>
          <p:nvPr/>
        </p:nvSpPr>
        <p:spPr>
          <a:xfrm>
            <a:off x="981996" y="3547431"/>
            <a:ext cx="656909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0" i="0" dirty="0">
                <a:solidFill>
                  <a:schemeClr val="bg1"/>
                </a:solidFill>
                <a:effectLst/>
                <a:latin typeface="Aptos" panose="020B0004020202020204" pitchFamily="34" charset="0"/>
              </a:rPr>
              <a:t>FOMO is defined as </a:t>
            </a:r>
            <a:r>
              <a:rPr lang="en-US" sz="2200" b="0" i="0" dirty="0">
                <a:solidFill>
                  <a:schemeClr val="bg1"/>
                </a:solidFill>
                <a:effectLst/>
                <a:latin typeface="Roboto" panose="020F0502020204030204" pitchFamily="2" charset="0"/>
              </a:rPr>
              <a:t>“a pervasive apprehension that others might be having rewarding experiences from which one is absent” (International Journal of Environment Research and Public health, 2021, p.1).</a:t>
            </a:r>
            <a:endParaRPr lang="en-GB" sz="2200" dirty="0">
              <a:solidFill>
                <a:schemeClr val="bg1"/>
              </a:solidFill>
            </a:endParaRPr>
          </a:p>
        </p:txBody>
      </p:sp>
      <p:pic>
        <p:nvPicPr>
          <p:cNvPr id="3082" name="Picture 10" descr="Image result for saundersfoot">
            <a:extLst>
              <a:ext uri="{FF2B5EF4-FFF2-40B4-BE49-F238E27FC236}">
                <a16:creationId xmlns:a16="http://schemas.microsoft.com/office/drawing/2014/main" id="{BE7242A4-A156-D7E5-6E00-4ED0F98A0E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2390523"/>
            <a:ext cx="3408607" cy="3637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20CD24C-8BBB-B43A-27E6-E6D1D918C2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7827" y="63280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074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1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3" name="Color Cover">
            <a:extLst>
              <a:ext uri="{FF2B5EF4-FFF2-40B4-BE49-F238E27FC236}">
                <a16:creationId xmlns:a16="http://schemas.microsoft.com/office/drawing/2014/main" id="{34DE9D20-D6C2-4834-9EE9-EC583F3FE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065" name="Group 2064">
            <a:extLst>
              <a:ext uri="{FF2B5EF4-FFF2-40B4-BE49-F238E27FC236}">
                <a16:creationId xmlns:a16="http://schemas.microsoft.com/office/drawing/2014/main" id="{D0FF40A3-C61F-43B4-AA9B-D8BECF982E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6064235" cy="6858000"/>
            <a:chOff x="651279" y="598259"/>
            <a:chExt cx="10889442" cy="5680742"/>
          </a:xfrm>
        </p:grpSpPr>
        <p:sp>
          <p:nvSpPr>
            <p:cNvPr id="2066" name="Color">
              <a:extLst>
                <a:ext uri="{FF2B5EF4-FFF2-40B4-BE49-F238E27FC236}">
                  <a16:creationId xmlns:a16="http://schemas.microsoft.com/office/drawing/2014/main" id="{B6980641-5415-4AF4-805E-1CEA26A5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67" name="Color">
              <a:extLst>
                <a:ext uri="{FF2B5EF4-FFF2-40B4-BE49-F238E27FC236}">
                  <a16:creationId xmlns:a16="http://schemas.microsoft.com/office/drawing/2014/main" id="{A68B0DDA-F962-4E8D-A473-98EF668D7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69" name="Group 2068">
            <a:extLst>
              <a:ext uri="{FF2B5EF4-FFF2-40B4-BE49-F238E27FC236}">
                <a16:creationId xmlns:a16="http://schemas.microsoft.com/office/drawing/2014/main" id="{AAE997E3-E5F8-47CE-92C5-01F151F53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70" name="Freeform: Shape 2069">
              <a:extLst>
                <a:ext uri="{FF2B5EF4-FFF2-40B4-BE49-F238E27FC236}">
                  <a16:creationId xmlns:a16="http://schemas.microsoft.com/office/drawing/2014/main" id="{D14C81D7-5F7D-4564-9D41-39128CC70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71" name="Freeform: Shape 2070">
              <a:extLst>
                <a:ext uri="{FF2B5EF4-FFF2-40B4-BE49-F238E27FC236}">
                  <a16:creationId xmlns:a16="http://schemas.microsoft.com/office/drawing/2014/main" id="{94465B41-A8F9-40C1-9FF7-6997B2DAD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72" name="Freeform: Shape 2071">
              <a:extLst>
                <a:ext uri="{FF2B5EF4-FFF2-40B4-BE49-F238E27FC236}">
                  <a16:creationId xmlns:a16="http://schemas.microsoft.com/office/drawing/2014/main" id="{C52746C1-EFB3-4BED-85FD-16C660E9B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73" name="Freeform: Shape 2072">
              <a:extLst>
                <a:ext uri="{FF2B5EF4-FFF2-40B4-BE49-F238E27FC236}">
                  <a16:creationId xmlns:a16="http://schemas.microsoft.com/office/drawing/2014/main" id="{7F853AEF-E7E9-49A6-9E97-9101AECDC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74" name="Freeform: Shape 2073">
              <a:extLst>
                <a:ext uri="{FF2B5EF4-FFF2-40B4-BE49-F238E27FC236}">
                  <a16:creationId xmlns:a16="http://schemas.microsoft.com/office/drawing/2014/main" id="{40EACABD-C8E7-42D0-BE94-57AE3F5493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75" name="Freeform: Shape 2074">
              <a:extLst>
                <a:ext uri="{FF2B5EF4-FFF2-40B4-BE49-F238E27FC236}">
                  <a16:creationId xmlns:a16="http://schemas.microsoft.com/office/drawing/2014/main" id="{EC2A439F-D65F-40B2-B190-A57D399E9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76" name="Freeform: Shape 2075">
              <a:extLst>
                <a:ext uri="{FF2B5EF4-FFF2-40B4-BE49-F238E27FC236}">
                  <a16:creationId xmlns:a16="http://schemas.microsoft.com/office/drawing/2014/main" id="{18CD8E2B-8294-4619-9F92-395A4DC200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13C5C34-559B-A05B-50DB-B466F6CBD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0849"/>
            <a:ext cx="5902419" cy="12074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i="0" dirty="0">
                <a:solidFill>
                  <a:schemeClr val="bg1"/>
                </a:solidFill>
                <a:effectLst/>
                <a:latin typeface="Aptos" panose="020B0004020202020204" pitchFamily="34" charset="0"/>
              </a:rPr>
              <a:t>The impact this has had upon my progression and well-being</a:t>
            </a:r>
            <a:endParaRPr lang="en-US" sz="7200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F2C7B6-8BEB-9AFE-99B2-54E7D56260BF}"/>
              </a:ext>
            </a:extLst>
          </p:cNvPr>
          <p:cNvSpPr txBox="1"/>
          <p:nvPr/>
        </p:nvSpPr>
        <p:spPr>
          <a:xfrm>
            <a:off x="786383" y="3480296"/>
            <a:ext cx="4827936" cy="2701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8902CC6E-B693-8568-48B8-68CE4AFE5E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52" b="23175"/>
          <a:stretch/>
        </p:blipFill>
        <p:spPr bwMode="auto">
          <a:xfrm>
            <a:off x="7197267" y="877558"/>
            <a:ext cx="3913131" cy="52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2B0BA4-58C9-5533-050B-0E946D352E52}"/>
              </a:ext>
            </a:extLst>
          </p:cNvPr>
          <p:cNvSpPr txBox="1"/>
          <p:nvPr/>
        </p:nvSpPr>
        <p:spPr>
          <a:xfrm>
            <a:off x="577829" y="2348125"/>
            <a:ext cx="518160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More time to spend socialising with friends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Less time spent on the road travelling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Quality time with family on the weekends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Disrupted sleep schedule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352C15A-3D71-DF54-3BB2-7195845716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1838" y="623363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681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1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E48BAA-8A0C-A2F3-7788-62D9BE511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592" y="632672"/>
            <a:ext cx="4438022" cy="1778751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How to improve this 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9F6EB-DB63-A2C4-213A-54CA1F590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253" y="2213731"/>
            <a:ext cx="5528701" cy="427839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Plan my week ahead to manage my time better</a:t>
            </a:r>
          </a:p>
          <a:p>
            <a:r>
              <a:rPr lang="en-GB" dirty="0">
                <a:solidFill>
                  <a:schemeClr val="bg1"/>
                </a:solidFill>
              </a:rPr>
              <a:t>Study in the library to differentiate a relaxing and work environment</a:t>
            </a:r>
          </a:p>
          <a:p>
            <a:r>
              <a:rPr lang="en-GB" dirty="0">
                <a:solidFill>
                  <a:schemeClr val="bg1"/>
                </a:solidFill>
              </a:rPr>
              <a:t>Prioritise my sleep schedule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7172" name="Picture 4" descr="Image result for uwtsd library carms">
            <a:extLst>
              <a:ext uri="{FF2B5EF4-FFF2-40B4-BE49-F238E27FC236}">
                <a16:creationId xmlns:a16="http://schemas.microsoft.com/office/drawing/2014/main" id="{71008CC4-CFE3-3D5E-3F7E-F6F4D62396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221" y="1665030"/>
            <a:ext cx="5461281" cy="3686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62CED9C-101F-339A-8276-140D25444C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2673" y="63280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59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1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063" name="Group 2062">
            <a:extLst>
              <a:ext uri="{FF2B5EF4-FFF2-40B4-BE49-F238E27FC236}">
                <a16:creationId xmlns:a16="http://schemas.microsoft.com/office/drawing/2014/main" id="{AC0CA3C2-AD39-4633-9BE6-ABAF929E4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2064" name="Color">
              <a:extLst>
                <a:ext uri="{FF2B5EF4-FFF2-40B4-BE49-F238E27FC236}">
                  <a16:creationId xmlns:a16="http://schemas.microsoft.com/office/drawing/2014/main" id="{A026427D-73DA-4C39-8C1D-28791AEDC5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65" name="Color">
              <a:extLst>
                <a:ext uri="{FF2B5EF4-FFF2-40B4-BE49-F238E27FC236}">
                  <a16:creationId xmlns:a16="http://schemas.microsoft.com/office/drawing/2014/main" id="{65091804-9D4C-4FF8-9C74-242292949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67" name="Group 206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68" name="Freeform: Shape 206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69" name="Freeform: Shape 206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70" name="Freeform: Shape 206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71" name="Freeform: Shape 207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72" name="Freeform: Shape 207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73" name="Freeform: Shape 207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74" name="Freeform: Shape 207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13C5C34-559B-A05B-50DB-B466F6CBD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7065" y="-1032486"/>
            <a:ext cx="6001257" cy="25877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Time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F2C7B6-8BEB-9AFE-99B2-54E7D56260BF}"/>
              </a:ext>
            </a:extLst>
          </p:cNvPr>
          <p:cNvSpPr txBox="1"/>
          <p:nvPr/>
        </p:nvSpPr>
        <p:spPr>
          <a:xfrm>
            <a:off x="2840424" y="2963291"/>
            <a:ext cx="5012999" cy="2710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8200" name="Picture 8" descr="Image result for the gym">
            <a:extLst>
              <a:ext uri="{FF2B5EF4-FFF2-40B4-BE49-F238E27FC236}">
                <a16:creationId xmlns:a16="http://schemas.microsoft.com/office/drawing/2014/main" id="{DC568D9C-0E3B-B722-5A06-9C327416E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682" y="4284299"/>
            <a:ext cx="3639987" cy="2317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E4EA2A8-97EB-0A76-3ACF-D1FD99D1AB6B}"/>
              </a:ext>
            </a:extLst>
          </p:cNvPr>
          <p:cNvSpPr txBox="1"/>
          <p:nvPr/>
        </p:nvSpPr>
        <p:spPr>
          <a:xfrm>
            <a:off x="656708" y="2210296"/>
            <a:ext cx="600125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Lectures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Netball Training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Time with family and friends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Walking and relaxing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Working part time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Completing university work and assignments</a:t>
            </a:r>
          </a:p>
          <a:p>
            <a:endParaRPr lang="en-GB" dirty="0"/>
          </a:p>
        </p:txBody>
      </p:sp>
      <p:pic>
        <p:nvPicPr>
          <p:cNvPr id="8202" name="Picture 10" descr="Image result for walking">
            <a:extLst>
              <a:ext uri="{FF2B5EF4-FFF2-40B4-BE49-F238E27FC236}">
                <a16:creationId xmlns:a16="http://schemas.microsoft.com/office/drawing/2014/main" id="{111E3239-1E04-A1D3-05D5-0F592F59C5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682" y="1523140"/>
            <a:ext cx="363855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F32CA1-455D-0DE7-3370-DD8F88104F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2520" y="625024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55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6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DC62DE-FFEB-BB89-DABF-90DB2F1E0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803" y="292199"/>
            <a:ext cx="5917512" cy="1811219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How to improve my time management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EF6C7-62A6-1A89-7192-FBEA6C160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008" y="2508753"/>
            <a:ext cx="5274385" cy="2680171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Self efficacy is defined as 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“the beliefs in one’s capacity to complete a task, </a:t>
            </a:r>
            <a:r>
              <a:rPr lang="en-US" sz="20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organise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perform the courses of action required to produce a given accomplishment” (</a:t>
            </a:r>
            <a:r>
              <a:rPr lang="en-US" sz="20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Holmefur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2021).</a:t>
            </a:r>
          </a:p>
          <a:p>
            <a:pPr marL="0" indent="0" algn="ctr">
              <a:buNone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Create a schedule to plan my time more effectively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 descr="Image result for planning">
            <a:extLst>
              <a:ext uri="{FF2B5EF4-FFF2-40B4-BE49-F238E27FC236}">
                <a16:creationId xmlns:a16="http://schemas.microsoft.com/office/drawing/2014/main" id="{8386AF9D-834F-E43D-615E-5D7AFE1E23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012" y="1586459"/>
            <a:ext cx="5742131" cy="345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51244D-4638-F3BC-765E-936846359B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8713" y="63280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899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72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0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1F2263D-F9FE-0E68-CFC1-450A53FA4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273" y="2597681"/>
            <a:ext cx="10558405" cy="10599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for your time!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E666D3-1954-77F3-6E57-3AA570F234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6615" y="623363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127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0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A4A362-9612-83B2-AD2E-81EB71CFA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4870" y="54003"/>
            <a:ext cx="4548102" cy="872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766251-AB16-75D7-A6AB-3870E8FD6452}"/>
              </a:ext>
            </a:extLst>
          </p:cNvPr>
          <p:cNvSpPr txBox="1"/>
          <p:nvPr/>
        </p:nvSpPr>
        <p:spPr>
          <a:xfrm>
            <a:off x="358929" y="1343767"/>
            <a:ext cx="11345391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Gohar </a:t>
            </a:r>
            <a:r>
              <a:rPr lang="en-US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Feroz</a:t>
            </a:r>
            <a:r>
              <a:rPr lang="en-US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</a:rPr>
              <a:t>Khan, Bobby Swar and Sang Jon Lee 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(2014), Social Media Risks and Benefits: A Public Sector Perspective. Volume 32, Issue 5. (Accessed online: 09/04/24)</a:t>
            </a:r>
            <a:r>
              <a:rPr lang="en-US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endParaRPr lang="en-US" sz="1400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r>
              <a:rPr lang="en-US" sz="1400" b="1" dirty="0" err="1">
                <a:solidFill>
                  <a:schemeClr val="bg1"/>
                </a:solidFill>
                <a:latin typeface="Arial" panose="020B0604020202020204" pitchFamily="34" charset="0"/>
              </a:rPr>
              <a:t>Holmefur</a:t>
            </a: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</a:rPr>
              <a:t> M, </a:t>
            </a:r>
            <a:r>
              <a:rPr lang="en-US" sz="1400" b="1" dirty="0" err="1">
                <a:solidFill>
                  <a:schemeClr val="bg1"/>
                </a:solidFill>
                <a:latin typeface="Arial" panose="020B0604020202020204" pitchFamily="34" charset="0"/>
              </a:rPr>
              <a:t>Roshanay</a:t>
            </a: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</a:rPr>
              <a:t> A, White S, </a:t>
            </a:r>
            <a:r>
              <a:rPr lang="en-US" sz="1400" b="1" dirty="0" err="1">
                <a:solidFill>
                  <a:schemeClr val="bg1"/>
                </a:solidFill>
                <a:latin typeface="Arial" panose="020B0604020202020204" pitchFamily="34" charset="0"/>
              </a:rPr>
              <a:t>Janeslatt</a:t>
            </a: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</a:rPr>
              <a:t> G, </a:t>
            </a:r>
            <a:r>
              <a:rPr lang="en-US" sz="1400" b="1" dirty="0" err="1">
                <a:solidFill>
                  <a:schemeClr val="bg1"/>
                </a:solidFill>
                <a:latin typeface="Arial" panose="020B0604020202020204" pitchFamily="34" charset="0"/>
              </a:rPr>
              <a:t>Vimefall</a:t>
            </a: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</a:rPr>
              <a:t> E and </a:t>
            </a:r>
            <a:r>
              <a:rPr lang="en-US" sz="1400" b="1" dirty="0" err="1">
                <a:solidFill>
                  <a:schemeClr val="bg1"/>
                </a:solidFill>
                <a:latin typeface="Arial" panose="020B0604020202020204" pitchFamily="34" charset="0"/>
              </a:rPr>
              <a:t>Lidstrom-Holmqvist</a:t>
            </a: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</a:rPr>
              <a:t> K (2021) 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Evaluation of the “Let’s Get Organized” group intervention to improve time management: protocol for a multi-</a:t>
            </a:r>
            <a:r>
              <a:rPr lang="en-US" sz="1400" b="1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centre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sz="1400" b="1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randomised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controlled trial. </a:t>
            </a:r>
            <a:r>
              <a:rPr lang="en-US" sz="1400" b="1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Trials, 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22(1), pp. 640.</a:t>
            </a:r>
            <a:r>
              <a:rPr lang="en-US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endParaRPr lang="en-US" sz="1400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r>
              <a:rPr lang="en-US" sz="1400" b="1" i="0" dirty="0">
                <a:solidFill>
                  <a:schemeClr val="bg1"/>
                </a:solidFill>
                <a:effectLst/>
                <a:latin typeface="Roboto" panose="020F0502020204030204" pitchFamily="2" charset="0"/>
              </a:rPr>
              <a:t>International Journal of Environment Research and Public health (2021), p.1</a:t>
            </a:r>
            <a:endParaRPr lang="en-US" sz="14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endParaRPr lang="en-US" sz="1400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l" rtl="0" fontAlgn="base"/>
            <a:r>
              <a:rPr lang="en-US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  <a:endParaRPr lang="en-US" sz="1400" b="1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Jawad F. Plagiarism and integrity in research (2013), </a:t>
            </a:r>
            <a:r>
              <a:rPr lang="en-US" sz="1400" b="1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J Pak Med Assoc. 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[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PubMed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] [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Google Scholar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]</a:t>
            </a:r>
            <a:r>
              <a:rPr lang="en-US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algn="l" rtl="0" fontAlgn="base"/>
            <a:endParaRPr lang="en-US" sz="1400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l" rtl="0" fontAlgn="base"/>
            <a:r>
              <a:rPr lang="en-US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  <a:endParaRPr lang="en-US" sz="1400" b="1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National Health Service (NHS) (2024) Insomnia. Accessed online: 10/04/24</a:t>
            </a:r>
            <a:r>
              <a:rPr lang="en-US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  <a:endParaRPr lang="en-US" sz="1400" b="1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endParaRPr lang="en-US" sz="14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</a:rPr>
              <a:t>Rostam Jalali, Habibollah </a:t>
            </a:r>
            <a:r>
              <a:rPr lang="en-US" sz="1400" b="1" dirty="0" err="1">
                <a:solidFill>
                  <a:schemeClr val="bg1"/>
                </a:solidFill>
                <a:latin typeface="Arial" panose="020B0604020202020204" pitchFamily="34" charset="0"/>
              </a:rPr>
              <a:t>Khazaei</a:t>
            </a: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</a:rPr>
              <a:t>, Behnam </a:t>
            </a:r>
            <a:r>
              <a:rPr lang="en-US" sz="1400" b="1" dirty="0" err="1">
                <a:solidFill>
                  <a:schemeClr val="bg1"/>
                </a:solidFill>
                <a:latin typeface="Arial" panose="020B0604020202020204" pitchFamily="34" charset="0"/>
              </a:rPr>
              <a:t>Khaledi</a:t>
            </a: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chemeClr val="bg1"/>
                </a:solidFill>
                <a:latin typeface="Arial" panose="020B0604020202020204" pitchFamily="34" charset="0"/>
              </a:rPr>
              <a:t>Paveh</a:t>
            </a: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</a:rPr>
              <a:t>, </a:t>
            </a:r>
            <a:r>
              <a:rPr lang="en-US" sz="1400" b="1" dirty="0" err="1">
                <a:solidFill>
                  <a:schemeClr val="bg1"/>
                </a:solidFill>
                <a:latin typeface="Arial" panose="020B0604020202020204" pitchFamily="34" charset="0"/>
              </a:rPr>
              <a:t>Zinab</a:t>
            </a: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chemeClr val="bg1"/>
                </a:solidFill>
                <a:latin typeface="Arial" panose="020B0604020202020204" pitchFamily="34" charset="0"/>
              </a:rPr>
              <a:t>Havrani</a:t>
            </a: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</a:rPr>
              <a:t> and Lida </a:t>
            </a:r>
            <a:r>
              <a:rPr lang="en-US" sz="1400" b="1" dirty="0" err="1">
                <a:solidFill>
                  <a:schemeClr val="bg1"/>
                </a:solidFill>
                <a:latin typeface="Arial" panose="020B0604020202020204" pitchFamily="34" charset="0"/>
              </a:rPr>
              <a:t>Menati</a:t>
            </a:r>
            <a:r>
              <a:rPr lang="en-US" sz="1400" b="1" dirty="0">
                <a:solidFill>
                  <a:schemeClr val="bg1"/>
                </a:solidFill>
                <a:latin typeface="Segoe UI" panose="020B0502040204020203" pitchFamily="34" charset="0"/>
              </a:rPr>
              <a:t> 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(2020) The effect of Sleep Quality on Students Academic Achievement. National Library of Medicine</a:t>
            </a:r>
            <a:r>
              <a:rPr lang="en-US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  <a:endParaRPr lang="en-US" sz="1400" b="1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algn="l" rtl="0" fontAlgn="base"/>
            <a:endParaRPr lang="en-US" sz="1400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l" rtl="0" fontAlgn="base"/>
            <a:r>
              <a:rPr lang="en-US" sz="1400" b="1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Vardi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I. (2012) ‘Developing students’ referencing skills: a matter of plagiarism, punishment and morality or of learning to write critically?’, </a:t>
            </a:r>
            <a:r>
              <a:rPr lang="en-US" sz="1400" b="1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Higher Education Research &amp; Development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31(6), pp. 921–930. </a:t>
            </a:r>
            <a:r>
              <a:rPr lang="en-US" sz="1400" b="1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doi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10.1080/07294360.2012.673120.</a:t>
            </a:r>
            <a:r>
              <a:rPr lang="en-US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  <a:endParaRPr lang="en-US" sz="1400" b="1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  <a:endParaRPr lang="en-US" sz="1400" b="1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Well-Being and Fear of Missing Out (FOMO) on Digital Content in the Time of COVID-19: A Correlational Analysis among University Students. 2021. </a:t>
            </a:r>
            <a:r>
              <a:rPr lang="en-US" sz="1400" b="1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International Journal of Environmental Research and Public Health, </a:t>
            </a:r>
            <a:r>
              <a:rPr lang="en-US" sz="1400" b="1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18(4), pp. 1974.</a:t>
            </a:r>
            <a:r>
              <a:rPr lang="en-US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  <a:endParaRPr lang="en-US" sz="1400" b="1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40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</a:t>
            </a:r>
            <a:endParaRPr lang="en-US" sz="1400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endParaRPr lang="en-US" sz="18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algn="l" rtl="0" fontAlgn="base"/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5466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7316b1-23f1-480c-8fa6-cbf037f4db9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C48B67E562FF45ADD1FE43E2BC7706" ma:contentTypeVersion="8" ma:contentTypeDescription="Create a new document." ma:contentTypeScope="" ma:versionID="45724c7ce5721c947cdb80772bdf9149">
  <xsd:schema xmlns:xsd="http://www.w3.org/2001/XMLSchema" xmlns:xs="http://www.w3.org/2001/XMLSchema" xmlns:p="http://schemas.microsoft.com/office/2006/metadata/properties" xmlns:ns3="ad7316b1-23f1-480c-8fa6-cbf037f4db9c" xmlns:ns4="bd2b2a82-bc2e-4fcc-b8ad-fd63686c78d2" targetNamespace="http://schemas.microsoft.com/office/2006/metadata/properties" ma:root="true" ma:fieldsID="fa3a4afe7d80540ccd9829ac74f67368" ns3:_="" ns4:_="">
    <xsd:import namespace="ad7316b1-23f1-480c-8fa6-cbf037f4db9c"/>
    <xsd:import namespace="bd2b2a82-bc2e-4fcc-b8ad-fd63686c7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7316b1-23f1-480c-8fa6-cbf037f4db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2b2a82-bc2e-4fcc-b8ad-fd63686c7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3EC7A3E-ED12-48B1-A707-D40DDDFC145F}">
  <ds:schemaRefs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terms/"/>
    <ds:schemaRef ds:uri="bd2b2a82-bc2e-4fcc-b8ad-fd63686c78d2"/>
    <ds:schemaRef ds:uri="http://www.w3.org/XML/1998/namespace"/>
    <ds:schemaRef ds:uri="ad7316b1-23f1-480c-8fa6-cbf037f4db9c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CE67DB-F380-449C-BD31-4EB48EB9FAF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69FB39-8E3F-4E92-AD71-B0A246D27A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7316b1-23f1-480c-8fa6-cbf037f4db9c"/>
    <ds:schemaRef ds:uri="bd2b2a82-bc2e-4fcc-b8ad-fd63686c7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550</Words>
  <Application>Microsoft Office PowerPoint</Application>
  <PresentationFormat>Widescreen</PresentationFormat>
  <Paragraphs>61</Paragraphs>
  <Slides>11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Roboto</vt:lpstr>
      <vt:lpstr>Segoe UI</vt:lpstr>
      <vt:lpstr>Office Theme</vt:lpstr>
      <vt:lpstr>Maddie Williams Learning in the Digital Era Assessment 2</vt:lpstr>
      <vt:lpstr>Referencing</vt:lpstr>
      <vt:lpstr>The impact referencing has on my Progression and Well-being</vt:lpstr>
      <vt:lpstr>How to improve my referencing</vt:lpstr>
      <vt:lpstr>Living at home throughout University then moving onto Campus after my 1st Semester </vt:lpstr>
      <vt:lpstr>The impact this has had upon my progression and well-being</vt:lpstr>
      <vt:lpstr>How to improve this issue</vt:lpstr>
      <vt:lpstr>Time Management</vt:lpstr>
      <vt:lpstr>How to improve my time management</vt:lpstr>
      <vt:lpstr>Thank you for your time!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Maddie Williams Learning in the Digital Era Assessment 2</dc:title>
  <dc:creator>Madeleine Williams</dc:creator>
  <cp:lastModifiedBy>Maddie Williams (2304301)</cp:lastModifiedBy>
  <cp:revision>3</cp:revision>
  <dcterms:created xsi:type="dcterms:W3CDTF">2024-04-10T15:14:48Z</dcterms:created>
  <dcterms:modified xsi:type="dcterms:W3CDTF">2024-04-12T11:35:03Z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0x01010096C48B67E562FF45ADD1FE43E2BC7706</vt:lpwstr>
  </property>
</Properties>
</file>