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56" r:id="rId2"/>
    <p:sldId id="295" r:id="rId3"/>
    <p:sldId id="286" r:id="rId4"/>
    <p:sldId id="269" r:id="rId5"/>
    <p:sldId id="276" r:id="rId6"/>
    <p:sldId id="270" r:id="rId7"/>
    <p:sldId id="257" r:id="rId8"/>
    <p:sldId id="271" r:id="rId9"/>
    <p:sldId id="258" r:id="rId10"/>
    <p:sldId id="259" r:id="rId11"/>
    <p:sldId id="275" r:id="rId12"/>
    <p:sldId id="268" r:id="rId13"/>
    <p:sldId id="263" r:id="rId14"/>
    <p:sldId id="296" r:id="rId15"/>
    <p:sldId id="29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61340" autoAdjust="0"/>
  </p:normalViewPr>
  <p:slideViewPr>
    <p:cSldViewPr snapToGrid="0">
      <p:cViewPr varScale="1">
        <p:scale>
          <a:sx n="70" d="100"/>
          <a:sy n="70" d="100"/>
        </p:scale>
        <p:origin x="18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c604230b-847d-4cb1-9e23-f810d4c0fde1" providerId="ADAL" clId="{0F0F82E6-3F1C-4F4E-9C69-784F5A1248CA}"/>
    <pc:docChg chg="custSel modSld">
      <pc:chgData name="Ross Phillips" userId="c604230b-847d-4cb1-9e23-f810d4c0fde1" providerId="ADAL" clId="{0F0F82E6-3F1C-4F4E-9C69-784F5A1248CA}" dt="2022-09-26T13:40:14.443" v="2474" actId="20577"/>
      <pc:docMkLst>
        <pc:docMk/>
      </pc:docMkLst>
      <pc:sldChg chg="modNotesTx">
        <pc:chgData name="Ross Phillips" userId="c604230b-847d-4cb1-9e23-f810d4c0fde1" providerId="ADAL" clId="{0F0F82E6-3F1C-4F4E-9C69-784F5A1248CA}" dt="2022-09-26T08:33:40.340" v="1460" actId="20577"/>
        <pc:sldMkLst>
          <pc:docMk/>
          <pc:sldMk cId="966054842" sldId="257"/>
        </pc:sldMkLst>
      </pc:sldChg>
      <pc:sldChg chg="modNotesTx">
        <pc:chgData name="Ross Phillips" userId="c604230b-847d-4cb1-9e23-f810d4c0fde1" providerId="ADAL" clId="{0F0F82E6-3F1C-4F4E-9C69-784F5A1248CA}" dt="2022-09-26T10:01:58.600" v="2116" actId="20577"/>
        <pc:sldMkLst>
          <pc:docMk/>
          <pc:sldMk cId="2191083592" sldId="258"/>
        </pc:sldMkLst>
      </pc:sldChg>
      <pc:sldChg chg="modNotesTx">
        <pc:chgData name="Ross Phillips" userId="c604230b-847d-4cb1-9e23-f810d4c0fde1" providerId="ADAL" clId="{0F0F82E6-3F1C-4F4E-9C69-784F5A1248CA}" dt="2022-09-26T13:38:48.890" v="2336" actId="20577"/>
        <pc:sldMkLst>
          <pc:docMk/>
          <pc:sldMk cId="1577404330" sldId="259"/>
        </pc:sldMkLst>
      </pc:sldChg>
      <pc:sldChg chg="modNotesTx">
        <pc:chgData name="Ross Phillips" userId="c604230b-847d-4cb1-9e23-f810d4c0fde1" providerId="ADAL" clId="{0F0F82E6-3F1C-4F4E-9C69-784F5A1248CA}" dt="2022-09-26T13:40:14.443" v="2474" actId="20577"/>
        <pc:sldMkLst>
          <pc:docMk/>
          <pc:sldMk cId="1915475671" sldId="263"/>
        </pc:sldMkLst>
      </pc:sldChg>
      <pc:sldChg chg="modNotesTx">
        <pc:chgData name="Ross Phillips" userId="c604230b-847d-4cb1-9e23-f810d4c0fde1" providerId="ADAL" clId="{0F0F82E6-3F1C-4F4E-9C69-784F5A1248CA}" dt="2022-09-26T13:39:41.442" v="2432" actId="20577"/>
        <pc:sldMkLst>
          <pc:docMk/>
          <pc:sldMk cId="2955525151" sldId="268"/>
        </pc:sldMkLst>
      </pc:sldChg>
      <pc:sldChg chg="modNotesTx">
        <pc:chgData name="Ross Phillips" userId="c604230b-847d-4cb1-9e23-f810d4c0fde1" providerId="ADAL" clId="{0F0F82E6-3F1C-4F4E-9C69-784F5A1248CA}" dt="2022-09-26T08:21:05.527" v="486" actId="20577"/>
        <pc:sldMkLst>
          <pc:docMk/>
          <pc:sldMk cId="340662796" sldId="269"/>
        </pc:sldMkLst>
      </pc:sldChg>
      <pc:sldChg chg="modNotesTx">
        <pc:chgData name="Ross Phillips" userId="c604230b-847d-4cb1-9e23-f810d4c0fde1" providerId="ADAL" clId="{0F0F82E6-3F1C-4F4E-9C69-784F5A1248CA}" dt="2022-09-26T08:23:14.421" v="606" actId="20577"/>
        <pc:sldMkLst>
          <pc:docMk/>
          <pc:sldMk cId="3023246766" sldId="2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E9CBD2-1406-42DB-8CFF-68B902CAB33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30F28D-4825-4D06-B4BA-0F41256571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751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30F28D-4825-4D06-B4BA-0F412565718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7318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MAC users the Command Key functions as the windows key</a:t>
            </a:r>
          </a:p>
          <a:p>
            <a:r>
              <a:rPr lang="en-GB" dirty="0"/>
              <a:t>For CHROMEBOOK users press CTRL and ESC to act as a windows key</a:t>
            </a:r>
          </a:p>
          <a:p>
            <a:endParaRPr lang="en-GB" dirty="0"/>
          </a:p>
          <a:p>
            <a:r>
              <a:rPr lang="en-GB" dirty="0"/>
              <a:t>Open Browser and Word/PPT to demonstrate Snap left right</a:t>
            </a:r>
          </a:p>
          <a:p>
            <a:endParaRPr lang="en-GB" dirty="0"/>
          </a:p>
          <a:p>
            <a:r>
              <a:rPr lang="en-GB" dirty="0"/>
              <a:t>Add gobbledegook to demo CTRL + Z</a:t>
            </a:r>
          </a:p>
          <a:p>
            <a:r>
              <a:rPr lang="en-GB" dirty="0"/>
              <a:t>Make sure clicked on Browser </a:t>
            </a:r>
            <a:r>
              <a:rPr lang="en-GB" dirty="0" err="1"/>
              <a:t>windom</a:t>
            </a:r>
            <a:r>
              <a:rPr lang="en-GB" dirty="0"/>
              <a:t> for CTRL + W</a:t>
            </a:r>
          </a:p>
          <a:p>
            <a:r>
              <a:rPr lang="en-GB" dirty="0"/>
              <a:t>Add gobbledegook to demo CTRL + A</a:t>
            </a:r>
          </a:p>
          <a:p>
            <a:r>
              <a:rPr lang="en-GB" dirty="0"/>
              <a:t>Reopen browser and explain CTRL + F5 clears cache as well as refreshes page</a:t>
            </a:r>
          </a:p>
          <a:p>
            <a:r>
              <a:rPr lang="en-GB" dirty="0"/>
              <a:t>CTRL + Return – Page break explain looks tidier and helps with formatting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30F28D-4825-4D06-B4BA-0F412565718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5395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Word if not already open</a:t>
            </a:r>
          </a:p>
          <a:p>
            <a:endParaRPr lang="en-GB" dirty="0"/>
          </a:p>
          <a:p>
            <a:r>
              <a:rPr lang="en-GB" dirty="0"/>
              <a:t>Copy this slide to demonstrate shortcuts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30F28D-4825-4D06-B4BA-0F412565718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4830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Formatting</a:t>
            </a:r>
          </a:p>
          <a:p>
            <a:r>
              <a:rPr lang="en-GB" dirty="0"/>
              <a:t>From the HOME ribbon</a:t>
            </a:r>
          </a:p>
          <a:p>
            <a:r>
              <a:rPr lang="en-GB" dirty="0"/>
              <a:t>Right click on Heading 1</a:t>
            </a:r>
          </a:p>
          <a:p>
            <a:r>
              <a:rPr lang="en-GB" dirty="0"/>
              <a:t>Click Modify</a:t>
            </a:r>
          </a:p>
          <a:p>
            <a:r>
              <a:rPr lang="en-GB" dirty="0"/>
              <a:t>Adjust font, Size, spacing ETC</a:t>
            </a:r>
          </a:p>
          <a:p>
            <a:r>
              <a:rPr lang="en-GB" dirty="0"/>
              <a:t>Choose only in this document or new documents based on this template</a:t>
            </a:r>
          </a:p>
          <a:p>
            <a:r>
              <a:rPr lang="en-GB" dirty="0"/>
              <a:t>Click ok</a:t>
            </a:r>
          </a:p>
          <a:p>
            <a:r>
              <a:rPr lang="en-GB" dirty="0"/>
              <a:t>Repeat for normal / heading 2 etc </a:t>
            </a:r>
          </a:p>
          <a:p>
            <a:endParaRPr lang="en-GB" dirty="0"/>
          </a:p>
          <a:p>
            <a:r>
              <a:rPr lang="en-GB" dirty="0"/>
              <a:t>Explain that useful for reports, dissertations documents with appendices</a:t>
            </a:r>
          </a:p>
          <a:p>
            <a:endParaRPr lang="en-GB" dirty="0"/>
          </a:p>
          <a:p>
            <a:r>
              <a:rPr lang="en-GB" dirty="0"/>
              <a:t>Click the LAYOUT ribbon</a:t>
            </a:r>
          </a:p>
          <a:p>
            <a:r>
              <a:rPr lang="en-GB" dirty="0"/>
              <a:t>Click Breaks</a:t>
            </a:r>
          </a:p>
          <a:p>
            <a:r>
              <a:rPr lang="en-GB" dirty="0"/>
              <a:t>Click Section Breaks next page – Explain it allows you to manipulate the document easier</a:t>
            </a:r>
          </a:p>
          <a:p>
            <a:r>
              <a:rPr lang="en-GB" dirty="0"/>
              <a:t>Click orientation – Landscape show how document now has one portrait and one landscape page – useful for Graphs, word clouds etc</a:t>
            </a:r>
          </a:p>
          <a:p>
            <a:r>
              <a:rPr lang="en-GB" dirty="0"/>
              <a:t>Click Size choose A3 explain makes above easier to see for the reader</a:t>
            </a:r>
          </a:p>
          <a:p>
            <a:r>
              <a:rPr lang="en-GB" dirty="0"/>
              <a:t>Use sliders (Grey bars) to adjust margins explain helps to fit text on to pages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30F28D-4825-4D06-B4BA-0F412565718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3231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a new PowerPoint and show templates search bar – search for poster </a:t>
            </a:r>
          </a:p>
          <a:p>
            <a:endParaRPr lang="en-GB" dirty="0"/>
          </a:p>
          <a:p>
            <a:r>
              <a:rPr lang="en-GB" dirty="0"/>
              <a:t>Navigate to insert ribbon</a:t>
            </a:r>
          </a:p>
          <a:p>
            <a:endParaRPr lang="en-GB" dirty="0"/>
          </a:p>
          <a:p>
            <a:r>
              <a:rPr lang="en-GB" dirty="0"/>
              <a:t>Click Pictures</a:t>
            </a:r>
          </a:p>
          <a:p>
            <a:r>
              <a:rPr lang="en-GB" dirty="0"/>
              <a:t>Click online pictures (discuss other options)</a:t>
            </a:r>
          </a:p>
          <a:p>
            <a:r>
              <a:rPr lang="en-GB" dirty="0"/>
              <a:t>Choose Cat / Dog after vote </a:t>
            </a:r>
          </a:p>
          <a:p>
            <a:endParaRPr lang="en-GB" dirty="0"/>
          </a:p>
          <a:p>
            <a:r>
              <a:rPr lang="en-GB" dirty="0"/>
              <a:t>Select picture</a:t>
            </a:r>
          </a:p>
          <a:p>
            <a:r>
              <a:rPr lang="en-GB" dirty="0"/>
              <a:t>Resize as needed</a:t>
            </a:r>
          </a:p>
          <a:p>
            <a:endParaRPr lang="en-GB" dirty="0"/>
          </a:p>
          <a:p>
            <a:r>
              <a:rPr lang="en-GB" dirty="0"/>
              <a:t>Add new blank slide</a:t>
            </a:r>
          </a:p>
          <a:p>
            <a:r>
              <a:rPr lang="en-GB" dirty="0"/>
              <a:t>Click Video</a:t>
            </a:r>
          </a:p>
          <a:p>
            <a:r>
              <a:rPr lang="en-GB" dirty="0"/>
              <a:t>Click online videos</a:t>
            </a:r>
          </a:p>
          <a:p>
            <a:r>
              <a:rPr lang="en-GB" dirty="0"/>
              <a:t>Insert </a:t>
            </a:r>
            <a:r>
              <a:rPr lang="en-GB" dirty="0" err="1"/>
              <a:t>youtube</a:t>
            </a:r>
            <a:r>
              <a:rPr lang="en-GB" dirty="0"/>
              <a:t> URL</a:t>
            </a:r>
          </a:p>
          <a:p>
            <a:r>
              <a:rPr lang="en-GB" dirty="0"/>
              <a:t>Resize as needed</a:t>
            </a:r>
          </a:p>
          <a:p>
            <a:endParaRPr lang="en-GB" dirty="0"/>
          </a:p>
          <a:p>
            <a:r>
              <a:rPr lang="en-GB" dirty="0"/>
              <a:t>Insert new section header slide</a:t>
            </a:r>
          </a:p>
          <a:p>
            <a:r>
              <a:rPr lang="en-GB" dirty="0"/>
              <a:t>Add text</a:t>
            </a:r>
          </a:p>
          <a:p>
            <a:r>
              <a:rPr lang="en-GB" dirty="0"/>
              <a:t>Highlight</a:t>
            </a:r>
          </a:p>
          <a:p>
            <a:r>
              <a:rPr lang="en-GB" dirty="0"/>
              <a:t>Click Link (NOT DDA)</a:t>
            </a:r>
          </a:p>
          <a:p>
            <a:r>
              <a:rPr lang="en-GB" dirty="0"/>
              <a:t>Discuss options – Existing file or Web link </a:t>
            </a:r>
          </a:p>
          <a:p>
            <a:r>
              <a:rPr lang="en-GB" dirty="0"/>
              <a:t>A place in this document takes you to a specific slide can be used to create quizzes with buttons.</a:t>
            </a:r>
          </a:p>
          <a:p>
            <a:endParaRPr lang="en-GB" dirty="0"/>
          </a:p>
          <a:p>
            <a:r>
              <a:rPr lang="en-GB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30F28D-4825-4D06-B4BA-0F412565718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5165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a new Sway </a:t>
            </a:r>
          </a:p>
          <a:p>
            <a:endParaRPr lang="en-GB" dirty="0"/>
          </a:p>
          <a:p>
            <a:r>
              <a:rPr lang="en-GB" dirty="0"/>
              <a:t>Create a title, text and image tile</a:t>
            </a:r>
          </a:p>
          <a:p>
            <a:endParaRPr lang="en-GB" dirty="0"/>
          </a:p>
          <a:p>
            <a:r>
              <a:rPr lang="en-GB" dirty="0"/>
              <a:t>Add an image and show focus point and how it affects image on different devices (share link)</a:t>
            </a:r>
          </a:p>
          <a:p>
            <a:endParaRPr lang="en-GB" dirty="0"/>
          </a:p>
          <a:p>
            <a:r>
              <a:rPr lang="en-GB" dirty="0"/>
              <a:t>Group all three tiles together.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30F28D-4825-4D06-B4BA-0F412565718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2941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 setting up wakelet suggest using for storing research for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30F28D-4825-4D06-B4BA-0F412565718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4447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 up flip and demo how to record a video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30F28D-4825-4D06-B4BA-0F412565718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385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9CB8-F204-4D06-B913-C5A26A89888A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1637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B376-B19C-488D-ABEB-03C7E6E9E3E0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637A9-119A-49DA-BD12-AAC58B377D8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496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077B-A50F-4D64-8574-E2D6A98A5553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4737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E2A62-1983-43A1-A163-D8AA46534C80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9231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3E3B-34E3-4345-B2A1-994B83598A9C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021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16C96-82A1-4D77-8ADA-627AC6FE3D65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5637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02C1E-28F2-47E9-802D-339E64E2F920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788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71A48-F18A-45B3-BC05-1E27DA3F88AF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80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5B747F8-9654-4282-85D2-65F41AAE7A75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776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6E300-0A13-4A81-945A-7333C271A069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9452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71962-1EA4-46E7-BCB0-F36CE46D1A59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1878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5B261-8843-42D1-AAFC-05E20E2D9B97}" type="datetimeFigureOut">
              <a:rPr lang="en-US" smtClean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0905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7223" y="802298"/>
            <a:ext cx="9972135" cy="2541431"/>
          </a:xfrm>
        </p:spPr>
        <p:txBody>
          <a:bodyPr>
            <a:noAutofit/>
          </a:bodyPr>
          <a:lstStyle/>
          <a:p>
            <a:r>
              <a:rPr lang="en-GB" dirty="0"/>
              <a:t>TECHNOLEG AR GYFER ASTUDIAETHAU ADDYSG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1766" y="3531204"/>
            <a:ext cx="9433086" cy="97762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6600" dirty="0">
                <a:cs typeface="Calibri Light"/>
              </a:rPr>
              <a:t>Technology for  Education Studies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ATGOFFA</a:t>
            </a:r>
            <a:br>
              <a:rPr lang="en-GB" dirty="0"/>
            </a:br>
            <a:r>
              <a:rPr lang="en-GB" dirty="0"/>
              <a:t>Recap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Am beth rydym wedi sôn hyd yn hyn? </a:t>
            </a:r>
          </a:p>
          <a:p>
            <a:endParaRPr lang="cy-GB" dirty="0"/>
          </a:p>
          <a:p>
            <a:r>
              <a:rPr lang="cy-GB" dirty="0"/>
              <a:t>Oes unrhyw gwestiynau gennych chi?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0D246A-30FC-5CDD-CDB7-1698A656CA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have we covered so far? </a:t>
            </a:r>
          </a:p>
          <a:p>
            <a:endParaRPr lang="en-GB" dirty="0"/>
          </a:p>
          <a:p>
            <a:r>
              <a:rPr lang="en-GB" dirty="0"/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402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Amcanion y wers </a:t>
            </a:r>
            <a:br>
              <a:rPr lang="en-GB" dirty="0"/>
            </a:br>
            <a:r>
              <a:rPr lang="en-GB" dirty="0"/>
              <a:t>Lesson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Erbyn diwedd y sesiwn hon byddwch yn gallu: </a:t>
            </a:r>
          </a:p>
          <a:p>
            <a:pPr lvl="1"/>
            <a:r>
              <a:rPr lang="cy-GB" dirty="0"/>
              <a:t>Cofio rhai o’r prif lwybrau byr ar y bysellfwrdd.</a:t>
            </a:r>
          </a:p>
          <a:p>
            <a:pPr lvl="1"/>
            <a:r>
              <a:rPr lang="cy-GB" dirty="0"/>
              <a:t>Defnyddio rhai o nodweddion uwch cymwysiadau</a:t>
            </a:r>
            <a:r>
              <a:rPr lang="en-GB" dirty="0"/>
              <a:t> Microsoft.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3C9C25-B32E-F454-C6DF-2414B14FCA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By the end of this session you will be able to:</a:t>
            </a:r>
          </a:p>
          <a:p>
            <a:pPr lvl="1"/>
            <a:r>
              <a:rPr lang="en-GB" dirty="0"/>
              <a:t>Recall some of the main keyboard shortcuts.</a:t>
            </a:r>
          </a:p>
          <a:p>
            <a:pPr lvl="1"/>
            <a:r>
              <a:rPr lang="en-GB" dirty="0"/>
              <a:t>Used some advanced features of the Microsoft suite.</a:t>
            </a:r>
          </a:p>
          <a:p>
            <a:pPr lvl="1"/>
            <a:endParaRPr lang="en-GB" dirty="0"/>
          </a:p>
          <a:p>
            <a:pPr lvl="0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136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97529-2F7F-4E35-A54A-9447F9D3E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Llwybrau byr bysellfwrdd </a:t>
            </a:r>
            <a:r>
              <a:rPr lang="en-GB" noProof="1"/>
              <a:t>ms</a:t>
            </a:r>
            <a:r>
              <a:rPr lang="en-GB" dirty="0"/>
              <a:t> office/</a:t>
            </a:r>
            <a:br>
              <a:rPr lang="en-GB" dirty="0"/>
            </a:br>
            <a:r>
              <a:rPr lang="en-GB" dirty="0"/>
              <a:t>MS Office Key board shortcuts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191F81-C3DE-4394-92CA-9FAD057C634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y-GB" dirty="0"/>
              <a:t>Bysell Windows a        neu       - Yn helpu gydag ymchwil ar y rhyngrwyd</a:t>
            </a:r>
          </a:p>
          <a:p>
            <a:pPr lvl="0"/>
            <a:r>
              <a:rPr lang="cy-GB" dirty="0"/>
              <a:t>CTRL a Z – Ar gyfer pyliau tebyg i Hagrid</a:t>
            </a:r>
          </a:p>
          <a:p>
            <a:pPr lvl="0"/>
            <a:r>
              <a:rPr lang="cy-GB" dirty="0"/>
              <a:t>CTRL a W – Pan fydd y person rydych yn prynu’r anrheg iddo yn cerdded i mewn.</a:t>
            </a:r>
          </a:p>
          <a:p>
            <a:pPr lvl="0"/>
            <a:r>
              <a:rPr lang="cy-GB" dirty="0"/>
              <a:t>CTRL ac A – Dwi eisiau’r cyfan!!!</a:t>
            </a:r>
          </a:p>
          <a:p>
            <a:pPr lvl="0"/>
            <a:r>
              <a:rPr lang="cy-GB" dirty="0"/>
              <a:t>CTRL a F5 – Yn adfywio’n well na’ch hoff ddiod!</a:t>
            </a:r>
          </a:p>
          <a:p>
            <a:pPr lvl="0"/>
            <a:r>
              <a:rPr lang="cy-GB" dirty="0"/>
              <a:t>CTRL a         - Pan nad oes gennych amynedd gwasgu’r botwm ‘dychwelyd’ lot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C5062CB-9480-4FCD-9CE1-790B4FE857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Windows Key &amp;        or       - Helps with internet research</a:t>
            </a:r>
          </a:p>
          <a:p>
            <a:pPr lvl="0"/>
            <a:r>
              <a:rPr lang="en-GB" dirty="0"/>
              <a:t>CTRL &amp; Z – For those Hagrid moments</a:t>
            </a:r>
          </a:p>
          <a:p>
            <a:pPr lvl="0"/>
            <a:r>
              <a:rPr lang="en-GB" dirty="0"/>
              <a:t>CTRL &amp; W – When the person you are buying the present for walks in.</a:t>
            </a:r>
          </a:p>
          <a:p>
            <a:pPr lvl="0"/>
            <a:r>
              <a:rPr lang="en-GB" dirty="0"/>
              <a:t>CTRL &amp; A – I want it all!!!</a:t>
            </a:r>
          </a:p>
          <a:p>
            <a:pPr lvl="0"/>
            <a:r>
              <a:rPr lang="en-GB" dirty="0"/>
              <a:t>CTRL &amp; F5 – More refreshing than your favourite drink!</a:t>
            </a:r>
          </a:p>
          <a:p>
            <a:pPr lvl="0"/>
            <a:r>
              <a:rPr lang="en-GB" dirty="0"/>
              <a:t>CTRL &amp;         - For when you just can’t be bothered to press return lots.</a:t>
            </a:r>
          </a:p>
          <a:p>
            <a:endParaRPr lang="en-GB" dirty="0"/>
          </a:p>
        </p:txBody>
      </p:sp>
      <p:sp>
        <p:nvSpPr>
          <p:cNvPr id="6" name="Left Arrow 3">
            <a:extLst>
              <a:ext uri="{FF2B5EF4-FFF2-40B4-BE49-F238E27FC236}">
                <a16:creationId xmlns:a16="http://schemas.microsoft.com/office/drawing/2014/main" id="{E1157897-19E4-4BA8-8FFA-3EC7CA5FF580}"/>
              </a:ext>
            </a:extLst>
          </p:cNvPr>
          <p:cNvSpPr/>
          <p:nvPr/>
        </p:nvSpPr>
        <p:spPr>
          <a:xfrm>
            <a:off x="8255682" y="2093379"/>
            <a:ext cx="309094" cy="218943"/>
          </a:xfrm>
          <a:custGeom>
            <a:avLst>
              <a:gd name="f0" fmla="val 76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21600 f12 1"/>
              <a:gd name="f24" fmla="*/ 0 f13 1"/>
              <a:gd name="f25" fmla="*/ f16 1 f4"/>
              <a:gd name="f26" fmla="*/ 21600 f13 1"/>
              <a:gd name="f27" fmla="*/ f17 1 f4"/>
              <a:gd name="f28" fmla="*/ f19 f18 1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1 10800"/>
              <a:gd name="f35" fmla="+- f19 0 f34"/>
              <a:gd name="f36" fmla="*/ f35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36" t="f30" r="f23" b="f29"/>
            <a:pathLst>
              <a:path w="21600" h="21600">
                <a:moveTo>
                  <a:pt x="f8" y="f18"/>
                </a:moveTo>
                <a:lnTo>
                  <a:pt x="f19" y="f18"/>
                </a:lnTo>
                <a:lnTo>
                  <a:pt x="f19" y="f7"/>
                </a:lnTo>
                <a:lnTo>
                  <a:pt x="f7" y="f9"/>
                </a:lnTo>
                <a:lnTo>
                  <a:pt x="f19" y="f8"/>
                </a:lnTo>
                <a:lnTo>
                  <a:pt x="f19" y="f20"/>
                </a:lnTo>
                <a:lnTo>
                  <a:pt x="f8" y="f20"/>
                </a:lnTo>
                <a:close/>
              </a:path>
            </a:pathLst>
          </a:custGeom>
          <a:solidFill>
            <a:srgbClr val="83992A"/>
          </a:solidFill>
          <a:ln w="15873" cap="flat">
            <a:solidFill>
              <a:srgbClr val="5F6F1C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aramond"/>
            </a:endParaRPr>
          </a:p>
        </p:txBody>
      </p:sp>
      <p:sp>
        <p:nvSpPr>
          <p:cNvPr id="7" name="Left Arrow 5">
            <a:extLst>
              <a:ext uri="{FF2B5EF4-FFF2-40B4-BE49-F238E27FC236}">
                <a16:creationId xmlns:a16="http://schemas.microsoft.com/office/drawing/2014/main" id="{EF011FA7-251A-45A3-83C6-9116EE51BB90}"/>
              </a:ext>
            </a:extLst>
          </p:cNvPr>
          <p:cNvSpPr/>
          <p:nvPr/>
        </p:nvSpPr>
        <p:spPr>
          <a:xfrm rot="10799991">
            <a:off x="8953767" y="2093379"/>
            <a:ext cx="309094" cy="218943"/>
          </a:xfrm>
          <a:custGeom>
            <a:avLst>
              <a:gd name="f0" fmla="val 76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21600 f12 1"/>
              <a:gd name="f24" fmla="*/ 0 f13 1"/>
              <a:gd name="f25" fmla="*/ f16 1 f4"/>
              <a:gd name="f26" fmla="*/ 21600 f13 1"/>
              <a:gd name="f27" fmla="*/ f17 1 f4"/>
              <a:gd name="f28" fmla="*/ f19 f18 1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1 10800"/>
              <a:gd name="f35" fmla="+- f19 0 f34"/>
              <a:gd name="f36" fmla="*/ f35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36" t="f30" r="f23" b="f29"/>
            <a:pathLst>
              <a:path w="21600" h="21600">
                <a:moveTo>
                  <a:pt x="f8" y="f18"/>
                </a:moveTo>
                <a:lnTo>
                  <a:pt x="f19" y="f18"/>
                </a:lnTo>
                <a:lnTo>
                  <a:pt x="f19" y="f7"/>
                </a:lnTo>
                <a:lnTo>
                  <a:pt x="f7" y="f9"/>
                </a:lnTo>
                <a:lnTo>
                  <a:pt x="f19" y="f8"/>
                </a:lnTo>
                <a:lnTo>
                  <a:pt x="f19" y="f20"/>
                </a:lnTo>
                <a:lnTo>
                  <a:pt x="f8" y="f20"/>
                </a:lnTo>
                <a:close/>
              </a:path>
            </a:pathLst>
          </a:custGeom>
          <a:solidFill>
            <a:srgbClr val="83992A"/>
          </a:solidFill>
          <a:ln w="15873" cap="flat">
            <a:solidFill>
              <a:srgbClr val="5F6F1C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aramond"/>
            </a:endParaRPr>
          </a:p>
        </p:txBody>
      </p:sp>
      <p:sp>
        <p:nvSpPr>
          <p:cNvPr id="8" name="Bent Arrow 6">
            <a:extLst>
              <a:ext uri="{FF2B5EF4-FFF2-40B4-BE49-F238E27FC236}">
                <a16:creationId xmlns:a16="http://schemas.microsoft.com/office/drawing/2014/main" id="{840A00A7-C1CE-4B76-80DD-26337D748229}"/>
              </a:ext>
            </a:extLst>
          </p:cNvPr>
          <p:cNvSpPr/>
          <p:nvPr/>
        </p:nvSpPr>
        <p:spPr>
          <a:xfrm rot="10799991">
            <a:off x="7502300" y="4817268"/>
            <a:ext cx="425003" cy="180301"/>
          </a:xfrm>
          <a:custGeom>
            <a:avLst>
              <a:gd name="f13" fmla="val 25000"/>
              <a:gd name="f14" fmla="val 25000"/>
              <a:gd name="f15" fmla="val 25000"/>
              <a:gd name="f16" fmla="val 43750"/>
            </a:avLst>
            <a:gdLst>
              <a:gd name="f4" fmla="val 10800000"/>
              <a:gd name="f5" fmla="val 5400000"/>
              <a:gd name="f6" fmla="val 16200000"/>
              <a:gd name="f7" fmla="val 180"/>
              <a:gd name="f8" fmla="val w"/>
              <a:gd name="f9" fmla="val h"/>
              <a:gd name="f10" fmla="val ss"/>
              <a:gd name="f11" fmla="val 0"/>
              <a:gd name="f12" fmla="+- 0 0 5400000"/>
              <a:gd name="f13" fmla="val 25000"/>
              <a:gd name="f14" fmla="val 25000"/>
              <a:gd name="f15" fmla="val 25000"/>
              <a:gd name="f16" fmla="val 43750"/>
              <a:gd name="f17" fmla="+- 0 0 -360"/>
              <a:gd name="f18" fmla="+- 0 0 -180"/>
              <a:gd name="f19" fmla="+- 0 0 -90"/>
              <a:gd name="f20" fmla="abs f8"/>
              <a:gd name="f21" fmla="abs f9"/>
              <a:gd name="f22" fmla="abs f10"/>
              <a:gd name="f23" fmla="val f11"/>
              <a:gd name="f24" fmla="val f14"/>
              <a:gd name="f25" fmla="val f13"/>
              <a:gd name="f26" fmla="val f15"/>
              <a:gd name="f27" fmla="val f16"/>
              <a:gd name="f28" fmla="*/ f17 f4 1"/>
              <a:gd name="f29" fmla="*/ f18 f4 1"/>
              <a:gd name="f30" fmla="*/ f19 f4 1"/>
              <a:gd name="f31" fmla="?: f20 f8 1"/>
              <a:gd name="f32" fmla="?: f21 f9 1"/>
              <a:gd name="f33" fmla="?: f22 f10 1"/>
              <a:gd name="f34" fmla="*/ f28 1 f7"/>
              <a:gd name="f35" fmla="*/ f29 1 f7"/>
              <a:gd name="f36" fmla="*/ f30 1 f7"/>
              <a:gd name="f37" fmla="*/ f31 1 21600"/>
              <a:gd name="f38" fmla="*/ f32 1 21600"/>
              <a:gd name="f39" fmla="*/ 21600 f31 1"/>
              <a:gd name="f40" fmla="*/ 21600 f32 1"/>
              <a:gd name="f41" fmla="+- f34 0 f5"/>
              <a:gd name="f42" fmla="+- f35 0 f5"/>
              <a:gd name="f43" fmla="+- f36 0 f5"/>
              <a:gd name="f44" fmla="min f38 f37"/>
              <a:gd name="f45" fmla="*/ f39 1 f33"/>
              <a:gd name="f46" fmla="*/ f40 1 f33"/>
              <a:gd name="f47" fmla="val f45"/>
              <a:gd name="f48" fmla="val f46"/>
              <a:gd name="f49" fmla="*/ f23 f44 1"/>
              <a:gd name="f50" fmla="+- f48 0 f23"/>
              <a:gd name="f51" fmla="+- f47 0 f23"/>
              <a:gd name="f52" fmla="*/ f47 f44 1"/>
              <a:gd name="f53" fmla="*/ f48 f44 1"/>
              <a:gd name="f54" fmla="min f51 f50"/>
              <a:gd name="f55" fmla="*/ f54 f25 1"/>
              <a:gd name="f56" fmla="*/ f54 f24 1"/>
              <a:gd name="f57" fmla="*/ f54 f26 1"/>
              <a:gd name="f58" fmla="*/ f54 f27 1"/>
              <a:gd name="f59" fmla="*/ f55 1 100000"/>
              <a:gd name="f60" fmla="*/ f56 1 100000"/>
              <a:gd name="f61" fmla="*/ f57 1 100000"/>
              <a:gd name="f62" fmla="*/ f58 1 100000"/>
              <a:gd name="f63" fmla="*/ f59 1 2"/>
              <a:gd name="f64" fmla="+- f47 0 f61"/>
              <a:gd name="f65" fmla="+- f62 0 f59"/>
              <a:gd name="f66" fmla="*/ f62 f44 1"/>
              <a:gd name="f67" fmla="*/ f60 f44 1"/>
              <a:gd name="f68" fmla="*/ f59 f44 1"/>
              <a:gd name="f69" fmla="+- f60 0 f63"/>
              <a:gd name="f70" fmla="max f65 0"/>
              <a:gd name="f71" fmla="*/ f64 f44 1"/>
              <a:gd name="f72" fmla="*/ f63 f44 1"/>
              <a:gd name="f73" fmla="+- f59 f70 0"/>
              <a:gd name="f74" fmla="+- f69 f59 0"/>
              <a:gd name="f75" fmla="+- f69 f62 0"/>
              <a:gd name="f76" fmla="*/ f69 f44 1"/>
              <a:gd name="f77" fmla="*/ f70 f44 1"/>
              <a:gd name="f78" fmla="+- f74 f69 0"/>
              <a:gd name="f79" fmla="*/ f75 f44 1"/>
              <a:gd name="f80" fmla="*/ f74 f44 1"/>
              <a:gd name="f81" fmla="*/ f73 f44 1"/>
              <a:gd name="f82" fmla="*/ f78 f4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71" y="f49"/>
              </a:cxn>
              <a:cxn ang="f42">
                <a:pos x="f71" y="f82"/>
              </a:cxn>
              <a:cxn ang="f42">
                <a:pos x="f72" y="f53"/>
              </a:cxn>
              <a:cxn ang="f43">
                <a:pos x="f52" y="f67"/>
              </a:cxn>
            </a:cxnLst>
            <a:rect l="f49" t="f49" r="f52" b="f53"/>
            <a:pathLst>
              <a:path>
                <a:moveTo>
                  <a:pt x="f49" y="f53"/>
                </a:moveTo>
                <a:lnTo>
                  <a:pt x="f49" y="f79"/>
                </a:lnTo>
                <a:arcTo wR="f66" hR="f66" stAng="f4" swAng="f5"/>
                <a:lnTo>
                  <a:pt x="f71" y="f76"/>
                </a:lnTo>
                <a:lnTo>
                  <a:pt x="f71" y="f49"/>
                </a:lnTo>
                <a:lnTo>
                  <a:pt x="f52" y="f67"/>
                </a:lnTo>
                <a:lnTo>
                  <a:pt x="f71" y="f82"/>
                </a:lnTo>
                <a:lnTo>
                  <a:pt x="f71" y="f80"/>
                </a:lnTo>
                <a:lnTo>
                  <a:pt x="f81" y="f80"/>
                </a:lnTo>
                <a:arcTo wR="f77" hR="f77" stAng="f6" swAng="f12"/>
                <a:lnTo>
                  <a:pt x="f68" y="f53"/>
                </a:lnTo>
                <a:close/>
              </a:path>
            </a:pathLst>
          </a:custGeom>
          <a:solidFill>
            <a:srgbClr val="83992A"/>
          </a:solidFill>
          <a:ln w="15873" cap="flat">
            <a:solidFill>
              <a:srgbClr val="5F6F1C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Garamond"/>
            </a:endParaRPr>
          </a:p>
        </p:txBody>
      </p:sp>
      <p:sp>
        <p:nvSpPr>
          <p:cNvPr id="9" name="Left Arrow 3">
            <a:extLst>
              <a:ext uri="{FF2B5EF4-FFF2-40B4-BE49-F238E27FC236}">
                <a16:creationId xmlns:a16="http://schemas.microsoft.com/office/drawing/2014/main" id="{7F685A6A-66F7-4D7B-BF93-2008D7A6F78B}"/>
              </a:ext>
            </a:extLst>
          </p:cNvPr>
          <p:cNvSpPr/>
          <p:nvPr/>
        </p:nvSpPr>
        <p:spPr>
          <a:xfrm>
            <a:off x="3374353" y="2108731"/>
            <a:ext cx="309094" cy="218943"/>
          </a:xfrm>
          <a:custGeom>
            <a:avLst>
              <a:gd name="f0" fmla="val 76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21600 f12 1"/>
              <a:gd name="f24" fmla="*/ 0 f13 1"/>
              <a:gd name="f25" fmla="*/ f16 1 f4"/>
              <a:gd name="f26" fmla="*/ 21600 f13 1"/>
              <a:gd name="f27" fmla="*/ f17 1 f4"/>
              <a:gd name="f28" fmla="*/ f19 f18 1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1 10800"/>
              <a:gd name="f35" fmla="+- f19 0 f34"/>
              <a:gd name="f36" fmla="*/ f35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36" t="f30" r="f23" b="f29"/>
            <a:pathLst>
              <a:path w="21600" h="21600">
                <a:moveTo>
                  <a:pt x="f8" y="f18"/>
                </a:moveTo>
                <a:lnTo>
                  <a:pt x="f19" y="f18"/>
                </a:lnTo>
                <a:lnTo>
                  <a:pt x="f19" y="f7"/>
                </a:lnTo>
                <a:lnTo>
                  <a:pt x="f7" y="f9"/>
                </a:lnTo>
                <a:lnTo>
                  <a:pt x="f19" y="f8"/>
                </a:lnTo>
                <a:lnTo>
                  <a:pt x="f19" y="f20"/>
                </a:lnTo>
                <a:lnTo>
                  <a:pt x="f8" y="f20"/>
                </a:lnTo>
                <a:close/>
              </a:path>
            </a:pathLst>
          </a:custGeom>
          <a:solidFill>
            <a:srgbClr val="83992A"/>
          </a:solidFill>
          <a:ln w="15873" cap="flat">
            <a:solidFill>
              <a:srgbClr val="5F6F1C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aramond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71670E-CD39-4185-9296-7E4F98164B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7256" y="2108731"/>
            <a:ext cx="329213" cy="2377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6410CC7-75C1-4963-B273-5DBEFA171D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3680" y="4531496"/>
            <a:ext cx="445047" cy="207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2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37064-1B9D-41EC-AB09-04205F191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Llwybrau byr bysellfwrdd </a:t>
            </a:r>
            <a:r>
              <a:rPr lang="en-GB" noProof="1"/>
              <a:t>ms</a:t>
            </a:r>
            <a:r>
              <a:rPr lang="en-GB" dirty="0"/>
              <a:t> office /</a:t>
            </a:r>
            <a:br>
              <a:rPr lang="en-GB" dirty="0"/>
            </a:br>
            <a:r>
              <a:rPr lang="en-GB" dirty="0"/>
              <a:t>MS Office Key board shortcuts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F67B5-5E9E-4033-B0E8-CA016358F4E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y-GB" dirty="0"/>
              <a:t>Bysell Windows a </a:t>
            </a:r>
            <a:r>
              <a:rPr lang="cy-GB" noProof="1"/>
              <a:t>Prt Scr </a:t>
            </a:r>
            <a:r>
              <a:rPr lang="cy-GB" dirty="0"/>
              <a:t>– Cipio’r foment.</a:t>
            </a:r>
          </a:p>
          <a:p>
            <a:pPr lvl="0"/>
            <a:r>
              <a:rPr lang="cy-GB" dirty="0"/>
              <a:t>Bysell Windows &amp; . neu ; - Wyneb yn gwenu neu’n drist?</a:t>
            </a:r>
          </a:p>
          <a:p>
            <a:pPr lvl="0"/>
            <a:r>
              <a:rPr lang="cy-GB" dirty="0"/>
              <a:t>Bysell Windows a         neu      - Beth yw hwnna?</a:t>
            </a:r>
          </a:p>
          <a:p>
            <a:pPr lvl="0"/>
            <a:r>
              <a:rPr lang="cy-GB" noProof="1"/>
              <a:t>Ctrl </a:t>
            </a:r>
            <a:r>
              <a:rPr lang="cy-GB" dirty="0"/>
              <a:t>a G – Mae sgrolio mor hen-ffasiwn</a:t>
            </a:r>
          </a:p>
          <a:p>
            <a:pPr lvl="0"/>
            <a:r>
              <a:rPr lang="cy-GB" noProof="1"/>
              <a:t>Ctrl</a:t>
            </a:r>
            <a:r>
              <a:rPr lang="cy-GB" dirty="0"/>
              <a:t> &amp; F – Lle rhoddais i hwnna eto?</a:t>
            </a:r>
          </a:p>
          <a:p>
            <a:pPr lvl="0"/>
            <a:r>
              <a:rPr lang="cy-GB" noProof="1"/>
              <a:t>Ctrl</a:t>
            </a:r>
            <a:r>
              <a:rPr lang="cy-GB" dirty="0"/>
              <a:t> &amp; H – Dyna air lawer yn well!!!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BC1547-ED23-4E57-8122-0599A68435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Windows Key &amp; </a:t>
            </a:r>
            <a:r>
              <a:rPr lang="en-GB" noProof="1"/>
              <a:t>Prt Scr </a:t>
            </a:r>
            <a:r>
              <a:rPr lang="en-GB" dirty="0"/>
              <a:t>– Capture the moment.</a:t>
            </a:r>
          </a:p>
          <a:p>
            <a:pPr lvl="0"/>
            <a:r>
              <a:rPr lang="en-GB" dirty="0"/>
              <a:t>Windows Key &amp; . Or ; - Smiley or sad face?</a:t>
            </a:r>
          </a:p>
          <a:p>
            <a:pPr lvl="0"/>
            <a:r>
              <a:rPr lang="en-GB" dirty="0"/>
              <a:t>Windows Key &amp;       Or        - What is that?</a:t>
            </a:r>
          </a:p>
          <a:p>
            <a:pPr lvl="0"/>
            <a:r>
              <a:rPr lang="en-GB" dirty="0"/>
              <a:t>Ctrl &amp; G – Scrolling is so 2020</a:t>
            </a:r>
          </a:p>
          <a:p>
            <a:pPr lvl="0"/>
            <a:r>
              <a:rPr lang="en-GB" dirty="0"/>
              <a:t>Ctrl &amp; F – Where did I put that again?</a:t>
            </a:r>
          </a:p>
          <a:p>
            <a:pPr lvl="0"/>
            <a:r>
              <a:rPr lang="en-GB" dirty="0"/>
              <a:t>Ctrl &amp; H – That’s a way better word!!!</a:t>
            </a:r>
          </a:p>
          <a:p>
            <a:endParaRPr lang="en-GB" dirty="0"/>
          </a:p>
        </p:txBody>
      </p:sp>
      <p:sp>
        <p:nvSpPr>
          <p:cNvPr id="5" name="Plus 3">
            <a:extLst>
              <a:ext uri="{FF2B5EF4-FFF2-40B4-BE49-F238E27FC236}">
                <a16:creationId xmlns:a16="http://schemas.microsoft.com/office/drawing/2014/main" id="{35972620-5335-4A5B-8363-638433A82726}"/>
              </a:ext>
            </a:extLst>
          </p:cNvPr>
          <p:cNvSpPr/>
          <p:nvPr/>
        </p:nvSpPr>
        <p:spPr>
          <a:xfrm>
            <a:off x="8344619" y="3274453"/>
            <a:ext cx="399245" cy="309094"/>
          </a:xfrm>
          <a:custGeom>
            <a:avLst>
              <a:gd name="f8" fmla="val 2352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23520"/>
              <a:gd name="f9" fmla="+- 0 0 -90"/>
              <a:gd name="f10" fmla="+- 0 0 -180"/>
              <a:gd name="f11" fmla="+- 0 0 -27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+- f41 0 f16"/>
              <a:gd name="f43" fmla="+- f40 0 f16"/>
              <a:gd name="f44" fmla="*/ f42 1 2"/>
              <a:gd name="f45" fmla="*/ f43 1 2"/>
              <a:gd name="f46" fmla="min f43 f42"/>
              <a:gd name="f47" fmla="*/ f43 73490 1"/>
              <a:gd name="f48" fmla="*/ f42 73490 1"/>
              <a:gd name="f49" fmla="+- f16 f44 0"/>
              <a:gd name="f50" fmla="+- f16 f45 0"/>
              <a:gd name="f51" fmla="*/ f47 1 200000"/>
              <a:gd name="f52" fmla="*/ f48 1 200000"/>
              <a:gd name="f53" fmla="*/ f46 f17 1"/>
              <a:gd name="f54" fmla="*/ f53 1 200000"/>
              <a:gd name="f55" fmla="+- f50 0 f51"/>
              <a:gd name="f56" fmla="+- f50 f51 0"/>
              <a:gd name="f57" fmla="+- f49 0 f52"/>
              <a:gd name="f58" fmla="+- f49 f52 0"/>
              <a:gd name="f59" fmla="*/ f49 f37 1"/>
              <a:gd name="f60" fmla="*/ f50 f37 1"/>
              <a:gd name="f61" fmla="+- f50 0 f54"/>
              <a:gd name="f62" fmla="+- f50 f54 0"/>
              <a:gd name="f63" fmla="+- f49 0 f54"/>
              <a:gd name="f64" fmla="+- f49 f54 0"/>
              <a:gd name="f65" fmla="*/ f55 f37 1"/>
              <a:gd name="f66" fmla="*/ f56 f37 1"/>
              <a:gd name="f67" fmla="*/ f57 f37 1"/>
              <a:gd name="f68" fmla="*/ f58 f37 1"/>
              <a:gd name="f69" fmla="*/ f63 f37 1"/>
              <a:gd name="f70" fmla="*/ f64 f37 1"/>
              <a:gd name="f71" fmla="*/ f61 f37 1"/>
              <a:gd name="f72" fmla="*/ f6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6" y="f59"/>
              </a:cxn>
              <a:cxn ang="f34">
                <a:pos x="f60" y="f68"/>
              </a:cxn>
              <a:cxn ang="f35">
                <a:pos x="f65" y="f59"/>
              </a:cxn>
              <a:cxn ang="f36">
                <a:pos x="f60" y="f67"/>
              </a:cxn>
            </a:cxnLst>
            <a:rect l="f65" t="f69" r="f66" b="f70"/>
            <a:pathLst>
              <a:path>
                <a:moveTo>
                  <a:pt x="f65" y="f69"/>
                </a:moveTo>
                <a:lnTo>
                  <a:pt x="f71" y="f69"/>
                </a:lnTo>
                <a:lnTo>
                  <a:pt x="f71" y="f67"/>
                </a:lnTo>
                <a:lnTo>
                  <a:pt x="f72" y="f67"/>
                </a:lnTo>
                <a:lnTo>
                  <a:pt x="f72" y="f69"/>
                </a:lnTo>
                <a:lnTo>
                  <a:pt x="f66" y="f69"/>
                </a:lnTo>
                <a:lnTo>
                  <a:pt x="f66" y="f70"/>
                </a:lnTo>
                <a:lnTo>
                  <a:pt x="f72" y="f70"/>
                </a:lnTo>
                <a:lnTo>
                  <a:pt x="f72" y="f68"/>
                </a:lnTo>
                <a:lnTo>
                  <a:pt x="f71" y="f68"/>
                </a:lnTo>
                <a:lnTo>
                  <a:pt x="f71" y="f70"/>
                </a:lnTo>
                <a:lnTo>
                  <a:pt x="f65" y="f70"/>
                </a:lnTo>
                <a:close/>
              </a:path>
            </a:pathLst>
          </a:custGeom>
          <a:solidFill>
            <a:srgbClr val="83992A"/>
          </a:solidFill>
          <a:ln w="15873" cap="flat">
            <a:solidFill>
              <a:srgbClr val="5F6F1C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aramond"/>
            </a:endParaRPr>
          </a:p>
        </p:txBody>
      </p:sp>
      <p:sp>
        <p:nvSpPr>
          <p:cNvPr id="6" name="Minus 4">
            <a:extLst>
              <a:ext uri="{FF2B5EF4-FFF2-40B4-BE49-F238E27FC236}">
                <a16:creationId xmlns:a16="http://schemas.microsoft.com/office/drawing/2014/main" id="{E7141D83-6352-4F00-B46E-C97958276DCA}"/>
              </a:ext>
            </a:extLst>
          </p:cNvPr>
          <p:cNvSpPr/>
          <p:nvPr/>
        </p:nvSpPr>
        <p:spPr>
          <a:xfrm>
            <a:off x="9121361" y="3274453"/>
            <a:ext cx="427152" cy="309094"/>
          </a:xfrm>
          <a:custGeom>
            <a:avLst>
              <a:gd name="f8" fmla="val 2352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23520"/>
              <a:gd name="f9" fmla="+- 0 0 -90"/>
              <a:gd name="f10" fmla="+- 0 0 -180"/>
              <a:gd name="f11" fmla="+- 0 0 -27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+- f41 0 f16"/>
              <a:gd name="f43" fmla="+- f40 0 f16"/>
              <a:gd name="f44" fmla="*/ f42 1 2"/>
              <a:gd name="f45" fmla="*/ f43 1 2"/>
              <a:gd name="f46" fmla="*/ f42 f17 1"/>
              <a:gd name="f47" fmla="*/ f43 73490 1"/>
              <a:gd name="f48" fmla="+- f16 f44 0"/>
              <a:gd name="f49" fmla="+- f16 f45 0"/>
              <a:gd name="f50" fmla="*/ f46 1 200000"/>
              <a:gd name="f51" fmla="*/ f47 1 200000"/>
              <a:gd name="f52" fmla="+- f48 0 f50"/>
              <a:gd name="f53" fmla="+- f48 f50 0"/>
              <a:gd name="f54" fmla="+- f49 0 f51"/>
              <a:gd name="f55" fmla="+- f49 f51 0"/>
              <a:gd name="f56" fmla="*/ f48 f37 1"/>
              <a:gd name="f57" fmla="*/ f49 f37 1"/>
              <a:gd name="f58" fmla="*/ f54 f37 1"/>
              <a:gd name="f59" fmla="*/ f52 f37 1"/>
              <a:gd name="f60" fmla="*/ f55 f37 1"/>
              <a:gd name="f61" fmla="*/ f5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0" y="f56"/>
              </a:cxn>
              <a:cxn ang="f34">
                <a:pos x="f57" y="f61"/>
              </a:cxn>
              <a:cxn ang="f35">
                <a:pos x="f58" y="f56"/>
              </a:cxn>
              <a:cxn ang="f36">
                <a:pos x="f57" y="f59"/>
              </a:cxn>
            </a:cxnLst>
            <a:rect l="f58" t="f59" r="f60" b="f61"/>
            <a:pathLst>
              <a:path>
                <a:moveTo>
                  <a:pt x="f58" y="f59"/>
                </a:moveTo>
                <a:lnTo>
                  <a:pt x="f60" y="f59"/>
                </a:lnTo>
                <a:lnTo>
                  <a:pt x="f60" y="f61"/>
                </a:lnTo>
                <a:lnTo>
                  <a:pt x="f58" y="f61"/>
                </a:lnTo>
                <a:close/>
              </a:path>
            </a:pathLst>
          </a:custGeom>
          <a:solidFill>
            <a:srgbClr val="83992A"/>
          </a:solidFill>
          <a:ln w="15873" cap="flat">
            <a:solidFill>
              <a:srgbClr val="5F6F1C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aramond"/>
            </a:endParaRPr>
          </a:p>
        </p:txBody>
      </p:sp>
      <p:sp>
        <p:nvSpPr>
          <p:cNvPr id="7" name="Plus 3">
            <a:extLst>
              <a:ext uri="{FF2B5EF4-FFF2-40B4-BE49-F238E27FC236}">
                <a16:creationId xmlns:a16="http://schemas.microsoft.com/office/drawing/2014/main" id="{5E00AF81-BBF7-4F71-9742-56ED75FCFA14}"/>
              </a:ext>
            </a:extLst>
          </p:cNvPr>
          <p:cNvSpPr/>
          <p:nvPr/>
        </p:nvSpPr>
        <p:spPr>
          <a:xfrm>
            <a:off x="3509819" y="3429000"/>
            <a:ext cx="498763" cy="309094"/>
          </a:xfrm>
          <a:custGeom>
            <a:avLst>
              <a:gd name="f8" fmla="val 2352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23520"/>
              <a:gd name="f9" fmla="+- 0 0 -90"/>
              <a:gd name="f10" fmla="+- 0 0 -180"/>
              <a:gd name="f11" fmla="+- 0 0 -270"/>
              <a:gd name="f12" fmla="+- 0 0 -360"/>
              <a:gd name="f13" fmla="abs f4"/>
              <a:gd name="f14" fmla="abs f5"/>
              <a:gd name="f15" fmla="abs f6"/>
              <a:gd name="f16" fmla="val f7"/>
              <a:gd name="f17" fmla="val f8"/>
              <a:gd name="f18" fmla="*/ f9 f1 1"/>
              <a:gd name="f19" fmla="*/ f10 f1 1"/>
              <a:gd name="f20" fmla="*/ f11 f1 1"/>
              <a:gd name="f21" fmla="*/ f12 f1 1"/>
              <a:gd name="f22" fmla="?: f13 f4 1"/>
              <a:gd name="f23" fmla="?: f14 f5 1"/>
              <a:gd name="f24" fmla="?: f15 f6 1"/>
              <a:gd name="f25" fmla="*/ f18 1 f3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0 f2"/>
              <a:gd name="f34" fmla="+- f26 0 f2"/>
              <a:gd name="f35" fmla="+- f27 0 f2"/>
              <a:gd name="f36" fmla="+- f28 0 f2"/>
              <a:gd name="f37" fmla="min f30 f29"/>
              <a:gd name="f38" fmla="*/ f31 1 f24"/>
              <a:gd name="f39" fmla="*/ f32 1 f24"/>
              <a:gd name="f40" fmla="val f38"/>
              <a:gd name="f41" fmla="val f39"/>
              <a:gd name="f42" fmla="+- f41 0 f16"/>
              <a:gd name="f43" fmla="+- f40 0 f16"/>
              <a:gd name="f44" fmla="*/ f42 1 2"/>
              <a:gd name="f45" fmla="*/ f43 1 2"/>
              <a:gd name="f46" fmla="min f43 f42"/>
              <a:gd name="f47" fmla="*/ f43 73490 1"/>
              <a:gd name="f48" fmla="*/ f42 73490 1"/>
              <a:gd name="f49" fmla="+- f16 f44 0"/>
              <a:gd name="f50" fmla="+- f16 f45 0"/>
              <a:gd name="f51" fmla="*/ f47 1 200000"/>
              <a:gd name="f52" fmla="*/ f48 1 200000"/>
              <a:gd name="f53" fmla="*/ f46 f17 1"/>
              <a:gd name="f54" fmla="*/ f53 1 200000"/>
              <a:gd name="f55" fmla="+- f50 0 f51"/>
              <a:gd name="f56" fmla="+- f50 f51 0"/>
              <a:gd name="f57" fmla="+- f49 0 f52"/>
              <a:gd name="f58" fmla="+- f49 f52 0"/>
              <a:gd name="f59" fmla="*/ f49 f37 1"/>
              <a:gd name="f60" fmla="*/ f50 f37 1"/>
              <a:gd name="f61" fmla="+- f50 0 f54"/>
              <a:gd name="f62" fmla="+- f50 f54 0"/>
              <a:gd name="f63" fmla="+- f49 0 f54"/>
              <a:gd name="f64" fmla="+- f49 f54 0"/>
              <a:gd name="f65" fmla="*/ f55 f37 1"/>
              <a:gd name="f66" fmla="*/ f56 f37 1"/>
              <a:gd name="f67" fmla="*/ f57 f37 1"/>
              <a:gd name="f68" fmla="*/ f58 f37 1"/>
              <a:gd name="f69" fmla="*/ f63 f37 1"/>
              <a:gd name="f70" fmla="*/ f64 f37 1"/>
              <a:gd name="f71" fmla="*/ f61 f37 1"/>
              <a:gd name="f72" fmla="*/ f6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66" y="f59"/>
              </a:cxn>
              <a:cxn ang="f34">
                <a:pos x="f60" y="f68"/>
              </a:cxn>
              <a:cxn ang="f35">
                <a:pos x="f65" y="f59"/>
              </a:cxn>
              <a:cxn ang="f36">
                <a:pos x="f60" y="f67"/>
              </a:cxn>
            </a:cxnLst>
            <a:rect l="f65" t="f69" r="f66" b="f70"/>
            <a:pathLst>
              <a:path>
                <a:moveTo>
                  <a:pt x="f65" y="f69"/>
                </a:moveTo>
                <a:lnTo>
                  <a:pt x="f71" y="f69"/>
                </a:lnTo>
                <a:lnTo>
                  <a:pt x="f71" y="f67"/>
                </a:lnTo>
                <a:lnTo>
                  <a:pt x="f72" y="f67"/>
                </a:lnTo>
                <a:lnTo>
                  <a:pt x="f72" y="f69"/>
                </a:lnTo>
                <a:lnTo>
                  <a:pt x="f66" y="f69"/>
                </a:lnTo>
                <a:lnTo>
                  <a:pt x="f66" y="f70"/>
                </a:lnTo>
                <a:lnTo>
                  <a:pt x="f72" y="f70"/>
                </a:lnTo>
                <a:lnTo>
                  <a:pt x="f72" y="f68"/>
                </a:lnTo>
                <a:lnTo>
                  <a:pt x="f71" y="f68"/>
                </a:lnTo>
                <a:lnTo>
                  <a:pt x="f71" y="f70"/>
                </a:lnTo>
                <a:lnTo>
                  <a:pt x="f65" y="f70"/>
                </a:lnTo>
                <a:close/>
              </a:path>
            </a:pathLst>
          </a:custGeom>
          <a:solidFill>
            <a:srgbClr val="83992A"/>
          </a:solidFill>
          <a:ln w="15873" cap="flat">
            <a:solidFill>
              <a:srgbClr val="5F6F1C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aramond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E0D339-EE4F-4173-9BC4-41D4CDCBF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8477" y="3583547"/>
            <a:ext cx="335309" cy="97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246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ADDE0-D508-4C73-ADCF-1772259CC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RHAGLENNI DOGFENNAU / </a:t>
            </a:r>
            <a:br>
              <a:rPr lang="en-GB" dirty="0"/>
            </a:br>
            <a:r>
              <a:rPr lang="en-GB" dirty="0"/>
              <a:t>Document Programs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62758C-F24D-4BAB-9B9A-25F9DC8CEE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94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CBA9B-60CF-4A4D-99B6-8D6FC98D3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Word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B568A-9E39-43A0-A189-66DDEC38B51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Fformatio</a:t>
            </a:r>
          </a:p>
          <a:p>
            <a:r>
              <a:rPr lang="cy-GB" dirty="0"/>
              <a:t>Cynllun  – </a:t>
            </a:r>
          </a:p>
          <a:p>
            <a:pPr lvl="1"/>
            <a:r>
              <a:rPr lang="cy-GB" dirty="0"/>
              <a:t>Toriadau</a:t>
            </a:r>
          </a:p>
          <a:p>
            <a:pPr lvl="1"/>
            <a:r>
              <a:rPr lang="cy-GB" dirty="0"/>
              <a:t>Gogwydd</a:t>
            </a:r>
          </a:p>
          <a:p>
            <a:pPr lvl="1"/>
            <a:r>
              <a:rPr lang="cy-GB" dirty="0"/>
              <a:t>Maint</a:t>
            </a:r>
          </a:p>
          <a:p>
            <a:pPr lvl="1"/>
            <a:r>
              <a:rPr lang="cy-GB" dirty="0"/>
              <a:t>Ymylon</a:t>
            </a:r>
          </a:p>
          <a:p>
            <a:r>
              <a:rPr lang="cy-GB" dirty="0"/>
              <a:t>Lluniau</a:t>
            </a:r>
          </a:p>
          <a:p>
            <a:r>
              <a:rPr lang="cy-GB" dirty="0"/>
              <a:t>Tablau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9274C9-BBD0-483C-B1CD-6AAB399038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Formatting</a:t>
            </a:r>
          </a:p>
          <a:p>
            <a:r>
              <a:rPr lang="en-GB" dirty="0"/>
              <a:t>Layout – </a:t>
            </a:r>
          </a:p>
          <a:p>
            <a:pPr lvl="1"/>
            <a:r>
              <a:rPr lang="en-GB" dirty="0"/>
              <a:t>Breaks</a:t>
            </a:r>
          </a:p>
          <a:p>
            <a:pPr lvl="1"/>
            <a:r>
              <a:rPr lang="en-GB" dirty="0"/>
              <a:t>Orientation</a:t>
            </a:r>
          </a:p>
          <a:p>
            <a:pPr lvl="1"/>
            <a:r>
              <a:rPr lang="en-GB" dirty="0"/>
              <a:t>Size</a:t>
            </a:r>
          </a:p>
          <a:p>
            <a:pPr lvl="1"/>
            <a:r>
              <a:rPr lang="en-GB" dirty="0"/>
              <a:t>Margins</a:t>
            </a:r>
          </a:p>
          <a:p>
            <a:r>
              <a:rPr lang="en-GB" dirty="0"/>
              <a:t>Pictures</a:t>
            </a:r>
          </a:p>
          <a:p>
            <a:r>
              <a:rPr lang="en-GB" dirty="0"/>
              <a:t>Tables</a:t>
            </a:r>
          </a:p>
        </p:txBody>
      </p:sp>
    </p:spTree>
    <p:extLst>
      <p:ext uri="{BB962C8B-B14F-4D97-AF65-F5344CB8AC3E}">
        <p14:creationId xmlns:p14="http://schemas.microsoft.com/office/powerpoint/2010/main" val="966054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7B417-01E1-484F-B6BD-F9F1813A2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MEDDALWEDD CYFLWYNIADAU / Presentation Software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F2BD5-9F7D-471C-9FFA-1AEB58C1AC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440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D4D1A-928F-48D5-B7BA-29D73DC43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PowerPoint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95DC3-A1CB-4475-81E0-4DBA9D0CCF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Templedi</a:t>
            </a:r>
          </a:p>
          <a:p>
            <a:r>
              <a:rPr lang="cy-GB" dirty="0"/>
              <a:t>Mewnosod</a:t>
            </a:r>
          </a:p>
          <a:p>
            <a:pPr lvl="1"/>
            <a:r>
              <a:rPr lang="cy-GB" dirty="0"/>
              <a:t>Lluniau</a:t>
            </a:r>
          </a:p>
          <a:p>
            <a:pPr lvl="1"/>
            <a:r>
              <a:rPr lang="cy-GB" dirty="0"/>
              <a:t>Fideo</a:t>
            </a:r>
          </a:p>
          <a:p>
            <a:pPr lvl="1"/>
            <a:r>
              <a:rPr lang="cy-GB" noProof="1"/>
              <a:t>Hyperddolenni</a:t>
            </a:r>
            <a:r>
              <a:rPr lang="cy-GB" dirty="0"/>
              <a:t> </a:t>
            </a:r>
          </a:p>
          <a:p>
            <a:r>
              <a:rPr lang="cy-GB" dirty="0"/>
              <a:t>Recordio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4D7FE9-D519-4949-B295-591FD0B687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Templates</a:t>
            </a:r>
          </a:p>
          <a:p>
            <a:r>
              <a:rPr lang="en-GB" dirty="0"/>
              <a:t>Insert</a:t>
            </a:r>
          </a:p>
          <a:p>
            <a:pPr lvl="1"/>
            <a:r>
              <a:rPr lang="en-GB" dirty="0"/>
              <a:t>Pictures</a:t>
            </a:r>
          </a:p>
          <a:p>
            <a:pPr lvl="1"/>
            <a:r>
              <a:rPr lang="en-GB" dirty="0"/>
              <a:t>Video</a:t>
            </a:r>
          </a:p>
          <a:p>
            <a:pPr lvl="1"/>
            <a:r>
              <a:rPr lang="en-GB" dirty="0"/>
              <a:t>Hyperlinks</a:t>
            </a:r>
          </a:p>
          <a:p>
            <a:r>
              <a:rPr lang="en-GB" dirty="0"/>
              <a:t>Record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083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94D8D-10C6-4522-B27E-C6A91E208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Sway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13C17-C1D9-45CD-9DB1-475F264389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Delweddau</a:t>
            </a:r>
          </a:p>
          <a:p>
            <a:pPr lvl="1"/>
            <a:r>
              <a:rPr lang="cy-GB" dirty="0"/>
              <a:t>Mewnosod</a:t>
            </a:r>
          </a:p>
          <a:p>
            <a:pPr lvl="1"/>
            <a:r>
              <a:rPr lang="cy-GB" dirty="0"/>
              <a:t>Pwynt Ffocws</a:t>
            </a:r>
          </a:p>
          <a:p>
            <a:r>
              <a:rPr lang="cy-GB" dirty="0"/>
              <a:t>Grwpio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75DBF2-6B5E-4583-A340-EBC488B0F0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Images</a:t>
            </a:r>
          </a:p>
          <a:p>
            <a:pPr lvl="1"/>
            <a:r>
              <a:rPr lang="en-GB" dirty="0"/>
              <a:t>Insert</a:t>
            </a:r>
          </a:p>
          <a:p>
            <a:pPr lvl="1"/>
            <a:r>
              <a:rPr lang="en-GB" dirty="0"/>
              <a:t>Focus Point</a:t>
            </a:r>
          </a:p>
          <a:p>
            <a:r>
              <a:rPr lang="en-GB" dirty="0"/>
              <a:t>Grouping</a:t>
            </a:r>
          </a:p>
        </p:txBody>
      </p:sp>
    </p:spTree>
    <p:extLst>
      <p:ext uri="{BB962C8B-B14F-4D97-AF65-F5344CB8AC3E}">
        <p14:creationId xmlns:p14="http://schemas.microsoft.com/office/powerpoint/2010/main" val="1577404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C8A83-3253-48ED-A89C-98E85BEC7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STORIO ADNODDAU /</a:t>
            </a:r>
            <a:br>
              <a:rPr lang="en-GB" dirty="0"/>
            </a:br>
            <a:r>
              <a:rPr lang="en-GB" dirty="0"/>
              <a:t>Resource storage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DED7E-556C-4A0A-8021-8B3BE768FA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127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91654-1E72-410B-B58E-2E61F0C55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Wakelet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1729F-C537-479E-B33E-8156FCE534A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Storio – Beth</a:t>
            </a:r>
          </a:p>
          <a:p>
            <a:r>
              <a:rPr lang="cy-GB" dirty="0"/>
              <a:t>Rhannu</a:t>
            </a:r>
          </a:p>
          <a:p>
            <a:pPr lvl="1"/>
            <a:r>
              <a:rPr lang="cy-GB" dirty="0"/>
              <a:t>Cyhoeddus</a:t>
            </a:r>
          </a:p>
          <a:p>
            <a:pPr lvl="1"/>
            <a:r>
              <a:rPr lang="cy-GB" dirty="0"/>
              <a:t>Heb ei restru</a:t>
            </a:r>
          </a:p>
          <a:p>
            <a:r>
              <a:rPr lang="cy-GB" dirty="0"/>
              <a:t>Gosodiadau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DD013-FEDC-407F-BAFB-852A54F5F3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Storage – What</a:t>
            </a:r>
            <a:endParaRPr lang="en-US" dirty="0"/>
          </a:p>
          <a:p>
            <a:r>
              <a:rPr lang="en-GB" dirty="0"/>
              <a:t>Share</a:t>
            </a:r>
          </a:p>
          <a:p>
            <a:pPr lvl="1"/>
            <a:r>
              <a:rPr lang="en-GB" dirty="0"/>
              <a:t>Public</a:t>
            </a:r>
          </a:p>
          <a:p>
            <a:pPr lvl="1"/>
            <a:r>
              <a:rPr lang="en-GB" dirty="0"/>
              <a:t>Unlisted</a:t>
            </a:r>
          </a:p>
          <a:p>
            <a:r>
              <a:rPr lang="en-GB" dirty="0"/>
              <a:t>Settings</a:t>
            </a:r>
          </a:p>
        </p:txBody>
      </p:sp>
    </p:spTree>
    <p:extLst>
      <p:ext uri="{BB962C8B-B14F-4D97-AF65-F5344CB8AC3E}">
        <p14:creationId xmlns:p14="http://schemas.microsoft.com/office/powerpoint/2010/main" val="29555251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590B6-CC94-4AF2-80AA-A6DF44793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Flip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10BA4-E54D-4C49-A508-6E8981ADA00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Gr</a:t>
            </a:r>
            <a:r>
              <a:rPr lang="cy-GB" dirty="0">
                <a:latin typeface="+mj-lt"/>
                <a:cs typeface="Arial" panose="020B0604020202020204" pitchFamily="34" charset="0"/>
              </a:rPr>
              <a:t>ŵ</a:t>
            </a:r>
            <a:r>
              <a:rPr lang="cy-GB" dirty="0"/>
              <a:t>p</a:t>
            </a:r>
          </a:p>
          <a:p>
            <a:pPr lvl="1"/>
            <a:r>
              <a:rPr lang="cy-GB" dirty="0"/>
              <a:t>Beth </a:t>
            </a:r>
          </a:p>
          <a:p>
            <a:pPr lvl="1"/>
            <a:r>
              <a:rPr lang="cy-GB" dirty="0"/>
              <a:t>Pwy</a:t>
            </a:r>
          </a:p>
          <a:p>
            <a:r>
              <a:rPr lang="cy-GB" dirty="0"/>
              <a:t>Pwnc</a:t>
            </a:r>
          </a:p>
          <a:p>
            <a:pPr lvl="1"/>
            <a:r>
              <a:rPr lang="cy-GB" dirty="0"/>
              <a:t>Cyfryngau</a:t>
            </a:r>
          </a:p>
          <a:p>
            <a:pPr lvl="1"/>
            <a:r>
              <a:rPr lang="cy-GB" dirty="0"/>
              <a:t>Amser</a:t>
            </a:r>
          </a:p>
          <a:p>
            <a:pPr lvl="1"/>
            <a:r>
              <a:rPr lang="cy-GB" dirty="0"/>
              <a:t>Gosodiadau</a:t>
            </a:r>
          </a:p>
          <a:p>
            <a:r>
              <a:rPr lang="cy-GB" dirty="0"/>
              <a:t>Gwedd Aelodau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BD89FF-FF32-4584-9728-32138CA3F8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Group</a:t>
            </a:r>
            <a:endParaRPr lang="en-US" dirty="0"/>
          </a:p>
          <a:p>
            <a:pPr lvl="1"/>
            <a:r>
              <a:rPr lang="en-GB" dirty="0"/>
              <a:t> What </a:t>
            </a:r>
            <a:endParaRPr lang="en-US" dirty="0"/>
          </a:p>
          <a:p>
            <a:pPr lvl="1"/>
            <a:r>
              <a:rPr lang="en-GB" dirty="0"/>
              <a:t>Who</a:t>
            </a:r>
          </a:p>
          <a:p>
            <a:r>
              <a:rPr lang="en-GB" dirty="0"/>
              <a:t>Topic</a:t>
            </a:r>
          </a:p>
          <a:p>
            <a:pPr lvl="1"/>
            <a:r>
              <a:rPr lang="en-GB" dirty="0"/>
              <a:t>Media</a:t>
            </a:r>
          </a:p>
          <a:p>
            <a:pPr lvl="1"/>
            <a:r>
              <a:rPr lang="en-GB" dirty="0"/>
              <a:t>Time</a:t>
            </a:r>
          </a:p>
          <a:p>
            <a:pPr lvl="1"/>
            <a:r>
              <a:rPr lang="en-GB" dirty="0"/>
              <a:t>Settings</a:t>
            </a:r>
          </a:p>
          <a:p>
            <a:r>
              <a:rPr lang="en-GB" dirty="0"/>
              <a:t>Member 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4756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AMCANION Y WERS </a:t>
            </a:r>
            <a:br>
              <a:rPr lang="en-GB" dirty="0"/>
            </a:br>
            <a:r>
              <a:rPr lang="en-GB" dirty="0"/>
              <a:t>Lesson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Ar ddiwedd y sesiwn hon byddwch yn gallu: </a:t>
            </a:r>
          </a:p>
          <a:p>
            <a:pPr lvl="1"/>
            <a:r>
              <a:rPr lang="cy-GB" dirty="0"/>
              <a:t>Cofio rhai o’r prif lwybrau byr ar y bysellfwrdd.</a:t>
            </a:r>
          </a:p>
          <a:p>
            <a:pPr lvl="1"/>
            <a:r>
              <a:rPr lang="cy-GB" dirty="0"/>
              <a:t>Defnyddio rhai o nodweddion uwch cymwysiadau </a:t>
            </a:r>
            <a:r>
              <a:rPr lang="en-GB" dirty="0"/>
              <a:t>Microsoft.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3C9C25-B32E-F454-C6DF-2414B14FCA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At the end of this session are you able to:</a:t>
            </a:r>
          </a:p>
          <a:p>
            <a:pPr lvl="1"/>
            <a:r>
              <a:rPr lang="en-GB" dirty="0"/>
              <a:t>Recall some of the main keyboard shortcuts.</a:t>
            </a:r>
          </a:p>
          <a:p>
            <a:pPr lvl="1"/>
            <a:r>
              <a:rPr lang="en-GB" dirty="0"/>
              <a:t>Used some advanced features of the Microsoft suite.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663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B8A0FEC-F784-907C-3FC0-F10DA6BF6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200" y="967167"/>
            <a:ext cx="4151306" cy="2374516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 dirty="0"/>
              <a:t>CWESTIYNAU Questions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D571E39-171D-BAEC-DB8F-F828E3D20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79647" y="3529159"/>
            <a:ext cx="4162489" cy="1606576"/>
          </a:xfrm>
        </p:spPr>
        <p:txBody>
          <a:bodyPr vert="horz" lIns="91440" tIns="91440" rIns="91440" bIns="91440" rtlCol="0">
            <a:normAutofit/>
          </a:bodyPr>
          <a:lstStyle/>
          <a:p>
            <a:endParaRPr lang="en-US" sz="1600" cap="all"/>
          </a:p>
        </p:txBody>
      </p:sp>
      <p:pic>
        <p:nvPicPr>
          <p:cNvPr id="10" name="Graphic 9" descr="Questions">
            <a:extLst>
              <a:ext uri="{FF2B5EF4-FFF2-40B4-BE49-F238E27FC236}">
                <a16:creationId xmlns:a16="http://schemas.microsoft.com/office/drawing/2014/main" id="{6845BFEB-398B-6726-F63F-4B6EA190C6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79869" y="805583"/>
            <a:ext cx="4660762" cy="4660762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204258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623</TotalTime>
  <Words>931</Words>
  <Application>Microsoft Office PowerPoint</Application>
  <PresentationFormat>Widescreen</PresentationFormat>
  <Paragraphs>195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Garamond</vt:lpstr>
      <vt:lpstr>Gill Sans MT</vt:lpstr>
      <vt:lpstr>Gallery</vt:lpstr>
      <vt:lpstr>TECHNOLEG AR GYFER ASTUDIAETHAU ADDYSG</vt:lpstr>
      <vt:lpstr>ATGOFFA Recap</vt:lpstr>
      <vt:lpstr>Amcanion y wers  Lesson Objectives </vt:lpstr>
      <vt:lpstr>Llwybrau byr bysellfwrdd ms office/ MS Office Key board shortcuts</vt:lpstr>
      <vt:lpstr>Llwybrau byr bysellfwrdd ms office / MS Office Key board shortcuts</vt:lpstr>
      <vt:lpstr>RHAGLENNI DOGFENNAU /  Document Programs</vt:lpstr>
      <vt:lpstr>Word</vt:lpstr>
      <vt:lpstr>MEDDALWEDD CYFLWYNIADAU / Presentation Software</vt:lpstr>
      <vt:lpstr>PowerPoint</vt:lpstr>
      <vt:lpstr>Sway</vt:lpstr>
      <vt:lpstr>STORIO ADNODDAU / Resource storage</vt:lpstr>
      <vt:lpstr>Wakelet</vt:lpstr>
      <vt:lpstr>Flip</vt:lpstr>
      <vt:lpstr>AMCANION Y WERS  Lesson Objectives </vt:lpstr>
      <vt:lpstr>CWESTIYNAU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Sioned Pugh</dc:creator>
  <cp:lastModifiedBy>Ross Phillips</cp:lastModifiedBy>
  <cp:revision>97</cp:revision>
  <dcterms:created xsi:type="dcterms:W3CDTF">2021-10-08T16:06:09Z</dcterms:created>
  <dcterms:modified xsi:type="dcterms:W3CDTF">2022-09-26T13:40:19Z</dcterms:modified>
</cp:coreProperties>
</file>