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18288000" cy="10287000"/>
  <p:notesSz cx="6858000" cy="9144000"/>
  <p:embeddedFontLst>
    <p:embeddedFont>
      <p:font typeface="Inter Bold" charset="1" panose="020B0802030000000004"/>
      <p:regular r:id="rId23"/>
    </p:embeddedFont>
    <p:embeddedFont>
      <p:font typeface="Inter" charset="1" panose="020B0502030000000004"/>
      <p:regular r:id="rId24"/>
    </p:embeddedFont>
    <p:embeddedFont>
      <p:font typeface="Old Standard" charset="1" panose="02040503050505020303"/>
      <p:regular r:id="rId25"/>
    </p:embeddedFont>
    <p:embeddedFont>
      <p:font typeface="Old Standard Bold" charset="1" panose="02040503050505020303"/>
      <p:regular r:id="rId26"/>
    </p:embeddedFont>
    <p:embeddedFont>
      <p:font typeface="Open Sans Bold" charset="1" panose="020B0806030504020204"/>
      <p:regular r:id="rId27"/>
    </p:embeddedFont>
    <p:embeddedFont>
      <p:font typeface="Open Sans" charset="1" panose="020B0606030504020204"/>
      <p:regular r:id="rId28"/>
    </p:embeddedFont>
    <p:embeddedFont>
      <p:font typeface="Apricots" charset="1" panose="00000000000000000000"/>
      <p:regular r:id="rId29"/>
    </p:embeddedFont>
    <p:embeddedFont>
      <p:font typeface="Montserrat Medium" charset="1" panose="0000060000000000000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Relationship Id="rId3" Target="../media/image4.jpeg" Type="http://schemas.openxmlformats.org/officeDocument/2006/relationships/image"/><Relationship Id="rId4" Target="../media/image5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jpeg" Type="http://schemas.openxmlformats.org/officeDocument/2006/relationships/image"/><Relationship Id="rId3" Target="../media/image7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png" Type="http://schemas.openxmlformats.org/officeDocument/2006/relationships/image"/><Relationship Id="rId4" Target="../media/image11.png" Type="http://schemas.openxmlformats.org/officeDocument/2006/relationships/image"/><Relationship Id="rId5" Target="../media/image12.png" Type="http://schemas.openxmlformats.org/officeDocument/2006/relationships/image"/><Relationship Id="rId6" Target="../media/image13.png" Type="http://schemas.openxmlformats.org/officeDocument/2006/relationships/image"/><Relationship Id="rId7" Target="../media/image14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png" Type="http://schemas.openxmlformats.org/officeDocument/2006/relationships/image"/><Relationship Id="rId4" Target="../media/image17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../media/image19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20.png" Type="http://schemas.openxmlformats.org/officeDocument/2006/relationships/image"/><Relationship Id="rId4" Target="../media/image21.svg" Type="http://schemas.openxmlformats.org/officeDocument/2006/relationships/image"/><Relationship Id="rId5" Target="../media/image22.png" Type="http://schemas.openxmlformats.org/officeDocument/2006/relationships/image"/><Relationship Id="rId6" Target="../media/image23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png" Type="http://schemas.openxmlformats.org/officeDocument/2006/relationships/image"/><Relationship Id="rId3" Target="../media/image25.png" Type="http://schemas.openxmlformats.org/officeDocument/2006/relationships/image"/><Relationship Id="rId4" Target="../media/image26.svg" Type="http://schemas.openxmlformats.org/officeDocument/2006/relationships/image"/><Relationship Id="rId5" Target="../media/image27.png" Type="http://schemas.openxmlformats.org/officeDocument/2006/relationships/image"/><Relationship Id="rId6" Target="https://tkachevaphoto.com/about-us" TargetMode="External" Type="http://schemas.openxmlformats.org/officeDocument/2006/relationships/hyperlink"/><Relationship Id="rId7" Target="../media/image12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png" Type="http://schemas.openxmlformats.org/officeDocument/2006/relationships/image"/><Relationship Id="rId3" Target="../media/image29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0.jpeg" Type="http://schemas.openxmlformats.org/officeDocument/2006/relationships/image"/><Relationship Id="rId3" Target="../media/image31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2.png" Type="http://schemas.openxmlformats.org/officeDocument/2006/relationships/image"/><Relationship Id="rId3" Target="../media/image33.svg" Type="http://schemas.openxmlformats.org/officeDocument/2006/relationships/image"/><Relationship Id="rId4" Target="../media/image34.png" Type="http://schemas.openxmlformats.org/officeDocument/2006/relationships/image"/><Relationship Id="rId5" Target="../media/image35.svg" Type="http://schemas.openxmlformats.org/officeDocument/2006/relationships/image"/><Relationship Id="rId6" Target="../media/image36.png" Type="http://schemas.openxmlformats.org/officeDocument/2006/relationships/image"/><Relationship Id="rId7" Target="../media/image37.svg" Type="http://schemas.openxmlformats.org/officeDocument/2006/relationships/image"/><Relationship Id="rId8" Target="../media/image38.png" Type="http://schemas.openxmlformats.org/officeDocument/2006/relationships/image"/><Relationship Id="rId9" Target="../media/image39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png" Type="http://schemas.openxmlformats.org/officeDocument/2006/relationships/image"/><Relationship Id="rId3" Target="../media/image41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039001" y="580201"/>
            <a:ext cx="4345877" cy="4458757"/>
          </a:xfrm>
          <a:custGeom>
            <a:avLst/>
            <a:gdLst/>
            <a:ahLst/>
            <a:cxnLst/>
            <a:rect r="r" b="b" t="t" l="l"/>
            <a:pathLst>
              <a:path h="4458757" w="4345877">
                <a:moveTo>
                  <a:pt x="0" y="0"/>
                </a:moveTo>
                <a:lnTo>
                  <a:pt x="4345877" y="0"/>
                </a:lnTo>
                <a:lnTo>
                  <a:pt x="4345877" y="4458757"/>
                </a:lnTo>
                <a:lnTo>
                  <a:pt x="0" y="445875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133337" y="4457562"/>
            <a:ext cx="10021326" cy="17592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334"/>
              </a:lnSpc>
            </a:pPr>
            <a:r>
              <a:rPr lang="en-US" b="true" sz="10239" spc="286">
                <a:solidFill>
                  <a:srgbClr val="404040"/>
                </a:solidFill>
                <a:latin typeface="Inter Bold"/>
                <a:ea typeface="Inter Bold"/>
                <a:cs typeface="Inter Bold"/>
                <a:sym typeface="Inter Bold"/>
              </a:rPr>
              <a:t>“RESONANCE”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735845"/>
            <a:ext cx="5368740" cy="17733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56"/>
              </a:lnSpc>
            </a:pPr>
            <a:r>
              <a:rPr lang="en-US" sz="2341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MODULE NAME </a:t>
            </a:r>
          </a:p>
          <a:p>
            <a:pPr algn="l">
              <a:lnSpc>
                <a:spcPts val="2856"/>
              </a:lnSpc>
            </a:pPr>
            <a:r>
              <a:rPr lang="en-US" sz="2341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BMSW4011 </a:t>
            </a:r>
          </a:p>
          <a:p>
            <a:pPr algn="l">
              <a:lnSpc>
                <a:spcPts val="2856"/>
              </a:lnSpc>
            </a:pPr>
            <a:r>
              <a:rPr lang="en-US" sz="2341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MANAGING ENTERPRISE</a:t>
            </a:r>
          </a:p>
          <a:p>
            <a:pPr algn="l">
              <a:lnSpc>
                <a:spcPts val="2856"/>
              </a:lnSpc>
            </a:pPr>
            <a:r>
              <a:rPr lang="en-US" sz="2341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MODULE LEAD: MEL SQUIRE</a:t>
            </a:r>
          </a:p>
          <a:p>
            <a:pPr algn="l">
              <a:lnSpc>
                <a:spcPts val="2856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3284399" y="8414402"/>
            <a:ext cx="3963307" cy="8438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349"/>
              </a:lnSpc>
            </a:pPr>
            <a:r>
              <a:rPr lang="en-US" sz="2745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Anastasiia Tkachova</a:t>
            </a:r>
          </a:p>
          <a:p>
            <a:pPr algn="r">
              <a:lnSpc>
                <a:spcPts val="3349"/>
              </a:lnSpc>
            </a:pPr>
            <a:r>
              <a:rPr lang="en-US" sz="2745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2416011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742126" y="1355472"/>
            <a:ext cx="2512675" cy="2718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June 2025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3456322" y="7880510"/>
            <a:ext cx="3798479" cy="423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349"/>
              </a:lnSpc>
            </a:pPr>
            <a:r>
              <a:rPr lang="en-US" sz="2745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PRESENTED BY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4851123" y="1019175"/>
            <a:ext cx="2408177" cy="2718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DATE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144010" y="1294079"/>
            <a:ext cx="8209754" cy="8826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TABLE OF CONTENTS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4896389" y="3145060"/>
            <a:ext cx="2703940" cy="291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ABOUT US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723769" y="3145060"/>
            <a:ext cx="2703940" cy="291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LOCATION &amp; HR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4896389" y="4530787"/>
            <a:ext cx="2703940" cy="5387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THE STORY BEHIND RESONANCE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723769" y="4654612"/>
            <a:ext cx="2703940" cy="5387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FINANCIAL OVERVIEW</a:t>
            </a:r>
          </a:p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SWOT ANALYSIS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4896389" y="6111211"/>
            <a:ext cx="2703940" cy="291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VISION AND MISSION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723769" y="6111211"/>
            <a:ext cx="2703940" cy="291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MARKETING STRATEGY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896389" y="7444135"/>
            <a:ext cx="2703940" cy="5387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OBJECTIVES &amp; STRUCTURE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725254" y="7551344"/>
            <a:ext cx="2703940" cy="291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WHY ME?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31023" y="1379804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31023" y="1719705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3316620" y="2873549"/>
            <a:ext cx="886691" cy="886691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9682" lIns="39682" bIns="39682" rIns="39682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16" id="16"/>
          <p:cNvSpPr txBox="true"/>
          <p:nvPr/>
        </p:nvSpPr>
        <p:spPr>
          <a:xfrm rot="0">
            <a:off x="3391092" y="2906161"/>
            <a:ext cx="737747" cy="6724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35"/>
              </a:lnSpc>
            </a:pPr>
            <a:r>
              <a:rPr lang="en-US" sz="3525">
                <a:solidFill>
                  <a:srgbClr val="8B9684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03</a:t>
            </a:r>
          </a:p>
        </p:txBody>
      </p:sp>
      <p:grpSp>
        <p:nvGrpSpPr>
          <p:cNvPr name="Group 17" id="17"/>
          <p:cNvGrpSpPr/>
          <p:nvPr/>
        </p:nvGrpSpPr>
        <p:grpSpPr>
          <a:xfrm rot="0">
            <a:off x="9144000" y="2873549"/>
            <a:ext cx="886691" cy="886691"/>
            <a:chOff x="0" y="0"/>
            <a:chExt cx="812800" cy="8128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9682" lIns="39682" bIns="39682" rIns="39682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20" id="20"/>
          <p:cNvSpPr txBox="true"/>
          <p:nvPr/>
        </p:nvSpPr>
        <p:spPr>
          <a:xfrm rot="0">
            <a:off x="9218472" y="2906161"/>
            <a:ext cx="737747" cy="6724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35"/>
              </a:lnSpc>
            </a:pPr>
            <a:r>
              <a:rPr lang="en-US" sz="3525">
                <a:solidFill>
                  <a:srgbClr val="8B9684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07</a:t>
            </a:r>
          </a:p>
        </p:txBody>
      </p:sp>
      <p:grpSp>
        <p:nvGrpSpPr>
          <p:cNvPr name="Group 21" id="21"/>
          <p:cNvGrpSpPr/>
          <p:nvPr/>
        </p:nvGrpSpPr>
        <p:grpSpPr>
          <a:xfrm rot="0">
            <a:off x="3316620" y="4377822"/>
            <a:ext cx="886691" cy="886691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3316620" y="4410535"/>
            <a:ext cx="886691" cy="6725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32"/>
              </a:lnSpc>
            </a:pPr>
            <a:r>
              <a:rPr lang="en-US" sz="352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04</a:t>
            </a:r>
          </a:p>
        </p:txBody>
      </p:sp>
      <p:grpSp>
        <p:nvGrpSpPr>
          <p:cNvPr name="Group 25" id="25"/>
          <p:cNvGrpSpPr/>
          <p:nvPr/>
        </p:nvGrpSpPr>
        <p:grpSpPr>
          <a:xfrm rot="0">
            <a:off x="9144000" y="4377822"/>
            <a:ext cx="886691" cy="886691"/>
            <a:chOff x="0" y="0"/>
            <a:chExt cx="812800" cy="81280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27" id="27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28" id="28"/>
          <p:cNvSpPr txBox="true"/>
          <p:nvPr/>
        </p:nvSpPr>
        <p:spPr>
          <a:xfrm rot="0">
            <a:off x="9144000" y="4410535"/>
            <a:ext cx="886691" cy="6725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32"/>
              </a:lnSpc>
            </a:pPr>
            <a:r>
              <a:rPr lang="en-US" sz="352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08</a:t>
            </a:r>
          </a:p>
        </p:txBody>
      </p:sp>
      <p:grpSp>
        <p:nvGrpSpPr>
          <p:cNvPr name="Group 29" id="29"/>
          <p:cNvGrpSpPr/>
          <p:nvPr/>
        </p:nvGrpSpPr>
        <p:grpSpPr>
          <a:xfrm rot="0">
            <a:off x="3316620" y="5844844"/>
            <a:ext cx="876404" cy="876404"/>
            <a:chOff x="0" y="0"/>
            <a:chExt cx="812800" cy="812800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31" id="31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32" id="32"/>
          <p:cNvSpPr txBox="true"/>
          <p:nvPr/>
        </p:nvSpPr>
        <p:spPr>
          <a:xfrm rot="0">
            <a:off x="3316620" y="5885045"/>
            <a:ext cx="876404" cy="6545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05</a:t>
            </a:r>
          </a:p>
        </p:txBody>
      </p:sp>
      <p:grpSp>
        <p:nvGrpSpPr>
          <p:cNvPr name="Group 33" id="33"/>
          <p:cNvGrpSpPr/>
          <p:nvPr/>
        </p:nvGrpSpPr>
        <p:grpSpPr>
          <a:xfrm rot="0">
            <a:off x="9144000" y="5844844"/>
            <a:ext cx="876404" cy="876404"/>
            <a:chOff x="0" y="0"/>
            <a:chExt cx="812800" cy="812800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35" id="35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36" id="36"/>
          <p:cNvSpPr txBox="true"/>
          <p:nvPr/>
        </p:nvSpPr>
        <p:spPr>
          <a:xfrm rot="0">
            <a:off x="9144000" y="5885045"/>
            <a:ext cx="876404" cy="6545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10</a:t>
            </a:r>
          </a:p>
        </p:txBody>
      </p:sp>
      <p:grpSp>
        <p:nvGrpSpPr>
          <p:cNvPr name="Group 37" id="37"/>
          <p:cNvGrpSpPr/>
          <p:nvPr/>
        </p:nvGrpSpPr>
        <p:grpSpPr>
          <a:xfrm rot="0">
            <a:off x="3316620" y="7337124"/>
            <a:ext cx="876404" cy="876404"/>
            <a:chOff x="0" y="0"/>
            <a:chExt cx="812800" cy="812800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39" id="39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40" id="40"/>
          <p:cNvSpPr txBox="true"/>
          <p:nvPr/>
        </p:nvSpPr>
        <p:spPr>
          <a:xfrm rot="0">
            <a:off x="3316620" y="7377325"/>
            <a:ext cx="876404" cy="6545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06</a:t>
            </a:r>
          </a:p>
        </p:txBody>
      </p:sp>
      <p:grpSp>
        <p:nvGrpSpPr>
          <p:cNvPr name="Group 41" id="41"/>
          <p:cNvGrpSpPr/>
          <p:nvPr/>
        </p:nvGrpSpPr>
        <p:grpSpPr>
          <a:xfrm rot="0">
            <a:off x="9144000" y="7299119"/>
            <a:ext cx="876404" cy="876404"/>
            <a:chOff x="0" y="0"/>
            <a:chExt cx="812800" cy="81280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43" id="43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44" id="44"/>
          <p:cNvSpPr txBox="true"/>
          <p:nvPr/>
        </p:nvSpPr>
        <p:spPr>
          <a:xfrm rot="0">
            <a:off x="9144000" y="7339320"/>
            <a:ext cx="876404" cy="6545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12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10725254" y="8788579"/>
            <a:ext cx="2703940" cy="291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REFERENCES</a:t>
            </a:r>
          </a:p>
        </p:txBody>
      </p:sp>
      <p:grpSp>
        <p:nvGrpSpPr>
          <p:cNvPr name="Group 46" id="46"/>
          <p:cNvGrpSpPr/>
          <p:nvPr/>
        </p:nvGrpSpPr>
        <p:grpSpPr>
          <a:xfrm rot="0">
            <a:off x="9144000" y="8536354"/>
            <a:ext cx="876404" cy="876404"/>
            <a:chOff x="0" y="0"/>
            <a:chExt cx="812800" cy="812800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</p:sp>
        <p:sp>
          <p:nvSpPr>
            <p:cNvPr name="TextBox 48" id="48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49" id="49"/>
          <p:cNvSpPr txBox="true"/>
          <p:nvPr/>
        </p:nvSpPr>
        <p:spPr>
          <a:xfrm rot="0">
            <a:off x="9144000" y="8576555"/>
            <a:ext cx="876404" cy="6545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16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551409"/>
            <a:ext cx="801428" cy="801428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5805630" y="8829976"/>
            <a:ext cx="1453670" cy="428324"/>
            <a:chOff x="0" y="0"/>
            <a:chExt cx="952367" cy="280615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952367" cy="280615"/>
            </a:xfrm>
            <a:custGeom>
              <a:avLst/>
              <a:gdLst/>
              <a:ahLst/>
              <a:cxnLst/>
              <a:rect r="r" b="b" t="t" l="l"/>
              <a:pathLst>
                <a:path h="280615" w="952367">
                  <a:moveTo>
                    <a:pt x="140308" y="0"/>
                  </a:moveTo>
                  <a:lnTo>
                    <a:pt x="812059" y="0"/>
                  </a:lnTo>
                  <a:cubicBezTo>
                    <a:pt x="889549" y="0"/>
                    <a:pt x="952367" y="62818"/>
                    <a:pt x="952367" y="140308"/>
                  </a:cubicBezTo>
                  <a:lnTo>
                    <a:pt x="952367" y="140308"/>
                  </a:lnTo>
                  <a:cubicBezTo>
                    <a:pt x="952367" y="177519"/>
                    <a:pt x="937585" y="213207"/>
                    <a:pt x="911272" y="239520"/>
                  </a:cubicBezTo>
                  <a:cubicBezTo>
                    <a:pt x="884959" y="265833"/>
                    <a:pt x="849271" y="280615"/>
                    <a:pt x="812059" y="280615"/>
                  </a:cubicBezTo>
                  <a:lnTo>
                    <a:pt x="140308" y="280615"/>
                  </a:lnTo>
                  <a:cubicBezTo>
                    <a:pt x="62818" y="280615"/>
                    <a:pt x="0" y="217797"/>
                    <a:pt x="0" y="140308"/>
                  </a:cubicBezTo>
                  <a:lnTo>
                    <a:pt x="0" y="140308"/>
                  </a:lnTo>
                  <a:cubicBezTo>
                    <a:pt x="0" y="62818"/>
                    <a:pt x="62818" y="0"/>
                    <a:pt x="14030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28575"/>
              <a:ext cx="952367" cy="309190"/>
            </a:xfrm>
            <a:prstGeom prst="rect">
              <a:avLst/>
            </a:prstGeom>
          </p:spPr>
          <p:txBody>
            <a:bodyPr anchor="ctr" rtlCol="false" tIns="40640" lIns="40640" bIns="40640" rIns="40640"/>
            <a:lstStyle/>
            <a:p>
              <a:pPr algn="ctr">
                <a:lnSpc>
                  <a:spcPts val="2127"/>
                </a:lnSpc>
              </a:pPr>
            </a:p>
          </p:txBody>
        </p:sp>
      </p:grpSp>
      <p:sp>
        <p:nvSpPr>
          <p:cNvPr name="AutoShape 8" id="8"/>
          <p:cNvSpPr/>
          <p:nvPr/>
        </p:nvSpPr>
        <p:spPr>
          <a:xfrm>
            <a:off x="16187602" y="9044138"/>
            <a:ext cx="714075" cy="0"/>
          </a:xfrm>
          <a:prstGeom prst="line">
            <a:avLst/>
          </a:prstGeom>
          <a:ln cap="flat" w="19050">
            <a:solidFill>
              <a:srgbClr val="000000">
                <a:alpha val="70980"/>
              </a:srgbClr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Freeform 9" id="9"/>
          <p:cNvSpPr/>
          <p:nvPr/>
        </p:nvSpPr>
        <p:spPr>
          <a:xfrm flipH="false" flipV="false" rot="0">
            <a:off x="9144000" y="1741428"/>
            <a:ext cx="7771579" cy="6421267"/>
          </a:xfrm>
          <a:custGeom>
            <a:avLst/>
            <a:gdLst/>
            <a:ahLst/>
            <a:cxnLst/>
            <a:rect r="r" b="b" t="t" l="l"/>
            <a:pathLst>
              <a:path h="6421267" w="7771579">
                <a:moveTo>
                  <a:pt x="0" y="0"/>
                </a:moveTo>
                <a:lnTo>
                  <a:pt x="7771579" y="0"/>
                </a:lnTo>
                <a:lnTo>
                  <a:pt x="7771579" y="6421267"/>
                </a:lnTo>
                <a:lnTo>
                  <a:pt x="0" y="64212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096011" y="2586197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03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285038" y="2230918"/>
            <a:ext cx="5642538" cy="12582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697"/>
              </a:lnSpc>
              <a:spcBef>
                <a:spcPct val="0"/>
              </a:spcBef>
            </a:pPr>
            <a:r>
              <a:rPr lang="en-US" b="true" sz="7129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ABOUT US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429414" y="3955885"/>
            <a:ext cx="6892091" cy="40605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Hello! </a:t>
            </a: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My name is Anastasiia Tkachova </a:t>
            </a: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(ID 2416011) </a:t>
            </a: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I’m the founder of Resonance  a soulful, creative and healing space that combines photography, personal development and conscious community-building. </a:t>
            </a: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1234089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028700" y="1573990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019754" y="1028700"/>
            <a:ext cx="3961546" cy="3151773"/>
            <a:chOff x="0" y="0"/>
            <a:chExt cx="5282061" cy="4202364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20165" r="0" b="20165"/>
            <a:stretch>
              <a:fillRect/>
            </a:stretch>
          </p:blipFill>
          <p:spPr>
            <a:xfrm flipH="false" flipV="false">
              <a:off x="0" y="0"/>
              <a:ext cx="5282061" cy="4202364"/>
            </a:xfrm>
            <a:prstGeom prst="rect">
              <a:avLst/>
            </a:prstGeom>
          </p:spPr>
        </p:pic>
      </p:grpSp>
      <p:grpSp>
        <p:nvGrpSpPr>
          <p:cNvPr name="Group 4" id="4"/>
          <p:cNvGrpSpPr/>
          <p:nvPr/>
        </p:nvGrpSpPr>
        <p:grpSpPr>
          <a:xfrm rot="0">
            <a:off x="13019754" y="5023702"/>
            <a:ext cx="3961546" cy="3229947"/>
            <a:chOff x="0" y="0"/>
            <a:chExt cx="5282061" cy="4306596"/>
          </a:xfrm>
        </p:grpSpPr>
        <p:pic>
          <p:nvPicPr>
            <p:cNvPr name="Picture 5" id="5"/>
            <p:cNvPicPr>
              <a:picLocks noChangeAspect="true"/>
            </p:cNvPicPr>
            <p:nvPr/>
          </p:nvPicPr>
          <p:blipFill>
            <a:blip r:embed="rId3"/>
            <a:srcRect l="306" t="39224" r="306" b="0"/>
            <a:stretch>
              <a:fillRect/>
            </a:stretch>
          </p:blipFill>
          <p:spPr>
            <a:xfrm flipH="false" flipV="false">
              <a:off x="0" y="0"/>
              <a:ext cx="5282061" cy="4306596"/>
            </a:xfrm>
            <a:prstGeom prst="rect">
              <a:avLst/>
            </a:prstGeom>
          </p:spPr>
        </p:pic>
      </p:grpSp>
      <p:grpSp>
        <p:nvGrpSpPr>
          <p:cNvPr name="Group 6" id="6"/>
          <p:cNvGrpSpPr/>
          <p:nvPr/>
        </p:nvGrpSpPr>
        <p:grpSpPr>
          <a:xfrm rot="0">
            <a:off x="1028700" y="1392242"/>
            <a:ext cx="801428" cy="801428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7830899" y="1028700"/>
            <a:ext cx="3947525" cy="3151773"/>
            <a:chOff x="0" y="0"/>
            <a:chExt cx="5263366" cy="4202364"/>
          </a:xfrm>
        </p:grpSpPr>
        <p:pic>
          <p:nvPicPr>
            <p:cNvPr name="Picture 10" id="10"/>
            <p:cNvPicPr>
              <a:picLocks noChangeAspect="true"/>
            </p:cNvPicPr>
            <p:nvPr/>
          </p:nvPicPr>
          <p:blipFill>
            <a:blip r:embed="rId4"/>
            <a:srcRect l="0" t="23203" r="0" b="23203"/>
            <a:stretch>
              <a:fillRect/>
            </a:stretch>
          </p:blipFill>
          <p:spPr>
            <a:xfrm flipH="false" flipV="false">
              <a:off x="0" y="0"/>
              <a:ext cx="5263366" cy="4202364"/>
            </a:xfrm>
            <a:prstGeom prst="rect">
              <a:avLst/>
            </a:prstGeom>
          </p:spPr>
        </p:pic>
      </p:grpSp>
      <p:sp>
        <p:nvSpPr>
          <p:cNvPr name="TextBox 11" id="11"/>
          <p:cNvSpPr txBox="true"/>
          <p:nvPr/>
        </p:nvSpPr>
        <p:spPr>
          <a:xfrm rot="0">
            <a:off x="2111233" y="923925"/>
            <a:ext cx="3788459" cy="40943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270"/>
              </a:lnSpc>
            </a:pPr>
          </a:p>
          <a:p>
            <a:pPr algn="l">
              <a:lnSpc>
                <a:spcPts val="5270"/>
              </a:lnSpc>
            </a:pPr>
            <a:r>
              <a:rPr lang="en-US" sz="4320" b="true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The Sto</a:t>
            </a:r>
            <a:r>
              <a:rPr lang="en-US" sz="4320" b="true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RY BEHIND RESONANCE</a:t>
            </a:r>
          </a:p>
          <a:p>
            <a:pPr algn="l">
              <a:lnSpc>
                <a:spcPts val="5270"/>
              </a:lnSpc>
            </a:pPr>
          </a:p>
          <a:p>
            <a:pPr algn="l">
              <a:lnSpc>
                <a:spcPts val="5270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762817" y="4565893"/>
            <a:ext cx="4485290" cy="52607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71"/>
              </a:lnSpc>
            </a:pPr>
          </a:p>
          <a:p>
            <a:pPr algn="l" marL="561339" indent="-280669" lvl="1">
              <a:lnSpc>
                <a:spcPts val="3171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F</a:t>
            </a: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rom Ukraine to Wales — se</a:t>
            </a: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eking meaning and connection</a:t>
            </a: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</a:p>
          <a:p>
            <a:pPr algn="l" marL="561339" indent="-280669" lvl="1">
              <a:lnSpc>
                <a:spcPts val="3171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Inspired by personal journey of healing and creativity</a:t>
            </a: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7994618" y="6415039"/>
            <a:ext cx="3620085" cy="28604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71"/>
              </a:lnSpc>
            </a:pPr>
          </a:p>
          <a:p>
            <a:pPr algn="l" marL="561339" indent="-280669" lvl="1">
              <a:lnSpc>
                <a:spcPts val="3171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</a:t>
            </a: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response to a growing need for safe, conscious spaces</a:t>
            </a: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096011" y="1427029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04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994618" y="4565893"/>
            <a:ext cx="3620085" cy="28604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71"/>
              </a:lnSpc>
            </a:pPr>
          </a:p>
          <a:p>
            <a:pPr algn="l" marL="561339" indent="-280669" lvl="1">
              <a:lnSpc>
                <a:spcPts val="3171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Comb</a:t>
            </a: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ining photography, Human Design, and soulful community</a:t>
            </a: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3369539" y="2156574"/>
            <a:ext cx="4535838" cy="2551409"/>
            <a:chOff x="0" y="0"/>
            <a:chExt cx="6047784" cy="3401879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7786" r="0" b="7786"/>
            <a:stretch>
              <a:fillRect/>
            </a:stretch>
          </p:blipFill>
          <p:spPr>
            <a:xfrm flipH="false" flipV="false">
              <a:off x="0" y="0"/>
              <a:ext cx="6047784" cy="3401879"/>
            </a:xfrm>
            <a:prstGeom prst="rect">
              <a:avLst/>
            </a:prstGeom>
          </p:spPr>
        </p:pic>
      </p:grpSp>
      <p:grpSp>
        <p:nvGrpSpPr>
          <p:cNvPr name="Group 4" id="4"/>
          <p:cNvGrpSpPr/>
          <p:nvPr/>
        </p:nvGrpSpPr>
        <p:grpSpPr>
          <a:xfrm rot="0">
            <a:off x="10649305" y="2077133"/>
            <a:ext cx="4535838" cy="2551409"/>
            <a:chOff x="0" y="0"/>
            <a:chExt cx="6047784" cy="3401879"/>
          </a:xfrm>
        </p:grpSpPr>
        <p:pic>
          <p:nvPicPr>
            <p:cNvPr name="Picture 5" id="5"/>
            <p:cNvPicPr>
              <a:picLocks noChangeAspect="true"/>
            </p:cNvPicPr>
            <p:nvPr/>
          </p:nvPicPr>
          <p:blipFill>
            <a:blip r:embed="rId3"/>
            <a:srcRect l="0" t="7786" r="0" b="7786"/>
            <a:stretch>
              <a:fillRect/>
            </a:stretch>
          </p:blipFill>
          <p:spPr>
            <a:xfrm flipH="false" flipV="false">
              <a:off x="0" y="0"/>
              <a:ext cx="6047784" cy="3401879"/>
            </a:xfrm>
            <a:prstGeom prst="rect">
              <a:avLst/>
            </a:prstGeom>
          </p:spPr>
        </p:pic>
      </p:grpSp>
      <p:sp>
        <p:nvSpPr>
          <p:cNvPr name="TextBox 6" id="6"/>
          <p:cNvSpPr txBox="true"/>
          <p:nvPr/>
        </p:nvSpPr>
        <p:spPr>
          <a:xfrm rot="0">
            <a:off x="1667051" y="6354597"/>
            <a:ext cx="7940814" cy="20603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 brings together three core offerings: </a:t>
            </a:r>
          </a:p>
          <a:p>
            <a:pPr algn="l">
              <a:lnSpc>
                <a:spcPts val="3171"/>
              </a:lnSpc>
            </a:pPr>
          </a:p>
          <a:p>
            <a:pPr algn="l" marL="561339" indent="-280669" lvl="1">
              <a:lnSpc>
                <a:spcPts val="3171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professional photography</a:t>
            </a:r>
          </a:p>
          <a:p>
            <a:pPr algn="l" marL="561339" indent="-280669" lvl="1">
              <a:lnSpc>
                <a:spcPts val="3171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self-discovery tools like Human Design and Tarot</a:t>
            </a:r>
          </a:p>
          <a:p>
            <a:pPr algn="l" marL="561339" indent="-280669" lvl="1">
              <a:lnSpc>
                <a:spcPts val="3171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community networking events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087321" y="6354597"/>
            <a:ext cx="6100281" cy="1660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To create a supportive, soulful space for creative expression and authentic connection.</a:t>
            </a:r>
          </a:p>
          <a:p>
            <a:pPr algn="ctr">
              <a:lnSpc>
                <a:spcPts val="3171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3885433" y="4850917"/>
            <a:ext cx="6005075" cy="10515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320"/>
              </a:lnSpc>
              <a:spcBef>
                <a:spcPct val="0"/>
              </a:spcBef>
            </a:pPr>
            <a:r>
              <a:rPr lang="en-US" b="true" sz="6000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VISION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944898" y="4850917"/>
            <a:ext cx="6866995" cy="10515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320"/>
              </a:lnSpc>
              <a:spcBef>
                <a:spcPct val="0"/>
              </a:spcBef>
            </a:pPr>
            <a:r>
              <a:rPr lang="en-US" b="true" sz="6000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MISSION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1028700" y="2551409"/>
            <a:ext cx="801428" cy="801428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1096011" y="2586197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05</a:t>
            </a:r>
          </a:p>
        </p:txBody>
      </p:sp>
      <p:grpSp>
        <p:nvGrpSpPr>
          <p:cNvPr name="Group 14" id="14"/>
          <p:cNvGrpSpPr/>
          <p:nvPr/>
        </p:nvGrpSpPr>
        <p:grpSpPr>
          <a:xfrm rot="0">
            <a:off x="15805630" y="2924513"/>
            <a:ext cx="1453670" cy="428324"/>
            <a:chOff x="0" y="0"/>
            <a:chExt cx="952367" cy="280615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952367" cy="280615"/>
            </a:xfrm>
            <a:custGeom>
              <a:avLst/>
              <a:gdLst/>
              <a:ahLst/>
              <a:cxnLst/>
              <a:rect r="r" b="b" t="t" l="l"/>
              <a:pathLst>
                <a:path h="280615" w="952367">
                  <a:moveTo>
                    <a:pt x="140308" y="0"/>
                  </a:moveTo>
                  <a:lnTo>
                    <a:pt x="812059" y="0"/>
                  </a:lnTo>
                  <a:cubicBezTo>
                    <a:pt x="889549" y="0"/>
                    <a:pt x="952367" y="62818"/>
                    <a:pt x="952367" y="140308"/>
                  </a:cubicBezTo>
                  <a:lnTo>
                    <a:pt x="952367" y="140308"/>
                  </a:lnTo>
                  <a:cubicBezTo>
                    <a:pt x="952367" y="177519"/>
                    <a:pt x="937585" y="213207"/>
                    <a:pt x="911272" y="239520"/>
                  </a:cubicBezTo>
                  <a:cubicBezTo>
                    <a:pt x="884959" y="265833"/>
                    <a:pt x="849271" y="280615"/>
                    <a:pt x="812059" y="280615"/>
                  </a:cubicBezTo>
                  <a:lnTo>
                    <a:pt x="140308" y="280615"/>
                  </a:lnTo>
                  <a:cubicBezTo>
                    <a:pt x="62818" y="280615"/>
                    <a:pt x="0" y="217797"/>
                    <a:pt x="0" y="140308"/>
                  </a:cubicBezTo>
                  <a:lnTo>
                    <a:pt x="0" y="140308"/>
                  </a:lnTo>
                  <a:cubicBezTo>
                    <a:pt x="0" y="62818"/>
                    <a:pt x="62818" y="0"/>
                    <a:pt x="14030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66675"/>
              <a:ext cx="952367" cy="347290"/>
            </a:xfrm>
            <a:prstGeom prst="rect">
              <a:avLst/>
            </a:prstGeom>
          </p:spPr>
          <p:txBody>
            <a:bodyPr anchor="ctr" rtlCol="false" tIns="40640" lIns="40640" bIns="40640" rIns="40640"/>
            <a:lstStyle/>
            <a:p>
              <a:pPr algn="ctr">
                <a:lnSpc>
                  <a:spcPts val="2127"/>
                </a:lnSpc>
              </a:pPr>
            </a:p>
          </p:txBody>
        </p:sp>
      </p:grpSp>
      <p:sp>
        <p:nvSpPr>
          <p:cNvPr name="AutoShape 17" id="17"/>
          <p:cNvSpPr/>
          <p:nvPr/>
        </p:nvSpPr>
        <p:spPr>
          <a:xfrm>
            <a:off x="16187602" y="3138675"/>
            <a:ext cx="714075" cy="0"/>
          </a:xfrm>
          <a:prstGeom prst="line">
            <a:avLst/>
          </a:prstGeom>
          <a:ln cap="flat" w="19050">
            <a:solidFill>
              <a:srgbClr val="000000">
                <a:alpha val="70980"/>
              </a:srgbClr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TextBox 18" id="18"/>
          <p:cNvSpPr txBox="true"/>
          <p:nvPr/>
        </p:nvSpPr>
        <p:spPr>
          <a:xfrm rot="0">
            <a:off x="1028700" y="1234089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28700" y="1573990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551409"/>
            <a:ext cx="801428" cy="801428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096011" y="2586197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06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3541386" y="1048237"/>
            <a:ext cx="12801432" cy="1079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409"/>
              </a:lnSpc>
              <a:spcBef>
                <a:spcPct val="0"/>
              </a:spcBef>
            </a:pPr>
            <a:r>
              <a:rPr lang="en-US" b="true" sz="6073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OBJECTIVES &amp; STRUCTURE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7277117" y="3127549"/>
            <a:ext cx="10664339" cy="20603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Our goals</a:t>
            </a: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are SMART and</a:t>
            </a: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re</a:t>
            </a: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alistic for the first year:</a:t>
            </a: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-       Hos</a:t>
            </a: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 2 events monthly,</a:t>
            </a: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-       Build a client base of 30 regulars,</a:t>
            </a: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-       Grow our Instagram to 1,500 followers.</a:t>
            </a:r>
          </a:p>
          <a:p>
            <a:pPr algn="l">
              <a:lnSpc>
                <a:spcPts val="3171"/>
              </a:lnSpc>
            </a:pPr>
          </a:p>
        </p:txBody>
      </p:sp>
      <p:grpSp>
        <p:nvGrpSpPr>
          <p:cNvPr name="Group 8" id="8"/>
          <p:cNvGrpSpPr/>
          <p:nvPr/>
        </p:nvGrpSpPr>
        <p:grpSpPr>
          <a:xfrm rot="0">
            <a:off x="15805630" y="5814501"/>
            <a:ext cx="1453670" cy="428324"/>
            <a:chOff x="0" y="0"/>
            <a:chExt cx="952367" cy="280615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952367" cy="280615"/>
            </a:xfrm>
            <a:custGeom>
              <a:avLst/>
              <a:gdLst/>
              <a:ahLst/>
              <a:cxnLst/>
              <a:rect r="r" b="b" t="t" l="l"/>
              <a:pathLst>
                <a:path h="280615" w="952367">
                  <a:moveTo>
                    <a:pt x="140308" y="0"/>
                  </a:moveTo>
                  <a:lnTo>
                    <a:pt x="812059" y="0"/>
                  </a:lnTo>
                  <a:cubicBezTo>
                    <a:pt x="889549" y="0"/>
                    <a:pt x="952367" y="62818"/>
                    <a:pt x="952367" y="140308"/>
                  </a:cubicBezTo>
                  <a:lnTo>
                    <a:pt x="952367" y="140308"/>
                  </a:lnTo>
                  <a:cubicBezTo>
                    <a:pt x="952367" y="177519"/>
                    <a:pt x="937585" y="213207"/>
                    <a:pt x="911272" y="239520"/>
                  </a:cubicBezTo>
                  <a:cubicBezTo>
                    <a:pt x="884959" y="265833"/>
                    <a:pt x="849271" y="280615"/>
                    <a:pt x="812059" y="280615"/>
                  </a:cubicBezTo>
                  <a:lnTo>
                    <a:pt x="140308" y="280615"/>
                  </a:lnTo>
                  <a:cubicBezTo>
                    <a:pt x="62818" y="280615"/>
                    <a:pt x="0" y="217797"/>
                    <a:pt x="0" y="140308"/>
                  </a:cubicBezTo>
                  <a:lnTo>
                    <a:pt x="0" y="140308"/>
                  </a:lnTo>
                  <a:cubicBezTo>
                    <a:pt x="0" y="62818"/>
                    <a:pt x="62818" y="0"/>
                    <a:pt x="14030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114300"/>
              <a:ext cx="952367" cy="394915"/>
            </a:xfrm>
            <a:prstGeom prst="rect">
              <a:avLst/>
            </a:prstGeom>
          </p:spPr>
          <p:txBody>
            <a:bodyPr anchor="ctr" rtlCol="false" tIns="40640" lIns="40640" bIns="40640" rIns="40640"/>
            <a:lstStyle/>
            <a:p>
              <a:pPr algn="ctr">
                <a:lnSpc>
                  <a:spcPts val="3639"/>
                </a:lnSpc>
              </a:pPr>
            </a:p>
          </p:txBody>
        </p:sp>
      </p:grpSp>
      <p:sp>
        <p:nvSpPr>
          <p:cNvPr name="AutoShape 11" id="11"/>
          <p:cNvSpPr/>
          <p:nvPr/>
        </p:nvSpPr>
        <p:spPr>
          <a:xfrm>
            <a:off x="16187602" y="6028663"/>
            <a:ext cx="714075" cy="0"/>
          </a:xfrm>
          <a:prstGeom prst="line">
            <a:avLst/>
          </a:prstGeom>
          <a:ln cap="flat" w="19050">
            <a:solidFill>
              <a:srgbClr val="000000">
                <a:alpha val="70980"/>
              </a:srgbClr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TextBox 12" id="12"/>
          <p:cNvSpPr txBox="true"/>
          <p:nvPr/>
        </p:nvSpPr>
        <p:spPr>
          <a:xfrm rot="0">
            <a:off x="6862130" y="6308889"/>
            <a:ext cx="10039546" cy="24603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Legally, we operate as a sole trader — </a:t>
            </a: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giving full control with low overhead. </a:t>
            </a:r>
          </a:p>
          <a:p>
            <a:pPr algn="ctr">
              <a:lnSpc>
                <a:spcPts val="3171"/>
              </a:lnSpc>
            </a:pP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This structure is ideal in the early phase for flexibility </a:t>
            </a:r>
          </a:p>
          <a:p>
            <a:pPr algn="ctr">
              <a:lnSpc>
                <a:spcPts val="3171"/>
              </a:lnSpc>
              <a:spcBef>
                <a:spcPct val="0"/>
              </a:spcBef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and fast adaptation.</a:t>
            </a:r>
          </a:p>
          <a:p>
            <a:pPr algn="ctr">
              <a:lnSpc>
                <a:spcPts val="3171"/>
              </a:lnSpc>
              <a:spcBef>
                <a:spcPct val="0"/>
              </a:spcBef>
            </a:pPr>
          </a:p>
        </p:txBody>
      </p:sp>
      <p:grpSp>
        <p:nvGrpSpPr>
          <p:cNvPr name="Group 13" id="13"/>
          <p:cNvGrpSpPr/>
          <p:nvPr/>
        </p:nvGrpSpPr>
        <p:grpSpPr>
          <a:xfrm rot="0">
            <a:off x="2193517" y="2551409"/>
            <a:ext cx="4293026" cy="5366282"/>
            <a:chOff x="0" y="0"/>
            <a:chExt cx="812800" cy="10160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1016000"/>
            </a:xfrm>
            <a:custGeom>
              <a:avLst/>
              <a:gdLst/>
              <a:ahLst/>
              <a:cxnLst/>
              <a:rect r="r" b="b" t="t" l="l"/>
              <a:pathLst>
                <a:path h="1016000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1016000"/>
                  </a:lnTo>
                  <a:lnTo>
                    <a:pt x="0" y="1016000"/>
                  </a:lnTo>
                  <a:close/>
                </a:path>
              </a:pathLst>
            </a:custGeom>
            <a:blipFill>
              <a:blip r:embed="rId2"/>
              <a:stretch>
                <a:fillRect l="-58720" t="0" r="-28896" b="0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2193517" y="2551409"/>
            <a:ext cx="4293026" cy="5366282"/>
            <a:chOff x="0" y="0"/>
            <a:chExt cx="2709333" cy="3386667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2709333" cy="3386667"/>
            </a:xfrm>
            <a:custGeom>
              <a:avLst/>
              <a:gdLst/>
              <a:ahLst/>
              <a:cxnLst/>
              <a:rect r="r" b="b" t="t" l="l"/>
              <a:pathLst>
                <a:path h="3386667" w="2709333">
                  <a:moveTo>
                    <a:pt x="0" y="0"/>
                  </a:moveTo>
                  <a:lnTo>
                    <a:pt x="2709333" y="0"/>
                  </a:lnTo>
                  <a:lnTo>
                    <a:pt x="2709333" y="3386667"/>
                  </a:lnTo>
                  <a:lnTo>
                    <a:pt x="0" y="3386667"/>
                  </a:lnTo>
                  <a:close/>
                </a:path>
              </a:pathLst>
            </a:custGeom>
            <a:solidFill>
              <a:srgbClr val="162023">
                <a:alpha val="60000"/>
              </a:srgbClr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9525"/>
              <a:ext cx="2709333" cy="3377142"/>
            </a:xfrm>
            <a:prstGeom prst="rect">
              <a:avLst/>
            </a:prstGeom>
          </p:spPr>
          <p:txBody>
            <a:bodyPr anchor="ctr" rtlCol="false" tIns="40640" lIns="40640" bIns="40640" rIns="40640"/>
            <a:lstStyle/>
            <a:p>
              <a:pPr algn="ctr">
                <a:lnSpc>
                  <a:spcPts val="1008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2622819" y="4845331"/>
            <a:ext cx="3434421" cy="8534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36"/>
              </a:lnSpc>
            </a:pPr>
            <a:r>
              <a:rPr lang="en-US" sz="3130" spc="-275">
                <a:solidFill>
                  <a:srgbClr val="FFFFFF"/>
                </a:solidFill>
                <a:latin typeface="Old Standard"/>
                <a:ea typeface="Old Standard"/>
                <a:cs typeface="Old Standard"/>
                <a:sym typeface="Old Standard"/>
              </a:rPr>
              <a:t>NETWORKING &amp; </a:t>
            </a:r>
            <a:r>
              <a:rPr lang="en-US" b="true" sz="3130" spc="-275">
                <a:solidFill>
                  <a:srgbClr val="FFFFFF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COLLABORATION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2622819" y="2961662"/>
            <a:ext cx="1717210" cy="1489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51"/>
              </a:lnSpc>
            </a:pPr>
            <a:r>
              <a:rPr lang="en-US" sz="876" b="true">
                <a:solidFill>
                  <a:srgbClr val="FFFFFF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RESONANCE 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3481424" y="7352652"/>
            <a:ext cx="1717210" cy="219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1"/>
              </a:lnSpc>
            </a:pPr>
            <a:r>
              <a:rPr lang="en-US" sz="709" b="true">
                <a:solidFill>
                  <a:srgbClr val="FFFFFF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@RESONANCE_NETWORKING_WALES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551409"/>
            <a:ext cx="801428" cy="801428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8112795" y="1028700"/>
            <a:ext cx="3086826" cy="4940884"/>
            <a:chOff x="0" y="0"/>
            <a:chExt cx="4115767" cy="6587846"/>
          </a:xfrm>
        </p:grpSpPr>
        <p:pic>
          <p:nvPicPr>
            <p:cNvPr name="Picture 6" id="6"/>
            <p:cNvPicPr>
              <a:picLocks noChangeAspect="true"/>
            </p:cNvPicPr>
            <p:nvPr/>
          </p:nvPicPr>
          <p:blipFill>
            <a:blip r:embed="rId2"/>
            <a:srcRect l="9497" t="0" r="9497" b="0"/>
            <a:stretch>
              <a:fillRect/>
            </a:stretch>
          </p:blipFill>
          <p:spPr>
            <a:xfrm flipH="false" flipV="false">
              <a:off x="0" y="0"/>
              <a:ext cx="4115767" cy="6587846"/>
            </a:xfrm>
            <a:prstGeom prst="rect">
              <a:avLst/>
            </a:prstGeom>
          </p:spPr>
        </p:pic>
      </p:grpSp>
      <p:grpSp>
        <p:nvGrpSpPr>
          <p:cNvPr name="Group 7" id="7"/>
          <p:cNvGrpSpPr/>
          <p:nvPr/>
        </p:nvGrpSpPr>
        <p:grpSpPr>
          <a:xfrm rot="0">
            <a:off x="8393809" y="6469210"/>
            <a:ext cx="3086826" cy="3386539"/>
            <a:chOff x="0" y="0"/>
            <a:chExt cx="4115767" cy="4515386"/>
          </a:xfrm>
        </p:grpSpPr>
        <p:pic>
          <p:nvPicPr>
            <p:cNvPr name="Picture 8" id="8"/>
            <p:cNvPicPr>
              <a:picLocks noChangeAspect="true"/>
            </p:cNvPicPr>
            <p:nvPr/>
          </p:nvPicPr>
          <p:blipFill>
            <a:blip r:embed="rId3"/>
            <a:srcRect l="4425" t="0" r="4425" b="0"/>
            <a:stretch>
              <a:fillRect/>
            </a:stretch>
          </p:blipFill>
          <p:spPr>
            <a:xfrm flipH="false" flipV="false">
              <a:off x="0" y="0"/>
              <a:ext cx="4115767" cy="4515386"/>
            </a:xfrm>
            <a:prstGeom prst="rect">
              <a:avLst/>
            </a:prstGeom>
          </p:spPr>
        </p:pic>
      </p:grpSp>
      <p:grpSp>
        <p:nvGrpSpPr>
          <p:cNvPr name="Group 9" id="9"/>
          <p:cNvGrpSpPr/>
          <p:nvPr/>
        </p:nvGrpSpPr>
        <p:grpSpPr>
          <a:xfrm rot="0">
            <a:off x="13518905" y="6767935"/>
            <a:ext cx="3086826" cy="2789090"/>
            <a:chOff x="0" y="0"/>
            <a:chExt cx="4115767" cy="3718787"/>
          </a:xfrm>
        </p:grpSpPr>
        <p:pic>
          <p:nvPicPr>
            <p:cNvPr name="Picture 10" id="10"/>
            <p:cNvPicPr>
              <a:picLocks noChangeAspect="true"/>
            </p:cNvPicPr>
            <p:nvPr/>
          </p:nvPicPr>
          <p:blipFill>
            <a:blip r:embed="rId4"/>
            <a:srcRect l="0" t="4822" r="0" b="4822"/>
            <a:stretch>
              <a:fillRect/>
            </a:stretch>
          </p:blipFill>
          <p:spPr>
            <a:xfrm flipH="false" flipV="false">
              <a:off x="0" y="0"/>
              <a:ext cx="4115767" cy="3718787"/>
            </a:xfrm>
            <a:prstGeom prst="rect">
              <a:avLst/>
            </a:prstGeom>
          </p:spPr>
        </p:pic>
      </p:grpSp>
      <p:grpSp>
        <p:nvGrpSpPr>
          <p:cNvPr name="Group 11" id="11"/>
          <p:cNvGrpSpPr/>
          <p:nvPr/>
        </p:nvGrpSpPr>
        <p:grpSpPr>
          <a:xfrm rot="0">
            <a:off x="16382146" y="9427425"/>
            <a:ext cx="1453670" cy="428324"/>
            <a:chOff x="0" y="0"/>
            <a:chExt cx="952367" cy="280615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952367" cy="280615"/>
            </a:xfrm>
            <a:custGeom>
              <a:avLst/>
              <a:gdLst/>
              <a:ahLst/>
              <a:cxnLst/>
              <a:rect r="r" b="b" t="t" l="l"/>
              <a:pathLst>
                <a:path h="280615" w="952367">
                  <a:moveTo>
                    <a:pt x="140308" y="0"/>
                  </a:moveTo>
                  <a:lnTo>
                    <a:pt x="812059" y="0"/>
                  </a:lnTo>
                  <a:cubicBezTo>
                    <a:pt x="889549" y="0"/>
                    <a:pt x="952367" y="62818"/>
                    <a:pt x="952367" y="140308"/>
                  </a:cubicBezTo>
                  <a:lnTo>
                    <a:pt x="952367" y="140308"/>
                  </a:lnTo>
                  <a:cubicBezTo>
                    <a:pt x="952367" y="177519"/>
                    <a:pt x="937585" y="213207"/>
                    <a:pt x="911272" y="239520"/>
                  </a:cubicBezTo>
                  <a:cubicBezTo>
                    <a:pt x="884959" y="265833"/>
                    <a:pt x="849271" y="280615"/>
                    <a:pt x="812059" y="280615"/>
                  </a:cubicBezTo>
                  <a:lnTo>
                    <a:pt x="140308" y="280615"/>
                  </a:lnTo>
                  <a:cubicBezTo>
                    <a:pt x="62818" y="280615"/>
                    <a:pt x="0" y="217797"/>
                    <a:pt x="0" y="140308"/>
                  </a:cubicBezTo>
                  <a:lnTo>
                    <a:pt x="0" y="140308"/>
                  </a:lnTo>
                  <a:cubicBezTo>
                    <a:pt x="0" y="62818"/>
                    <a:pt x="62818" y="0"/>
                    <a:pt x="14030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66675"/>
              <a:ext cx="952367" cy="347290"/>
            </a:xfrm>
            <a:prstGeom prst="rect">
              <a:avLst/>
            </a:prstGeom>
          </p:spPr>
          <p:txBody>
            <a:bodyPr anchor="ctr" rtlCol="false" tIns="40640" lIns="40640" bIns="40640" rIns="40640"/>
            <a:lstStyle/>
            <a:p>
              <a:pPr algn="ctr">
                <a:lnSpc>
                  <a:spcPts val="2127"/>
                </a:lnSpc>
              </a:pPr>
            </a:p>
          </p:txBody>
        </p:sp>
      </p:grpSp>
      <p:sp>
        <p:nvSpPr>
          <p:cNvPr name="AutoShape 14" id="14"/>
          <p:cNvSpPr/>
          <p:nvPr/>
        </p:nvSpPr>
        <p:spPr>
          <a:xfrm>
            <a:off x="16716333" y="9632062"/>
            <a:ext cx="714075" cy="0"/>
          </a:xfrm>
          <a:prstGeom prst="line">
            <a:avLst/>
          </a:prstGeom>
          <a:ln cap="flat" w="19050">
            <a:solidFill>
              <a:srgbClr val="000000">
                <a:alpha val="70980"/>
              </a:srgbClr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Freeform 15" id="15"/>
          <p:cNvSpPr/>
          <p:nvPr/>
        </p:nvSpPr>
        <p:spPr>
          <a:xfrm flipH="false" flipV="false" rot="0">
            <a:off x="2764215" y="5143500"/>
            <a:ext cx="5362894" cy="5502190"/>
          </a:xfrm>
          <a:custGeom>
            <a:avLst/>
            <a:gdLst/>
            <a:ahLst/>
            <a:cxnLst/>
            <a:rect r="r" b="b" t="t" l="l"/>
            <a:pathLst>
              <a:path h="5502190" w="5362894">
                <a:moveTo>
                  <a:pt x="0" y="0"/>
                </a:moveTo>
                <a:lnTo>
                  <a:pt x="5362894" y="0"/>
                </a:lnTo>
                <a:lnTo>
                  <a:pt x="5362894" y="5502190"/>
                </a:lnTo>
                <a:lnTo>
                  <a:pt x="0" y="55021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7021370" y="7736573"/>
            <a:ext cx="857171" cy="851813"/>
          </a:xfrm>
          <a:custGeom>
            <a:avLst/>
            <a:gdLst/>
            <a:ahLst/>
            <a:cxnLst/>
            <a:rect r="r" b="b" t="t" l="l"/>
            <a:pathLst>
              <a:path h="851813" w="857171">
                <a:moveTo>
                  <a:pt x="0" y="0"/>
                </a:moveTo>
                <a:lnTo>
                  <a:pt x="857171" y="0"/>
                </a:lnTo>
                <a:lnTo>
                  <a:pt x="857171" y="851813"/>
                </a:lnTo>
                <a:lnTo>
                  <a:pt x="0" y="85181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677359" y="3482848"/>
            <a:ext cx="7084095" cy="10516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99"/>
              </a:lnSpc>
              <a:spcBef>
                <a:spcPct val="0"/>
              </a:spcBef>
            </a:pPr>
            <a:r>
              <a:rPr lang="en-US" b="true" sz="5983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LOCATION &amp; HR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677359" y="4543975"/>
            <a:ext cx="6344011" cy="28604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We are currently hosting events in The Thirsty Elephant Café in Pontyclun —</a:t>
            </a: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a space provided to us free for community activities.</a:t>
            </a: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Our next step is to open a small creative studio in Cardiff.</a:t>
            </a:r>
          </a:p>
          <a:p>
            <a:pPr algn="l">
              <a:lnSpc>
                <a:spcPts val="3171"/>
              </a:lnSpc>
            </a:pPr>
          </a:p>
        </p:txBody>
      </p:sp>
      <p:sp>
        <p:nvSpPr>
          <p:cNvPr name="TextBox 19" id="19"/>
          <p:cNvSpPr txBox="true"/>
          <p:nvPr/>
        </p:nvSpPr>
        <p:spPr>
          <a:xfrm rot="0">
            <a:off x="11749108" y="962025"/>
            <a:ext cx="5681300" cy="52607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At first, I’ll manage operations myself, then expand by hiring a freelance assistant, a part-time social media manager and inviting guest practitioners for workshops.</a:t>
            </a:r>
          </a:p>
          <a:p>
            <a:pPr algn="l">
              <a:lnSpc>
                <a:spcPts val="3171"/>
              </a:lnSpc>
            </a:pPr>
          </a:p>
          <a:p>
            <a:pPr algn="l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We have also partnered with a local HR consultancy who are assisting in building our policies and procedure portfolio. They have given us support and advice on the next steps to take regarding compliance. </a:t>
            </a:r>
          </a:p>
          <a:p>
            <a:pPr algn="l">
              <a:lnSpc>
                <a:spcPts val="3171"/>
              </a:lnSpc>
            </a:pPr>
          </a:p>
        </p:txBody>
      </p:sp>
      <p:sp>
        <p:nvSpPr>
          <p:cNvPr name="TextBox 20" id="20"/>
          <p:cNvSpPr txBox="true"/>
          <p:nvPr/>
        </p:nvSpPr>
        <p:spPr>
          <a:xfrm rot="0">
            <a:off x="1096011" y="2586197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07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028700" y="1234089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028700" y="1573990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name="Freeform 23" id="23"/>
          <p:cNvSpPr/>
          <p:nvPr/>
        </p:nvSpPr>
        <p:spPr>
          <a:xfrm flipH="false" flipV="false" rot="0">
            <a:off x="12147384" y="7664625"/>
            <a:ext cx="857171" cy="851813"/>
          </a:xfrm>
          <a:custGeom>
            <a:avLst/>
            <a:gdLst/>
            <a:ahLst/>
            <a:cxnLst/>
            <a:rect r="r" b="b" t="t" l="l"/>
            <a:pathLst>
              <a:path h="851813" w="857171">
                <a:moveTo>
                  <a:pt x="0" y="0"/>
                </a:moveTo>
                <a:lnTo>
                  <a:pt x="857171" y="0"/>
                </a:lnTo>
                <a:lnTo>
                  <a:pt x="857171" y="851814"/>
                </a:lnTo>
                <a:lnTo>
                  <a:pt x="0" y="8518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551409"/>
            <a:ext cx="801428" cy="801428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5805630" y="2924513"/>
            <a:ext cx="1453670" cy="428324"/>
            <a:chOff x="0" y="0"/>
            <a:chExt cx="952367" cy="280615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952367" cy="280615"/>
            </a:xfrm>
            <a:custGeom>
              <a:avLst/>
              <a:gdLst/>
              <a:ahLst/>
              <a:cxnLst/>
              <a:rect r="r" b="b" t="t" l="l"/>
              <a:pathLst>
                <a:path h="280615" w="952367">
                  <a:moveTo>
                    <a:pt x="140308" y="0"/>
                  </a:moveTo>
                  <a:lnTo>
                    <a:pt x="812059" y="0"/>
                  </a:lnTo>
                  <a:cubicBezTo>
                    <a:pt x="889549" y="0"/>
                    <a:pt x="952367" y="62818"/>
                    <a:pt x="952367" y="140308"/>
                  </a:cubicBezTo>
                  <a:lnTo>
                    <a:pt x="952367" y="140308"/>
                  </a:lnTo>
                  <a:cubicBezTo>
                    <a:pt x="952367" y="177519"/>
                    <a:pt x="937585" y="213207"/>
                    <a:pt x="911272" y="239520"/>
                  </a:cubicBezTo>
                  <a:cubicBezTo>
                    <a:pt x="884959" y="265833"/>
                    <a:pt x="849271" y="280615"/>
                    <a:pt x="812059" y="280615"/>
                  </a:cubicBezTo>
                  <a:lnTo>
                    <a:pt x="140308" y="280615"/>
                  </a:lnTo>
                  <a:cubicBezTo>
                    <a:pt x="62818" y="280615"/>
                    <a:pt x="0" y="217797"/>
                    <a:pt x="0" y="140308"/>
                  </a:cubicBezTo>
                  <a:lnTo>
                    <a:pt x="0" y="140308"/>
                  </a:lnTo>
                  <a:cubicBezTo>
                    <a:pt x="0" y="62818"/>
                    <a:pt x="62818" y="0"/>
                    <a:pt x="14030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66675"/>
              <a:ext cx="952367" cy="347290"/>
            </a:xfrm>
            <a:prstGeom prst="rect">
              <a:avLst/>
            </a:prstGeom>
          </p:spPr>
          <p:txBody>
            <a:bodyPr anchor="ctr" rtlCol="false" tIns="40640" lIns="40640" bIns="40640" rIns="40640"/>
            <a:lstStyle/>
            <a:p>
              <a:pPr algn="ctr">
                <a:lnSpc>
                  <a:spcPts val="2127"/>
                </a:lnSpc>
              </a:pPr>
            </a:p>
          </p:txBody>
        </p:sp>
      </p:grpSp>
      <p:sp>
        <p:nvSpPr>
          <p:cNvPr name="AutoShape 8" id="8"/>
          <p:cNvSpPr/>
          <p:nvPr/>
        </p:nvSpPr>
        <p:spPr>
          <a:xfrm>
            <a:off x="16187602" y="3138675"/>
            <a:ext cx="714075" cy="0"/>
          </a:xfrm>
          <a:prstGeom prst="line">
            <a:avLst/>
          </a:prstGeom>
          <a:ln cap="flat" w="19050">
            <a:solidFill>
              <a:srgbClr val="000000">
                <a:alpha val="70980"/>
              </a:srgbClr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Freeform 9" id="9"/>
          <p:cNvSpPr/>
          <p:nvPr/>
        </p:nvSpPr>
        <p:spPr>
          <a:xfrm flipH="false" flipV="false" rot="0">
            <a:off x="7846147" y="5339882"/>
            <a:ext cx="8341455" cy="4480004"/>
          </a:xfrm>
          <a:custGeom>
            <a:avLst/>
            <a:gdLst/>
            <a:ahLst/>
            <a:cxnLst/>
            <a:rect r="r" b="b" t="t" l="l"/>
            <a:pathLst>
              <a:path h="4480004" w="8341455">
                <a:moveTo>
                  <a:pt x="0" y="0"/>
                </a:moveTo>
                <a:lnTo>
                  <a:pt x="8341455" y="0"/>
                </a:lnTo>
                <a:lnTo>
                  <a:pt x="8341455" y="4480004"/>
                </a:lnTo>
                <a:lnTo>
                  <a:pt x="0" y="448000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7991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2285038" y="5339882"/>
            <a:ext cx="4114800" cy="4114800"/>
          </a:xfrm>
          <a:custGeom>
            <a:avLst/>
            <a:gdLst/>
            <a:ahLst/>
            <a:cxnLst/>
            <a:rect r="r" b="b" t="t" l="l"/>
            <a:pathLst>
              <a:path h="4114800" w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3541375" y="805700"/>
            <a:ext cx="11309748" cy="19944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54"/>
              </a:lnSpc>
            </a:pPr>
            <a:r>
              <a:rPr lang="en-US" b="true" sz="6028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FINANCIAL OVERVIEW</a:t>
            </a:r>
          </a:p>
          <a:p>
            <a:pPr algn="ctr">
              <a:lnSpc>
                <a:spcPts val="7354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830128" y="2224360"/>
            <a:ext cx="13975502" cy="32604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Initial startup costs for six months are just over £2,000, covered through savings and small support.</a:t>
            </a:r>
          </a:p>
          <a:p>
            <a:pPr algn="ctr">
              <a:lnSpc>
                <a:spcPts val="3171"/>
              </a:lnSpc>
            </a:pP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Revenue comes from event tickets, private sessions and photography.</a:t>
            </a:r>
          </a:p>
          <a:p>
            <a:pPr algn="ctr">
              <a:lnSpc>
                <a:spcPts val="3171"/>
              </a:lnSpc>
            </a:pP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With your £50,000 investment, we’ll secure a studio, hire support, upgrade our gear and run strategic advertising to scale the business.</a:t>
            </a:r>
          </a:p>
          <a:p>
            <a:pPr algn="ctr">
              <a:lnSpc>
                <a:spcPts val="3171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096011" y="2586197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08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028700" y="1234089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028700" y="1573990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000741" y="3086100"/>
            <a:ext cx="220412" cy="5877649"/>
          </a:xfrm>
          <a:custGeom>
            <a:avLst/>
            <a:gdLst/>
            <a:ahLst/>
            <a:cxnLst/>
            <a:rect r="r" b="b" t="t" l="l"/>
            <a:pathLst>
              <a:path h="5877649" w="220412">
                <a:moveTo>
                  <a:pt x="0" y="0"/>
                </a:moveTo>
                <a:lnTo>
                  <a:pt x="220411" y="0"/>
                </a:lnTo>
                <a:lnTo>
                  <a:pt x="220411" y="5877649"/>
                </a:lnTo>
                <a:lnTo>
                  <a:pt x="0" y="58776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480308" y="800100"/>
            <a:ext cx="9261277" cy="10769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40"/>
              </a:lnSpc>
            </a:pPr>
            <a:r>
              <a:rPr lang="en-US" sz="5600" b="true">
                <a:solidFill>
                  <a:srgbClr val="00000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SWOT Analysis – Resonance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5400000">
            <a:off x="9108089" y="2896837"/>
            <a:ext cx="226127" cy="6030049"/>
          </a:xfrm>
          <a:custGeom>
            <a:avLst/>
            <a:gdLst/>
            <a:ahLst/>
            <a:cxnLst/>
            <a:rect r="r" b="b" t="t" l="l"/>
            <a:pathLst>
              <a:path h="6030049" w="226127">
                <a:moveTo>
                  <a:pt x="0" y="0"/>
                </a:moveTo>
                <a:lnTo>
                  <a:pt x="226127" y="0"/>
                </a:lnTo>
                <a:lnTo>
                  <a:pt x="226127" y="6030049"/>
                </a:lnTo>
                <a:lnTo>
                  <a:pt x="0" y="60300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2663168"/>
            <a:ext cx="7078876" cy="31889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true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Strengths</a:t>
            </a:r>
          </a:p>
          <a:p>
            <a:pPr algn="ctr">
              <a:lnSpc>
                <a:spcPts val="2520"/>
              </a:lnSpc>
            </a:pP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Unique blend of services: photography, Human Design, Tarot, and soulful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community events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12+ years of experience and trust in creative + personal development fields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Low start-up costs and free venue available for Phase 1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Existing audience base and Instagram presence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9796798" y="2663168"/>
            <a:ext cx="7078876" cy="31889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true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Weaknesses</a:t>
            </a:r>
          </a:p>
          <a:p>
            <a:pPr algn="ctr">
              <a:lnSpc>
                <a:spcPts val="2520"/>
              </a:lnSpc>
            </a:pP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Solo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founder — limited time and capacity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Brand is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new — time needed to build local trust and recognition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Limited financial resources without investment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Non-traditional offer might require extra explanation for some audiences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6122670"/>
            <a:ext cx="7782218" cy="35032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true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Opportunities</a:t>
            </a:r>
          </a:p>
          <a:p>
            <a:pPr algn="ctr">
              <a:lnSpc>
                <a:spcPts val="2520"/>
              </a:lnSpc>
            </a:pP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Growing demand for wellness and personal growth spaces in the UK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ommunity of immigrants and creatives in Wales seeking safe and expressive spaces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Potential collaborations with local therapists, coaches, artists and small businesses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Expansion through workshops, courses, private sessions, and monthly subscriptions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9796798" y="6122670"/>
            <a:ext cx="7078876" cy="2560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true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Threats</a:t>
            </a:r>
          </a:p>
          <a:p>
            <a:pPr algn="ctr">
              <a:lnSpc>
                <a:spcPts val="2520"/>
              </a:lnSpc>
            </a:pP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Economic uncertainty may affect discretionary spending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Competition from more established wellness</a:t>
            </a: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studios or events</a:t>
            </a:r>
          </a:p>
          <a:p>
            <a:pPr algn="ctr" marL="388620" indent="-194310" lvl="1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Inconsistent event attendance in the beginning phase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681049" y="5295849"/>
            <a:ext cx="4892719" cy="5082037"/>
            <a:chOff x="0" y="0"/>
            <a:chExt cx="6523625" cy="6776049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564" t="0" r="564" b="0"/>
            <a:stretch>
              <a:fillRect/>
            </a:stretch>
          </p:blipFill>
          <p:spPr>
            <a:xfrm flipH="false" flipV="false">
              <a:off x="0" y="0"/>
              <a:ext cx="6523625" cy="6776049"/>
            </a:xfrm>
            <a:prstGeom prst="rect">
              <a:avLst/>
            </a:prstGeom>
          </p:spPr>
        </p:pic>
      </p:grpSp>
      <p:grpSp>
        <p:nvGrpSpPr>
          <p:cNvPr name="Group 4" id="4"/>
          <p:cNvGrpSpPr/>
          <p:nvPr/>
        </p:nvGrpSpPr>
        <p:grpSpPr>
          <a:xfrm rot="0">
            <a:off x="1028700" y="2551409"/>
            <a:ext cx="801428" cy="801428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5805630" y="2924513"/>
            <a:ext cx="1453670" cy="428324"/>
            <a:chOff x="0" y="0"/>
            <a:chExt cx="952367" cy="28061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952367" cy="280615"/>
            </a:xfrm>
            <a:custGeom>
              <a:avLst/>
              <a:gdLst/>
              <a:ahLst/>
              <a:cxnLst/>
              <a:rect r="r" b="b" t="t" l="l"/>
              <a:pathLst>
                <a:path h="280615" w="952367">
                  <a:moveTo>
                    <a:pt x="140308" y="0"/>
                  </a:moveTo>
                  <a:lnTo>
                    <a:pt x="812059" y="0"/>
                  </a:lnTo>
                  <a:cubicBezTo>
                    <a:pt x="889549" y="0"/>
                    <a:pt x="952367" y="62818"/>
                    <a:pt x="952367" y="140308"/>
                  </a:cubicBezTo>
                  <a:lnTo>
                    <a:pt x="952367" y="140308"/>
                  </a:lnTo>
                  <a:cubicBezTo>
                    <a:pt x="952367" y="177519"/>
                    <a:pt x="937585" y="213207"/>
                    <a:pt x="911272" y="239520"/>
                  </a:cubicBezTo>
                  <a:cubicBezTo>
                    <a:pt x="884959" y="265833"/>
                    <a:pt x="849271" y="280615"/>
                    <a:pt x="812059" y="280615"/>
                  </a:cubicBezTo>
                  <a:lnTo>
                    <a:pt x="140308" y="280615"/>
                  </a:lnTo>
                  <a:cubicBezTo>
                    <a:pt x="62818" y="280615"/>
                    <a:pt x="0" y="217797"/>
                    <a:pt x="0" y="140308"/>
                  </a:cubicBezTo>
                  <a:lnTo>
                    <a:pt x="0" y="140308"/>
                  </a:lnTo>
                  <a:cubicBezTo>
                    <a:pt x="0" y="62818"/>
                    <a:pt x="62818" y="0"/>
                    <a:pt x="14030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66675"/>
              <a:ext cx="952367" cy="347290"/>
            </a:xfrm>
            <a:prstGeom prst="rect">
              <a:avLst/>
            </a:prstGeom>
          </p:spPr>
          <p:txBody>
            <a:bodyPr anchor="ctr" rtlCol="false" tIns="40640" lIns="40640" bIns="40640" rIns="40640"/>
            <a:lstStyle/>
            <a:p>
              <a:pPr algn="ctr">
                <a:lnSpc>
                  <a:spcPts val="2127"/>
                </a:lnSpc>
              </a:pPr>
            </a:p>
          </p:txBody>
        </p:sp>
      </p:grpSp>
      <p:sp>
        <p:nvSpPr>
          <p:cNvPr name="AutoShape 10" id="10"/>
          <p:cNvSpPr/>
          <p:nvPr/>
        </p:nvSpPr>
        <p:spPr>
          <a:xfrm>
            <a:off x="16187602" y="3138675"/>
            <a:ext cx="714075" cy="0"/>
          </a:xfrm>
          <a:prstGeom prst="line">
            <a:avLst/>
          </a:prstGeom>
          <a:ln cap="flat" w="19050">
            <a:solidFill>
              <a:srgbClr val="000000">
                <a:alpha val="70980"/>
              </a:srgbClr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Freeform 11" id="11"/>
          <p:cNvSpPr/>
          <p:nvPr/>
        </p:nvSpPr>
        <p:spPr>
          <a:xfrm flipH="false" flipV="false" rot="0">
            <a:off x="1830128" y="6415434"/>
            <a:ext cx="2842866" cy="2842866"/>
          </a:xfrm>
          <a:custGeom>
            <a:avLst/>
            <a:gdLst/>
            <a:ahLst/>
            <a:cxnLst/>
            <a:rect r="r" b="b" t="t" l="l"/>
            <a:pathLst>
              <a:path h="2842866" w="2842866">
                <a:moveTo>
                  <a:pt x="0" y="0"/>
                </a:moveTo>
                <a:lnTo>
                  <a:pt x="2842866" y="0"/>
                </a:lnTo>
                <a:lnTo>
                  <a:pt x="2842866" y="2842866"/>
                </a:lnTo>
                <a:lnTo>
                  <a:pt x="0" y="284286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3431369" y="6094783"/>
            <a:ext cx="3041324" cy="3041324"/>
          </a:xfrm>
          <a:custGeom>
            <a:avLst/>
            <a:gdLst/>
            <a:ahLst/>
            <a:cxnLst/>
            <a:rect r="r" b="b" t="t" l="l"/>
            <a:pathLst>
              <a:path h="3041324" w="3041324">
                <a:moveTo>
                  <a:pt x="0" y="0"/>
                </a:moveTo>
                <a:lnTo>
                  <a:pt x="3041324" y="0"/>
                </a:lnTo>
                <a:lnTo>
                  <a:pt x="3041324" y="3041324"/>
                </a:lnTo>
                <a:lnTo>
                  <a:pt x="0" y="3041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065699" y="2643347"/>
            <a:ext cx="11886332" cy="36605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We target conscious creatives, expats, and people aged 25 to 45.</a:t>
            </a:r>
          </a:p>
          <a:p>
            <a:pPr algn="ctr">
              <a:lnSpc>
                <a:spcPts val="3171"/>
              </a:lnSpc>
            </a:pP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Our voice is warm, soulful and empowering.</a:t>
            </a:r>
          </a:p>
          <a:p>
            <a:pPr algn="ctr">
              <a:lnSpc>
                <a:spcPts val="3171"/>
              </a:lnSpc>
            </a:pP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We use Instagram, TikTok, Facebook, and Eventbrite to promote events,</a:t>
            </a: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build community, and convert interest into loyalty.</a:t>
            </a:r>
          </a:p>
          <a:p>
            <a:pPr algn="ctr">
              <a:lnSpc>
                <a:spcPts val="3171"/>
              </a:lnSpc>
            </a:pP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Events are our best marketing tool — they’re both product and promotion.</a:t>
            </a:r>
          </a:p>
          <a:p>
            <a:pPr algn="ctr">
              <a:lnSpc>
                <a:spcPts val="3171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096011" y="2586197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10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5628895" y="8966288"/>
            <a:ext cx="655070" cy="291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5"/>
              </a:lnSpc>
            </a:pPr>
            <a:r>
              <a:rPr lang="en-US" sz="1644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01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1248691" y="8966288"/>
            <a:ext cx="650154" cy="291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5"/>
              </a:lnSpc>
            </a:pPr>
            <a:r>
              <a:rPr lang="en-US" sz="1644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02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6863572" y="8966288"/>
            <a:ext cx="590615" cy="291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5"/>
              </a:lnSpc>
            </a:pPr>
            <a:r>
              <a:rPr lang="en-US" sz="1644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03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817676" y="885825"/>
            <a:ext cx="12382378" cy="19944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54"/>
              </a:lnSpc>
            </a:pPr>
            <a:r>
              <a:rPr lang="en-US" b="true" sz="6028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MARKETING STRATEGY</a:t>
            </a:r>
          </a:p>
          <a:p>
            <a:pPr algn="ctr">
              <a:lnSpc>
                <a:spcPts val="7354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23587" y="5388809"/>
            <a:ext cx="3709983" cy="4463783"/>
            <a:chOff x="0" y="0"/>
            <a:chExt cx="4946644" cy="5951711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1537" t="0" r="1537" b="0"/>
            <a:stretch>
              <a:fillRect/>
            </a:stretch>
          </p:blipFill>
          <p:spPr>
            <a:xfrm flipH="false" flipV="false">
              <a:off x="0" y="0"/>
              <a:ext cx="4946644" cy="5951711"/>
            </a:xfrm>
            <a:prstGeom prst="rect">
              <a:avLst/>
            </a:prstGeom>
          </p:spPr>
        </p:pic>
      </p:grpSp>
      <p:grpSp>
        <p:nvGrpSpPr>
          <p:cNvPr name="Group 4" id="4"/>
          <p:cNvGrpSpPr/>
          <p:nvPr/>
        </p:nvGrpSpPr>
        <p:grpSpPr>
          <a:xfrm rot="0">
            <a:off x="1028700" y="2551409"/>
            <a:ext cx="801428" cy="801428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5805630" y="2924513"/>
            <a:ext cx="1453670" cy="428324"/>
            <a:chOff x="0" y="0"/>
            <a:chExt cx="952367" cy="28061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952367" cy="280615"/>
            </a:xfrm>
            <a:custGeom>
              <a:avLst/>
              <a:gdLst/>
              <a:ahLst/>
              <a:cxnLst/>
              <a:rect r="r" b="b" t="t" l="l"/>
              <a:pathLst>
                <a:path h="280615" w="952367">
                  <a:moveTo>
                    <a:pt x="140308" y="0"/>
                  </a:moveTo>
                  <a:lnTo>
                    <a:pt x="812059" y="0"/>
                  </a:lnTo>
                  <a:cubicBezTo>
                    <a:pt x="889549" y="0"/>
                    <a:pt x="952367" y="62818"/>
                    <a:pt x="952367" y="140308"/>
                  </a:cubicBezTo>
                  <a:lnTo>
                    <a:pt x="952367" y="140308"/>
                  </a:lnTo>
                  <a:cubicBezTo>
                    <a:pt x="952367" y="177519"/>
                    <a:pt x="937585" y="213207"/>
                    <a:pt x="911272" y="239520"/>
                  </a:cubicBezTo>
                  <a:cubicBezTo>
                    <a:pt x="884959" y="265833"/>
                    <a:pt x="849271" y="280615"/>
                    <a:pt x="812059" y="280615"/>
                  </a:cubicBezTo>
                  <a:lnTo>
                    <a:pt x="140308" y="280615"/>
                  </a:lnTo>
                  <a:cubicBezTo>
                    <a:pt x="62818" y="280615"/>
                    <a:pt x="0" y="217797"/>
                    <a:pt x="0" y="140308"/>
                  </a:cubicBezTo>
                  <a:lnTo>
                    <a:pt x="0" y="140308"/>
                  </a:lnTo>
                  <a:cubicBezTo>
                    <a:pt x="0" y="62818"/>
                    <a:pt x="62818" y="0"/>
                    <a:pt x="14030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66675"/>
              <a:ext cx="952367" cy="347290"/>
            </a:xfrm>
            <a:prstGeom prst="rect">
              <a:avLst/>
            </a:prstGeom>
          </p:spPr>
          <p:txBody>
            <a:bodyPr anchor="ctr" rtlCol="false" tIns="40640" lIns="40640" bIns="40640" rIns="40640"/>
            <a:lstStyle/>
            <a:p>
              <a:pPr algn="ctr">
                <a:lnSpc>
                  <a:spcPts val="2127"/>
                </a:lnSpc>
              </a:pPr>
            </a:p>
          </p:txBody>
        </p:sp>
      </p:grpSp>
      <p:sp>
        <p:nvSpPr>
          <p:cNvPr name="AutoShape 10" id="10"/>
          <p:cNvSpPr/>
          <p:nvPr/>
        </p:nvSpPr>
        <p:spPr>
          <a:xfrm>
            <a:off x="16187602" y="3138675"/>
            <a:ext cx="714075" cy="0"/>
          </a:xfrm>
          <a:prstGeom prst="line">
            <a:avLst/>
          </a:prstGeom>
          <a:ln cap="flat" w="19050">
            <a:solidFill>
              <a:srgbClr val="000000">
                <a:alpha val="70980"/>
              </a:srgbClr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TextBox 11" id="11"/>
          <p:cNvSpPr txBox="true"/>
          <p:nvPr/>
        </p:nvSpPr>
        <p:spPr>
          <a:xfrm rot="0">
            <a:off x="2914750" y="2278280"/>
            <a:ext cx="12212689" cy="32604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98"/>
              </a:lnSpc>
            </a:pPr>
            <a:r>
              <a:rPr lang="en-US" sz="262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You can see examples from our Instagram @renesance_networking_wales </a:t>
            </a:r>
          </a:p>
          <a:p>
            <a:pPr algn="ctr">
              <a:lnSpc>
                <a:spcPts val="3198"/>
              </a:lnSpc>
            </a:pPr>
            <a:r>
              <a:rPr lang="en-US" sz="262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including live reels, stories, posters and website.</a:t>
            </a:r>
          </a:p>
          <a:p>
            <a:pPr algn="ctr">
              <a:lnSpc>
                <a:spcPts val="3198"/>
              </a:lnSpc>
            </a:pPr>
          </a:p>
          <a:p>
            <a:pPr algn="ctr">
              <a:lnSpc>
                <a:spcPts val="3198"/>
              </a:lnSpc>
            </a:pPr>
            <a:r>
              <a:rPr lang="en-US" sz="262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We create stylish, friendly content through Canva and plan TikTok behind-the-scenes, client interviews and educational videos.</a:t>
            </a:r>
          </a:p>
          <a:p>
            <a:pPr algn="ctr">
              <a:lnSpc>
                <a:spcPts val="3198"/>
              </a:lnSpc>
            </a:pPr>
          </a:p>
          <a:p>
            <a:pPr algn="ctr">
              <a:lnSpc>
                <a:spcPts val="3198"/>
              </a:lnSpc>
            </a:pPr>
            <a:r>
              <a:rPr lang="en-US" sz="262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Our branding feels calm, grounded, yet modern, just like our mission.</a:t>
            </a:r>
          </a:p>
          <a:p>
            <a:pPr algn="ctr">
              <a:lnSpc>
                <a:spcPts val="3198"/>
              </a:lnSpc>
            </a:pPr>
          </a:p>
        </p:txBody>
      </p:sp>
      <p:grpSp>
        <p:nvGrpSpPr>
          <p:cNvPr name="Group 12" id="12"/>
          <p:cNvGrpSpPr/>
          <p:nvPr/>
        </p:nvGrpSpPr>
        <p:grpSpPr>
          <a:xfrm rot="0">
            <a:off x="12887652" y="5296576"/>
            <a:ext cx="3644813" cy="4556016"/>
            <a:chOff x="0" y="0"/>
            <a:chExt cx="812800" cy="10160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1016000"/>
            </a:xfrm>
            <a:custGeom>
              <a:avLst/>
              <a:gdLst/>
              <a:ahLst/>
              <a:cxnLst/>
              <a:rect r="r" b="b" t="t" l="l"/>
              <a:pathLst>
                <a:path h="1016000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1016000"/>
                  </a:lnTo>
                  <a:lnTo>
                    <a:pt x="0" y="1016000"/>
                  </a:lnTo>
                  <a:close/>
                </a:path>
              </a:pathLst>
            </a:custGeom>
            <a:solidFill>
              <a:srgbClr val="837F7B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4" id="14"/>
          <p:cNvGrpSpPr/>
          <p:nvPr/>
        </p:nvGrpSpPr>
        <p:grpSpPr>
          <a:xfrm rot="0">
            <a:off x="14397034" y="9313879"/>
            <a:ext cx="626049" cy="267461"/>
            <a:chOff x="0" y="0"/>
            <a:chExt cx="834732" cy="356615"/>
          </a:xfrm>
        </p:grpSpPr>
        <p:grpSp>
          <p:nvGrpSpPr>
            <p:cNvPr name="Group 15" id="15"/>
            <p:cNvGrpSpPr/>
            <p:nvPr/>
          </p:nvGrpSpPr>
          <p:grpSpPr>
            <a:xfrm rot="0">
              <a:off x="0" y="0"/>
              <a:ext cx="834732" cy="356615"/>
              <a:chOff x="0" y="0"/>
              <a:chExt cx="465367" cy="198814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465367" cy="198814"/>
              </a:xfrm>
              <a:custGeom>
                <a:avLst/>
                <a:gdLst/>
                <a:ahLst/>
                <a:cxnLst/>
                <a:rect r="r" b="b" t="t" l="l"/>
                <a:pathLst>
                  <a:path h="198814" w="465367">
                    <a:moveTo>
                      <a:pt x="99407" y="0"/>
                    </a:moveTo>
                    <a:lnTo>
                      <a:pt x="365960" y="0"/>
                    </a:lnTo>
                    <a:cubicBezTo>
                      <a:pt x="420861" y="0"/>
                      <a:pt x="465367" y="44506"/>
                      <a:pt x="465367" y="99407"/>
                    </a:cubicBezTo>
                    <a:lnTo>
                      <a:pt x="465367" y="99407"/>
                    </a:lnTo>
                    <a:cubicBezTo>
                      <a:pt x="465367" y="125772"/>
                      <a:pt x="454894" y="151056"/>
                      <a:pt x="436251" y="169699"/>
                    </a:cubicBezTo>
                    <a:cubicBezTo>
                      <a:pt x="417609" y="188341"/>
                      <a:pt x="392324" y="198814"/>
                      <a:pt x="365960" y="198814"/>
                    </a:cubicBezTo>
                    <a:lnTo>
                      <a:pt x="99407" y="198814"/>
                    </a:lnTo>
                    <a:cubicBezTo>
                      <a:pt x="44506" y="198814"/>
                      <a:pt x="0" y="154308"/>
                      <a:pt x="0" y="99407"/>
                    </a:cubicBezTo>
                    <a:lnTo>
                      <a:pt x="0" y="99407"/>
                    </a:lnTo>
                    <a:cubicBezTo>
                      <a:pt x="0" y="44506"/>
                      <a:pt x="44506" y="0"/>
                      <a:pt x="99407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rnd">
                <a:solidFill>
                  <a:srgbClr val="FFFFFF"/>
                </a:solidFill>
                <a:prstDash val="solid"/>
                <a:round/>
              </a:ln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19050"/>
                <a:ext cx="465367" cy="179764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1344"/>
                  </a:lnSpc>
                </a:pPr>
              </a:p>
            </p:txBody>
          </p:sp>
        </p:grpSp>
        <p:sp>
          <p:nvSpPr>
            <p:cNvPr name="Freeform 18" id="18"/>
            <p:cNvSpPr/>
            <p:nvPr/>
          </p:nvSpPr>
          <p:spPr>
            <a:xfrm flipH="false" flipV="false" rot="0">
              <a:off x="353927" y="96975"/>
              <a:ext cx="126879" cy="162665"/>
            </a:xfrm>
            <a:custGeom>
              <a:avLst/>
              <a:gdLst/>
              <a:ahLst/>
              <a:cxnLst/>
              <a:rect r="r" b="b" t="t" l="l"/>
              <a:pathLst>
                <a:path h="162665" w="126879">
                  <a:moveTo>
                    <a:pt x="0" y="0"/>
                  </a:moveTo>
                  <a:lnTo>
                    <a:pt x="126879" y="0"/>
                  </a:lnTo>
                  <a:lnTo>
                    <a:pt x="126879" y="162665"/>
                  </a:lnTo>
                  <a:lnTo>
                    <a:pt x="0" y="1626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9" id="19">
            <a:hlinkClick r:id="rId6" tooltip="https://tkachevaphoto.com/about-us"/>
          </p:cNvPr>
          <p:cNvSpPr/>
          <p:nvPr/>
        </p:nvSpPr>
        <p:spPr>
          <a:xfrm flipH="false" flipV="false" rot="0">
            <a:off x="6359834" y="5775737"/>
            <a:ext cx="5322522" cy="3805603"/>
          </a:xfrm>
          <a:custGeom>
            <a:avLst/>
            <a:gdLst/>
            <a:ahLst/>
            <a:cxnLst/>
            <a:rect r="r" b="b" t="t" l="l"/>
            <a:pathLst>
              <a:path h="3805603" w="5322522">
                <a:moveTo>
                  <a:pt x="0" y="0"/>
                </a:moveTo>
                <a:lnTo>
                  <a:pt x="5322521" y="0"/>
                </a:lnTo>
                <a:lnTo>
                  <a:pt x="5322521" y="3805603"/>
                </a:lnTo>
                <a:lnTo>
                  <a:pt x="0" y="38056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14161825" y="-396526"/>
            <a:ext cx="4345877" cy="4458757"/>
          </a:xfrm>
          <a:custGeom>
            <a:avLst/>
            <a:gdLst/>
            <a:ahLst/>
            <a:cxnLst/>
            <a:rect r="r" b="b" t="t" l="l"/>
            <a:pathLst>
              <a:path h="4458757" w="4345877">
                <a:moveTo>
                  <a:pt x="0" y="0"/>
                </a:moveTo>
                <a:lnTo>
                  <a:pt x="4345877" y="0"/>
                </a:lnTo>
                <a:lnTo>
                  <a:pt x="4345877" y="4458757"/>
                </a:lnTo>
                <a:lnTo>
                  <a:pt x="0" y="445875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1096011" y="2586197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11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5628895" y="8966288"/>
            <a:ext cx="655070" cy="291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5"/>
              </a:lnSpc>
            </a:pPr>
            <a:r>
              <a:rPr lang="en-US" sz="1644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01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1758225" y="8966288"/>
            <a:ext cx="650154" cy="291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5"/>
              </a:lnSpc>
            </a:pPr>
            <a:r>
              <a:rPr lang="en-US" sz="1644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02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6863572" y="8966288"/>
            <a:ext cx="590615" cy="291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05"/>
              </a:lnSpc>
            </a:pPr>
            <a:r>
              <a:rPr lang="en-US" sz="1644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03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3728887" y="1056355"/>
            <a:ext cx="11563154" cy="10515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19"/>
              </a:lnSpc>
              <a:spcBef>
                <a:spcPct val="0"/>
              </a:spcBef>
            </a:pPr>
            <a:r>
              <a:rPr lang="en-US" b="true" sz="5999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MARKETING EXAMPLES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5678634" y="9388058"/>
            <a:ext cx="489350" cy="955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744"/>
              </a:lnSpc>
              <a:spcBef>
                <a:spcPct val="0"/>
              </a:spcBef>
            </a:pPr>
            <a:r>
              <a:rPr lang="en-US" b="true" sz="531" spc="-18">
                <a:solidFill>
                  <a:srgbClr val="FFFFFF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(2025)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3218385" y="6241144"/>
            <a:ext cx="2949598" cy="24739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30"/>
              </a:lnSpc>
            </a:pPr>
            <a:r>
              <a:rPr lang="en-US" sz="2196" spc="-193">
                <a:solidFill>
                  <a:srgbClr val="FFFFFF"/>
                </a:solidFill>
                <a:latin typeface="Old Standard"/>
                <a:ea typeface="Old Standard"/>
                <a:cs typeface="Old Standard"/>
                <a:sym typeface="Old Standard"/>
              </a:rPr>
              <a:t>БУТИ ВИДИМИМ — ЦЕ НЕ ПРО УВАГУ. ЦЕ ПРО ПРИСУТНІСТЬ.</a:t>
            </a:r>
          </a:p>
          <a:p>
            <a:pPr algn="ctr">
              <a:lnSpc>
                <a:spcPts val="2130"/>
              </a:lnSpc>
            </a:pPr>
          </a:p>
          <a:p>
            <a:pPr algn="ctr">
              <a:lnSpc>
                <a:spcPts val="2130"/>
              </a:lnSpc>
            </a:pPr>
          </a:p>
          <a:p>
            <a:pPr algn="ctr">
              <a:lnSpc>
                <a:spcPts val="2130"/>
              </a:lnSpc>
            </a:pPr>
            <a:r>
              <a:rPr lang="en-US" sz="2196" spc="-193">
                <a:solidFill>
                  <a:srgbClr val="FFFFFF"/>
                </a:solidFill>
                <a:latin typeface="Old Standard"/>
                <a:ea typeface="Old Standard"/>
                <a:cs typeface="Old Standard"/>
                <a:sym typeface="Old Standard"/>
              </a:rPr>
              <a:t>BEING VISIBLE ISN’T ABOUT ATTENTION. IT’S ABOUT PRESENCE.</a:t>
            </a:r>
          </a:p>
          <a:p>
            <a:pPr algn="ctr">
              <a:lnSpc>
                <a:spcPts val="2130"/>
              </a:lnSpc>
            </a:pPr>
          </a:p>
        </p:txBody>
      </p:sp>
      <p:sp>
        <p:nvSpPr>
          <p:cNvPr name="TextBox 28" id="28"/>
          <p:cNvSpPr txBox="true"/>
          <p:nvPr/>
        </p:nvSpPr>
        <p:spPr>
          <a:xfrm rot="0">
            <a:off x="14161825" y="9150889"/>
            <a:ext cx="1130215" cy="955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44"/>
              </a:lnSpc>
              <a:spcBef>
                <a:spcPct val="0"/>
              </a:spcBef>
            </a:pPr>
            <a:r>
              <a:rPr lang="en-US" sz="531" spc="-46">
                <a:solidFill>
                  <a:srgbClr val="FFFFFF"/>
                </a:solidFill>
                <a:latin typeface="Old Standard"/>
                <a:ea typeface="Old Standard"/>
                <a:cs typeface="Old Standard"/>
                <a:sym typeface="Old Standard"/>
              </a:rPr>
              <a:t>@RESONANCE_NETWORKING_WALES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551409"/>
            <a:ext cx="801428" cy="801428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35867" lIns="35867" bIns="35867" rIns="35867"/>
            <a:lstStyle/>
            <a:p>
              <a:pPr algn="ctr">
                <a:lnSpc>
                  <a:spcPts val="2123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8110647" y="2385617"/>
            <a:ext cx="3086826" cy="4940884"/>
            <a:chOff x="0" y="0"/>
            <a:chExt cx="4115767" cy="6587846"/>
          </a:xfrm>
        </p:grpSpPr>
        <p:pic>
          <p:nvPicPr>
            <p:cNvPr name="Picture 6" id="6"/>
            <p:cNvPicPr>
              <a:picLocks noChangeAspect="true"/>
            </p:cNvPicPr>
            <p:nvPr/>
          </p:nvPicPr>
          <p:blipFill>
            <a:blip r:embed="rId2"/>
            <a:srcRect l="3376" t="0" r="3376" b="0"/>
            <a:stretch>
              <a:fillRect/>
            </a:stretch>
          </p:blipFill>
          <p:spPr>
            <a:xfrm flipH="false" flipV="false">
              <a:off x="0" y="0"/>
              <a:ext cx="4115767" cy="6587846"/>
            </a:xfrm>
            <a:prstGeom prst="rect">
              <a:avLst/>
            </a:prstGeom>
          </p:spPr>
        </p:pic>
      </p:grpSp>
      <p:sp>
        <p:nvSpPr>
          <p:cNvPr name="Freeform 7" id="7"/>
          <p:cNvSpPr/>
          <p:nvPr/>
        </p:nvSpPr>
        <p:spPr>
          <a:xfrm flipH="false" flipV="false" rot="0">
            <a:off x="11664197" y="1530864"/>
            <a:ext cx="6078841" cy="6356958"/>
          </a:xfrm>
          <a:custGeom>
            <a:avLst/>
            <a:gdLst/>
            <a:ahLst/>
            <a:cxnLst/>
            <a:rect r="r" b="b" t="t" l="l"/>
            <a:pathLst>
              <a:path h="6356958" w="6078841">
                <a:moveTo>
                  <a:pt x="0" y="0"/>
                </a:moveTo>
                <a:lnTo>
                  <a:pt x="6078842" y="0"/>
                </a:lnTo>
                <a:lnTo>
                  <a:pt x="6078842" y="6356959"/>
                </a:lnTo>
                <a:lnTo>
                  <a:pt x="0" y="63569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2285038" y="2353328"/>
            <a:ext cx="5665613" cy="10515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320"/>
              </a:lnSpc>
              <a:spcBef>
                <a:spcPct val="0"/>
              </a:spcBef>
            </a:pPr>
            <a:r>
              <a:rPr lang="en-US" b="true" sz="6000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WHY ME?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14222" y="4112049"/>
            <a:ext cx="6929700" cy="20603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I’ve worked as a photographer for 12+ years, photographed public figures, taught hundreds of students, and advised people one-on-one for years through Human Design and Tarot.</a:t>
            </a:r>
          </a:p>
          <a:p>
            <a:pPr algn="ctr">
              <a:lnSpc>
                <a:spcPts val="3171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304557" y="6505724"/>
            <a:ext cx="5749030" cy="20603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I’m creative, reliable and I know how to build trust.</a:t>
            </a:r>
          </a:p>
          <a:p>
            <a:pPr algn="ctr">
              <a:lnSpc>
                <a:spcPts val="3171"/>
              </a:lnSpc>
            </a:pPr>
            <a:r>
              <a:rPr lang="en-US" sz="25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This business is rooted in my life story and I’m ready to grow it.</a:t>
            </a:r>
          </a:p>
          <a:p>
            <a:pPr algn="l">
              <a:lnSpc>
                <a:spcPts val="3171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096011" y="2586197"/>
            <a:ext cx="666806" cy="604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0"/>
              </a:lnSpc>
            </a:pPr>
            <a:r>
              <a:rPr lang="en-US" sz="3186">
                <a:solidFill>
                  <a:srgbClr val="000000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12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1234089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1573990"/>
            <a:ext cx="2512675" cy="300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033692" y="8089434"/>
            <a:ext cx="3339852" cy="6140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tkachevaphoto.com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86558" y="4139972"/>
            <a:ext cx="9263992" cy="4139358"/>
            <a:chOff x="0" y="0"/>
            <a:chExt cx="12351989" cy="5519144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36848" r="0" b="3502"/>
            <a:stretch>
              <a:fillRect/>
            </a:stretch>
          </p:blipFill>
          <p:spPr>
            <a:xfrm flipH="false" flipV="false">
              <a:off x="0" y="0"/>
              <a:ext cx="12351989" cy="5519144"/>
            </a:xfrm>
            <a:prstGeom prst="rect">
              <a:avLst/>
            </a:prstGeom>
          </p:spPr>
        </p:pic>
      </p:grpSp>
      <p:sp>
        <p:nvSpPr>
          <p:cNvPr name="Freeform 4" id="4"/>
          <p:cNvSpPr/>
          <p:nvPr/>
        </p:nvSpPr>
        <p:spPr>
          <a:xfrm flipH="false" flipV="false" rot="0">
            <a:off x="11192946" y="3786237"/>
            <a:ext cx="6350473" cy="4846827"/>
          </a:xfrm>
          <a:custGeom>
            <a:avLst/>
            <a:gdLst/>
            <a:ahLst/>
            <a:cxnLst/>
            <a:rect r="r" b="b" t="t" l="l"/>
            <a:pathLst>
              <a:path h="4846827" w="6350473">
                <a:moveTo>
                  <a:pt x="0" y="0"/>
                </a:moveTo>
                <a:lnTo>
                  <a:pt x="6350473" y="0"/>
                </a:lnTo>
                <a:lnTo>
                  <a:pt x="6350473" y="4846828"/>
                </a:lnTo>
                <a:lnTo>
                  <a:pt x="0" y="48468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59" t="-36104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2282752" y="1597325"/>
            <a:ext cx="14668396" cy="19507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</a:p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Because we blend meaning with a scalable business model. </a:t>
            </a:r>
          </a:p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Because people want more than services — they want to feel seen, heard, and connected.</a:t>
            </a:r>
          </a:p>
          <a:p>
            <a:pPr algn="ctr">
              <a:lnSpc>
                <a:spcPts val="3779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4894179" y="827705"/>
            <a:ext cx="8814941" cy="1162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true">
                <a:solidFill>
                  <a:srgbClr val="00000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Why invest in Resonance?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4220428"/>
            <a:ext cx="3846383" cy="5037872"/>
            <a:chOff x="0" y="0"/>
            <a:chExt cx="2909794" cy="381115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909794" cy="3811157"/>
            </a:xfrm>
            <a:custGeom>
              <a:avLst/>
              <a:gdLst/>
              <a:ahLst/>
              <a:cxnLst/>
              <a:rect r="r" b="b" t="t" l="l"/>
              <a:pathLst>
                <a:path h="3811157" w="2909794">
                  <a:moveTo>
                    <a:pt x="2785334" y="59690"/>
                  </a:moveTo>
                  <a:cubicBezTo>
                    <a:pt x="2820894" y="59690"/>
                    <a:pt x="2850104" y="88900"/>
                    <a:pt x="2850104" y="124460"/>
                  </a:cubicBezTo>
                  <a:lnTo>
                    <a:pt x="2850104" y="3686697"/>
                  </a:lnTo>
                  <a:cubicBezTo>
                    <a:pt x="2850104" y="3722257"/>
                    <a:pt x="2820894" y="3751467"/>
                    <a:pt x="2785334" y="3751467"/>
                  </a:cubicBezTo>
                  <a:lnTo>
                    <a:pt x="124460" y="3751467"/>
                  </a:lnTo>
                  <a:cubicBezTo>
                    <a:pt x="88900" y="3751467"/>
                    <a:pt x="59690" y="3722257"/>
                    <a:pt x="59690" y="368669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785334" y="59690"/>
                  </a:lnTo>
                  <a:moveTo>
                    <a:pt x="278533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3686697"/>
                  </a:lnTo>
                  <a:cubicBezTo>
                    <a:pt x="0" y="3755277"/>
                    <a:pt x="55880" y="3811157"/>
                    <a:pt x="124460" y="3811157"/>
                  </a:cubicBezTo>
                  <a:lnTo>
                    <a:pt x="2785334" y="3811157"/>
                  </a:lnTo>
                  <a:cubicBezTo>
                    <a:pt x="2853914" y="3811157"/>
                    <a:pt x="2909794" y="3755277"/>
                    <a:pt x="2909794" y="3686697"/>
                  </a:cubicBezTo>
                  <a:lnTo>
                    <a:pt x="2909794" y="124460"/>
                  </a:lnTo>
                  <a:cubicBezTo>
                    <a:pt x="2909794" y="55880"/>
                    <a:pt x="2853914" y="0"/>
                    <a:pt x="2785334" y="0"/>
                  </a:cubicBezTo>
                  <a:close/>
                </a:path>
              </a:pathLst>
            </a:custGeom>
            <a:solidFill>
              <a:srgbClr val="333333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5162170" y="4220428"/>
            <a:ext cx="3846383" cy="5037872"/>
            <a:chOff x="0" y="0"/>
            <a:chExt cx="2909794" cy="3811157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909794" cy="3811157"/>
            </a:xfrm>
            <a:custGeom>
              <a:avLst/>
              <a:gdLst/>
              <a:ahLst/>
              <a:cxnLst/>
              <a:rect r="r" b="b" t="t" l="l"/>
              <a:pathLst>
                <a:path h="3811157" w="2909794">
                  <a:moveTo>
                    <a:pt x="2785334" y="59690"/>
                  </a:moveTo>
                  <a:cubicBezTo>
                    <a:pt x="2820894" y="59690"/>
                    <a:pt x="2850104" y="88900"/>
                    <a:pt x="2850104" y="124460"/>
                  </a:cubicBezTo>
                  <a:lnTo>
                    <a:pt x="2850104" y="3686697"/>
                  </a:lnTo>
                  <a:cubicBezTo>
                    <a:pt x="2850104" y="3722257"/>
                    <a:pt x="2820894" y="3751467"/>
                    <a:pt x="2785334" y="3751467"/>
                  </a:cubicBezTo>
                  <a:lnTo>
                    <a:pt x="124460" y="3751467"/>
                  </a:lnTo>
                  <a:cubicBezTo>
                    <a:pt x="88900" y="3751467"/>
                    <a:pt x="59690" y="3722257"/>
                    <a:pt x="59690" y="368669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785334" y="59690"/>
                  </a:lnTo>
                  <a:moveTo>
                    <a:pt x="278533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3686697"/>
                  </a:lnTo>
                  <a:cubicBezTo>
                    <a:pt x="0" y="3755277"/>
                    <a:pt x="55880" y="3811157"/>
                    <a:pt x="124460" y="3811157"/>
                  </a:cubicBezTo>
                  <a:lnTo>
                    <a:pt x="2785334" y="3811157"/>
                  </a:lnTo>
                  <a:cubicBezTo>
                    <a:pt x="2853914" y="3811157"/>
                    <a:pt x="2909794" y="3755277"/>
                    <a:pt x="2909794" y="3686697"/>
                  </a:cubicBezTo>
                  <a:lnTo>
                    <a:pt x="2909794" y="124460"/>
                  </a:lnTo>
                  <a:cubicBezTo>
                    <a:pt x="2909794" y="55880"/>
                    <a:pt x="2853914" y="0"/>
                    <a:pt x="2785334" y="0"/>
                  </a:cubicBezTo>
                  <a:close/>
                </a:path>
              </a:pathLst>
            </a:custGeom>
            <a:solidFill>
              <a:srgbClr val="333333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9275253" y="4220428"/>
            <a:ext cx="3846383" cy="5037872"/>
            <a:chOff x="0" y="0"/>
            <a:chExt cx="2909794" cy="3811157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909794" cy="3811157"/>
            </a:xfrm>
            <a:custGeom>
              <a:avLst/>
              <a:gdLst/>
              <a:ahLst/>
              <a:cxnLst/>
              <a:rect r="r" b="b" t="t" l="l"/>
              <a:pathLst>
                <a:path h="3811157" w="2909794">
                  <a:moveTo>
                    <a:pt x="2785334" y="59690"/>
                  </a:moveTo>
                  <a:cubicBezTo>
                    <a:pt x="2820894" y="59690"/>
                    <a:pt x="2850104" y="88900"/>
                    <a:pt x="2850104" y="124460"/>
                  </a:cubicBezTo>
                  <a:lnTo>
                    <a:pt x="2850104" y="3686697"/>
                  </a:lnTo>
                  <a:cubicBezTo>
                    <a:pt x="2850104" y="3722257"/>
                    <a:pt x="2820894" y="3751467"/>
                    <a:pt x="2785334" y="3751467"/>
                  </a:cubicBezTo>
                  <a:lnTo>
                    <a:pt x="124460" y="3751467"/>
                  </a:lnTo>
                  <a:cubicBezTo>
                    <a:pt x="88900" y="3751467"/>
                    <a:pt x="59690" y="3722257"/>
                    <a:pt x="59690" y="368669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785334" y="59690"/>
                  </a:lnTo>
                  <a:moveTo>
                    <a:pt x="278533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3686697"/>
                  </a:lnTo>
                  <a:cubicBezTo>
                    <a:pt x="0" y="3755277"/>
                    <a:pt x="55880" y="3811157"/>
                    <a:pt x="124460" y="3811157"/>
                  </a:cubicBezTo>
                  <a:lnTo>
                    <a:pt x="2785334" y="3811157"/>
                  </a:lnTo>
                  <a:cubicBezTo>
                    <a:pt x="2853914" y="3811157"/>
                    <a:pt x="2909794" y="3755277"/>
                    <a:pt x="2909794" y="3686697"/>
                  </a:cubicBezTo>
                  <a:lnTo>
                    <a:pt x="2909794" y="124460"/>
                  </a:lnTo>
                  <a:cubicBezTo>
                    <a:pt x="2909794" y="55880"/>
                    <a:pt x="2853914" y="0"/>
                    <a:pt x="2785334" y="0"/>
                  </a:cubicBezTo>
                  <a:close/>
                </a:path>
              </a:pathLst>
            </a:custGeom>
            <a:solidFill>
              <a:srgbClr val="333333"/>
            </a:solidFill>
          </p:spPr>
        </p:sp>
      </p:grpSp>
      <p:grpSp>
        <p:nvGrpSpPr>
          <p:cNvPr name="Group 8" id="8"/>
          <p:cNvGrpSpPr/>
          <p:nvPr/>
        </p:nvGrpSpPr>
        <p:grpSpPr>
          <a:xfrm rot="0">
            <a:off x="13402055" y="4220428"/>
            <a:ext cx="3846383" cy="5037872"/>
            <a:chOff x="0" y="0"/>
            <a:chExt cx="2909794" cy="381115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909794" cy="3811157"/>
            </a:xfrm>
            <a:custGeom>
              <a:avLst/>
              <a:gdLst/>
              <a:ahLst/>
              <a:cxnLst/>
              <a:rect r="r" b="b" t="t" l="l"/>
              <a:pathLst>
                <a:path h="3811157" w="2909794">
                  <a:moveTo>
                    <a:pt x="2785334" y="59690"/>
                  </a:moveTo>
                  <a:cubicBezTo>
                    <a:pt x="2820894" y="59690"/>
                    <a:pt x="2850104" y="88900"/>
                    <a:pt x="2850104" y="124460"/>
                  </a:cubicBezTo>
                  <a:lnTo>
                    <a:pt x="2850104" y="3686697"/>
                  </a:lnTo>
                  <a:cubicBezTo>
                    <a:pt x="2850104" y="3722257"/>
                    <a:pt x="2820894" y="3751467"/>
                    <a:pt x="2785334" y="3751467"/>
                  </a:cubicBezTo>
                  <a:lnTo>
                    <a:pt x="124460" y="3751467"/>
                  </a:lnTo>
                  <a:cubicBezTo>
                    <a:pt x="88900" y="3751467"/>
                    <a:pt x="59690" y="3722257"/>
                    <a:pt x="59690" y="368669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785334" y="59690"/>
                  </a:lnTo>
                  <a:moveTo>
                    <a:pt x="278533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3686697"/>
                  </a:lnTo>
                  <a:cubicBezTo>
                    <a:pt x="0" y="3755277"/>
                    <a:pt x="55880" y="3811157"/>
                    <a:pt x="124460" y="3811157"/>
                  </a:cubicBezTo>
                  <a:lnTo>
                    <a:pt x="2785334" y="3811157"/>
                  </a:lnTo>
                  <a:cubicBezTo>
                    <a:pt x="2853914" y="3811157"/>
                    <a:pt x="2909794" y="3755277"/>
                    <a:pt x="2909794" y="3686697"/>
                  </a:cubicBezTo>
                  <a:lnTo>
                    <a:pt x="2909794" y="124460"/>
                  </a:lnTo>
                  <a:cubicBezTo>
                    <a:pt x="2909794" y="55880"/>
                    <a:pt x="2853914" y="0"/>
                    <a:pt x="2785334" y="0"/>
                  </a:cubicBezTo>
                  <a:close/>
                </a:path>
              </a:pathLst>
            </a:custGeom>
            <a:solidFill>
              <a:srgbClr val="333333"/>
            </a:solidFill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2175763" y="5143500"/>
            <a:ext cx="1565975" cy="1528783"/>
          </a:xfrm>
          <a:custGeom>
            <a:avLst/>
            <a:gdLst/>
            <a:ahLst/>
            <a:cxnLst/>
            <a:rect r="r" b="b" t="t" l="l"/>
            <a:pathLst>
              <a:path h="1528783" w="1565975">
                <a:moveTo>
                  <a:pt x="0" y="0"/>
                </a:moveTo>
                <a:lnTo>
                  <a:pt x="1565975" y="0"/>
                </a:lnTo>
                <a:lnTo>
                  <a:pt x="1565975" y="1528783"/>
                </a:lnTo>
                <a:lnTo>
                  <a:pt x="0" y="1528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4753260" y="4908732"/>
            <a:ext cx="1168353" cy="1763551"/>
          </a:xfrm>
          <a:custGeom>
            <a:avLst/>
            <a:gdLst/>
            <a:ahLst/>
            <a:cxnLst/>
            <a:rect r="r" b="b" t="t" l="l"/>
            <a:pathLst>
              <a:path h="1763551" w="1168353">
                <a:moveTo>
                  <a:pt x="0" y="0"/>
                </a:moveTo>
                <a:lnTo>
                  <a:pt x="1168353" y="0"/>
                </a:lnTo>
                <a:lnTo>
                  <a:pt x="1168353" y="1763551"/>
                </a:lnTo>
                <a:lnTo>
                  <a:pt x="0" y="17635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5968297" y="5051672"/>
            <a:ext cx="2213741" cy="1477672"/>
          </a:xfrm>
          <a:custGeom>
            <a:avLst/>
            <a:gdLst/>
            <a:ahLst/>
            <a:cxnLst/>
            <a:rect r="r" b="b" t="t" l="l"/>
            <a:pathLst>
              <a:path h="1477672" w="2213741">
                <a:moveTo>
                  <a:pt x="0" y="0"/>
                </a:moveTo>
                <a:lnTo>
                  <a:pt x="2213741" y="0"/>
                </a:lnTo>
                <a:lnTo>
                  <a:pt x="2213741" y="1477671"/>
                </a:lnTo>
                <a:lnTo>
                  <a:pt x="0" y="14776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0123885" y="4761808"/>
            <a:ext cx="2162838" cy="2057400"/>
          </a:xfrm>
          <a:custGeom>
            <a:avLst/>
            <a:gdLst/>
            <a:ahLst/>
            <a:cxnLst/>
            <a:rect r="r" b="b" t="t" l="l"/>
            <a:pathLst>
              <a:path h="2057400" w="2162838">
                <a:moveTo>
                  <a:pt x="0" y="0"/>
                </a:moveTo>
                <a:lnTo>
                  <a:pt x="2162838" y="0"/>
                </a:lnTo>
                <a:lnTo>
                  <a:pt x="2162838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1525797" y="962878"/>
            <a:ext cx="14965512" cy="2838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199"/>
              </a:lnSpc>
            </a:pPr>
            <a:r>
              <a:rPr lang="en-US" b="true" sz="5999" spc="-293">
                <a:solidFill>
                  <a:srgbClr val="333333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Investment Use</a:t>
            </a:r>
          </a:p>
          <a:p>
            <a:pPr algn="ctr">
              <a:lnSpc>
                <a:spcPts val="7199"/>
              </a:lnSpc>
            </a:pPr>
            <a:r>
              <a:rPr lang="en-US" b="true" sz="5999" spc="-293">
                <a:solidFill>
                  <a:srgbClr val="333333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Here’s how the £50k will be used:</a:t>
            </a:r>
          </a:p>
          <a:p>
            <a:pPr algn="ctr">
              <a:lnSpc>
                <a:spcPts val="7199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032894" y="7387955"/>
            <a:ext cx="3851713" cy="990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 £15k</a:t>
            </a:r>
          </a:p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 for studio rental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5154074" y="6743008"/>
            <a:ext cx="3851713" cy="2362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£10k </a:t>
            </a:r>
          </a:p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for hiring support</a:t>
            </a:r>
          </a:p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£10k </a:t>
            </a:r>
          </a:p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for branding and digital ads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283641" y="7159355"/>
            <a:ext cx="3851713" cy="1905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£7k </a:t>
            </a:r>
          </a:p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for event costs and community development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3421105" y="7616555"/>
            <a:ext cx="3851713" cy="990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£8k </a:t>
            </a:r>
          </a:p>
          <a:p>
            <a:pPr algn="ctr">
              <a:lnSpc>
                <a:spcPts val="3600"/>
              </a:lnSpc>
            </a:pPr>
            <a:r>
              <a:rPr lang="en-US" sz="3000">
                <a:solidFill>
                  <a:srgbClr val="333333"/>
                </a:solidFill>
                <a:latin typeface="Old Standard"/>
                <a:ea typeface="Old Standard"/>
                <a:cs typeface="Old Standard"/>
                <a:sym typeface="Old Standard"/>
              </a:rPr>
              <a:t>for equipment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43284" y="866775"/>
            <a:ext cx="12801432" cy="1079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409"/>
              </a:lnSpc>
              <a:spcBef>
                <a:spcPct val="0"/>
              </a:spcBef>
            </a:pPr>
            <a:r>
              <a:rPr lang="en-US" b="true" sz="6073">
                <a:solidFill>
                  <a:srgbClr val="40404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THANK YOU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7257411" y="3253933"/>
            <a:ext cx="9538905" cy="39171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15"/>
              </a:lnSpc>
            </a:pPr>
            <a:r>
              <a:rPr lang="en-US" sz="27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Thank you for</a:t>
            </a:r>
            <a:r>
              <a:rPr lang="en-US" sz="27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your time</a:t>
            </a:r>
            <a:r>
              <a:rPr lang="en-US" sz="27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.</a:t>
            </a:r>
          </a:p>
          <a:p>
            <a:pPr algn="ctr">
              <a:lnSpc>
                <a:spcPts val="3415"/>
              </a:lnSpc>
            </a:pPr>
            <a:r>
              <a:rPr lang="en-US" sz="27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I believe Resonance is more than</a:t>
            </a:r>
            <a:r>
              <a:rPr lang="en-US" sz="27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a business — it’s a needed space in today’s world.</a:t>
            </a:r>
          </a:p>
          <a:p>
            <a:pPr algn="ctr">
              <a:lnSpc>
                <a:spcPts val="3415"/>
              </a:lnSpc>
            </a:pPr>
          </a:p>
          <a:p>
            <a:pPr algn="ctr">
              <a:lnSpc>
                <a:spcPts val="3415"/>
              </a:lnSpc>
            </a:pPr>
            <a:r>
              <a:rPr lang="en-US" sz="27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I’d love to answer any questions or tell you more.</a:t>
            </a:r>
          </a:p>
          <a:p>
            <a:pPr algn="ctr">
              <a:lnSpc>
                <a:spcPts val="3415"/>
              </a:lnSpc>
            </a:pPr>
          </a:p>
          <a:p>
            <a:pPr algn="ctr">
              <a:lnSpc>
                <a:spcPts val="3415"/>
              </a:lnSpc>
            </a:pPr>
          </a:p>
          <a:p>
            <a:pPr algn="ctr">
              <a:lnSpc>
                <a:spcPts val="3415"/>
              </a:lnSpc>
            </a:pPr>
            <a:r>
              <a:rPr lang="en-US" sz="2799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Let’s make magic happen — together.</a:t>
            </a:r>
          </a:p>
          <a:p>
            <a:pPr algn="ctr">
              <a:lnSpc>
                <a:spcPts val="3415"/>
              </a:lnSpc>
            </a:pPr>
          </a:p>
        </p:txBody>
      </p:sp>
      <p:grpSp>
        <p:nvGrpSpPr>
          <p:cNvPr name="Group 4" id="4"/>
          <p:cNvGrpSpPr/>
          <p:nvPr/>
        </p:nvGrpSpPr>
        <p:grpSpPr>
          <a:xfrm rot="0">
            <a:off x="1028700" y="2325268"/>
            <a:ext cx="5636465" cy="5636465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145161" lIns="145161" bIns="145161" rIns="145161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531465" y="2828032"/>
            <a:ext cx="4630935" cy="4630935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85725" cap="sq">
              <a:solidFill>
                <a:srgbClr val="201E1E"/>
              </a:solidFill>
              <a:prstDash val="solid"/>
              <a:miter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145161" lIns="145161" bIns="145161" rIns="145161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920711" y="4455431"/>
            <a:ext cx="3887935" cy="20049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01"/>
              </a:lnSpc>
            </a:pPr>
            <a:r>
              <a:rPr lang="en-US" sz="10284">
                <a:solidFill>
                  <a:srgbClr val="000000"/>
                </a:solidFill>
                <a:latin typeface="Apricots"/>
                <a:ea typeface="Apricots"/>
                <a:cs typeface="Apricots"/>
                <a:sym typeface="Apricots"/>
              </a:rPr>
              <a:t>thank you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3566108" y="3320608"/>
            <a:ext cx="560054" cy="498448"/>
          </a:xfrm>
          <a:custGeom>
            <a:avLst/>
            <a:gdLst/>
            <a:ahLst/>
            <a:cxnLst/>
            <a:rect r="r" b="b" t="t" l="l"/>
            <a:pathLst>
              <a:path h="498448" w="560054">
                <a:moveTo>
                  <a:pt x="0" y="0"/>
                </a:moveTo>
                <a:lnTo>
                  <a:pt x="560054" y="0"/>
                </a:lnTo>
                <a:lnTo>
                  <a:pt x="560054" y="498448"/>
                </a:lnTo>
                <a:lnTo>
                  <a:pt x="0" y="4984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194376" y="2688607"/>
            <a:ext cx="3305114" cy="9216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84"/>
              </a:lnSpc>
            </a:pPr>
            <a:r>
              <a:rPr lang="en-US" b="true" sz="2060" spc="578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MADE WITH LOVE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438129" y="5447429"/>
            <a:ext cx="4817607" cy="21684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84"/>
              </a:lnSpc>
              <a:spcBef>
                <a:spcPct val="0"/>
              </a:spcBef>
            </a:pPr>
            <a:r>
              <a:rPr lang="en-US" b="true" sz="2060" spc="578">
                <a:solidFill>
                  <a:srgbClr val="00000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FOR SUPPORTING OUR BUSINESS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45262" y="2161110"/>
            <a:ext cx="15868557" cy="67402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337"/>
              </a:lnSpc>
            </a:pP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BEIS (2022) UK Business Population Estimates.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Blank, S. (2013) The Startup Owner’s Manual.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Burns, P. (2016) Entrepreneurship and Small Business.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Chrisman, J.J. et al. (2005) Entrepreneurship Theory and Practice.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Eventbrite (2024) Guide for Small Organisers.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Grand View Research (2024) Corporate Wellness Market Size UK 2024–2030. </a:t>
            </a: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(Accessed: 25 June 2025).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Hootsuite (2024) Social Trends Report.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Kotler, P. and Keller, K.L. (2016) Marketing Management.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McKinsey &amp; Company (2022) The Wellness Market.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Mintel (2023) UK Wellness Report.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Statista (2023) Wellness Market Revenue UK.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Tkachova, A. (2025) About Us. (Accessed: 25 June 2025).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Welsh Government (2024) Creative Industries Report.</a:t>
            </a:r>
          </a:p>
          <a:p>
            <a:pPr algn="just" marL="514690" indent="-257345" lvl="1">
              <a:lnSpc>
                <a:spcPts val="3337"/>
              </a:lnSpc>
              <a:buAutoNum type="arabicPeriod" startAt="1"/>
            </a:pPr>
            <a:r>
              <a:rPr lang="en-US" sz="2383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Wfolio (2025) Personal branding and portfolio platform. (Accessed: 25 June 2025).</a:t>
            </a:r>
          </a:p>
          <a:p>
            <a:pPr algn="just">
              <a:lnSpc>
                <a:spcPts val="3337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7158097" y="952173"/>
            <a:ext cx="3700314" cy="1162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true">
                <a:solidFill>
                  <a:srgbClr val="000000"/>
                </a:solidFill>
                <a:latin typeface="Old Standard Bold"/>
                <a:ea typeface="Old Standard Bold"/>
                <a:cs typeface="Old Standard Bold"/>
                <a:sym typeface="Old Standard Bold"/>
              </a:rPr>
              <a:t>References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>
  <p:cSld>
    <p:bg>
      <p:bgPr>
        <a:solidFill>
          <a:srgbClr val="F4F4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632247" y="2802890"/>
            <a:ext cx="13205564" cy="45478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 acknowledge the use of Grammarly (https://www.grammarly.com/) on Date to check my work using the prompt(s): 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1. Please check the following text for readability, grammar and syntax. 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 confirm that I have not presented any AI generated text as my own work. I confirm that I have copies of my drafts, notes, and other resources I used before, and after the use of AI tools which I may be asked to provide in evidence. </a:t>
            </a:r>
          </a:p>
          <a:p>
            <a:pPr algn="ctr">
              <a:lnSpc>
                <a:spcPts val="4480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DAGrwdlqblk</dc:identifier>
  <dcterms:modified xsi:type="dcterms:W3CDTF">2011-08-01T06:04:30Z</dcterms:modified>
  <cp:revision>1</cp:revision>
  <dc:title>Black and White  Modern Clean Minimalism Marketing Presentation </dc:title>
</cp:coreProperties>
</file>