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85" r:id="rId3"/>
    <p:sldId id="286" r:id="rId4"/>
    <p:sldId id="287" r:id="rId5"/>
    <p:sldId id="288" r:id="rId6"/>
    <p:sldId id="289" r:id="rId7"/>
    <p:sldId id="258" r:id="rId8"/>
    <p:sldId id="273" r:id="rId9"/>
    <p:sldId id="259" r:id="rId10"/>
    <p:sldId id="266" r:id="rId11"/>
    <p:sldId id="260" r:id="rId12"/>
    <p:sldId id="282" r:id="rId13"/>
    <p:sldId id="281" r:id="rId14"/>
    <p:sldId id="284" r:id="rId15"/>
    <p:sldId id="283" r:id="rId16"/>
  </p:sldIdLst>
  <p:sldSz cx="9144000" cy="6858000" type="screen4x3"/>
  <p:notesSz cx="6667500" cy="990441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888784" cy="49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7162" y="1"/>
            <a:ext cx="2888784" cy="49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07848"/>
            <a:ext cx="2888784" cy="494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7162" y="9407848"/>
            <a:ext cx="2888784" cy="494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CC995D3-1DEE-4E3B-929B-F3226877B3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59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888784" cy="49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162" y="1"/>
            <a:ext cx="2888784" cy="49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8838" y="742950"/>
            <a:ext cx="4951412" cy="37147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285" y="4704716"/>
            <a:ext cx="5334931" cy="445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07848"/>
            <a:ext cx="2888784" cy="494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162" y="9407848"/>
            <a:ext cx="2888784" cy="494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17" tIns="45209" rIns="90417" bIns="4520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AE9CAD46-FC33-42F7-8A53-18A691C690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9713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2BE3D3-416B-4350-BB78-3455DCCE19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CFBF5D-7BF8-4852-B86E-F61CD3A2CC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F1518-6810-4E61-B158-E2444889BE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BC950A-599D-40C9-B0A7-3EDAC35088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5AD7D5-AA01-4C08-B95F-E9E9AF8C0B4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7102BA-34A9-46A1-B2DE-324E932EAB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67541F-9F71-4317-B218-C1903981A1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24570F-FA11-4A24-9190-00AAB10D63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0C605-3796-4006-BF80-FC41C9BD25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6138A-4044-469F-B8CF-DDC77F09C5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D90E5-31C0-49A7-98CD-6D54AAA2FD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CCA6F183-BF86-4FB6-B187-AE4017E898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AA5B994-90AA-4CF5-B839-AD469F88A08B}" type="slidenum">
              <a:rPr lang="en-GB"/>
              <a:pPr/>
              <a:t>1</a:t>
            </a:fld>
            <a:endParaRPr lang="en-GB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latin typeface="Times New Roman" pitchFamily="18" charset="0"/>
                <a:cs typeface="Times New Roman" pitchFamily="18" charset="0"/>
              </a:rPr>
              <a:t>Analysing the Data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Will Fleming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7772400" cy="1080120"/>
          </a:xfrm>
        </p:spPr>
        <p:txBody>
          <a:bodyPr/>
          <a:lstStyle/>
          <a:p>
            <a:r>
              <a:rPr lang="en-US" dirty="0" smtClean="0"/>
              <a:t>SOME SAMPLING </a:t>
            </a:r>
            <a:r>
              <a:rPr lang="en-US" dirty="0" smtClean="0"/>
              <a:t>TASKS</a:t>
            </a: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56792"/>
            <a:ext cx="7772400" cy="468052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When is a census better than a sample?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Why </a:t>
            </a:r>
            <a:r>
              <a:rPr lang="en-US" sz="2800" dirty="0"/>
              <a:t>use a sample rather than a </a:t>
            </a:r>
            <a:r>
              <a:rPr lang="en-US" sz="2800" dirty="0" smtClean="0"/>
              <a:t>census?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Identify 5 distinct populations in Swansea Business School.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Identify the following sample designs:</a:t>
            </a:r>
          </a:p>
          <a:p>
            <a:pPr>
              <a:buFontTx/>
              <a:buNone/>
            </a:pPr>
            <a:r>
              <a:rPr lang="en-US" sz="2800" dirty="0" smtClean="0"/>
              <a:t>- </a:t>
            </a:r>
            <a:r>
              <a:rPr lang="en-US" sz="2800" dirty="0"/>
              <a:t>The names of 20 Castle Bingo members are drawn form a hat and sent a questionnaire.</a:t>
            </a:r>
          </a:p>
          <a:p>
            <a:pPr>
              <a:buFontTx/>
              <a:buNone/>
            </a:pPr>
            <a:r>
              <a:rPr lang="en-US" sz="2800" dirty="0"/>
              <a:t>- The Wave invites listeners to vote yes or no to devolution in Wales</a:t>
            </a:r>
          </a:p>
        </p:txBody>
      </p:sp>
    </p:spTree>
    <p:extLst>
      <p:ext uri="{BB962C8B-B14F-4D97-AF65-F5344CB8AC3E}">
        <p14:creationId xmlns:p14="http://schemas.microsoft.com/office/powerpoint/2010/main" val="3902414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SAMPLING TASKS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72816"/>
            <a:ext cx="7772400" cy="4464496"/>
          </a:xfrm>
        </p:spPr>
        <p:txBody>
          <a:bodyPr/>
          <a:lstStyle/>
          <a:p>
            <a:pPr>
              <a:buFontTx/>
              <a:buNone/>
            </a:pPr>
            <a:r>
              <a:rPr lang="en-US" dirty="0"/>
              <a:t>- </a:t>
            </a:r>
            <a:r>
              <a:rPr lang="en-US" sz="2800" dirty="0"/>
              <a:t>A cat food co.. with a new product selects 100 cat owners who feed cats canned food, 100 who feed cats dry food and 100 who feed cats human food.</a:t>
            </a:r>
          </a:p>
          <a:p>
            <a:pPr>
              <a:buFontTx/>
              <a:buNone/>
            </a:pPr>
            <a:r>
              <a:rPr lang="en-US" sz="2800" dirty="0"/>
              <a:t>- All Business students who attended last years </a:t>
            </a:r>
            <a:r>
              <a:rPr lang="en-US" sz="2800" dirty="0" smtClean="0"/>
              <a:t>Summer Ball </a:t>
            </a:r>
            <a:r>
              <a:rPr lang="en-US" sz="2800" dirty="0"/>
              <a:t>regarding their </a:t>
            </a:r>
            <a:r>
              <a:rPr lang="en-US" sz="2800" dirty="0" smtClean="0"/>
              <a:t>views.</a:t>
            </a:r>
            <a:endParaRPr lang="en-US" sz="2800" dirty="0"/>
          </a:p>
          <a:p>
            <a:pPr>
              <a:buFontTx/>
              <a:buNone/>
            </a:pPr>
            <a:r>
              <a:rPr lang="en-US" sz="2800" dirty="0"/>
              <a:t>5. Produce a sample plan for business students views towards </a:t>
            </a:r>
            <a:r>
              <a:rPr lang="en-US" sz="2800" dirty="0" smtClean="0"/>
              <a:t>choosing their courses.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15244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0648"/>
            <a:ext cx="7772400" cy="1224136"/>
          </a:xfrm>
        </p:spPr>
        <p:txBody>
          <a:bodyPr/>
          <a:lstStyle/>
          <a:p>
            <a:r>
              <a:rPr lang="en-GB" dirty="0" smtClean="0"/>
              <a:t>SOME DATA </a:t>
            </a:r>
            <a:br>
              <a:rPr lang="en-GB" dirty="0" smtClean="0"/>
            </a:br>
            <a:r>
              <a:rPr lang="en-GB" dirty="0" smtClean="0"/>
              <a:t>COLLECTION TECHNIQUES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683568" y="1772816"/>
          <a:ext cx="7772400" cy="356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741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Research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Method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</a:t>
                      </a:r>
                    </a:p>
                    <a:p>
                      <a:r>
                        <a:rPr lang="en-GB" dirty="0" smtClean="0"/>
                        <a:t>Collection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Interpretation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</a:t>
                      </a:r>
                    </a:p>
                    <a:p>
                      <a:r>
                        <a:rPr lang="en-GB" dirty="0" smtClean="0"/>
                        <a:t>Presentation</a:t>
                      </a:r>
                      <a:endParaRPr lang="en-GB" dirty="0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r>
                        <a:rPr lang="en-GB" dirty="0" smtClean="0"/>
                        <a:t>Experiments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137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Testing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Modeling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r>
                        <a:rPr lang="en-GB" dirty="0" smtClean="0"/>
                        <a:t>Statistical analysis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Statistical modelling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 bwMode="auto">
          <a:xfrm>
            <a:off x="4572000" y="1772816"/>
            <a:ext cx="3883968" cy="335726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714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4624"/>
            <a:ext cx="7772400" cy="1152128"/>
          </a:xfrm>
        </p:spPr>
        <p:txBody>
          <a:bodyPr/>
          <a:lstStyle/>
          <a:p>
            <a:r>
              <a:rPr lang="en-GB" dirty="0"/>
              <a:t>SOME DATA </a:t>
            </a:r>
            <a:br>
              <a:rPr lang="en-GB" dirty="0"/>
            </a:br>
            <a:r>
              <a:rPr lang="en-GB" dirty="0"/>
              <a:t>COLLECTION TECHNIQUES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268758"/>
          <a:ext cx="7772400" cy="5439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741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Surveys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</a:t>
                      </a:r>
                    </a:p>
                    <a:p>
                      <a:r>
                        <a:rPr lang="en-GB" dirty="0" smtClean="0"/>
                        <a:t>Collection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Interpretation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</a:t>
                      </a:r>
                    </a:p>
                    <a:p>
                      <a:r>
                        <a:rPr lang="en-GB" dirty="0" smtClean="0"/>
                        <a:t>Presentation</a:t>
                      </a:r>
                      <a:endParaRPr lang="en-GB" dirty="0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r>
                        <a:rPr lang="en-GB" dirty="0" smtClean="0"/>
                        <a:t>Face-to-face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41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CATI T/phone </a:t>
                      </a:r>
                      <a:r>
                        <a:rPr lang="en-GB" dirty="0" err="1" smtClean="0"/>
                        <a:t>intrvw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r>
                        <a:rPr lang="en-GB" dirty="0" smtClean="0"/>
                        <a:t>Self-administered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r>
                        <a:rPr lang="en-GB" dirty="0" smtClean="0"/>
                        <a:t>On-line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r>
                        <a:rPr lang="en-GB" dirty="0" smtClean="0"/>
                        <a:t>Omnibus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Hall tests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Placement tests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41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Simulated test markets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r>
                        <a:rPr lang="en-GB" dirty="0" smtClean="0"/>
                        <a:t>Panels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 bwMode="auto">
          <a:xfrm>
            <a:off x="4572000" y="1268758"/>
            <a:ext cx="3886200" cy="522856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6881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0648"/>
            <a:ext cx="7772400" cy="1224136"/>
          </a:xfrm>
        </p:spPr>
        <p:txBody>
          <a:bodyPr/>
          <a:lstStyle/>
          <a:p>
            <a:r>
              <a:rPr lang="en-GB" dirty="0"/>
              <a:t>SOME DATA </a:t>
            </a:r>
            <a:br>
              <a:rPr lang="en-GB" dirty="0"/>
            </a:br>
            <a:r>
              <a:rPr lang="en-GB" dirty="0"/>
              <a:t>COLLECTION TECHNIQUES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683568" y="1772816"/>
          <a:ext cx="7772400" cy="4827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1943100"/>
                <a:gridCol w="1943100"/>
                <a:gridCol w="1943100"/>
              </a:tblGrid>
              <a:tr h="741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Research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Method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</a:t>
                      </a:r>
                    </a:p>
                    <a:p>
                      <a:r>
                        <a:rPr lang="en-GB" dirty="0" smtClean="0"/>
                        <a:t>Collection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Interpretation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 </a:t>
                      </a:r>
                    </a:p>
                    <a:p>
                      <a:r>
                        <a:rPr lang="en-GB" dirty="0" smtClean="0"/>
                        <a:t>Presentation</a:t>
                      </a:r>
                      <a:endParaRPr lang="en-GB" dirty="0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Individual interviews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137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Focus group discussions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/>
                        <a:t>Ethnographics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esp</a:t>
                      </a:r>
                      <a:endParaRPr lang="en-US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Observations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Panels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93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Projective techniques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 bwMode="auto">
          <a:xfrm>
            <a:off x="4572000" y="1772816"/>
            <a:ext cx="3883968" cy="455367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923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C55499D-06B5-49D2-98A6-35F90EA13918}" type="slidenum">
              <a:rPr lang="en-GB"/>
              <a:pPr/>
              <a:t>7</a:t>
            </a:fld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Analysing Data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aim of the analysis is to combine the answers to make a meaningful summary of the results, and so transform the data into information that is suitable for decision making (Blythe 2008).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There are different techniques for analysing surveys, interviews and observations and especially for quantitative and qualitative data.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EC42365-1591-45FE-AE37-EB58F5BEDA55}" type="slidenum">
              <a:rPr lang="en-GB"/>
              <a:pPr/>
              <a:t>8</a:t>
            </a:fld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Analysing Surveys</a:t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- quantitative &amp; qualitative data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Need to consider – </a:t>
            </a:r>
          </a:p>
          <a:p>
            <a:pPr eaLnBrk="1" hangingPunct="1"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Data processing</a:t>
            </a:r>
          </a:p>
          <a:p>
            <a:pPr marL="514350" indent="-514350"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Data entry.</a:t>
            </a:r>
          </a:p>
          <a:p>
            <a:pPr marL="514350" indent="-514350"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Data storage.</a:t>
            </a:r>
          </a:p>
          <a:p>
            <a:pPr eaLnBrk="1" hangingPunct="1"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Data preparation </a:t>
            </a:r>
          </a:p>
          <a:p>
            <a:pPr marL="514350" indent="-514350"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Editing</a:t>
            </a:r>
          </a:p>
          <a:p>
            <a:pPr marL="514350" indent="-514350"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Coding.</a:t>
            </a:r>
          </a:p>
          <a:p>
            <a:pPr eaLnBrk="1" hangingPunct="1"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Search and retrieval.</a:t>
            </a:r>
          </a:p>
          <a:p>
            <a:pPr eaLnBrk="1" hangingPunct="1">
              <a:buFontTx/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CC28CF1-74D0-4AB6-8FDC-2ED72E2EB9D2}" type="slidenum">
              <a:rPr lang="en-GB"/>
              <a:pPr/>
              <a:t>9</a:t>
            </a:fld>
            <a:endParaRPr lang="en-GB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pPr eaLnBrk="1" hangingPunct="1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Analysing Quantitative Data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4536504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There are a number of stages to the analysis process of quantitative data (Wilson 2006):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Data processing – at its simplest, the analysis of data can be done by hand.  Today CATI systems store the data directly or scanning is used.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Data preparation – this involves editing and coding the data.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Editing – the questionnaires are checked for errors and omissions. 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Coding – facilitates analysis and involves allocating a numerical code to each response.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A6626C8-34CB-4BD6-8160-A2D3FC04D9AE}" type="slidenum">
              <a:rPr lang="en-GB"/>
              <a:pPr/>
              <a:t>10</a:t>
            </a:fld>
            <a:endParaRPr lang="en-GB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Analysing surveys </a:t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- quantitative statistical analysis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most widely used method to analyse quantitative data is statistics (CIM 2009). In particular we need to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interpret statistics e.g. look for typical facts/ topical issues/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differences/ relationships/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patterns/ trends…..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their simplest form we use statistics such as;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ü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Frequency,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ü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Percentage,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ü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Average and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ü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Dispersion can be used to describe data.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ü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Produce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cross-tabulation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ü"/>
            </a:pP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E08D5DB-C186-42CE-AA30-0DC5B8DBE411}" type="slidenum">
              <a:rPr lang="en-GB"/>
              <a:pPr/>
              <a:t>11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Analysing Surveys</a:t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-  qualitative data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Qualitative research focuses on understanding, rather than measuring, it is the nature and content of what is said that matters (Wilson 2006).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meaning is important.  The focus is on words and observations, descriptions and interpretations.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data that is collected is raw and largely meaningless until it is arranged in some way to produce useful and usable information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What is required is to summarise the data and draw conclusions (CIM 2009).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It is an ongoing process of developing ideas as the research progresses and what is needed is the identification of patterns and events that contribute to the final picture.</a:t>
            </a:r>
          </a:p>
          <a:p>
            <a:pPr eaLnBrk="1" hangingPunct="1">
              <a:lnSpc>
                <a:spcPct val="90000"/>
              </a:lnSpc>
            </a:pP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Analysing observation data</a:t>
            </a:r>
            <a:endParaRPr lang="en-GB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Again a very difficult task because it needs someone (an expert) to interpret peoples actions and behaviour to work out just exactly what is going on.</a:t>
            </a:r>
          </a:p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Identify key behaviours and actions</a:t>
            </a:r>
          </a:p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Look for similarities and differences across observations</a:t>
            </a:r>
          </a:p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Being able to read body language and signs</a:t>
            </a:r>
          </a:p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Understanding psychological/ sociological actions</a:t>
            </a:r>
          </a:p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Being able to filter and categorise actions.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Analysing interview data</a:t>
            </a:r>
            <a:endParaRPr lang="en-GB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This is a difficult task because interviews are not as structured as questionnaires, therefore they can lack focus.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Look for trends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Listen for key words, themes, issues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Understanding cynicism and irony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Interpret meanings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If meetings attended understanding body language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Analysing projective techniques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Having someone with a depth of knowledge that combines commercial acumen, research principles and psychological inferences is hard to find and takes years to develop as it requires;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 of actions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of motives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meanings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Expressing results in layman's terms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CFBF5D-7BF8-4852-B86E-F61CD3A2CC2E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239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important in the whole scheme of the research is the role of interpretation?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main methods for quantitative analysis?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main methods for qualitative analysis?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Which method is easiest? Which method is </a:t>
            </a:r>
            <a:r>
              <a:rPr lang="en-GB" smtClean="0"/>
              <a:t>least controversial</a:t>
            </a:r>
            <a:r>
              <a:rPr lang="en-GB" dirty="0" smtClean="0"/>
              <a:t>? And why!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CFBF5D-7BF8-4852-B86E-F61CD3A2CC2E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528105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524</TotalTime>
  <Words>761</Words>
  <Application>Microsoft Office PowerPoint</Application>
  <PresentationFormat>On-screen Show (4:3)</PresentationFormat>
  <Paragraphs>121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Comic Sans MS</vt:lpstr>
      <vt:lpstr>Times New Roman</vt:lpstr>
      <vt:lpstr>Wingdings</vt:lpstr>
      <vt:lpstr>Default Design</vt:lpstr>
      <vt:lpstr>Analysing the Data</vt:lpstr>
      <vt:lpstr>SOME SAMPLING TASKS</vt:lpstr>
      <vt:lpstr>MORE SAMPLING TASKS</vt:lpstr>
      <vt:lpstr>SOME DATA  COLLECTION TECHNIQUES</vt:lpstr>
      <vt:lpstr>SOME DATA  COLLECTION TECHNIQUES</vt:lpstr>
      <vt:lpstr>SOME DATA  COLLECTION TECHNIQUES</vt:lpstr>
      <vt:lpstr>Analysing Data</vt:lpstr>
      <vt:lpstr>Analysing Surveys - quantitative &amp; qualitative data</vt:lpstr>
      <vt:lpstr>Analysing Quantitative Data </vt:lpstr>
      <vt:lpstr>Analysing surveys  - quantitative statistical analysis</vt:lpstr>
      <vt:lpstr>Analysing Surveys -  qualitative data</vt:lpstr>
      <vt:lpstr>Analysing observation data</vt:lpstr>
      <vt:lpstr>Analysing interview data</vt:lpstr>
      <vt:lpstr>Analysing projective techniques</vt:lpstr>
      <vt:lpstr>Tutorial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Analysing and Reporting Data</dc:title>
  <dc:creator>Victor</dc:creator>
  <cp:lastModifiedBy>Will Fleming</cp:lastModifiedBy>
  <cp:revision>31</cp:revision>
  <cp:lastPrinted>2014-04-22T09:08:16Z</cp:lastPrinted>
  <dcterms:created xsi:type="dcterms:W3CDTF">2006-05-13T10:10:37Z</dcterms:created>
  <dcterms:modified xsi:type="dcterms:W3CDTF">2016-12-07T14:44:14Z</dcterms:modified>
</cp:coreProperties>
</file>