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EB394A-C94D-6BEF-1D97-D9C81FF15548}" v="9" dt="2022-06-23T19:28:04.546"/>
    <p1510:client id="{4588B64E-08B6-7CD1-1EE3-889D035B96E6}" v="32" dt="2022-06-23T19:50:18.372"/>
    <p1510:client id="{4CEE9E13-6841-FC38-CDD5-5B9A8B708C69}" v="126" dt="2022-06-23T19:18:30.4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0" d="100"/>
          <a:sy n="80" d="100"/>
        </p:scale>
        <p:origin x="880"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08BA18A-D3E1-44F6-80DF-BFE89F698E21}" type="datetimeFigureOut">
              <a:rPr lang="en-US" smtClean="0"/>
              <a:pPr/>
              <a:t>6/25/2022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60A795-DA02-4417-94FB-F5AD8EDF60B5}"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Technologies positively influence everyone’s life with great changes. It has smoothened the ways of dealing with things which have influenced the mind of every individual. Technologies have a strong impact on the students’ life as after the outburst of the COVID-19, the teaching process is highly affected by digital technologies which have changed the way of learning and understanding (Lee and Yoon, 2021). The presentation will discuss the influence of technologies on students’ confidence levels.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060A795-DA02-4417-94FB-F5AD8EDF60B5}"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students have learned the digitised way of learning and understanding after the pandemic hit. Advanced technologies enhance the interactive approach in the students which helps them in taking an active part in their education system. With active engagement, the student's confidence level will be improved after participating in group discussions, debates, research projects and so on (Al-</a:t>
            </a:r>
            <a:r>
              <a:rPr lang="en-GB" sz="1200" kern="1200" dirty="0" err="1">
                <a:solidFill>
                  <a:schemeClr val="tx1"/>
                </a:solidFill>
                <a:latin typeface="+mn-lt"/>
                <a:ea typeface="+mn-ea"/>
                <a:cs typeface="+mn-cs"/>
              </a:rPr>
              <a:t>Maroof</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 </a:t>
            </a:r>
            <a:r>
              <a:rPr lang="en-GB" sz="1200" kern="1200" dirty="0">
                <a:solidFill>
                  <a:schemeClr val="tx1"/>
                </a:solidFill>
                <a:latin typeface="+mn-lt"/>
                <a:ea typeface="+mn-ea"/>
                <a:cs typeface="+mn-cs"/>
              </a:rPr>
              <a:t>2020).</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060A795-DA02-4417-94FB-F5AD8EDF60B5}" type="slidenum">
              <a:rPr lang="en-GB" smtClean="0"/>
              <a:pPr/>
              <a:t>4</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researcher will ask the above-mentioned questions to the students of “University of Wales Trinity Saint David” with the help of the survey process. Hence, the primary research method will be used to collect information as it will provide a piece of accurate and sufficient information (</a:t>
            </a:r>
            <a:r>
              <a:rPr lang="en-GB" sz="1200" kern="1200" dirty="0" err="1">
                <a:solidFill>
                  <a:schemeClr val="tx1"/>
                </a:solidFill>
                <a:latin typeface="+mn-lt"/>
                <a:ea typeface="+mn-ea"/>
                <a:cs typeface="+mn-cs"/>
              </a:rPr>
              <a:t>Pandey</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Pandey</a:t>
            </a:r>
            <a:r>
              <a:rPr lang="en-GB" sz="1200" kern="1200" dirty="0">
                <a:solidFill>
                  <a:schemeClr val="tx1"/>
                </a:solidFill>
                <a:latin typeface="+mn-lt"/>
                <a:ea typeface="+mn-ea"/>
                <a:cs typeface="+mn-cs"/>
              </a:rPr>
              <a:t>, 2021).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060A795-DA02-4417-94FB-F5AD8EDF60B5}" type="slidenum">
              <a:rPr lang="en-GB" smtClean="0"/>
              <a:pPr/>
              <a:t>5</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It is essential for the researcher to maintain transparency in their research work so that it will be approved by the seniors for further consideration. The ethics will be maintained by maintaining principles and rights while conducting the research. Primary research will be attained ethical approval if it will involve the honest consent of the participants (</a:t>
            </a:r>
            <a:r>
              <a:rPr lang="en-GB" sz="1200" kern="1200" dirty="0" err="1">
                <a:solidFill>
                  <a:schemeClr val="tx1"/>
                </a:solidFill>
                <a:latin typeface="+mn-lt"/>
                <a:ea typeface="+mn-ea"/>
                <a:cs typeface="+mn-cs"/>
              </a:rPr>
              <a:t>Suri</a:t>
            </a:r>
            <a:r>
              <a:rPr lang="en-GB" sz="1200" kern="1200" dirty="0">
                <a:solidFill>
                  <a:schemeClr val="tx1"/>
                </a:solidFill>
                <a:latin typeface="+mn-lt"/>
                <a:ea typeface="+mn-ea"/>
                <a:cs typeface="+mn-cs"/>
              </a:rPr>
              <a:t>, 2020).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060A795-DA02-4417-94FB-F5AD8EDF60B5}" type="slidenum">
              <a:rPr lang="en-GB" smtClean="0"/>
              <a:pPr/>
              <a:t>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researcher will probably require a week to develop their research plan. The Gantt chart has been developed by the researcher for analysing the approximate time required for the research development.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060A795-DA02-4417-94FB-F5AD8EDF60B5}" type="slidenum">
              <a:rPr lang="en-GB" smtClean="0"/>
              <a:pPr/>
              <a:t>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Students have improved certain skills in them through the digital mode of learning. With digital advancements, teachers can reach a large number of students. During the pandemic period, when social distancing was at a peak the educational system has developed strategies to improve the learning system. The students are now becoming digitally advanced and which is essential for attaining better opportunities in the future (</a:t>
            </a:r>
            <a:r>
              <a:rPr lang="en-GB" sz="1200" kern="1200" dirty="0" err="1">
                <a:solidFill>
                  <a:schemeClr val="tx1"/>
                </a:solidFill>
                <a:latin typeface="+mn-lt"/>
                <a:ea typeface="+mn-ea"/>
                <a:cs typeface="+mn-cs"/>
              </a:rPr>
              <a:t>Fawaz</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Samaha</a:t>
            </a:r>
            <a:r>
              <a:rPr lang="en-GB" sz="1200" kern="1200" dirty="0">
                <a:solidFill>
                  <a:schemeClr val="tx1"/>
                </a:solidFill>
                <a:latin typeface="+mn-lt"/>
                <a:ea typeface="+mn-ea"/>
                <a:cs typeface="+mn-cs"/>
              </a:rPr>
              <a:t>, 2021). </a:t>
            </a:r>
            <a:endParaRPr lang="en-US"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0060A795-DA02-4417-94FB-F5AD8EDF60B5}" type="slidenum">
              <a:rPr lang="en-GB" smtClean="0"/>
              <a:pPr/>
              <a:t>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583A977F-2504-E741-85B4-8F01994E1F25}"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0607395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dirty="0"/>
              <a:t>Click to edit Master title style</a:t>
            </a:r>
          </a:p>
        </p:txBody>
      </p:sp>
      <p:sp>
        <p:nvSpPr>
          <p:cNvPr id="3" name="Content Placeholder 2"/>
          <p:cNvSpPr>
            <a:spLocks noGrp="1"/>
          </p:cNvSpPr>
          <p:nvPr>
            <p:ph idx="1"/>
          </p:nvPr>
        </p:nvSpPr>
        <p:spPr>
          <a:xfrm>
            <a:off x="1942415" y="2133600"/>
            <a:ext cx="6591985"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2B9A02F-357D-AF42-B110-A7740AFDCA1B}"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2131346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DABB9B27-4D02-2940-AED5-BC8F2B3B1507}"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621105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4CF7878-2C98-7449-BB8F-764A5EA8E558}"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0"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2379520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E6D2F403-9584-1749-B6AB-5E1C5F94527C}" type="datetimeFigureOut">
              <a:rPr lang="en-US" dirty="0"/>
              <a:t>6/25/2022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0537117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A58C0351-EB03-5444-BA93-B7E778374E24}" type="datetimeFigureOut">
              <a:rPr lang="en-US" dirty="0"/>
              <a:t>6/25/2022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9482034"/>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EADB90-FF7E-5041-AB9F-1BC0957AB829}" type="datetimeFigureOut">
              <a:rPr lang="en-US" dirty="0"/>
              <a:t>6/25/2022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318616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1EB8CB6-48D8-4E47-B0D3-B56230F429D0}"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8521579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EF716D3-DCE8-CC45-8106-AE5DFCD073F9}"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69465769"/>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44F351F-53B1-3B4C-8CD4-15B0457E8E3F}"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04792722"/>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AB1E8F6-4F69-E448-82E4-3FF8C30628E4}"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D57F1E4F-1CFF-5643-939E-217C01CDF565}" type="slidenum">
              <a:rPr lang="en-US" dirty="0"/>
              <a:pPr/>
              <a:t>‹#›</a:t>
            </a:fld>
            <a:endParaRPr lang="en-US" dirty="0"/>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2845037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F790BAD4-EC93-8B4C-97AE-9AB5F3271B19}"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9405533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E6C9050E-E079-6441-81E7-806D30677343}"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33035146"/>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99B230AF-FFB7-DE42-B481-AAC2589869DA}" type="datetimeFigureOut">
              <a:rPr lang="en-US" dirty="0"/>
              <a:t>6/25/2022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375148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E9A7C16-FAF2-2C41-B697-563997C522AD}"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15825963"/>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A19D9EA-0687-604F-B97A-763B6765DF9F}" type="datetimeFigureOut">
              <a:rPr lang="en-US" dirty="0"/>
              <a:t>6/25/2022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7675410"/>
      </p:ext>
    </p:extLst>
  </p:cSld>
  <p:clrMapOvr>
    <a:masterClrMapping/>
  </p:clrMapOvr>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85"/>
            <a:ext cx="1952272" cy="6852968"/>
            <a:chOff x="6627813" y="195717"/>
            <a:chExt cx="1952625" cy="5678034"/>
          </a:xfrm>
        </p:grpSpPr>
        <p:sp>
          <p:nvSpPr>
            <p:cNvPr id="50" name="Freeform 27"/>
            <p:cNvSpPr/>
            <p:nvPr/>
          </p:nvSpPr>
          <p:spPr bwMode="auto">
            <a:xfrm>
              <a:off x="6627813" y="195717"/>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fld id="{4D9FFFB4-400D-1240-AB24-6F86C96D4DFB}" type="datetimeFigureOut">
              <a:rPr lang="en-US" dirty="0"/>
              <a:t>6/25/2022</a:t>
            </a:fld>
            <a:endParaRPr lang="en-US" dirty="0"/>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22156476"/>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 id="2147483738" r:id="rId12"/>
    <p:sldLayoutId id="2147483739" r:id="rId13"/>
    <p:sldLayoutId id="2147483740" r:id="rId14"/>
    <p:sldLayoutId id="2147483741" r:id="rId15"/>
    <p:sldLayoutId id="2147483742" r:id="rId16"/>
  </p:sldLayoutIdLst>
  <mc:AlternateContent xmlns:mc="http://schemas.openxmlformats.org/markup-compatibility/2006" xmlns:p14="http://schemas.microsoft.com/office/powerpoint/2010/main">
    <mc:Choice Requires="p14">
      <p:transition p14:dur="250">
        <p:fade/>
      </p:transition>
    </mc:Choice>
    <mc:Fallback xmlns="">
      <p:transition>
        <p:fade/>
      </p:transition>
    </mc:Fallback>
  </mc:AlternateConten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4512" y="841256"/>
            <a:ext cx="8354549" cy="5631164"/>
          </a:xfrm>
        </p:spPr>
        <p:txBody>
          <a:bodyPr vert="horz" lIns="91440" tIns="45720" rIns="91440" bIns="45720" anchor="t">
            <a:noAutofit/>
          </a:bodyPr>
          <a:lstStyle/>
          <a:p>
            <a:r>
              <a:rPr lang="en-GB" sz="2800" b="1" dirty="0"/>
              <a:t>Module Code: BMSW4003</a:t>
            </a:r>
            <a:br>
              <a:rPr lang="en-IN" sz="2800" dirty="0"/>
            </a:br>
            <a:r>
              <a:rPr lang="en-GB" sz="2800" b="1" dirty="0"/>
              <a:t>Module Name: Research Proposal Presentation”</a:t>
            </a:r>
            <a:br>
              <a:rPr lang="en-GB" sz="2800" b="1" dirty="0"/>
            </a:br>
            <a:r>
              <a:rPr lang="en-GB" sz="2800" b="1" dirty="0"/>
              <a:t>lecturer: Nasr </a:t>
            </a:r>
            <a:r>
              <a:rPr lang="en-GB" sz="2800" b="1" dirty="0" err="1"/>
              <a:t>Pourosgoei</a:t>
            </a:r>
            <a:br>
              <a:rPr lang="en-IN" sz="2800" dirty="0"/>
            </a:br>
            <a:r>
              <a:rPr lang="en-GB" sz="2800" b="1" dirty="0"/>
              <a:t> </a:t>
            </a:r>
            <a:br>
              <a:rPr lang="en-IN" sz="2800" dirty="0"/>
            </a:br>
            <a:r>
              <a:rPr lang="en-GB" sz="2800" b="1" dirty="0"/>
              <a:t>Assignment Title: Group Presentation – Research proposal - How do students use technology to collaborate at UWTSD?</a:t>
            </a:r>
            <a:br>
              <a:rPr lang="en-IN" sz="2800" dirty="0"/>
            </a:br>
            <a:r>
              <a:rPr lang="en-GB" sz="2800" b="1" dirty="0"/>
              <a:t> </a:t>
            </a:r>
            <a:br>
              <a:rPr lang="en-IN" sz="2800" dirty="0"/>
            </a:br>
            <a:r>
              <a:rPr lang="en-GB" sz="2800" b="1" dirty="0"/>
              <a:t>Topic: Are students confident in using technology to collaborate?</a:t>
            </a:r>
            <a:br>
              <a:rPr lang="en-IN" sz="2800" dirty="0"/>
            </a:br>
            <a:r>
              <a:rPr lang="en-GB" sz="2800" b="1" dirty="0"/>
              <a:t>Student Name: </a:t>
            </a:r>
            <a:r>
              <a:rPr lang="en-GB" sz="2800" b="1" dirty="0" err="1"/>
              <a:t>baffour</a:t>
            </a:r>
            <a:r>
              <a:rPr lang="en-GB" sz="2800" b="1" dirty="0"/>
              <a:t> </a:t>
            </a:r>
            <a:r>
              <a:rPr lang="en-GB" sz="2800" b="1" dirty="0" err="1"/>
              <a:t>gyimah</a:t>
            </a:r>
            <a:r>
              <a:rPr lang="en-GB" sz="2800" b="1" dirty="0"/>
              <a:t> and </a:t>
            </a:r>
            <a:r>
              <a:rPr lang="en-GB" sz="2800" b="1" dirty="0" err="1"/>
              <a:t>viorel</a:t>
            </a:r>
            <a:r>
              <a:rPr lang="en-GB" sz="2800" b="1" dirty="0"/>
              <a:t> </a:t>
            </a:r>
            <a:r>
              <a:rPr lang="en-GB" sz="2800" b="1" dirty="0" err="1"/>
              <a:t>iorga</a:t>
            </a:r>
            <a:br>
              <a:rPr lang="en-IN" sz="2800" dirty="0"/>
            </a:br>
            <a:r>
              <a:rPr lang="en-GB" sz="2800" b="1" dirty="0"/>
              <a:t>Student ID:2128410/2131642</a:t>
            </a:r>
            <a:endParaRPr lang="en-IN" sz="2800"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Table of Contents </a:t>
            </a:r>
          </a:p>
        </p:txBody>
      </p:sp>
      <p:sp>
        <p:nvSpPr>
          <p:cNvPr id="3" name="Content Placeholder 2"/>
          <p:cNvSpPr>
            <a:spLocks noGrp="1"/>
          </p:cNvSpPr>
          <p:nvPr>
            <p:ph idx="1"/>
          </p:nvPr>
        </p:nvSpPr>
        <p:spPr/>
        <p:txBody>
          <a:bodyPr>
            <a:normAutofit lnSpcReduction="10000"/>
          </a:bodyPr>
          <a:lstStyle/>
          <a:p>
            <a:pPr algn="just">
              <a:lnSpc>
                <a:spcPct val="160000"/>
              </a:lnSpc>
            </a:pPr>
            <a:r>
              <a:rPr lang="en-GB" dirty="0"/>
              <a:t>Introduction	</a:t>
            </a:r>
            <a:endParaRPr lang="en-US" dirty="0"/>
          </a:p>
          <a:p>
            <a:pPr algn="just">
              <a:lnSpc>
                <a:spcPct val="160000"/>
              </a:lnSpc>
            </a:pPr>
            <a:r>
              <a:rPr lang="en-GB" dirty="0"/>
              <a:t>Rationale (Literature Review)	</a:t>
            </a:r>
            <a:endParaRPr lang="en-US" dirty="0"/>
          </a:p>
          <a:p>
            <a:pPr algn="just">
              <a:lnSpc>
                <a:spcPct val="160000"/>
              </a:lnSpc>
            </a:pPr>
            <a:r>
              <a:rPr lang="en-GB" dirty="0"/>
              <a:t>Proposed Research Method	</a:t>
            </a:r>
            <a:endParaRPr lang="en-US" dirty="0"/>
          </a:p>
          <a:p>
            <a:pPr algn="just">
              <a:lnSpc>
                <a:spcPct val="160000"/>
              </a:lnSpc>
            </a:pPr>
            <a:r>
              <a:rPr lang="en-GB" dirty="0"/>
              <a:t>Ethical Consideration	</a:t>
            </a:r>
            <a:endParaRPr lang="en-US" dirty="0"/>
          </a:p>
          <a:p>
            <a:pPr algn="just">
              <a:lnSpc>
                <a:spcPct val="160000"/>
              </a:lnSpc>
            </a:pPr>
            <a:r>
              <a:rPr lang="en-GB" dirty="0"/>
              <a:t>Research Timeline	</a:t>
            </a:r>
            <a:endParaRPr lang="en-US" dirty="0"/>
          </a:p>
          <a:p>
            <a:pPr algn="just">
              <a:lnSpc>
                <a:spcPct val="160000"/>
              </a:lnSpc>
            </a:pPr>
            <a:r>
              <a:rPr lang="en-GB" dirty="0"/>
              <a:t>The hypothesis of the Research	</a:t>
            </a:r>
            <a:endParaRPr lang="en-US" dirty="0"/>
          </a:p>
          <a:p>
            <a:pPr algn="just">
              <a:lnSpc>
                <a:spcPct val="160000"/>
              </a:lnSpc>
            </a:pPr>
            <a:r>
              <a:rPr lang="en-GB" dirty="0"/>
              <a:t>References	</a:t>
            </a:r>
            <a:endParaRPr lang="en-US" dirty="0"/>
          </a:p>
          <a:p>
            <a:pPr algn="just">
              <a:lnSpc>
                <a:spcPct val="160000"/>
              </a:lnSpc>
              <a:buNone/>
            </a:pPr>
            <a:endParaRPr lang="en-US" dirty="0"/>
          </a:p>
          <a:p>
            <a:pPr algn="just">
              <a:lnSpc>
                <a:spcPct val="160000"/>
              </a:lnSpc>
            </a:pPr>
            <a:endParaRPr lang="en-GB"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Introduction </a:t>
            </a:r>
            <a:br>
              <a:rPr lang="en-US" b="1" dirty="0"/>
            </a:br>
            <a:endParaRPr lang="en-GB" dirty="0"/>
          </a:p>
        </p:txBody>
      </p:sp>
      <p:sp>
        <p:nvSpPr>
          <p:cNvPr id="3" name="Content Placeholder 2"/>
          <p:cNvSpPr>
            <a:spLocks noGrp="1"/>
          </p:cNvSpPr>
          <p:nvPr>
            <p:ph idx="1"/>
          </p:nvPr>
        </p:nvSpPr>
        <p:spPr>
          <a:xfrm>
            <a:off x="457200" y="1713790"/>
            <a:ext cx="5070114" cy="4412373"/>
          </a:xfrm>
        </p:spPr>
        <p:txBody>
          <a:bodyPr vert="horz" lIns="91440" tIns="45720" rIns="91440" bIns="45720" rtlCol="0" anchor="t">
            <a:noAutofit/>
          </a:bodyPr>
          <a:lstStyle/>
          <a:p>
            <a:pPr algn="just">
              <a:lnSpc>
                <a:spcPct val="170000"/>
              </a:lnSpc>
            </a:pPr>
            <a:r>
              <a:rPr lang="en-GB" dirty="0"/>
              <a:t>The presentation aims to discuss the confidence level of the students' whale using technologies. </a:t>
            </a:r>
            <a:endParaRPr lang="en-US"/>
          </a:p>
          <a:p>
            <a:pPr algn="just">
              <a:lnSpc>
                <a:spcPct val="170000"/>
              </a:lnSpc>
            </a:pPr>
            <a:r>
              <a:rPr lang="en-GB" dirty="0"/>
              <a:t>Nowadays, technologies have a great impact on the education system and students' life will be discussed in the study. </a:t>
            </a:r>
            <a:endParaRPr lang="en-US"/>
          </a:p>
          <a:p>
            <a:pPr algn="just">
              <a:lnSpc>
                <a:spcPct val="170000"/>
              </a:lnSpc>
            </a:pPr>
            <a:r>
              <a:rPr lang="en-GB" b="1" dirty="0"/>
              <a:t>Research Question </a:t>
            </a:r>
            <a:endParaRPr lang="en-US"/>
          </a:p>
          <a:p>
            <a:pPr lvl="0" algn="just">
              <a:lnSpc>
                <a:spcPct val="170000"/>
              </a:lnSpc>
            </a:pPr>
            <a:r>
              <a:rPr lang="en-GB" dirty="0"/>
              <a:t>How does technology help students?</a:t>
            </a:r>
            <a:endParaRPr lang="en-US"/>
          </a:p>
          <a:p>
            <a:pPr lvl="0" algn="just">
              <a:lnSpc>
                <a:spcPct val="170000"/>
              </a:lnSpc>
            </a:pPr>
            <a:r>
              <a:rPr lang="en-GB" dirty="0"/>
              <a:t>What is the impact of technology on students’ life/?</a:t>
            </a:r>
            <a:endParaRPr lang="en-US" dirty="0"/>
          </a:p>
          <a:p>
            <a:pPr algn="just">
              <a:lnSpc>
                <a:spcPct val="170000"/>
              </a:lnSpc>
            </a:pPr>
            <a:r>
              <a:rPr lang="en-GB" dirty="0"/>
              <a:t>How does  technology  influences collaboration?</a:t>
            </a:r>
            <a:endParaRPr lang="en-US"/>
          </a:p>
          <a:p>
            <a:pPr algn="just">
              <a:lnSpc>
                <a:spcPct val="170000"/>
              </a:lnSpc>
            </a:pPr>
            <a:endParaRPr lang="en-GB" dirty="0"/>
          </a:p>
        </p:txBody>
      </p:sp>
      <p:pic>
        <p:nvPicPr>
          <p:cNvPr id="2050" name="Picture 2"/>
          <p:cNvPicPr>
            <a:picLocks noChangeAspect="1" noChangeArrowheads="1"/>
          </p:cNvPicPr>
          <p:nvPr/>
        </p:nvPicPr>
        <p:blipFill>
          <a:blip r:embed="rId3"/>
          <a:srcRect/>
          <a:stretch>
            <a:fillRect/>
          </a:stretch>
        </p:blipFill>
        <p:spPr bwMode="auto">
          <a:xfrm>
            <a:off x="5699033" y="3718289"/>
            <a:ext cx="3443286" cy="3071834"/>
          </a:xfrm>
          <a:prstGeom prst="rect">
            <a:avLst/>
          </a:prstGeom>
          <a:ln>
            <a:noFill/>
          </a:ln>
          <a:effectLst>
            <a:outerShdw blurRad="292100" dist="139700" dir="2700000" algn="tl" rotWithShape="0">
              <a:srgbClr val="333333">
                <a:alpha val="65000"/>
              </a:srgb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9847" y="127153"/>
            <a:ext cx="6589199" cy="1280890"/>
          </a:xfrm>
        </p:spPr>
        <p:txBody>
          <a:bodyPr>
            <a:normAutofit/>
          </a:bodyPr>
          <a:lstStyle/>
          <a:p>
            <a:r>
              <a:rPr lang="en-US" b="1" dirty="0"/>
              <a:t>Rationale (Literature Review)</a:t>
            </a:r>
            <a:br>
              <a:rPr lang="en-US" b="1" dirty="0"/>
            </a:br>
            <a:endParaRPr lang="en-GB" dirty="0"/>
          </a:p>
        </p:txBody>
      </p:sp>
      <p:sp>
        <p:nvSpPr>
          <p:cNvPr id="3" name="Content Placeholder 2"/>
          <p:cNvSpPr>
            <a:spLocks noGrp="1"/>
          </p:cNvSpPr>
          <p:nvPr>
            <p:ph idx="1"/>
          </p:nvPr>
        </p:nvSpPr>
        <p:spPr>
          <a:xfrm>
            <a:off x="3901105" y="1784784"/>
            <a:ext cx="4686304" cy="4525963"/>
          </a:xfrm>
        </p:spPr>
        <p:txBody>
          <a:bodyPr vert="horz" lIns="91440" tIns="45720" rIns="91440" bIns="45720" rtlCol="0" anchor="t">
            <a:normAutofit fontScale="77500" lnSpcReduction="20000"/>
          </a:bodyPr>
          <a:lstStyle/>
          <a:p>
            <a:pPr algn="just">
              <a:lnSpc>
                <a:spcPct val="170000"/>
              </a:lnSpc>
            </a:pPr>
            <a:r>
              <a:rPr lang="en-GB" sz="1600" dirty="0"/>
              <a:t>The present section will state the reason behind choosing the questions for the purpose of conducting the research. </a:t>
            </a:r>
            <a:endParaRPr lang="en-US" sz="1600"/>
          </a:p>
          <a:p>
            <a:pPr algn="just">
              <a:lnSpc>
                <a:spcPct val="170000"/>
              </a:lnSpc>
            </a:pPr>
            <a:r>
              <a:rPr lang="en-GB" sz="1600" dirty="0"/>
              <a:t>Technology provides an enhanced way of teaching and learning to both the students and teachers. </a:t>
            </a:r>
            <a:endParaRPr lang="en-US" sz="1600"/>
          </a:p>
          <a:p>
            <a:pPr algn="just">
              <a:lnSpc>
                <a:spcPct val="170000"/>
              </a:lnSpc>
            </a:pPr>
            <a:r>
              <a:rPr lang="en-GB" sz="1600" dirty="0"/>
              <a:t>With the help of technology, students can improve their potential in their specific field for better growth (Al-Maroof </a:t>
            </a:r>
            <a:r>
              <a:rPr lang="en-GB" sz="1600" i="1" dirty="0"/>
              <a:t>et al., </a:t>
            </a:r>
            <a:r>
              <a:rPr lang="en-GB" sz="1600" dirty="0"/>
              <a:t>2020). </a:t>
            </a:r>
            <a:endParaRPr lang="en-US" sz="1600"/>
          </a:p>
          <a:p>
            <a:pPr algn="just">
              <a:lnSpc>
                <a:spcPct val="170000"/>
              </a:lnSpc>
            </a:pPr>
            <a:r>
              <a:rPr lang="en-GB" sz="1600" dirty="0"/>
              <a:t>After the pandemic hit,  students learning process has been modified as it has been replaced by a digital model of learning. </a:t>
            </a:r>
            <a:endParaRPr lang="en-US" sz="1600"/>
          </a:p>
          <a:p>
            <a:pPr algn="just">
              <a:lnSpc>
                <a:spcPct val="170000"/>
              </a:lnSpc>
            </a:pPr>
            <a:r>
              <a:rPr lang="en-GB" sz="1600" dirty="0"/>
              <a:t>With the use of advanced technologies in educational institutions the performance of the student can be improved and enhanced. </a:t>
            </a:r>
            <a:endParaRPr lang="en-US" sz="1600"/>
          </a:p>
          <a:p>
            <a:pPr algn="just">
              <a:lnSpc>
                <a:spcPct val="170000"/>
              </a:lnSpc>
            </a:pPr>
            <a:endParaRPr lang="en-GB" sz="1600" dirty="0"/>
          </a:p>
        </p:txBody>
      </p:sp>
      <p:pic>
        <p:nvPicPr>
          <p:cNvPr id="3074" name="Picture 2"/>
          <p:cNvPicPr>
            <a:picLocks noChangeAspect="1" noChangeArrowheads="1"/>
          </p:cNvPicPr>
          <p:nvPr/>
        </p:nvPicPr>
        <p:blipFill>
          <a:blip r:embed="rId3"/>
          <a:srcRect/>
          <a:stretch>
            <a:fillRect/>
          </a:stretch>
        </p:blipFill>
        <p:spPr bwMode="auto">
          <a:xfrm>
            <a:off x="328760" y="3662383"/>
            <a:ext cx="3500461" cy="30718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Proposed Research Method </a:t>
            </a:r>
            <a:br>
              <a:rPr lang="en-US" b="1" dirty="0"/>
            </a:br>
            <a:endParaRPr lang="en-GB" dirty="0"/>
          </a:p>
        </p:txBody>
      </p:sp>
      <p:sp>
        <p:nvSpPr>
          <p:cNvPr id="3" name="Content Placeholder 2"/>
          <p:cNvSpPr>
            <a:spLocks noGrp="1"/>
          </p:cNvSpPr>
          <p:nvPr>
            <p:ph idx="1"/>
          </p:nvPr>
        </p:nvSpPr>
        <p:spPr>
          <a:xfrm>
            <a:off x="457200" y="1600201"/>
            <a:ext cx="7115196" cy="3186122"/>
          </a:xfrm>
        </p:spPr>
        <p:txBody>
          <a:bodyPr vert="horz" lIns="91440" tIns="45720" rIns="91440" bIns="45720" rtlCol="0" anchor="t">
            <a:normAutofit/>
          </a:bodyPr>
          <a:lstStyle/>
          <a:p>
            <a:pPr algn="just">
              <a:lnSpc>
                <a:spcPct val="170000"/>
              </a:lnSpc>
            </a:pPr>
            <a:r>
              <a:rPr lang="en-GB" sz="1400" dirty="0"/>
              <a:t>The researcher will adopt a survey method for the purpose of gathering relevant and accurate pieces of information. </a:t>
            </a:r>
            <a:endParaRPr lang="en-US" sz="1400"/>
          </a:p>
          <a:p>
            <a:pPr algn="just">
              <a:lnSpc>
                <a:spcPct val="170000"/>
              </a:lnSpc>
            </a:pPr>
            <a:r>
              <a:rPr lang="en-GB" sz="1400" dirty="0"/>
              <a:t>The present research study will be developed on the  basis of a quantitative method of data collection (Pandey and Pandey, 2021).</a:t>
            </a:r>
            <a:endParaRPr lang="en-US" sz="1400"/>
          </a:p>
          <a:p>
            <a:pPr algn="just">
              <a:lnSpc>
                <a:spcPct val="170000"/>
              </a:lnSpc>
            </a:pPr>
            <a:r>
              <a:rPr lang="en-GB" sz="1400" dirty="0"/>
              <a:t>Do you learn better with technology? </a:t>
            </a:r>
            <a:endParaRPr lang="en-US" sz="1400"/>
          </a:p>
          <a:p>
            <a:pPr algn="just">
              <a:lnSpc>
                <a:spcPct val="170000"/>
              </a:lnSpc>
            </a:pPr>
            <a:r>
              <a:rPr lang="en-GB" sz="1400" dirty="0"/>
              <a:t>How does digitalisation  help in collaboration? </a:t>
            </a:r>
            <a:endParaRPr lang="en-US" sz="1400" dirty="0"/>
          </a:p>
          <a:p>
            <a:pPr lvl="0" algn="just">
              <a:lnSpc>
                <a:spcPct val="170000"/>
              </a:lnSpc>
            </a:pPr>
            <a:r>
              <a:rPr lang="en-GB" sz="1400" dirty="0"/>
              <a:t>Are you accustomed to digitalised learning programs?</a:t>
            </a:r>
            <a:endParaRPr lang="en-US" sz="1400" dirty="0"/>
          </a:p>
          <a:p>
            <a:pPr algn="just">
              <a:lnSpc>
                <a:spcPct val="170000"/>
              </a:lnSpc>
            </a:pPr>
            <a:endParaRPr lang="en-GB" sz="1400" dirty="0"/>
          </a:p>
        </p:txBody>
      </p:sp>
      <p:pic>
        <p:nvPicPr>
          <p:cNvPr id="4098" name="Picture 2"/>
          <p:cNvPicPr>
            <a:picLocks noChangeAspect="1" noChangeArrowheads="1"/>
          </p:cNvPicPr>
          <p:nvPr/>
        </p:nvPicPr>
        <p:blipFill>
          <a:blip r:embed="rId3"/>
          <a:srcRect/>
          <a:stretch>
            <a:fillRect/>
          </a:stretch>
        </p:blipFill>
        <p:spPr bwMode="auto">
          <a:xfrm>
            <a:off x="3694771" y="4784989"/>
            <a:ext cx="4518347" cy="17158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Ethical Consideration </a:t>
            </a:r>
            <a:br>
              <a:rPr lang="en-US" b="1" dirty="0"/>
            </a:br>
            <a:endParaRPr lang="en-GB" dirty="0"/>
          </a:p>
        </p:txBody>
      </p:sp>
      <p:sp>
        <p:nvSpPr>
          <p:cNvPr id="3" name="Content Placeholder 2"/>
          <p:cNvSpPr>
            <a:spLocks noGrp="1"/>
          </p:cNvSpPr>
          <p:nvPr>
            <p:ph idx="1"/>
          </p:nvPr>
        </p:nvSpPr>
        <p:spPr>
          <a:xfrm>
            <a:off x="3929058" y="1600200"/>
            <a:ext cx="4757742" cy="4525963"/>
          </a:xfrm>
        </p:spPr>
        <p:txBody>
          <a:bodyPr vert="horz" lIns="91440" tIns="45720" rIns="91440" bIns="45720" rtlCol="0" anchor="t">
            <a:normAutofit fontScale="92500" lnSpcReduction="10000"/>
          </a:bodyPr>
          <a:lstStyle/>
          <a:p>
            <a:pPr algn="just">
              <a:lnSpc>
                <a:spcPct val="170000"/>
              </a:lnSpc>
            </a:pPr>
            <a:r>
              <a:rPr lang="en-GB" sz="1400" dirty="0"/>
              <a:t>The researcher will maintain all the ethics and principles while conducting the research. </a:t>
            </a:r>
            <a:endParaRPr lang="en-US" sz="1400"/>
          </a:p>
          <a:p>
            <a:pPr algn="just">
              <a:lnSpc>
                <a:spcPct val="170000"/>
              </a:lnSpc>
            </a:pPr>
            <a:r>
              <a:rPr lang="en-GB" sz="1400" dirty="0"/>
              <a:t>The researcher will conduct the survey only after receiving the agreed consent form. </a:t>
            </a:r>
            <a:endParaRPr lang="en-US" sz="1400"/>
          </a:p>
          <a:p>
            <a:pPr algn="just">
              <a:lnSpc>
                <a:spcPct val="170000"/>
              </a:lnSpc>
            </a:pPr>
            <a:r>
              <a:rPr lang="en-GB" sz="1400" dirty="0"/>
              <a:t>The confidentiality regarding protecting every personal information of the participants must be maintained (Suri, 2020). </a:t>
            </a:r>
            <a:endParaRPr lang="en-US" sz="1400"/>
          </a:p>
          <a:p>
            <a:pPr algn="just">
              <a:lnSpc>
                <a:spcPct val="170000"/>
              </a:lnSpc>
            </a:pPr>
            <a:r>
              <a:rPr lang="en-GB" sz="1400" dirty="0"/>
              <a:t>The decision of participating in the survey is totally dependent on the person and no pressure should be involved. </a:t>
            </a:r>
            <a:endParaRPr lang="en-US" sz="1400"/>
          </a:p>
          <a:p>
            <a:pPr algn="just">
              <a:lnSpc>
                <a:spcPct val="170000"/>
              </a:lnSpc>
            </a:pPr>
            <a:r>
              <a:rPr lang="en-GB" sz="1400" dirty="0"/>
              <a:t>Maintaining ethics will promote the aim of the research and will maintain transparency. </a:t>
            </a:r>
            <a:endParaRPr lang="en-US" sz="1400"/>
          </a:p>
          <a:p>
            <a:pPr algn="just">
              <a:lnSpc>
                <a:spcPct val="170000"/>
              </a:lnSpc>
            </a:pPr>
            <a:endParaRPr lang="en-GB" dirty="0"/>
          </a:p>
        </p:txBody>
      </p:sp>
      <p:pic>
        <p:nvPicPr>
          <p:cNvPr id="5122" name="Picture 2"/>
          <p:cNvPicPr>
            <a:picLocks noChangeAspect="1" noChangeArrowheads="1"/>
          </p:cNvPicPr>
          <p:nvPr/>
        </p:nvPicPr>
        <p:blipFill>
          <a:blip r:embed="rId3"/>
          <a:srcRect/>
          <a:stretch>
            <a:fillRect/>
          </a:stretch>
        </p:blipFill>
        <p:spPr bwMode="auto">
          <a:xfrm>
            <a:off x="285720" y="1785926"/>
            <a:ext cx="3500462" cy="37862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Research Timeline </a:t>
            </a:r>
            <a:br>
              <a:rPr lang="en-US" b="1" dirty="0"/>
            </a:br>
            <a:endParaRPr lang="en-GB" dirty="0"/>
          </a:p>
        </p:txBody>
      </p:sp>
      <p:pic>
        <p:nvPicPr>
          <p:cNvPr id="4" name="Picture 3" descr="Timeline&#10;&#10;Description automatically generated with medium confidence">
            <a:extLst>
              <a:ext uri="{FF2B5EF4-FFF2-40B4-BE49-F238E27FC236}">
                <a16:creationId xmlns:a16="http://schemas.microsoft.com/office/drawing/2014/main" id="{2D514EF3-F2BA-530B-ABA0-CBAD75DC4C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7937" y="1279467"/>
            <a:ext cx="8268125" cy="5385077"/>
          </a:xfrm>
          <a:prstGeom prst="rect">
            <a:avLst/>
          </a:prstGeom>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The hypothesis of the Research </a:t>
            </a:r>
            <a:br>
              <a:rPr lang="en-US" b="1" dirty="0"/>
            </a:br>
            <a:endParaRPr lang="en-GB" dirty="0"/>
          </a:p>
        </p:txBody>
      </p:sp>
      <p:sp>
        <p:nvSpPr>
          <p:cNvPr id="3" name="Content Placeholder 2"/>
          <p:cNvSpPr>
            <a:spLocks noGrp="1"/>
          </p:cNvSpPr>
          <p:nvPr>
            <p:ph idx="1"/>
          </p:nvPr>
        </p:nvSpPr>
        <p:spPr>
          <a:xfrm>
            <a:off x="457200" y="1600200"/>
            <a:ext cx="4614866" cy="4525963"/>
          </a:xfrm>
        </p:spPr>
        <p:txBody>
          <a:bodyPr vert="horz" lIns="91440" tIns="45720" rIns="91440" bIns="45720" rtlCol="0" anchor="t">
            <a:normAutofit fontScale="92500"/>
          </a:bodyPr>
          <a:lstStyle/>
          <a:p>
            <a:pPr algn="just">
              <a:lnSpc>
                <a:spcPct val="170000"/>
              </a:lnSpc>
            </a:pPr>
            <a:r>
              <a:rPr lang="en-GB" sz="1400" dirty="0"/>
              <a:t>The research will help in identifying the concept and significance of advanced technologies and their influence on the modern learning system. </a:t>
            </a:r>
            <a:endParaRPr lang="en-US" sz="1400"/>
          </a:p>
          <a:p>
            <a:pPr lvl="0" algn="just">
              <a:lnSpc>
                <a:spcPct val="170000"/>
              </a:lnSpc>
            </a:pPr>
            <a:r>
              <a:rPr lang="en-GB" sz="1400" dirty="0"/>
              <a:t>After the pandemic hit, the educational system has advanced with the help of digitisation.</a:t>
            </a:r>
            <a:endParaRPr lang="en-US" sz="1400"/>
          </a:p>
          <a:p>
            <a:pPr algn="just">
              <a:lnSpc>
                <a:spcPct val="170000"/>
              </a:lnSpc>
            </a:pPr>
            <a:r>
              <a:rPr lang="en-GB" sz="1400" dirty="0"/>
              <a:t>Students have started learning through digital platforms (Fawaz and Samaha, 2021). </a:t>
            </a:r>
            <a:endParaRPr lang="en-US" sz="1400"/>
          </a:p>
          <a:p>
            <a:pPr algn="just">
              <a:lnSpc>
                <a:spcPct val="170000"/>
              </a:lnSpc>
            </a:pPr>
            <a:r>
              <a:rPr lang="en-GB" sz="1400" dirty="0"/>
              <a:t>The teachers and students have started teaching through a digital platform. </a:t>
            </a:r>
            <a:endParaRPr lang="en-US" sz="1400"/>
          </a:p>
          <a:p>
            <a:pPr algn="just">
              <a:lnSpc>
                <a:spcPct val="170000"/>
              </a:lnSpc>
            </a:pPr>
            <a:r>
              <a:rPr lang="en-GB" sz="1400" dirty="0"/>
              <a:t>Technologies help in improving the confidence level of the students. </a:t>
            </a:r>
            <a:endParaRPr lang="en-US" sz="1400"/>
          </a:p>
          <a:p>
            <a:pPr algn="just">
              <a:lnSpc>
                <a:spcPct val="170000"/>
              </a:lnSpc>
            </a:pPr>
            <a:endParaRPr lang="en-GB" dirty="0"/>
          </a:p>
        </p:txBody>
      </p:sp>
      <p:pic>
        <p:nvPicPr>
          <p:cNvPr id="6146" name="Picture 2"/>
          <p:cNvPicPr>
            <a:picLocks noChangeAspect="1" noChangeArrowheads="1"/>
          </p:cNvPicPr>
          <p:nvPr/>
        </p:nvPicPr>
        <p:blipFill>
          <a:blip r:embed="rId3"/>
          <a:srcRect/>
          <a:stretch>
            <a:fillRect/>
          </a:stretch>
        </p:blipFill>
        <p:spPr bwMode="auto">
          <a:xfrm>
            <a:off x="5357818" y="1857364"/>
            <a:ext cx="3505200" cy="321471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References </a:t>
            </a:r>
            <a:br>
              <a:rPr lang="en-US" b="1" dirty="0"/>
            </a:br>
            <a:endParaRPr lang="en-GB" dirty="0"/>
          </a:p>
        </p:txBody>
      </p:sp>
      <p:sp>
        <p:nvSpPr>
          <p:cNvPr id="3" name="Content Placeholder 2"/>
          <p:cNvSpPr>
            <a:spLocks noGrp="1"/>
          </p:cNvSpPr>
          <p:nvPr>
            <p:ph idx="1"/>
          </p:nvPr>
        </p:nvSpPr>
        <p:spPr>
          <a:xfrm>
            <a:off x="1175682" y="1906420"/>
            <a:ext cx="6591985" cy="3777622"/>
          </a:xfrm>
        </p:spPr>
        <p:txBody>
          <a:bodyPr vert="horz" lIns="91440" tIns="45720" rIns="91440" bIns="45720" rtlCol="0" anchor="t">
            <a:noAutofit/>
          </a:bodyPr>
          <a:lstStyle/>
          <a:p>
            <a:pPr algn="just">
              <a:lnSpc>
                <a:spcPct val="170000"/>
              </a:lnSpc>
            </a:pPr>
            <a:r>
              <a:rPr lang="en-GB" sz="1400" dirty="0"/>
              <a:t>Al-Maroof, R.S., Salloum, S.A., </a:t>
            </a:r>
            <a:r>
              <a:rPr lang="en-GB" sz="1400" dirty="0" err="1"/>
              <a:t>Hassanien</a:t>
            </a:r>
            <a:r>
              <a:rPr lang="en-GB" sz="1400" dirty="0"/>
              <a:t>, A.E. and Shaalan, K., 2020. Fear from COVID-19 and technology adoption: the impact of Google Meet during Coronavirus pandemic. </a:t>
            </a:r>
            <a:r>
              <a:rPr lang="en-GB" sz="1400" i="1" dirty="0"/>
              <a:t>Interactive Learning Environments</a:t>
            </a:r>
            <a:r>
              <a:rPr lang="en-GB" sz="1400" dirty="0"/>
              <a:t>, pp.1-16.</a:t>
            </a:r>
            <a:endParaRPr lang="en-US" sz="1400"/>
          </a:p>
          <a:p>
            <a:pPr algn="just">
              <a:lnSpc>
                <a:spcPct val="170000"/>
              </a:lnSpc>
            </a:pPr>
            <a:r>
              <a:rPr lang="en-GB" sz="1400" dirty="0"/>
              <a:t>Fawaz, M. and Samaha, A., 2021, January. E‐learning: Depression, anxiety, and stress symptomatology among Lebanese university students during COVID‐19 quarantine. In </a:t>
            </a:r>
            <a:r>
              <a:rPr lang="en-GB" sz="1400" i="1" dirty="0"/>
              <a:t>Nursing forum</a:t>
            </a:r>
            <a:r>
              <a:rPr lang="en-GB" sz="1400" dirty="0"/>
              <a:t> (Vol. 56, No. 1, pp. 52-57).</a:t>
            </a:r>
            <a:endParaRPr lang="en-US" sz="1400"/>
          </a:p>
          <a:p>
            <a:pPr algn="just">
              <a:lnSpc>
                <a:spcPct val="170000"/>
              </a:lnSpc>
            </a:pPr>
            <a:r>
              <a:rPr lang="en-GB" sz="1400" dirty="0"/>
              <a:t>Lee, D. and Yoon, S.N., 2021. Application of artificial intelligence-based technologies in the healthcare industry: Opportunities and challenges. </a:t>
            </a:r>
            <a:r>
              <a:rPr lang="en-GB" sz="1400" i="1" dirty="0"/>
              <a:t>International Journal of Environmental Research and Public Health</a:t>
            </a:r>
            <a:r>
              <a:rPr lang="en-GB" sz="1400" dirty="0"/>
              <a:t>, </a:t>
            </a:r>
            <a:r>
              <a:rPr lang="en-GB" sz="1400" i="1" dirty="0"/>
              <a:t>18</a:t>
            </a:r>
            <a:r>
              <a:rPr lang="en-GB" sz="1400" dirty="0"/>
              <a:t>(1), p.271.</a:t>
            </a:r>
            <a:endParaRPr lang="en-US" sz="1400"/>
          </a:p>
          <a:p>
            <a:pPr algn="just">
              <a:lnSpc>
                <a:spcPct val="170000"/>
              </a:lnSpc>
            </a:pPr>
            <a:r>
              <a:rPr lang="en-GB" sz="1400" dirty="0"/>
              <a:t>Pandey, P. and Pandey, M.M., 2021. </a:t>
            </a:r>
            <a:r>
              <a:rPr lang="en-GB" sz="1400" i="1" dirty="0"/>
              <a:t>Research methodology tools and techniques</a:t>
            </a:r>
            <a:r>
              <a:rPr lang="en-GB" sz="1400" dirty="0"/>
              <a:t>. Bridge Center.</a:t>
            </a:r>
            <a:endParaRPr lang="en-US" sz="1400"/>
          </a:p>
          <a:p>
            <a:pPr algn="just">
              <a:lnSpc>
                <a:spcPct val="170000"/>
              </a:lnSpc>
            </a:pPr>
            <a:r>
              <a:rPr lang="en-GB" sz="1400" dirty="0"/>
              <a:t>Suri, H., 2020. Ethical considerations of conducting systematic reviews in educational research. </a:t>
            </a:r>
            <a:r>
              <a:rPr lang="en-GB" sz="1400" i="1" dirty="0"/>
              <a:t>Systematic Reviews in Educational Research</a:t>
            </a:r>
            <a:r>
              <a:rPr lang="en-GB" sz="1400" dirty="0"/>
              <a:t>, pp.41-54.</a:t>
            </a:r>
            <a:endParaRPr lang="en-US" sz="1400"/>
          </a:p>
          <a:p>
            <a:pPr algn="just">
              <a:lnSpc>
                <a:spcPct val="170000"/>
              </a:lnSpc>
            </a:pPr>
            <a:endParaRPr lang="en-GB" sz="1400" dirty="0"/>
          </a:p>
        </p:txBody>
      </p:sp>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srcRect/>
          <a:stretch>
            <a:fillRect/>
          </a:stretch>
        </p:blipFill>
        <p:spPr bwMode="auto">
          <a:xfrm>
            <a:off x="285720" y="214290"/>
            <a:ext cx="8429684" cy="6215106"/>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31</TotalTime>
  <Words>1085</Words>
  <Application>Microsoft Office PowerPoint</Application>
  <PresentationFormat>On-screen Show (4:3)</PresentationFormat>
  <Paragraphs>59</Paragraphs>
  <Slides>10</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Wisp</vt:lpstr>
      <vt:lpstr>Module Code: BMSW4003 Module Name: Research Proposal Presentation” lecturer: Nasr Pourosgoei   Assignment Title: Group Presentation – Research proposal - How do students use technology to collaborate at UWTSD?   Topic: Are students confident in using technology to collaborate? Student Name: baffour gyimah and viorel iorga Student ID:2128410/2131642</vt:lpstr>
      <vt:lpstr>Table of Contents </vt:lpstr>
      <vt:lpstr>Introduction  </vt:lpstr>
      <vt:lpstr>Rationale (Literature Review) </vt:lpstr>
      <vt:lpstr>Proposed Research Method  </vt:lpstr>
      <vt:lpstr>Ethical Consideration  </vt:lpstr>
      <vt:lpstr>Research Timeline  </vt:lpstr>
      <vt:lpstr>The hypothesis of the Research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BMSW4003 Module Name: Research Proposal Presentation”   Assignment Title: Group Presentation – Research proposal - How do students use technology to collaborate at UWTSD?   Topic: Are students confident in using technology to collaborate?   Student Name: b Student ID:</dc:title>
  <cp:lastModifiedBy>Viorel Iorga (2131642)</cp:lastModifiedBy>
  <cp:revision>106</cp:revision>
  <dcterms:created xsi:type="dcterms:W3CDTF">2022-06-17T14:04:18Z</dcterms:created>
  <dcterms:modified xsi:type="dcterms:W3CDTF">2022-06-25T11:03:47Z</dcterms:modified>
</cp:coreProperties>
</file>