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vaofB3uQyAi60KoSVslIgg&amp;r=0&amp;pid=OfficeInsert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4"/>
  </p:sldMasterIdLst>
  <p:notesMasterIdLst>
    <p:notesMasterId r:id="rId16"/>
  </p:notesMasterIdLst>
  <p:sldIdLst>
    <p:sldId id="381" r:id="rId5"/>
    <p:sldId id="382" r:id="rId6"/>
    <p:sldId id="510" r:id="rId7"/>
    <p:sldId id="465" r:id="rId8"/>
    <p:sldId id="470" r:id="rId9"/>
    <p:sldId id="471" r:id="rId10"/>
    <p:sldId id="472" r:id="rId11"/>
    <p:sldId id="457" r:id="rId12"/>
    <p:sldId id="384" r:id="rId13"/>
    <p:sldId id="520" r:id="rId14"/>
    <p:sldId id="52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1"/>
    <p:restoredTop sz="94701"/>
  </p:normalViewPr>
  <p:slideViewPr>
    <p:cSldViewPr snapToGrid="0">
      <p:cViewPr varScale="1">
        <p:scale>
          <a:sx n="81" d="100"/>
          <a:sy n="81" d="100"/>
        </p:scale>
        <p:origin x="1507" y="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583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6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49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6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500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8845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233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0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888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15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20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438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60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85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580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616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4416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hoto.stackexchange.com/questions/11274/what-is-one-single-point-perspective-photography" TargetMode="External"/><Relationship Id="rId2" Type="http://schemas.openxmlformats.org/officeDocument/2006/relationships/image" Target="../media/image3.jpg&amp;ehk=vaofB3uQyAi60KoSVslIgg&amp;r=0&amp;pid=OfficeInsert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10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0970"/>
            <a:ext cx="8401050" cy="3792694"/>
          </a:xfrm>
        </p:spPr>
        <p:txBody>
          <a:bodyPr>
            <a:normAutofit fontScale="47500" lnSpcReduction="20000"/>
          </a:bodyPr>
          <a:lstStyle/>
          <a:p>
            <a:pPr marL="0" indent="0" fontAlgn="auto" hangingPunct="1">
              <a:buNone/>
            </a:pPr>
            <a:r>
              <a:rPr lang="en-GB" sz="5800" b="1" dirty="0">
                <a:cs typeface="Calibri" panose="020F0502020204030204" pitchFamily="34" charset="0"/>
              </a:rPr>
              <a:t>AIM(S)</a:t>
            </a:r>
            <a:endParaRPr lang="en-GB" sz="58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5800" b="1" dirty="0">
                <a:cs typeface="Calibri" panose="020F0502020204030204" pitchFamily="34" charset="0"/>
              </a:rPr>
              <a:t> </a:t>
            </a:r>
            <a:endParaRPr lang="en-GB" sz="5800" dirty="0"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5800" i="1" dirty="0">
                <a:cs typeface="Calibri" panose="020F0502020204030204" pitchFamily="34" charset="0"/>
              </a:rPr>
              <a:t>To improve students’ digital skills within the workplace.</a:t>
            </a:r>
          </a:p>
          <a:p>
            <a:pPr marL="0" lvl="0" indent="0">
              <a:buNone/>
            </a:pPr>
            <a:endParaRPr lang="en-GB" sz="5800" i="1" dirty="0">
              <a:cs typeface="Calibri" panose="020F0502020204030204" pitchFamily="34" charset="0"/>
            </a:endParaRPr>
          </a:p>
          <a:p>
            <a:pPr marL="0" lvl="0" indent="0">
              <a:buNone/>
            </a:pPr>
            <a:endParaRPr lang="en-GB" sz="5800" i="1" dirty="0"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5800" i="1" dirty="0">
                <a:cs typeface="Calibri" panose="020F0502020204030204" pitchFamily="34" charset="0"/>
              </a:rPr>
              <a:t>To develop awareness of the importance of effective analysis of information and its translation into knowledge.</a:t>
            </a:r>
          </a:p>
          <a:p>
            <a:pPr marL="0" indent="0" fontAlgn="auto" hangingPunct="1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7792"/>
            <a:ext cx="8401050" cy="4582416"/>
          </a:xfrm>
        </p:spPr>
        <p:txBody>
          <a:bodyPr>
            <a:normAutofit fontScale="70000" lnSpcReduction="20000"/>
          </a:bodyPr>
          <a:lstStyle/>
          <a:p>
            <a:pPr marL="0" indent="0" fontAlgn="auto" hangingPunct="1">
              <a:buNone/>
            </a:pPr>
            <a:endParaRPr lang="en-GB" sz="4200" b="1" dirty="0">
              <a:cs typeface="Calibri" panose="020F0502020204030204" pitchFamily="34" charset="0"/>
            </a:endParaRPr>
          </a:p>
          <a:p>
            <a:pPr marL="0" indent="0" fontAlgn="auto" hangingPunct="1">
              <a:buNone/>
            </a:pPr>
            <a:r>
              <a:rPr lang="en-GB" sz="4200" b="1" dirty="0">
                <a:cs typeface="Calibri" panose="020F0502020204030204" pitchFamily="34" charset="0"/>
              </a:rPr>
              <a:t>LEARNING OUTCOMES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i="1" dirty="0">
                <a:cs typeface="Calibri" panose="020F0502020204030204" pitchFamily="34" charset="0"/>
              </a:rPr>
              <a:t>Upon the successful completion of this module, the student should be able to demonstrate the ability to:</a:t>
            </a:r>
            <a:br>
              <a:rPr lang="en-GB" sz="4200" i="1" dirty="0">
                <a:cs typeface="Calibri" panose="020F0502020204030204" pitchFamily="34" charset="0"/>
              </a:rPr>
            </a:br>
            <a:endParaRPr lang="en-GB" sz="4200" i="1" dirty="0">
              <a:cs typeface="Calibri" panose="020F0502020204030204" pitchFamily="34" charset="0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Evaluate the appropriate use of contemporary technologies to improve workplace efficiency and employability</a:t>
            </a: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Identify and effectively evaluate a range of information sources</a:t>
            </a: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Show competence in workplace data handling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9478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A2F3A01-AD41-438E-8370-0572D15E05B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64261" y="829559"/>
            <a:ext cx="3671932" cy="49036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CAB6AF-1B15-4916-BA4F-7DF7B53D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41" y="132202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5096-716C-4F74-BA94-31C419363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941" y="1112364"/>
            <a:ext cx="4982935" cy="3893202"/>
          </a:xfrm>
        </p:spPr>
        <p:txBody>
          <a:bodyPr/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latin typeface="Arial Rounded MT Bold" panose="020F0704030504030204" pitchFamily="34" charset="0"/>
              </a:rPr>
              <a:t>1 written piece of work 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4000 words (+or-10%)</a:t>
            </a:r>
          </a:p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Calibri" panose="020F0502020204030204" pitchFamily="34" charset="0"/>
              </a:rPr>
              <a:t>Submitted on Turnitin</a:t>
            </a:r>
          </a:p>
        </p:txBody>
      </p:sp>
    </p:spTree>
    <p:extLst>
      <p:ext uri="{BB962C8B-B14F-4D97-AF65-F5344CB8AC3E}">
        <p14:creationId xmlns:p14="http://schemas.microsoft.com/office/powerpoint/2010/main" val="2637322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284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450" y="1277620"/>
            <a:ext cx="7277100" cy="385445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cs typeface="Calibri" panose="020F0502020204030204" pitchFamily="34" charset="0"/>
              </a:rPr>
              <a:t>Assessment Criteria</a:t>
            </a:r>
            <a:br>
              <a:rPr lang="en-GB" sz="2400" b="1" dirty="0">
                <a:cs typeface="Calibri" panose="020F0502020204030204" pitchFamily="34" charset="0"/>
              </a:rPr>
            </a:br>
            <a:br>
              <a:rPr lang="en-GB" sz="2400" dirty="0">
                <a:cs typeface="Calibri" panose="020F0502020204030204" pitchFamily="34" charset="0"/>
              </a:rPr>
            </a:br>
            <a:r>
              <a:rPr lang="en-GB" dirty="0"/>
              <a:t> Demonstrate the </a:t>
            </a:r>
            <a:r>
              <a:rPr lang="en-GB" b="1" dirty="0">
                <a:solidFill>
                  <a:srgbClr val="7030A0"/>
                </a:solidFill>
              </a:rPr>
              <a:t>ability to evaluate </a:t>
            </a:r>
            <a:r>
              <a:rPr lang="en-GB" dirty="0"/>
              <a:t>the appropriate </a:t>
            </a:r>
            <a:r>
              <a:rPr lang="en-GB" b="1" dirty="0">
                <a:solidFill>
                  <a:srgbClr val="7030A0"/>
                </a:solidFill>
              </a:rPr>
              <a:t>use of modern technology </a:t>
            </a:r>
            <a:r>
              <a:rPr lang="en-GB" dirty="0"/>
              <a:t>to </a:t>
            </a:r>
            <a:r>
              <a:rPr lang="en-GB" b="1" dirty="0">
                <a:solidFill>
                  <a:srgbClr val="7030A0"/>
                </a:solidFill>
              </a:rPr>
              <a:t>improve workplace </a:t>
            </a:r>
            <a:r>
              <a:rPr lang="en-GB" dirty="0"/>
              <a:t>efficiency and employability, supported by criteria leading to an evaluation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91505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284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30284"/>
            <a:ext cx="7715249" cy="430276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cs typeface="Calibri" panose="020F0502020204030204" pitchFamily="34" charset="0"/>
              </a:rPr>
              <a:t>Assessment Criteria </a:t>
            </a:r>
          </a:p>
          <a:p>
            <a:pPr marL="0" indent="0">
              <a:buNone/>
            </a:pPr>
            <a:endParaRPr lang="en-GB" sz="2400" b="1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/>
              <a:t>Demonstrate </a:t>
            </a:r>
            <a:r>
              <a:rPr lang="en-GB" b="1" dirty="0">
                <a:solidFill>
                  <a:srgbClr val="7030A0"/>
                </a:solidFill>
              </a:rPr>
              <a:t>appropriate use of social media </a:t>
            </a:r>
            <a:r>
              <a:rPr lang="en-GB" dirty="0"/>
              <a:t>and its applications in the workplace, through the creation of </a:t>
            </a:r>
            <a:r>
              <a:rPr lang="en-GB" b="1" dirty="0">
                <a:solidFill>
                  <a:srgbClr val="7030A0"/>
                </a:solidFill>
              </a:rPr>
              <a:t>own professional online presence on LinkedIn</a:t>
            </a:r>
            <a:r>
              <a:rPr lang="en-GB" dirty="0"/>
              <a:t>, supported by evidence</a:t>
            </a:r>
          </a:p>
          <a:p>
            <a:pPr marL="0" indent="0">
              <a:buNone/>
            </a:pPr>
            <a:endParaRPr lang="en-GB" sz="2400" b="1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072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7960"/>
            <a:ext cx="8229600" cy="76370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2" y="1566870"/>
            <a:ext cx="7857076" cy="3529237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b="1" dirty="0">
                <a:cs typeface="Calibri" panose="020F0502020204030204" pitchFamily="34" charset="0"/>
              </a:rPr>
              <a:t>Assessment Criteria</a:t>
            </a:r>
            <a:br>
              <a:rPr lang="en-GB" sz="2400" b="1" dirty="0">
                <a:cs typeface="Calibri" panose="020F0502020204030204" pitchFamily="34" charset="0"/>
              </a:rPr>
            </a:br>
            <a:endParaRPr lang="en-GB" sz="2400" b="1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/>
              <a:t>Evaluate the </a:t>
            </a:r>
            <a:r>
              <a:rPr lang="en-GB" b="1" dirty="0">
                <a:solidFill>
                  <a:srgbClr val="7030A0"/>
                </a:solidFill>
              </a:rPr>
              <a:t>opportunities</a:t>
            </a:r>
            <a:r>
              <a:rPr lang="en-GB" dirty="0"/>
              <a:t> that use of other social networks might provide.   Discuss </a:t>
            </a:r>
            <a:r>
              <a:rPr lang="en-GB" b="1" dirty="0">
                <a:solidFill>
                  <a:srgbClr val="7030A0"/>
                </a:solidFill>
              </a:rPr>
              <a:t>personal and professional security and safety online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2400" i="1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751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6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6" name="Picture 5" descr="A picture containing table, indoor&#10;&#10;Description generated with high confidence">
            <a:extLst>
              <a:ext uri="{FF2B5EF4-FFF2-40B4-BE49-F238E27FC236}">
                <a16:creationId xmlns:a16="http://schemas.microsoft.com/office/drawing/2014/main" id="{D646EDC3-4749-4871-8337-6067CF8157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64" y="1193382"/>
            <a:ext cx="74389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16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046" y="137536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528095"/>
            <a:ext cx="8229600" cy="380180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cs typeface="Calibri" panose="020F0502020204030204" pitchFamily="34" charset="0"/>
              </a:rPr>
              <a:t>During this module we will: </a:t>
            </a:r>
            <a:br>
              <a:rPr lang="en-GB" sz="2600" b="1" dirty="0">
                <a:cs typeface="Calibri" panose="020F0502020204030204" pitchFamily="34" charset="0"/>
              </a:rPr>
            </a:b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Begin to understand Prof Russell Ackoff’s definitions of data, information, knowledge, understanding and wisdom;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potential sources of information to solve workplace problems;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Understand the </a:t>
            </a:r>
            <a:r>
              <a:rPr lang="en-GB" sz="2600" dirty="0">
                <a:cs typeface="Calibri" panose="020F0502020204030204" pitchFamily="34" charset="0"/>
              </a:rPr>
              <a:t>ways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in which numeracy, knowledge and reasoning are integral to most employment areas, including an appreciation of the use of basic statistics in the interpretation and analysis of data;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Become competent in basic numerical handling and the efficient organisation and management of files and folders;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637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284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450" y="1277620"/>
            <a:ext cx="7277100" cy="402024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cs typeface="Calibri" panose="020F0502020204030204" pitchFamily="34" charset="0"/>
              </a:rPr>
              <a:t>Assessment Criteria</a:t>
            </a:r>
            <a:br>
              <a:rPr lang="en-GB" sz="2400" b="1" dirty="0">
                <a:cs typeface="Calibri" panose="020F0502020204030204" pitchFamily="34" charset="0"/>
              </a:rPr>
            </a:br>
            <a:br>
              <a:rPr lang="en-GB" sz="2400" dirty="0">
                <a:cs typeface="Calibri" panose="020F0502020204030204" pitchFamily="34" charset="0"/>
              </a:rPr>
            </a:br>
            <a:r>
              <a:rPr lang="en-GB" b="1" dirty="0">
                <a:solidFill>
                  <a:srgbClr val="7030A0"/>
                </a:solidFill>
              </a:rPr>
              <a:t>Identify and evaluate </a:t>
            </a:r>
            <a:r>
              <a:rPr lang="en-GB" dirty="0"/>
              <a:t>appropriate </a:t>
            </a:r>
            <a:r>
              <a:rPr lang="en-GB" b="1" dirty="0">
                <a:solidFill>
                  <a:srgbClr val="7030A0"/>
                </a:solidFill>
              </a:rPr>
              <a:t>sources</a:t>
            </a:r>
            <a:r>
              <a:rPr lang="en-GB" dirty="0"/>
              <a:t> of information and gather data on how modern technology has affected the world of business </a:t>
            </a:r>
          </a:p>
          <a:p>
            <a:pPr marL="0" indent="0">
              <a:buNone/>
            </a:pP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Interrogate</a:t>
            </a:r>
            <a:r>
              <a:rPr lang="en-GB" dirty="0"/>
              <a:t> secondary sources of information to </a:t>
            </a:r>
            <a:r>
              <a:rPr lang="en-GB" b="1" dirty="0">
                <a:solidFill>
                  <a:srgbClr val="7030A0"/>
                </a:solidFill>
              </a:rPr>
              <a:t>construct an argument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3260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284"/>
            <a:ext cx="822960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Assignment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19" y="947682"/>
            <a:ext cx="7277100" cy="451986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lvl="0"/>
            <a:r>
              <a:rPr lang="en-GB" sz="2400" b="1" dirty="0">
                <a:cs typeface="Calibri" panose="020F0502020204030204" pitchFamily="34" charset="0"/>
              </a:rPr>
              <a:t>Assessment Criteria</a:t>
            </a:r>
            <a:br>
              <a:rPr lang="en-GB" sz="2400" b="1" dirty="0">
                <a:cs typeface="Calibri" panose="020F0502020204030204" pitchFamily="34" charset="0"/>
              </a:rPr>
            </a:br>
            <a:br>
              <a:rPr lang="en-GB" sz="2400" dirty="0">
                <a:cs typeface="Calibri" panose="020F0502020204030204" pitchFamily="34" charset="0"/>
              </a:rPr>
            </a:br>
            <a:r>
              <a:rPr lang="en-GB" dirty="0"/>
              <a:t>Demonstrate the effective use of various IT approaches, key mathematical and statistical skills to </a:t>
            </a:r>
            <a:r>
              <a:rPr lang="en-GB" b="1" dirty="0">
                <a:solidFill>
                  <a:srgbClr val="7030A0"/>
                </a:solidFill>
              </a:rPr>
              <a:t>present analysis of data in a suitable format </a:t>
            </a:r>
            <a:r>
              <a:rPr lang="en-GB" dirty="0"/>
              <a:t>for the intended audience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Apply an appropriate level of competence with workplace data handling to </a:t>
            </a:r>
            <a:r>
              <a:rPr lang="en-GB" b="1" dirty="0">
                <a:solidFill>
                  <a:srgbClr val="7030A0"/>
                </a:solidFill>
              </a:rPr>
              <a:t>analyse data, identifying patterns and anomalies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3197103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elements/1.1/"/>
    <ds:schemaRef ds:uri="http://purl.org/dc/dcmitype/"/>
    <ds:schemaRef ds:uri="a908d394-d138-480e-87a3-ff44c37f991a"/>
    <ds:schemaRef ds:uri="http://schemas.microsoft.com/office/2006/documentManagement/types"/>
    <ds:schemaRef ds:uri="http://schemas.microsoft.com/office/2006/metadata/properties"/>
    <ds:schemaRef ds:uri="f66716c4-314f-46c1-b01e-5a44c61897d8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4325</TotalTime>
  <Words>406</Words>
  <Application>Microsoft Office PowerPoint</Application>
  <PresentationFormat>On-screen Show (4:3)</PresentationFormat>
  <Paragraphs>63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Rounded MT Bold</vt:lpstr>
      <vt:lpstr>Calibri</vt:lpstr>
      <vt:lpstr>Calibri Light</vt:lpstr>
      <vt:lpstr>Trebuchet MS</vt:lpstr>
      <vt:lpstr>Custom Design</vt:lpstr>
      <vt:lpstr>BMSK4003  Digital Skills and Research Methods  Online Session 10  </vt:lpstr>
      <vt:lpstr>Module Aims</vt:lpstr>
      <vt:lpstr>Module Objectives</vt:lpstr>
      <vt:lpstr>Assignment Part 1</vt:lpstr>
      <vt:lpstr>Assignment Part 1</vt:lpstr>
      <vt:lpstr>Assignment Part 1</vt:lpstr>
      <vt:lpstr>Assignment Part 1</vt:lpstr>
      <vt:lpstr>Research Methods</vt:lpstr>
      <vt:lpstr>Research Methods</vt:lpstr>
      <vt:lpstr>Assignment Part 2</vt:lpstr>
      <vt:lpstr>Assignment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Workshop 1</dc:title>
  <dc:creator>Julia Ault</dc:creator>
  <cp:lastModifiedBy>Michaela Schriek</cp:lastModifiedBy>
  <cp:revision>78</cp:revision>
  <dcterms:modified xsi:type="dcterms:W3CDTF">2020-09-03T12:12:24Z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