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9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79" d="100"/>
          <a:sy n="79" d="100"/>
        </p:scale>
        <p:origin x="86" y="21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40013" y="484479"/>
            <a:ext cx="6911974" cy="2954655"/>
          </a:xfrm>
        </p:spPr>
        <p:txBody>
          <a:bodyPr anchor="b">
            <a:normAutofit/>
          </a:bodyPr>
          <a:lstStyle>
            <a:lvl1pPr algn="ctr">
              <a:defRPr sz="5600" spc="-1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40013" y="3799133"/>
            <a:ext cx="6911974" cy="1969841"/>
          </a:xfrm>
        </p:spPr>
        <p:txBody>
          <a:bodyPr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2395C5C9-164C-46B3-A87E-7660D39D3106}" type="datetime2">
              <a:rPr lang="en-US" smtClean="0"/>
              <a:t>Thursday, February 18, 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pPr algn="l"/>
            <a:r>
              <a:rPr lang="en-US" dirty="0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37772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0000" y="2541600"/>
            <a:ext cx="10728325" cy="32273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4DDCFF8A-AAF8-4A12-8A91-9CA0EAF6CBB9}" type="datetime2">
              <a:rPr lang="en-US" smtClean="0"/>
              <a:t>Thursday, February 18, 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pPr algn="l"/>
            <a:r>
              <a:rPr lang="en-US" dirty="0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97015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0000" y="619200"/>
            <a:ext cx="10728326" cy="2879724"/>
          </a:xfrm>
        </p:spPr>
        <p:txBody>
          <a:bodyPr anchor="b">
            <a:normAutofit/>
          </a:bodyPr>
          <a:lstStyle>
            <a:lvl1pPr>
              <a:defRPr sz="5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19910" y="3858924"/>
            <a:ext cx="10728326" cy="1919076"/>
          </a:xfrm>
        </p:spPr>
        <p:txBody>
          <a:bodyPr>
            <a:normAutofit/>
          </a:bodyPr>
          <a:lstStyle>
            <a:lvl1pPr marL="0" indent="0">
              <a:buNone/>
              <a:defRPr sz="280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ABCC25C3-021A-4B0B-8F70-0C181FE1CF45}" type="datetime2">
              <a:rPr lang="en-US" smtClean="0"/>
              <a:t>Thursday, February 18, 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pPr algn="l"/>
            <a:r>
              <a:rPr lang="en-US" dirty="0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54514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20000" y="2541600"/>
            <a:ext cx="5003800" cy="3234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58400" y="2541600"/>
            <a:ext cx="5003801" cy="32345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0C23D88D-8CEC-4ED9-A53B-5596187D9A16}" type="datetime2">
              <a:rPr lang="en-US" smtClean="0"/>
              <a:t>Thursday, February 18, 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00768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0000" y="619200"/>
            <a:ext cx="10728325" cy="673005"/>
          </a:xfrm>
        </p:spPr>
        <p:txBody>
          <a:bodyPr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0000" y="1840698"/>
            <a:ext cx="5015638" cy="565796"/>
          </a:xfrm>
        </p:spPr>
        <p:txBody>
          <a:bodyPr wrap="square" anchor="b">
            <a:normAutofit/>
          </a:bodyPr>
          <a:lstStyle>
            <a:lvl1pPr marL="0" indent="0">
              <a:lnSpc>
                <a:spcPct val="120000"/>
              </a:lnSpc>
              <a:buNone/>
              <a:defRPr sz="1600" b="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20000" y="2541600"/>
            <a:ext cx="5003801" cy="3234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58400" y="1840698"/>
            <a:ext cx="5015638" cy="565796"/>
          </a:xfrm>
        </p:spPr>
        <p:txBody>
          <a:bodyPr anchor="b">
            <a:normAutofit/>
          </a:bodyPr>
          <a:lstStyle>
            <a:lvl1pPr marL="0" indent="0">
              <a:lnSpc>
                <a:spcPct val="120000"/>
              </a:lnSpc>
              <a:buNone/>
              <a:defRPr sz="1600" b="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58400" y="2541600"/>
            <a:ext cx="5003800" cy="3234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D2CCD382-DFDA-4722-A27A-59C21AD112F2}" type="datetime2">
              <a:rPr lang="en-US" smtClean="0"/>
              <a:t>Thursday, February 18, 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49505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22F2A30D-1C09-413F-AAB1-38F366000715}" type="datetime2">
              <a:rPr lang="en-US" smtClean="0"/>
              <a:t>Thursday, February 18, 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65608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6DB82B9C-D65E-4F64-95C3-B10F3B00F0D9}" type="datetime2">
              <a:rPr lang="en-US" smtClean="0"/>
              <a:t>Thursday, February 18, 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57856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0000" y="619200"/>
            <a:ext cx="3107463" cy="1477328"/>
          </a:xfrm>
        </p:spPr>
        <p:txBody>
          <a:bodyPr anchor="t" anchorCtr="0">
            <a:normAutofit/>
          </a:bodyPr>
          <a:lstStyle>
            <a:lvl1pPr>
              <a:lnSpc>
                <a:spcPct val="100000"/>
              </a:lnSpc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48188" y="584662"/>
            <a:ext cx="6911974" cy="5184313"/>
          </a:xfrm>
        </p:spPr>
        <p:txBody>
          <a:bodyPr/>
          <a:lstStyle>
            <a:lvl1pPr marL="0" indent="0">
              <a:lnSpc>
                <a:spcPct val="100000"/>
              </a:lnSpc>
              <a:buNone/>
              <a:defRPr sz="4800"/>
            </a:lvl1pPr>
            <a:lvl2pPr marL="914400" indent="-457200">
              <a:buFont typeface="Arial" panose="020B0604020202020204" pitchFamily="34" charset="0"/>
              <a:buChar char="•"/>
              <a:defRPr sz="2000"/>
            </a:lvl2pPr>
            <a:lvl3pPr marL="1257300" indent="-342900">
              <a:buFont typeface="Arial" panose="020B0604020202020204" pitchFamily="34" charset="0"/>
              <a:buChar char="•"/>
              <a:defRPr sz="2000"/>
            </a:lvl3pPr>
            <a:lvl4pPr marL="1714500" indent="-342900">
              <a:buFont typeface="Arial" panose="020B0604020202020204" pitchFamily="34" charset="0"/>
              <a:buChar char="•"/>
              <a:defRPr sz="2000"/>
            </a:lvl4pPr>
            <a:lvl5pPr marL="2171700" indent="-342900">
              <a:buFont typeface="Arial" panose="020B0604020202020204" pitchFamily="34" charset="0"/>
              <a:buChar char="•"/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0000" y="2541600"/>
            <a:ext cx="3107463" cy="3231837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B7F5FDCC-6AAC-4A08-B9E0-3793AB5E64C3}" type="datetime2">
              <a:rPr lang="en-US" smtClean="0"/>
              <a:t>Thursday, February 18, 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97251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0000" y="619200"/>
            <a:ext cx="3095626" cy="1476000"/>
          </a:xfrm>
        </p:spPr>
        <p:txBody>
          <a:bodyPr anchor="t" anchorCtr="0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548188" y="728664"/>
            <a:ext cx="6923812" cy="5040312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0000" y="2541600"/>
            <a:ext cx="3095625" cy="3232800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349FE94D-439C-40F1-900E-BC07940E3988}" type="datetime2">
              <a:rPr lang="en-US" smtClean="0"/>
              <a:t>Thursday, February 18, 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51769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20000" y="2636838"/>
            <a:ext cx="10728325" cy="313213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5B75179A-1E2B-41AB-B400-4F1B4022FAEE}" type="datetime2">
              <a:rPr lang="en-US" smtClean="0"/>
              <a:t>Thursday, February 18, 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70895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140486" y="720000"/>
            <a:ext cx="1477328" cy="5048975"/>
          </a:xfrm>
        </p:spPr>
        <p:txBody>
          <a:bodyPr vert="eaVert">
            <a:normAutofit/>
          </a:bodyPr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31838" y="720000"/>
            <a:ext cx="8929614" cy="504897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05681D0F-6595-4F14-8EF3-954CD87C797B}" type="datetime2">
              <a:rPr lang="en-US" smtClean="0"/>
              <a:t>Thursday, February 18, 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9554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09646535-AEF6-4883-A4F9-EEC1F8B4319E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20000" y="619200"/>
            <a:ext cx="10728322" cy="1477328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0000" y="2541600"/>
            <a:ext cx="10728325" cy="3227375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 vert="horz" lIns="0" tIns="180000" rIns="0" bIns="180000" rtlCol="0" anchor="ctr"/>
          <a:lstStyle>
            <a:lvl1pPr algn="l">
              <a:lnSpc>
                <a:spcPct val="120000"/>
              </a:lnSpc>
              <a:defRPr sz="120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fld id="{8DEA2CF1-0EB2-4673-802D-3371233E4A77}" type="datetime2">
              <a:rPr lang="en-US" smtClean="0"/>
              <a:t>Thursday, February 18, 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 vert="horz" lIns="0" tIns="180000" rIns="0" bIns="180000" rtlCol="0" anchor="ctr"/>
          <a:lstStyle>
            <a:lvl1pPr algn="ctr">
              <a:lnSpc>
                <a:spcPct val="120000"/>
              </a:lnSpc>
              <a:defRPr sz="120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algn="l"/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 vert="horz" lIns="0" tIns="180000" rIns="0" bIns="180000" rtlCol="0" anchor="ctr"/>
          <a:lstStyle>
            <a:lvl1pPr algn="r">
              <a:lnSpc>
                <a:spcPct val="120000"/>
              </a:lnSpc>
              <a:defRPr sz="120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fld id="{1621B6DD-29C1-4FEA-923F-71EA1347694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3649142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4" r:id="rId1"/>
    <p:sldLayoutId id="2147483695" r:id="rId2"/>
    <p:sldLayoutId id="2147483696" r:id="rId3"/>
    <p:sldLayoutId id="2147483697" r:id="rId4"/>
    <p:sldLayoutId id="2147483698" r:id="rId5"/>
    <p:sldLayoutId id="2147483692" r:id="rId6"/>
    <p:sldLayoutId id="2147483688" r:id="rId7"/>
    <p:sldLayoutId id="2147483689" r:id="rId8"/>
    <p:sldLayoutId id="2147483690" r:id="rId9"/>
    <p:sldLayoutId id="2147483691" r:id="rId10"/>
    <p:sldLayoutId id="2147483693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kern="1200" cap="none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4"/>
        </a:buClr>
        <a:buFont typeface="The Hand Extrablack" panose="03070A02030502020204" pitchFamily="66" charset="0"/>
        <a:buChar char="•"/>
        <a:defRPr sz="2000" kern="1200" spc="20" baseline="0">
          <a:solidFill>
            <a:schemeClr val="tx1">
              <a:alpha val="58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4"/>
        </a:buClr>
        <a:buFont typeface="The Hand Extrablack" panose="03070A02030502020204" pitchFamily="66" charset="0"/>
        <a:buChar char="•"/>
        <a:defRPr sz="2000" kern="1200" spc="20" baseline="0">
          <a:solidFill>
            <a:schemeClr val="tx1">
              <a:alpha val="58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4"/>
        </a:buClr>
        <a:buFont typeface="The Hand Extrablack" panose="03070A02030502020204" pitchFamily="66" charset="0"/>
        <a:buChar char="•"/>
        <a:defRPr sz="2000" kern="1200" spc="20" baseline="0">
          <a:solidFill>
            <a:schemeClr val="tx1">
              <a:alpha val="58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4"/>
        </a:buClr>
        <a:buFont typeface="The Hand Extrablack" panose="03070A02030502020204" pitchFamily="66" charset="0"/>
        <a:buChar char="•"/>
        <a:defRPr sz="2000" kern="1200" spc="20" baseline="0">
          <a:solidFill>
            <a:schemeClr val="tx1">
              <a:alpha val="58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4"/>
        </a:buClr>
        <a:buFont typeface="The Hand Extrablack" panose="03070A02030502020204" pitchFamily="66" charset="0"/>
        <a:buChar char="•"/>
        <a:defRPr sz="2000" kern="1200" spc="20" baseline="0">
          <a:solidFill>
            <a:schemeClr val="tx1">
              <a:alpha val="58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support.google.com/mymaps/answer/3024454?co=GENIE.Platform%3DDesktop&amp;hl=en" TargetMode="External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hyperlink" Target="https://visme.co/blog/best-data-visualizations/" TargetMode="Externa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42DFF2D-EA41-4CBE-9659-C2917E4882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47E524-34FB-45A1-BBA2-D22F3A6DC29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20000" y="720000"/>
            <a:ext cx="5015638" cy="2804400"/>
          </a:xfrm>
        </p:spPr>
        <p:txBody>
          <a:bodyPr>
            <a:normAutofit/>
          </a:bodyPr>
          <a:lstStyle/>
          <a:p>
            <a:r>
              <a:rPr lang="en-GB" dirty="0"/>
              <a:t>Visualising Data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2D82AD0-D4BC-4F0D-8D5A-995287210FA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20000" y="3830399"/>
            <a:ext cx="5015638" cy="1936800"/>
          </a:xfrm>
        </p:spPr>
        <p:txBody>
          <a:bodyPr>
            <a:normAutofit/>
          </a:bodyPr>
          <a:lstStyle/>
          <a:p>
            <a:r>
              <a:rPr lang="en-GB" dirty="0"/>
              <a:t>Some exercises to work through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E7A4A08-A42D-4C37-AD26-D86CEB4EAC9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991" r="25464"/>
          <a:stretch/>
        </p:blipFill>
        <p:spPr>
          <a:xfrm>
            <a:off x="6529067" y="10"/>
            <a:ext cx="5662935" cy="6857990"/>
          </a:xfrm>
          <a:custGeom>
            <a:avLst/>
            <a:gdLst/>
            <a:ahLst/>
            <a:cxnLst/>
            <a:rect l="l" t="t" r="r" b="b"/>
            <a:pathLst>
              <a:path w="5662935" h="6858000">
                <a:moveTo>
                  <a:pt x="598332" y="0"/>
                </a:moveTo>
                <a:lnTo>
                  <a:pt x="5662935" y="0"/>
                </a:lnTo>
                <a:lnTo>
                  <a:pt x="5662935" y="6858000"/>
                </a:lnTo>
                <a:lnTo>
                  <a:pt x="0" y="6858000"/>
                </a:lnTo>
                <a:lnTo>
                  <a:pt x="78957" y="6777438"/>
                </a:lnTo>
                <a:cubicBezTo>
                  <a:pt x="291624" y="6544265"/>
                  <a:pt x="490445" y="6275955"/>
                  <a:pt x="672224" y="5969316"/>
                </a:cubicBezTo>
                <a:cubicBezTo>
                  <a:pt x="914597" y="5515036"/>
                  <a:pt x="1066080" y="5030470"/>
                  <a:pt x="1217563" y="4515619"/>
                </a:cubicBezTo>
                <a:cubicBezTo>
                  <a:pt x="1338748" y="3970483"/>
                  <a:pt x="1399341" y="3516203"/>
                  <a:pt x="1399341" y="3061922"/>
                </a:cubicBezTo>
                <a:cubicBezTo>
                  <a:pt x="1399341" y="1948936"/>
                  <a:pt x="1190580" y="1021447"/>
                  <a:pt x="773055" y="27945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07745074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92306D-8955-4497-A473-6EBDE3ED54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Displaying data: simple visualisations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233E336E-D134-4338-8F5F-BD9458EBEE1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14385" b="16592"/>
          <a:stretch/>
        </p:blipFill>
        <p:spPr>
          <a:xfrm>
            <a:off x="122389" y="1883843"/>
            <a:ext cx="3613344" cy="3323094"/>
          </a:xfr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3ED9E1D2-9D59-4C0A-8A19-59B411EB8AE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3687" b="31632"/>
          <a:stretch/>
        </p:blipFill>
        <p:spPr>
          <a:xfrm>
            <a:off x="4039434" y="2231701"/>
            <a:ext cx="4249319" cy="2529772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602B6F14-5BAD-4D7C-B01D-60E06CC0C6CE}"/>
              </a:ext>
            </a:extLst>
          </p:cNvPr>
          <p:cNvSpPr txBox="1"/>
          <p:nvPr/>
        </p:nvSpPr>
        <p:spPr>
          <a:xfrm>
            <a:off x="0" y="5398851"/>
            <a:ext cx="12192000" cy="16004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1600" dirty="0"/>
          </a:p>
          <a:p>
            <a:r>
              <a:rPr lang="en-GB" sz="1600" dirty="0"/>
              <a:t>References: </a:t>
            </a:r>
          </a:p>
          <a:p>
            <a:r>
              <a:rPr lang="en-GB" sz="1600" dirty="0"/>
              <a:t>Map of Cologne: Bartlett, </a:t>
            </a:r>
            <a:r>
              <a:rPr lang="en-GB" sz="1600" i="1" dirty="0"/>
              <a:t>Why can the dead do such great things? </a:t>
            </a:r>
            <a:r>
              <a:rPr lang="en-GB" sz="1600" dirty="0"/>
              <a:t>(Princeton, 2013), p.9.</a:t>
            </a:r>
          </a:p>
          <a:p>
            <a:r>
              <a:rPr lang="en-GB" sz="1600" dirty="0"/>
              <a:t>Number of Canonisations: Bartlett, Why?, p. 60.</a:t>
            </a:r>
          </a:p>
          <a:p>
            <a:r>
              <a:rPr lang="en-GB" sz="1600" dirty="0"/>
              <a:t>Distribution of post-mortem miracles: </a:t>
            </a:r>
            <a:r>
              <a:rPr lang="en-GB" sz="1600" dirty="0" err="1"/>
              <a:t>Vauchez</a:t>
            </a:r>
            <a:r>
              <a:rPr lang="en-GB" sz="1600" dirty="0"/>
              <a:t>, </a:t>
            </a:r>
            <a:r>
              <a:rPr lang="en-GB" sz="1600" i="1" dirty="0"/>
              <a:t>Sainthood in the Later Middle Ages </a:t>
            </a:r>
            <a:r>
              <a:rPr lang="en-GB" sz="1600" dirty="0"/>
              <a:t>(Cambridge, 1996), p.447.</a:t>
            </a:r>
          </a:p>
          <a:p>
            <a:endParaRPr lang="en-GB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7A9ECC1A-2803-4612-8272-37261D228934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4178" t="12482" r="16005" b="4681"/>
          <a:stretch/>
        </p:blipFill>
        <p:spPr>
          <a:xfrm rot="16200000">
            <a:off x="8681137" y="1818463"/>
            <a:ext cx="3323094" cy="34538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208133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24A349-2CED-4328-9DAC-6997058E04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Enter this information into a spreadsheet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D56DCA-94E0-40CD-8941-9E87B770DF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5720" y="1815312"/>
            <a:ext cx="5807260" cy="4809224"/>
          </a:xfrm>
        </p:spPr>
        <p:txBody>
          <a:bodyPr>
            <a:normAutofit/>
          </a:bodyPr>
          <a:lstStyle/>
          <a:p>
            <a:r>
              <a:rPr lang="en-GB" dirty="0"/>
              <a:t>What is the best way of presenting this information?</a:t>
            </a:r>
          </a:p>
          <a:p>
            <a:r>
              <a:rPr lang="en-GB" dirty="0"/>
              <a:t>Use the insert tab to explore the different forms of chart? (if you click on ‘Recommended charts’ you can decide which format makes the most sense for visualising your data)</a:t>
            </a:r>
          </a:p>
          <a:p>
            <a:r>
              <a:rPr lang="en-GB" dirty="0"/>
              <a:t>Which one did you decide on and why?</a:t>
            </a:r>
          </a:p>
          <a:p>
            <a:r>
              <a:rPr lang="en-GB" dirty="0"/>
              <a:t>Is it easier to understand the information from your chart or the table?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C5626FA-ACD4-4B63-923F-77DF03388EC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7460" t="1561" r="7701"/>
          <a:stretch/>
        </p:blipFill>
        <p:spPr>
          <a:xfrm rot="16200000">
            <a:off x="6745089" y="1391632"/>
            <a:ext cx="5482001" cy="541182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CF6A4D3-B21E-4EA0-A44A-AC414539244E}"/>
              </a:ext>
            </a:extLst>
          </p:cNvPr>
          <p:cNvSpPr txBox="1"/>
          <p:nvPr/>
        </p:nvSpPr>
        <p:spPr>
          <a:xfrm>
            <a:off x="398834" y="6205361"/>
            <a:ext cx="4572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Reference: Bartlett, </a:t>
            </a:r>
            <a:r>
              <a:rPr lang="en-GB" sz="1600" i="1" dirty="0"/>
              <a:t>Why?</a:t>
            </a:r>
            <a:r>
              <a:rPr lang="en-GB" sz="1600" dirty="0"/>
              <a:t>, p. 468</a:t>
            </a:r>
          </a:p>
        </p:txBody>
      </p:sp>
    </p:spTree>
    <p:extLst>
      <p:ext uri="{BB962C8B-B14F-4D97-AF65-F5344CB8AC3E}">
        <p14:creationId xmlns:p14="http://schemas.microsoft.com/office/powerpoint/2010/main" val="69668239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628E63-C7E4-46D8-8B12-D611B4ABA5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Saints per geographical area</a:t>
            </a:r>
          </a:p>
        </p:txBody>
      </p:sp>
      <p:graphicFrame>
        <p:nvGraphicFramePr>
          <p:cNvPr id="6" name="Table 6">
            <a:extLst>
              <a:ext uri="{FF2B5EF4-FFF2-40B4-BE49-F238E27FC236}">
                <a16:creationId xmlns:a16="http://schemas.microsoft.com/office/drawing/2014/main" id="{641FFCDB-FC19-46C0-B9EA-5309AA8A7CA5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2913940149"/>
              </p:ext>
            </p:extLst>
          </p:nvPr>
        </p:nvGraphicFramePr>
        <p:xfrm>
          <a:off x="399495" y="1935804"/>
          <a:ext cx="5865118" cy="421258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12773">
                  <a:extLst>
                    <a:ext uri="{9D8B030D-6E8A-4147-A177-3AD203B41FA5}">
                      <a16:colId xmlns:a16="http://schemas.microsoft.com/office/drawing/2014/main" val="2025522015"/>
                    </a:ext>
                  </a:extLst>
                </a:gridCol>
                <a:gridCol w="2952345">
                  <a:extLst>
                    <a:ext uri="{9D8B030D-6E8A-4147-A177-3AD203B41FA5}">
                      <a16:colId xmlns:a16="http://schemas.microsoft.com/office/drawing/2014/main" val="1143845369"/>
                    </a:ext>
                  </a:extLst>
                </a:gridCol>
              </a:tblGrid>
              <a:tr h="747585">
                <a:tc gridSpan="2">
                  <a:txBody>
                    <a:bodyPr/>
                    <a:lstStyle/>
                    <a:p>
                      <a:r>
                        <a:rPr lang="en-GB" dirty="0">
                          <a:latin typeface="+mn-lt"/>
                        </a:rPr>
                        <a:t>Weinstein and Bell: Saints per geographic area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2206158"/>
                  </a:ext>
                </a:extLst>
              </a:tr>
              <a:tr h="43312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dirty="0">
                          <a:effectLst/>
                          <a:latin typeface="+mn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Italy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dirty="0">
                          <a:effectLst/>
                          <a:latin typeface="+mn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42.4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788842272"/>
                  </a:ext>
                </a:extLst>
              </a:tr>
              <a:tr h="43312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  <a:latin typeface="+mn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France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dirty="0">
                          <a:effectLst/>
                          <a:latin typeface="+mn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16.2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707529343"/>
                  </a:ext>
                </a:extLst>
              </a:tr>
              <a:tr h="43312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  <a:latin typeface="+mn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Holy Roman Empire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dirty="0">
                          <a:effectLst/>
                          <a:latin typeface="+mn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14.6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249807788"/>
                  </a:ext>
                </a:extLst>
              </a:tr>
              <a:tr h="43312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  <a:latin typeface="+mn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British Isles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dirty="0">
                          <a:effectLst/>
                          <a:latin typeface="+mn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8.4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014177108"/>
                  </a:ext>
                </a:extLst>
              </a:tr>
              <a:tr h="43312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  <a:latin typeface="+mn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Iberian Peninsula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dirty="0">
                          <a:effectLst/>
                          <a:latin typeface="+mn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7.6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629604786"/>
                  </a:ext>
                </a:extLst>
              </a:tr>
              <a:tr h="43312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  <a:latin typeface="+mn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Low Countries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dirty="0">
                          <a:effectLst/>
                          <a:latin typeface="+mn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4.4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257806645"/>
                  </a:ext>
                </a:extLst>
              </a:tr>
              <a:tr h="43312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  <a:latin typeface="+mn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Eastern Europe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dirty="0">
                          <a:effectLst/>
                          <a:latin typeface="+mn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3.2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095666448"/>
                  </a:ext>
                </a:extLst>
              </a:tr>
              <a:tr h="43312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dirty="0">
                          <a:effectLst/>
                          <a:latin typeface="+mn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Scandinavia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dirty="0">
                          <a:effectLst/>
                          <a:latin typeface="+mn-lt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2.2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576091770"/>
                  </a:ext>
                </a:extLst>
              </a:tr>
            </a:tbl>
          </a:graphicData>
        </a:graphic>
      </p:graphicFrame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AF43D9A-6150-4AC5-9323-E7086D3B70E1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Copy this information into an excel spreadsheet</a:t>
            </a:r>
          </a:p>
          <a:p>
            <a:r>
              <a:rPr lang="en-GB" dirty="0"/>
              <a:t>Use the insert tab to select an appropriate format for your chart</a:t>
            </a:r>
          </a:p>
          <a:p>
            <a:r>
              <a:rPr lang="en-GB" dirty="0"/>
              <a:t>Which one did you decide on and why?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7EE201B-C3AF-4942-B936-A75D8AE769DD}"/>
              </a:ext>
            </a:extLst>
          </p:cNvPr>
          <p:cNvSpPr txBox="1"/>
          <p:nvPr/>
        </p:nvSpPr>
        <p:spPr>
          <a:xfrm>
            <a:off x="8540318" y="6148389"/>
            <a:ext cx="325218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Reference: Bartlett, </a:t>
            </a:r>
            <a:r>
              <a:rPr lang="en-GB" sz="1600" i="1" dirty="0"/>
              <a:t>Why?</a:t>
            </a:r>
            <a:r>
              <a:rPr lang="en-GB" sz="1600" dirty="0"/>
              <a:t>, p. 143.</a:t>
            </a:r>
          </a:p>
        </p:txBody>
      </p:sp>
    </p:spTree>
    <p:extLst>
      <p:ext uri="{BB962C8B-B14F-4D97-AF65-F5344CB8AC3E}">
        <p14:creationId xmlns:p14="http://schemas.microsoft.com/office/powerpoint/2010/main" val="27761283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DC420F-A209-4F79-B57D-2BB04B2C62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Bar charts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C988DD69-79D7-46B6-BBF7-D235B65C4F72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2"/>
          <a:srcRect l="7421" t="11644" r="10453" b="27621"/>
          <a:stretch/>
        </p:blipFill>
        <p:spPr>
          <a:xfrm>
            <a:off x="720000" y="1870103"/>
            <a:ext cx="3502179" cy="3450926"/>
          </a:xfr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17A198E-FC3B-4E38-8410-70D0600E76F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928043" y="2096527"/>
            <a:ext cx="4049724" cy="3008151"/>
          </a:xfrm>
        </p:spPr>
        <p:txBody>
          <a:bodyPr/>
          <a:lstStyle/>
          <a:p>
            <a:r>
              <a:rPr lang="en-GB" dirty="0"/>
              <a:t>How useful are simple bar charts at visualising data?</a:t>
            </a:r>
          </a:p>
          <a:p>
            <a:r>
              <a:rPr lang="en-GB" dirty="0"/>
              <a:t>How do these charts compare to the ones you produced?</a:t>
            </a:r>
          </a:p>
          <a:p>
            <a:r>
              <a:rPr lang="en-GB" dirty="0"/>
              <a:t>How does it compare to the format of similar information on the next slide . . . .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42D3B7AA-322A-45A6-8E3B-595575B4506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137" t="11914" b="18582"/>
          <a:stretch/>
        </p:blipFill>
        <p:spPr>
          <a:xfrm>
            <a:off x="4205209" y="1870103"/>
            <a:ext cx="3572224" cy="3450926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C595D90C-4D1A-495C-9585-C085A4A9CA39}"/>
              </a:ext>
            </a:extLst>
          </p:cNvPr>
          <p:cNvSpPr txBox="1"/>
          <p:nvPr/>
        </p:nvSpPr>
        <p:spPr>
          <a:xfrm>
            <a:off x="8118129" y="6147332"/>
            <a:ext cx="3859638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dirty="0"/>
              <a:t>Reference: Bartlett, </a:t>
            </a:r>
            <a:r>
              <a:rPr lang="en-GB" sz="1600" i="1" dirty="0"/>
              <a:t>Why?</a:t>
            </a:r>
            <a:r>
              <a:rPr lang="en-GB" sz="1600" dirty="0"/>
              <a:t>, pp. 146, 147.</a:t>
            </a:r>
          </a:p>
        </p:txBody>
      </p:sp>
    </p:spTree>
    <p:extLst>
      <p:ext uri="{BB962C8B-B14F-4D97-AF65-F5344CB8AC3E}">
        <p14:creationId xmlns:p14="http://schemas.microsoft.com/office/powerpoint/2010/main" val="64994084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38C1CC-4EF5-48B3-8B15-7BA1A3523A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Tables versus charts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96652129-A176-46AA-BF58-B374B421014A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2"/>
          <a:srcRect l="25199" r="30541"/>
          <a:stretch/>
        </p:blipFill>
        <p:spPr>
          <a:xfrm rot="16200000">
            <a:off x="2722535" y="248016"/>
            <a:ext cx="1477327" cy="4447457"/>
          </a:xfr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4D53AFD-DD9A-4FEA-A049-E348763D4CB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84451" y="3402716"/>
            <a:ext cx="5003801" cy="3234576"/>
          </a:xfrm>
        </p:spPr>
        <p:txBody>
          <a:bodyPr/>
          <a:lstStyle/>
          <a:p>
            <a:r>
              <a:rPr lang="en-GB" dirty="0"/>
              <a:t>Compare the table above to the bar charts on the previous slide – which do you find the most informative and why?</a:t>
            </a:r>
          </a:p>
          <a:p>
            <a:r>
              <a:rPr lang="en-GB" dirty="0"/>
              <a:t>Look at the table on the right of in vita and post-mortem miracles – how would you go about presenting this information?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3F6D23E-63D6-4A95-AFB5-AB7F24BFFE1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515" t="18014" r="3067" b="15775"/>
          <a:stretch/>
        </p:blipFill>
        <p:spPr>
          <a:xfrm>
            <a:off x="6691496" y="1733080"/>
            <a:ext cx="4756826" cy="4540764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DA6AF477-4FAF-4596-864F-5C656EA4F0AB}"/>
              </a:ext>
            </a:extLst>
          </p:cNvPr>
          <p:cNvSpPr txBox="1"/>
          <p:nvPr/>
        </p:nvSpPr>
        <p:spPr>
          <a:xfrm>
            <a:off x="6792326" y="6452626"/>
            <a:ext cx="6094520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dirty="0"/>
              <a:t>References: </a:t>
            </a:r>
            <a:r>
              <a:rPr lang="en-GB" sz="1600" dirty="0" err="1"/>
              <a:t>Vauchez</a:t>
            </a:r>
            <a:r>
              <a:rPr lang="en-GB" sz="1600" dirty="0"/>
              <a:t>, Sainthood, pp. 268 and 503. </a:t>
            </a:r>
          </a:p>
        </p:txBody>
      </p:sp>
    </p:spTree>
    <p:extLst>
      <p:ext uri="{BB962C8B-B14F-4D97-AF65-F5344CB8AC3E}">
        <p14:creationId xmlns:p14="http://schemas.microsoft.com/office/powerpoint/2010/main" val="116561579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A8F650-B559-4AFD-A8E1-524F306BD7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Slightly more complex data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64063230-7483-4DBA-AEDF-1DC3C8D7B087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2"/>
          <a:srcRect l="5818" t="15552" r="6847" b="8077"/>
          <a:stretch/>
        </p:blipFill>
        <p:spPr>
          <a:xfrm>
            <a:off x="294565" y="1760777"/>
            <a:ext cx="3696846" cy="4307335"/>
          </a:xfr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F4C0D57-B64E-4CA5-8017-84352D61C61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127147" y="1760777"/>
            <a:ext cx="3696845" cy="4643021"/>
          </a:xfrm>
        </p:spPr>
        <p:txBody>
          <a:bodyPr>
            <a:normAutofit/>
          </a:bodyPr>
          <a:lstStyle/>
          <a:p>
            <a:r>
              <a:rPr lang="en-GB" dirty="0"/>
              <a:t>Here we have two summaries of miracle typologies</a:t>
            </a:r>
          </a:p>
          <a:p>
            <a:r>
              <a:rPr lang="en-GB" dirty="0"/>
              <a:t>Enter Bartlett’s data into a spreadsheet and produce a chart</a:t>
            </a:r>
          </a:p>
          <a:p>
            <a:r>
              <a:rPr lang="en-GB" dirty="0"/>
              <a:t>Now consider </a:t>
            </a:r>
            <a:r>
              <a:rPr lang="en-GB" dirty="0" err="1"/>
              <a:t>Vauchez’s</a:t>
            </a:r>
            <a:r>
              <a:rPr lang="en-GB" dirty="0"/>
              <a:t> statistics: would you present these in the same way?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D37E05F2-34BB-4DC7-BCDA-6B428B136F0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4397" b="17730"/>
          <a:stretch/>
        </p:blipFill>
        <p:spPr>
          <a:xfrm>
            <a:off x="7960688" y="1760777"/>
            <a:ext cx="4127117" cy="4282234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5248A20C-9DCD-4E28-97EB-10DC923E644E}"/>
              </a:ext>
            </a:extLst>
          </p:cNvPr>
          <p:cNvSpPr txBox="1"/>
          <p:nvPr/>
        </p:nvSpPr>
        <p:spPr>
          <a:xfrm>
            <a:off x="8062282" y="6234521"/>
            <a:ext cx="3923930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dirty="0"/>
              <a:t>Reference: </a:t>
            </a:r>
            <a:r>
              <a:rPr lang="en-GB" sz="1600" dirty="0" err="1"/>
              <a:t>Vauchez</a:t>
            </a:r>
            <a:r>
              <a:rPr lang="en-GB" sz="1600" dirty="0"/>
              <a:t>, Sainthood, p. 468.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2B5129A-9E0E-4D6D-AFA2-3ECCDE6F3727}"/>
              </a:ext>
            </a:extLst>
          </p:cNvPr>
          <p:cNvSpPr txBox="1"/>
          <p:nvPr/>
        </p:nvSpPr>
        <p:spPr>
          <a:xfrm>
            <a:off x="294565" y="6238800"/>
            <a:ext cx="314935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dirty="0"/>
              <a:t>Reference: Bartlett, </a:t>
            </a:r>
            <a:r>
              <a:rPr lang="en-GB" sz="1600" i="1" dirty="0"/>
              <a:t>Why?</a:t>
            </a:r>
            <a:r>
              <a:rPr lang="en-GB" sz="1600" dirty="0"/>
              <a:t>, p343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85739248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ED0394-FC05-4F83-91AB-BBBF579DA3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Problematic data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0FC96009-BDC8-4F76-A24D-07EB9C232398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2"/>
          <a:srcRect l="24964" t="23627" r="33430" b="8722"/>
          <a:stretch/>
        </p:blipFill>
        <p:spPr>
          <a:xfrm rot="5400000">
            <a:off x="1046961" y="1262196"/>
            <a:ext cx="3853705" cy="4702939"/>
          </a:xfr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FAC677A-EC29-416F-9AB6-14791667626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78501" y="1686813"/>
            <a:ext cx="5003801" cy="3234576"/>
          </a:xfrm>
        </p:spPr>
        <p:txBody>
          <a:bodyPr/>
          <a:lstStyle/>
          <a:p>
            <a:r>
              <a:rPr lang="en-GB" dirty="0"/>
              <a:t>Here we have recorded miracles from Mont-St-Michel</a:t>
            </a:r>
          </a:p>
          <a:p>
            <a:r>
              <a:rPr lang="en-GB" dirty="0"/>
              <a:t>What problems can you identify with this data?</a:t>
            </a:r>
          </a:p>
          <a:p>
            <a:r>
              <a:rPr lang="en-GB" dirty="0"/>
              <a:t>What issues can you foresee if you wanted to display it more visually?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32857A6-97AB-426A-84E9-86487F0124E6}"/>
              </a:ext>
            </a:extLst>
          </p:cNvPr>
          <p:cNvSpPr txBox="1"/>
          <p:nvPr/>
        </p:nvSpPr>
        <p:spPr>
          <a:xfrm>
            <a:off x="622344" y="5776176"/>
            <a:ext cx="372187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Reference: Bartlett, </a:t>
            </a:r>
            <a:r>
              <a:rPr lang="en-GB" i="1" dirty="0"/>
              <a:t>Why?</a:t>
            </a:r>
            <a:r>
              <a:rPr lang="en-GB" dirty="0"/>
              <a:t>, p561.</a:t>
            </a:r>
          </a:p>
        </p:txBody>
      </p:sp>
    </p:spTree>
    <p:extLst>
      <p:ext uri="{BB962C8B-B14F-4D97-AF65-F5344CB8AC3E}">
        <p14:creationId xmlns:p14="http://schemas.microsoft.com/office/powerpoint/2010/main" val="47338545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25FC37-883F-4058-8B1F-EE1FBC977C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Deciding on what fields to focus on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E122FCB6-7158-4711-82E9-63DCB508589B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2"/>
          <a:srcRect l="47118" r="20643"/>
          <a:stretch/>
        </p:blipFill>
        <p:spPr>
          <a:xfrm rot="16200000">
            <a:off x="7951360" y="300292"/>
            <a:ext cx="2119855" cy="4934911"/>
          </a:xfr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9803631-6859-41ED-8A97-104DDCA4A03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43678" y="2020844"/>
            <a:ext cx="5003801" cy="3234576"/>
          </a:xfrm>
        </p:spPr>
        <p:txBody>
          <a:bodyPr/>
          <a:lstStyle/>
          <a:p>
            <a:r>
              <a:rPr lang="en-GB" dirty="0" err="1"/>
              <a:t>Vauchez</a:t>
            </a:r>
            <a:r>
              <a:rPr lang="en-GB" dirty="0"/>
              <a:t> presents this information in multiple short tables – why? </a:t>
            </a:r>
          </a:p>
          <a:p>
            <a:r>
              <a:rPr lang="en-GB" dirty="0"/>
              <a:t>Can you think of a better way of doing it?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35B746D6-A3A3-4B07-860C-068E2C0AEE2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9291" t="5107" r="23563" b="4965"/>
          <a:stretch/>
        </p:blipFill>
        <p:spPr>
          <a:xfrm rot="16200000">
            <a:off x="7682455" y="2325133"/>
            <a:ext cx="2173981" cy="540511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F3E3DB9E-F067-40BF-AB51-2756A60B6AC0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44394" t="5633" r="25479" b="892"/>
          <a:stretch/>
        </p:blipFill>
        <p:spPr>
          <a:xfrm rot="16200000">
            <a:off x="2171600" y="2489097"/>
            <a:ext cx="2185120" cy="5088320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AB418236-3418-46AB-AD91-1CAEC7F6A2EB}"/>
              </a:ext>
            </a:extLst>
          </p:cNvPr>
          <p:cNvSpPr txBox="1"/>
          <p:nvPr/>
        </p:nvSpPr>
        <p:spPr>
          <a:xfrm>
            <a:off x="7477217" y="6227701"/>
            <a:ext cx="4170286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fr-FR" sz="1600" dirty="0"/>
              <a:t>Reference: Vauchez, </a:t>
            </a:r>
            <a:r>
              <a:rPr lang="fr-FR" sz="1600" dirty="0" err="1"/>
              <a:t>Sainthood</a:t>
            </a:r>
            <a:r>
              <a:rPr lang="fr-FR" sz="1600" dirty="0"/>
              <a:t>, p. 184-6.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294645650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317977-6808-4638-87F4-5395389521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Let’s get more creative!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8CC7AF1D-493E-4B68-B105-A9FEB8EE6550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2"/>
          <a:srcRect t="12791" b="32487"/>
          <a:stretch/>
        </p:blipFill>
        <p:spPr>
          <a:xfrm>
            <a:off x="720000" y="1741251"/>
            <a:ext cx="4829638" cy="3521412"/>
          </a:xfr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3F437F9-32D5-437D-8D5F-4308F76544D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44521" y="1741250"/>
            <a:ext cx="5003801" cy="4712816"/>
          </a:xfrm>
        </p:spPr>
        <p:txBody>
          <a:bodyPr>
            <a:normAutofit/>
          </a:bodyPr>
          <a:lstStyle/>
          <a:p>
            <a:r>
              <a:rPr lang="en-GB" dirty="0"/>
              <a:t>Use the information in this table to create a google map</a:t>
            </a:r>
          </a:p>
          <a:p>
            <a:r>
              <a:rPr lang="en-GB" dirty="0"/>
              <a:t>We will go through it together in class, but you can find instructions here:</a:t>
            </a:r>
          </a:p>
          <a:p>
            <a:r>
              <a:rPr lang="en-GB" dirty="0">
                <a:hlinkClick r:id="rId3"/>
              </a:rPr>
              <a:t>https://support.google.com/mymaps/answer/3024454?co=GENIE.Platform%3DDesktop&amp;hl=en</a:t>
            </a:r>
            <a:endParaRPr lang="en-GB" dirty="0"/>
          </a:p>
          <a:p>
            <a:r>
              <a:rPr lang="en-GB" dirty="0"/>
              <a:t>What additional information can this format convey?</a:t>
            </a:r>
          </a:p>
          <a:p>
            <a:r>
              <a:rPr lang="en-GB" dirty="0"/>
              <a:t>What are the limitations of using a map like this?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AC09B99-5D54-4FEA-84FF-88A30A3D3AEC}"/>
              </a:ext>
            </a:extLst>
          </p:cNvPr>
          <p:cNvSpPr txBox="1"/>
          <p:nvPr/>
        </p:nvSpPr>
        <p:spPr>
          <a:xfrm>
            <a:off x="720000" y="6015382"/>
            <a:ext cx="370871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dirty="0"/>
              <a:t>Reference: Bartlett, </a:t>
            </a:r>
            <a:r>
              <a:rPr lang="en-GB" sz="1600" i="1" dirty="0"/>
              <a:t>Why?</a:t>
            </a:r>
            <a:r>
              <a:rPr lang="en-GB" sz="1600" dirty="0"/>
              <a:t>, p169.</a:t>
            </a:r>
          </a:p>
        </p:txBody>
      </p:sp>
    </p:spTree>
    <p:extLst>
      <p:ext uri="{BB962C8B-B14F-4D97-AF65-F5344CB8AC3E}">
        <p14:creationId xmlns:p14="http://schemas.microsoft.com/office/powerpoint/2010/main" val="201817620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0B8678-5210-4478-BE5D-9FBADE18FB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might you visualise the data in this table?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D9F406-F2A5-49DC-AD11-1A7691F19D5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Chart?</a:t>
            </a:r>
          </a:p>
          <a:p>
            <a:r>
              <a:rPr lang="en-GB" dirty="0"/>
              <a:t>Map?</a:t>
            </a:r>
          </a:p>
          <a:p>
            <a:r>
              <a:rPr lang="en-GB" dirty="0"/>
              <a:t>Or something else?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30553D46-88F1-4656-AC0A-EB65A6967455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/>
          <a:srcRect t="16154" b="31386"/>
          <a:stretch/>
        </p:blipFill>
        <p:spPr>
          <a:xfrm>
            <a:off x="6096001" y="1911041"/>
            <a:ext cx="5657790" cy="3954738"/>
          </a:xfrm>
        </p:spPr>
      </p:pic>
    </p:spTree>
    <p:extLst>
      <p:ext uri="{BB962C8B-B14F-4D97-AF65-F5344CB8AC3E}">
        <p14:creationId xmlns:p14="http://schemas.microsoft.com/office/powerpoint/2010/main" val="174989703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09646535-AEF6-4883-A4F9-EEC1F8B431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B7EFF05-A8DA-4B3E-9C21-7A04283D48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8DFF1C52-F8D7-4B5D-888E-DE744756E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766ECA5-294C-45E2-808B-EFDC9514A6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48F2E62-6528-4B9E-94E7-59CDB7A556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00" y="619200"/>
            <a:ext cx="3095626" cy="5154274"/>
          </a:xfrm>
        </p:spPr>
        <p:txBody>
          <a:bodyPr vert="horz" wrap="square" lIns="0" tIns="0" rIns="0" bIns="0" rtlCol="0" anchor="t" anchorCtr="0">
            <a:normAutofit/>
          </a:bodyPr>
          <a:lstStyle/>
          <a:p>
            <a:r>
              <a:rPr lang="en-US"/>
              <a:t>What other forms of visualisation can you think of?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23872C-6542-4BD9-B9E6-7237343C359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48188" y="576000"/>
            <a:ext cx="6900137" cy="5197474"/>
          </a:xfrm>
        </p:spPr>
        <p:txBody>
          <a:bodyPr vert="horz" lIns="0" tIns="0" rIns="0" bIns="0" rtlCol="0">
            <a:normAutofit/>
          </a:bodyPr>
          <a:lstStyle/>
          <a:p>
            <a:pPr>
              <a:lnSpc>
                <a:spcPct val="110000"/>
              </a:lnSpc>
            </a:pPr>
            <a:r>
              <a:rPr lang="en-US" sz="4400"/>
              <a:t>Charts</a:t>
            </a:r>
          </a:p>
          <a:p>
            <a:pPr>
              <a:lnSpc>
                <a:spcPct val="110000"/>
              </a:lnSpc>
            </a:pPr>
            <a:r>
              <a:rPr lang="en-US" sz="4400"/>
              <a:t>Maps</a:t>
            </a:r>
          </a:p>
          <a:p>
            <a:pPr>
              <a:lnSpc>
                <a:spcPct val="110000"/>
              </a:lnSpc>
            </a:pPr>
            <a:r>
              <a:rPr lang="en-US" sz="4400"/>
              <a:t>Timelines</a:t>
            </a:r>
          </a:p>
          <a:p>
            <a:pPr>
              <a:lnSpc>
                <a:spcPct val="110000"/>
              </a:lnSpc>
            </a:pPr>
            <a:r>
              <a:rPr lang="en-US" sz="4400"/>
              <a:t>Infographics</a:t>
            </a:r>
          </a:p>
          <a:p>
            <a:pPr>
              <a:lnSpc>
                <a:spcPct val="110000"/>
              </a:lnSpc>
            </a:pPr>
            <a:r>
              <a:rPr lang="en-US" sz="4400"/>
              <a:t>Diagrams</a:t>
            </a:r>
          </a:p>
          <a:p>
            <a:pPr>
              <a:lnSpc>
                <a:spcPct val="110000"/>
              </a:lnSpc>
            </a:pPr>
            <a:r>
              <a:rPr lang="en-US" sz="4400"/>
              <a:t>VR</a:t>
            </a:r>
          </a:p>
          <a:p>
            <a:pPr>
              <a:lnSpc>
                <a:spcPct val="110000"/>
              </a:lnSpc>
            </a:pPr>
            <a:endParaRPr lang="en-US" sz="4400"/>
          </a:p>
        </p:txBody>
      </p:sp>
    </p:spTree>
    <p:extLst>
      <p:ext uri="{BB962C8B-B14F-4D97-AF65-F5344CB8AC3E}">
        <p14:creationId xmlns:p14="http://schemas.microsoft.com/office/powerpoint/2010/main" val="253225315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09646535-AEF6-4883-A4F9-EEC1F8B431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05D1035C-3BF0-4FE0-B3A3-1062F86009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FEE776-88C5-47BF-BF4D-C515D6FEBA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00" y="619200"/>
            <a:ext cx="4991961" cy="1477328"/>
          </a:xfrm>
        </p:spPr>
        <p:txBody>
          <a:bodyPr vert="horz" wrap="square" lIns="0" tIns="0" rIns="0" bIns="0" rtlCol="0" anchor="ctr" anchorCtr="0">
            <a:normAutofit/>
          </a:bodyPr>
          <a:lstStyle/>
          <a:p>
            <a:r>
              <a:rPr lang="en-US"/>
              <a:t>Inspiration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7F06F2-C3B9-480C-BECC-6340E9E49A6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20000" y="2541600"/>
            <a:ext cx="4991962" cy="3216273"/>
          </a:xfrm>
        </p:spPr>
        <p:txBody>
          <a:bodyPr vert="horz" lIns="0" tIns="0" rIns="0" bIns="0" rtlCol="0">
            <a:normAutofit/>
          </a:bodyPr>
          <a:lstStyle/>
          <a:p>
            <a:r>
              <a:rPr lang="en-US"/>
              <a:t>Have a look at this curated selection of visualisations from the last year</a:t>
            </a:r>
          </a:p>
          <a:p>
            <a:r>
              <a:rPr lang="en-US">
                <a:hlinkClick r:id="rId2"/>
              </a:rPr>
              <a:t>https://visme.co/blog/best-data-visualizations/</a:t>
            </a:r>
            <a:endParaRPr lang="en-US"/>
          </a:p>
          <a:p>
            <a:r>
              <a:rPr lang="en-US"/>
              <a:t>Which do you think work well and why?</a:t>
            </a:r>
          </a:p>
          <a:p>
            <a:endParaRPr lang="en-US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DB345FF0-9917-4940-8982-99EDBBA892A9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3"/>
          <a:srcRect l="21754" r="31798"/>
          <a:stretch/>
        </p:blipFill>
        <p:spPr>
          <a:xfrm>
            <a:off x="6529065" y="10"/>
            <a:ext cx="5662937" cy="6857990"/>
          </a:xfrm>
          <a:custGeom>
            <a:avLst/>
            <a:gdLst/>
            <a:ahLst/>
            <a:cxnLst/>
            <a:rect l="l" t="t" r="r" b="b"/>
            <a:pathLst>
              <a:path w="5662937" h="6858000">
                <a:moveTo>
                  <a:pt x="598332" y="0"/>
                </a:moveTo>
                <a:lnTo>
                  <a:pt x="5662937" y="0"/>
                </a:lnTo>
                <a:lnTo>
                  <a:pt x="5662937" y="6858000"/>
                </a:lnTo>
                <a:lnTo>
                  <a:pt x="0" y="6858000"/>
                </a:lnTo>
                <a:lnTo>
                  <a:pt x="78957" y="6777438"/>
                </a:lnTo>
                <a:cubicBezTo>
                  <a:pt x="291624" y="6544265"/>
                  <a:pt x="490445" y="6275955"/>
                  <a:pt x="672224" y="5969316"/>
                </a:cubicBezTo>
                <a:cubicBezTo>
                  <a:pt x="914596" y="5515036"/>
                  <a:pt x="1066079" y="5030470"/>
                  <a:pt x="1217562" y="4515619"/>
                </a:cubicBezTo>
                <a:cubicBezTo>
                  <a:pt x="1338748" y="3970483"/>
                  <a:pt x="1399341" y="3516203"/>
                  <a:pt x="1399341" y="3061922"/>
                </a:cubicBezTo>
                <a:cubicBezTo>
                  <a:pt x="1399341" y="1948936"/>
                  <a:pt x="1190579" y="1021447"/>
                  <a:pt x="773055" y="27945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266274089"/>
      </p:ext>
    </p:extLst>
  </p:cSld>
  <p:clrMapOvr>
    <a:masterClrMapping/>
  </p:clrMapOvr>
</p:sld>
</file>

<file path=ppt/theme/theme1.xml><?xml version="1.0" encoding="utf-8"?>
<a:theme xmlns:a="http://schemas.openxmlformats.org/drawingml/2006/main" name="BlobVTI">
  <a:themeElements>
    <a:clrScheme name="AnalogousFromDarkSeedLeftStep">
      <a:dk1>
        <a:srgbClr val="000000"/>
      </a:dk1>
      <a:lt1>
        <a:srgbClr val="FFFFFF"/>
      </a:lt1>
      <a:dk2>
        <a:srgbClr val="1B3025"/>
      </a:dk2>
      <a:lt2>
        <a:srgbClr val="F0F3F1"/>
      </a:lt2>
      <a:accent1>
        <a:srgbClr val="C34D96"/>
      </a:accent1>
      <a:accent2>
        <a:srgbClr val="AD3BB1"/>
      </a:accent2>
      <a:accent3>
        <a:srgbClr val="8D4DC3"/>
      </a:accent3>
      <a:accent4>
        <a:srgbClr val="5749B7"/>
      </a:accent4>
      <a:accent5>
        <a:srgbClr val="4D6FC3"/>
      </a:accent5>
      <a:accent6>
        <a:srgbClr val="3B8EB1"/>
      </a:accent6>
      <a:hlink>
        <a:srgbClr val="3F4FBF"/>
      </a:hlink>
      <a:folHlink>
        <a:srgbClr val="7F7F7F"/>
      </a:folHlink>
    </a:clrScheme>
    <a:fontScheme name="Blob">
      <a:majorFont>
        <a:latin typeface="Sagona Book"/>
        <a:ea typeface=""/>
        <a:cs typeface=""/>
      </a:majorFont>
      <a:minorFont>
        <a:latin typeface="Avenir Next LT Pro"/>
        <a:ea typeface=""/>
        <a:cs typeface="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lobVTI" id="{06D3AACF-B619-4265-899F-5E2FB3A445D5}" vid="{F5918863-BA1A-4735-81A8-3E7BFBDA8478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120</TotalTime>
  <Words>625</Words>
  <Application>Microsoft Office PowerPoint</Application>
  <PresentationFormat>Widescreen</PresentationFormat>
  <Paragraphs>82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Arial</vt:lpstr>
      <vt:lpstr>Avenir Next LT Pro</vt:lpstr>
      <vt:lpstr>Sagona Book</vt:lpstr>
      <vt:lpstr>The Hand Extrablack</vt:lpstr>
      <vt:lpstr>BlobVTI</vt:lpstr>
      <vt:lpstr>Visualising Data</vt:lpstr>
      <vt:lpstr>Displaying data: simple visualisations</vt:lpstr>
      <vt:lpstr>Enter this information into a spreadsheet</vt:lpstr>
      <vt:lpstr>Saints per geographical area</vt:lpstr>
      <vt:lpstr>Bar charts</vt:lpstr>
      <vt:lpstr>Tables versus charts</vt:lpstr>
      <vt:lpstr>Slightly more complex data</vt:lpstr>
      <vt:lpstr>Problematic data</vt:lpstr>
      <vt:lpstr>Deciding on what fields to focus on</vt:lpstr>
      <vt:lpstr>Let’s get more creative!</vt:lpstr>
      <vt:lpstr>How might you visualise the data in this table?</vt:lpstr>
      <vt:lpstr>What other forms of visualisation can you think of?</vt:lpstr>
      <vt:lpstr>Inspiration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Visualising Data</dc:title>
  <dc:creator>Harriett Webster</dc:creator>
  <cp:lastModifiedBy>Harriett Webster</cp:lastModifiedBy>
  <cp:revision>1</cp:revision>
  <dcterms:created xsi:type="dcterms:W3CDTF">2021-02-18T13:53:37Z</dcterms:created>
  <dcterms:modified xsi:type="dcterms:W3CDTF">2021-02-18T15:53:42Z</dcterms:modified>
</cp:coreProperties>
</file>