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75" r:id="rId6"/>
    <p:sldId id="287" r:id="rId7"/>
    <p:sldId id="288" r:id="rId8"/>
    <p:sldId id="289" r:id="rId9"/>
    <p:sldId id="292" r:id="rId10"/>
    <p:sldId id="290" r:id="rId11"/>
    <p:sldId id="291" r:id="rId12"/>
    <p:sldId id="294" r:id="rId13"/>
    <p:sldId id="295" r:id="rId14"/>
    <p:sldId id="296" r:id="rId15"/>
    <p:sldId id="297" r:id="rId16"/>
    <p:sldId id="298" r:id="rId17"/>
    <p:sldId id="299" r:id="rId18"/>
    <p:sldId id="302" r:id="rId19"/>
    <p:sldId id="323" r:id="rId20"/>
    <p:sldId id="303" r:id="rId21"/>
    <p:sldId id="304" r:id="rId22"/>
    <p:sldId id="307" r:id="rId23"/>
    <p:sldId id="306" r:id="rId24"/>
    <p:sldId id="316" r:id="rId25"/>
    <p:sldId id="321" r:id="rId26"/>
    <p:sldId id="317" r:id="rId27"/>
    <p:sldId id="320" r:id="rId28"/>
    <p:sldId id="322" r:id="rId29"/>
    <p:sldId id="300" r:id="rId30"/>
    <p:sldId id="30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4339" autoAdjust="0"/>
  </p:normalViewPr>
  <p:slideViewPr>
    <p:cSldViewPr>
      <p:cViewPr varScale="1">
        <p:scale>
          <a:sx n="101" d="100"/>
          <a:sy n="101" d="100"/>
        </p:scale>
        <p:origin x="186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07/11/2025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11/4/25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Urea is </a:t>
            </a:r>
            <a:r>
              <a:rPr lang="en-GB" b="1" i="0" dirty="0">
                <a:solidFill>
                  <a:srgbClr val="202124"/>
                </a:solidFill>
                <a:effectLst/>
                <a:latin typeface="arial" panose="020B0604020202020204" pitchFamily="34" charset="0"/>
              </a:rPr>
              <a:t>a waste product formed in the liver that travels through your blood to the kidneys, which then filters it out of the blood</a:t>
            </a:r>
            <a:r>
              <a:rPr lang="en-GB" b="0" i="0" dirty="0">
                <a:solidFill>
                  <a:srgbClr val="202124"/>
                </a:solidFill>
                <a:effectLst/>
                <a:latin typeface="arial" panose="020B0604020202020204" pitchFamily="34" charset="0"/>
              </a:rPr>
              <a:t>. It is then carried out of your body through urine. A small amount of urea in your blood is normal because this process is ongoing</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832624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Hormones The kidneys secrete a number of hormones, which are important for normal functioning of the body. One such hormone is renin, which keeps blood pressure normal. </a:t>
            </a:r>
            <a:r>
              <a:rPr lang="en-GB" b="1" i="0" dirty="0">
                <a:solidFill>
                  <a:srgbClr val="202124"/>
                </a:solidFill>
                <a:effectLst/>
                <a:latin typeface="arial" panose="020B0604020202020204" pitchFamily="34" charset="0"/>
              </a:rPr>
              <a:t>If blood pressure falls, renin is secreted by the kidneys to constrict the small blood vessels, thereby increasing blood pressure</a:t>
            </a:r>
            <a:r>
              <a:rPr lang="en-GB" b="0" i="0" dirty="0">
                <a:solidFill>
                  <a:srgbClr val="202124"/>
                </a:solidFill>
                <a:effectLst/>
                <a:latin typeface="arial" panose="020B0604020202020204" pitchFamily="34" charset="0"/>
              </a:rPr>
              <a:t>.</a:t>
            </a:r>
          </a:p>
          <a:p>
            <a:endParaRPr lang="en-GB" b="0" i="0" dirty="0">
              <a:solidFill>
                <a:srgbClr val="202124"/>
              </a:solidFill>
              <a:effectLst/>
              <a:latin typeface="arial" panose="020B0604020202020204" pitchFamily="34" charset="0"/>
            </a:endParaRPr>
          </a:p>
          <a:p>
            <a:r>
              <a:rPr lang="en-GB" dirty="0"/>
              <a:t>Erythropoietin (EPO) is a hormone that is produced predominantly by specialised cells called interstitial cells in the kidney. Once it is made, it acts on red blood cells to protect them against destruction. At the same time it stimulates stem cells of the bone marrow to increase the production of red blood cells.</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2711165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government/publications/urinary-tract-infection-diagnosis" TargetMode="External"/><Relationship Id="rId2" Type="http://schemas.openxmlformats.org/officeDocument/2006/relationships/hyperlink" Target="https://www.nhs.uk/conditions/urinary-tract-infections-uti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CkGqp5tr-Q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nurseslabs.com/urinary-tract-inf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2117923"/>
            <a:ext cx="7992888" cy="1470025"/>
          </a:xfrm>
        </p:spPr>
        <p:txBody>
          <a:bodyPr>
            <a:noAutofit/>
          </a:bodyPr>
          <a:lstStyle/>
          <a:p>
            <a:pPr marL="0" indent="0"/>
            <a:r>
              <a:rPr lang="en-GB" altLang="en-US" sz="4800" b="1" dirty="0">
                <a:solidFill>
                  <a:schemeClr val="bg1"/>
                </a:solidFill>
              </a:rPr>
              <a:t>INTRODUCTION TO PHYSIOLOGY</a:t>
            </a:r>
            <a:br>
              <a:rPr lang="en-GB" altLang="en-US" sz="4800" b="1" dirty="0">
                <a:solidFill>
                  <a:schemeClr val="bg1"/>
                </a:solidFill>
              </a:rPr>
            </a:br>
            <a:r>
              <a:rPr lang="en-GB" altLang="en-US" sz="4800" b="1" dirty="0">
                <a:solidFill>
                  <a:schemeClr val="bg1"/>
                </a:solidFill>
              </a:rPr>
              <a:t>(BMHP5023)</a:t>
            </a:r>
            <a:br>
              <a:rPr lang="en-GB" altLang="en-US" sz="4800" b="1" dirty="0">
                <a:solidFill>
                  <a:schemeClr val="bg1"/>
                </a:solidFill>
              </a:rPr>
            </a:br>
            <a:endParaRPr lang="en-GB" altLang="en-US" sz="48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763688" y="3933056"/>
            <a:ext cx="5904656" cy="1323439"/>
          </a:xfrm>
          <a:prstGeom prst="rect">
            <a:avLst/>
          </a:prstGeom>
          <a:noFill/>
        </p:spPr>
        <p:txBody>
          <a:bodyPr wrap="square" rtlCol="0">
            <a:spAutoFit/>
          </a:bodyPr>
          <a:lstStyle/>
          <a:p>
            <a:pPr algn="ctr"/>
            <a:r>
              <a:rPr lang="en-GB" sz="4000" b="1" dirty="0">
                <a:solidFill>
                  <a:schemeClr val="bg1"/>
                </a:solidFill>
              </a:rPr>
              <a:t>WEEK 5 SESSION 2: THE URINARY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Objectives of the session</a:t>
            </a:r>
          </a:p>
        </p:txBody>
      </p:sp>
      <p:sp>
        <p:nvSpPr>
          <p:cNvPr id="3" name="Content Placeholder 2"/>
          <p:cNvSpPr>
            <a:spLocks noGrp="1"/>
          </p:cNvSpPr>
          <p:nvPr>
            <p:ph idx="1"/>
          </p:nvPr>
        </p:nvSpPr>
        <p:spPr/>
        <p:txBody>
          <a:bodyPr>
            <a:normAutofit/>
          </a:bodyPr>
          <a:lstStyle/>
          <a:p>
            <a:pPr marL="0" indent="0">
              <a:buNone/>
            </a:pPr>
            <a:r>
              <a:rPr lang="en-GB" dirty="0"/>
              <a:t>By the end of the session students should be able to:</a:t>
            </a:r>
          </a:p>
          <a:p>
            <a:r>
              <a:rPr lang="en-GB" dirty="0"/>
              <a:t>Explain the function of the urinary system</a:t>
            </a:r>
          </a:p>
          <a:p>
            <a:r>
              <a:rPr lang="en-GB" dirty="0"/>
              <a:t>Describe the urinary function of the </a:t>
            </a:r>
            <a:r>
              <a:rPr lang="en-GB"/>
              <a:t>kidney. </a:t>
            </a:r>
            <a:endParaRPr lang="en-GB" dirty="0"/>
          </a:p>
        </p:txBody>
      </p:sp>
    </p:spTree>
    <p:extLst>
      <p:ext uri="{BB962C8B-B14F-4D97-AF65-F5344CB8AC3E}">
        <p14:creationId xmlns:p14="http://schemas.microsoft.com/office/powerpoint/2010/main" val="250408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How does the urinary system work?</a:t>
            </a:r>
            <a:br>
              <a:rPr lang="en-GB" dirty="0"/>
            </a:br>
            <a:endParaRPr lang="en-GB" dirty="0"/>
          </a:p>
        </p:txBody>
      </p:sp>
      <p:sp>
        <p:nvSpPr>
          <p:cNvPr id="3" name="Content Placeholder 2"/>
          <p:cNvSpPr>
            <a:spLocks noGrp="1"/>
          </p:cNvSpPr>
          <p:nvPr>
            <p:ph idx="1"/>
          </p:nvPr>
        </p:nvSpPr>
        <p:spPr/>
        <p:txBody>
          <a:bodyPr>
            <a:normAutofit/>
          </a:bodyPr>
          <a:lstStyle/>
          <a:p>
            <a:pPr fontAlgn="base"/>
            <a:r>
              <a:rPr lang="en-GB" dirty="0">
                <a:solidFill>
                  <a:srgbClr val="000000"/>
                </a:solidFill>
                <a:latin typeface="noto_sansregular"/>
              </a:rPr>
              <a:t>The urinary system's function is to filter blood and create urine as a waste by-product. </a:t>
            </a:r>
          </a:p>
          <a:p>
            <a:pPr fontAlgn="base"/>
            <a:r>
              <a:rPr lang="en-GB" dirty="0">
                <a:solidFill>
                  <a:srgbClr val="000000"/>
                </a:solidFill>
                <a:latin typeface="noto_sansregular"/>
              </a:rPr>
              <a:t>The organs of the urinary system include the kidneys, renal pelvis, ureters, bladder and urethra.</a:t>
            </a:r>
          </a:p>
          <a:p>
            <a:pPr marL="0" indent="0">
              <a:buNone/>
            </a:pPr>
            <a:br>
              <a:rPr lang="en-GB" dirty="0"/>
            </a:br>
            <a:endParaRPr lang="en-GB" dirty="0"/>
          </a:p>
        </p:txBody>
      </p:sp>
    </p:spTree>
    <p:extLst>
      <p:ext uri="{BB962C8B-B14F-4D97-AF65-F5344CB8AC3E}">
        <p14:creationId xmlns:p14="http://schemas.microsoft.com/office/powerpoint/2010/main" val="2040209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7624" y="260648"/>
            <a:ext cx="6840759"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44516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chor="ctr">
            <a:normAutofit fontScale="90000"/>
          </a:bodyPr>
          <a:lstStyle/>
          <a:p>
            <a:r>
              <a:rPr lang="en-GB" dirty="0"/>
              <a:t>Excretion in the Body</a:t>
            </a:r>
          </a:p>
        </p:txBody>
      </p:sp>
      <p:pic>
        <p:nvPicPr>
          <p:cNvPr id="4" name="Picture 3">
            <a:extLst>
              <a:ext uri="{FF2B5EF4-FFF2-40B4-BE49-F238E27FC236}">
                <a16:creationId xmlns:a16="http://schemas.microsoft.com/office/drawing/2014/main" id="{696EF83E-F57F-4393-8A5A-D959A34A55E9}"/>
              </a:ext>
            </a:extLst>
          </p:cNvPr>
          <p:cNvPicPr>
            <a:picLocks noChangeAspect="1"/>
          </p:cNvPicPr>
          <p:nvPr/>
        </p:nvPicPr>
        <p:blipFill>
          <a:blip r:embed="rId3"/>
          <a:stretch>
            <a:fillRect/>
          </a:stretch>
        </p:blipFill>
        <p:spPr>
          <a:xfrm>
            <a:off x="107504" y="1805336"/>
            <a:ext cx="3563888" cy="3039824"/>
          </a:xfrm>
          <a:prstGeom prst="rect">
            <a:avLst/>
          </a:prstGeom>
          <a:noFill/>
        </p:spPr>
      </p:pic>
      <p:sp>
        <p:nvSpPr>
          <p:cNvPr id="3" name="Content Placeholder 2"/>
          <p:cNvSpPr>
            <a:spLocks noGrp="1"/>
          </p:cNvSpPr>
          <p:nvPr>
            <p:ph sz="half" idx="2"/>
          </p:nvPr>
        </p:nvSpPr>
        <p:spPr>
          <a:xfrm>
            <a:off x="3131840" y="1273020"/>
            <a:ext cx="5832648" cy="4104455"/>
          </a:xfrm>
        </p:spPr>
        <p:txBody>
          <a:bodyPr>
            <a:noAutofit/>
          </a:bodyPr>
          <a:lstStyle/>
          <a:p>
            <a:pPr fontAlgn="base">
              <a:lnSpc>
                <a:spcPct val="90000"/>
              </a:lnSpc>
            </a:pPr>
            <a:r>
              <a:rPr lang="en-GB" sz="2100" dirty="0"/>
              <a:t>After the body has taken the food components that it needs, waste products are left behind in the bowel and in the blood.</a:t>
            </a:r>
          </a:p>
          <a:p>
            <a:pPr fontAlgn="base">
              <a:lnSpc>
                <a:spcPct val="90000"/>
              </a:lnSpc>
            </a:pPr>
            <a:r>
              <a:rPr lang="en-GB" sz="2100" dirty="0"/>
              <a:t>The kidney and urinary systems help the body to eliminate liquid urea, and to keep chemicals, such as potassium and sodium, and water in balance. </a:t>
            </a:r>
          </a:p>
          <a:p>
            <a:pPr fontAlgn="base">
              <a:lnSpc>
                <a:spcPct val="90000"/>
              </a:lnSpc>
            </a:pPr>
            <a:r>
              <a:rPr lang="en-GB" sz="2100" dirty="0"/>
              <a:t>Urea is produced when foods containing protein, such as meat, poultry, and certain vegetables, are broken down in the body. </a:t>
            </a:r>
          </a:p>
          <a:p>
            <a:pPr fontAlgn="base">
              <a:lnSpc>
                <a:spcPct val="90000"/>
              </a:lnSpc>
            </a:pPr>
            <a:r>
              <a:rPr lang="en-GB" sz="2100" dirty="0"/>
              <a:t>Urea is carried in the bloodstream to the kidneys, where it is removed along with water and other wastes in the form of urine.</a:t>
            </a:r>
          </a:p>
          <a:p>
            <a:pPr>
              <a:lnSpc>
                <a:spcPct val="90000"/>
              </a:lnSpc>
            </a:pPr>
            <a:endParaRPr lang="en-GB" sz="2100" dirty="0"/>
          </a:p>
        </p:txBody>
      </p:sp>
    </p:spTree>
    <p:extLst>
      <p:ext uri="{BB962C8B-B14F-4D97-AF65-F5344CB8AC3E}">
        <p14:creationId xmlns:p14="http://schemas.microsoft.com/office/powerpoint/2010/main" val="4272706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Kidneys</a:t>
            </a:r>
          </a:p>
        </p:txBody>
      </p:sp>
      <p:sp>
        <p:nvSpPr>
          <p:cNvPr id="3" name="Content Placeholder 2"/>
          <p:cNvSpPr>
            <a:spLocks noGrp="1"/>
          </p:cNvSpPr>
          <p:nvPr>
            <p:ph idx="1"/>
          </p:nvPr>
        </p:nvSpPr>
        <p:spPr/>
        <p:txBody>
          <a:bodyPr>
            <a:noAutofit/>
          </a:bodyPr>
          <a:lstStyle/>
          <a:p>
            <a:pPr marL="0" indent="0" fontAlgn="base">
              <a:buNone/>
            </a:pPr>
            <a:r>
              <a:rPr lang="en-GB" sz="2800" dirty="0">
                <a:solidFill>
                  <a:srgbClr val="000000"/>
                </a:solidFill>
                <a:ea typeface="Tahoma" pitchFamily="34" charset="0"/>
                <a:cs typeface="Tahoma" pitchFamily="34" charset="0"/>
              </a:rPr>
              <a:t>Pair of purplish-brown organs is located below the ribs toward the middle of the back. Their function is to:</a:t>
            </a:r>
          </a:p>
          <a:p>
            <a:pPr lvl="1" fontAlgn="base">
              <a:buFont typeface="Arial"/>
              <a:buChar char="•"/>
            </a:pPr>
            <a:r>
              <a:rPr lang="en-GB" dirty="0">
                <a:solidFill>
                  <a:srgbClr val="000000"/>
                </a:solidFill>
                <a:ea typeface="Tahoma" pitchFamily="34" charset="0"/>
                <a:cs typeface="Tahoma" pitchFamily="34" charset="0"/>
              </a:rPr>
              <a:t>Remove waste products and drugs from the body</a:t>
            </a:r>
          </a:p>
          <a:p>
            <a:pPr lvl="1" fontAlgn="base">
              <a:buFont typeface="Arial"/>
              <a:buChar char="•"/>
            </a:pPr>
            <a:r>
              <a:rPr lang="en-GB" dirty="0">
                <a:solidFill>
                  <a:srgbClr val="000000"/>
                </a:solidFill>
                <a:ea typeface="Tahoma" pitchFamily="34" charset="0"/>
                <a:cs typeface="Tahoma" pitchFamily="34" charset="0"/>
              </a:rPr>
              <a:t>Balance the body's fluids</a:t>
            </a:r>
          </a:p>
          <a:p>
            <a:pPr lvl="1" fontAlgn="base">
              <a:buFont typeface="Arial"/>
              <a:buChar char="•"/>
            </a:pPr>
            <a:r>
              <a:rPr lang="en-GB" dirty="0">
                <a:solidFill>
                  <a:srgbClr val="000000"/>
                </a:solidFill>
                <a:ea typeface="Tahoma" pitchFamily="34" charset="0"/>
                <a:cs typeface="Tahoma" pitchFamily="34" charset="0"/>
              </a:rPr>
              <a:t>Release hormones to regulate blood pressure</a:t>
            </a:r>
          </a:p>
          <a:p>
            <a:pPr lvl="1" fontAlgn="base">
              <a:buFont typeface="Arial"/>
              <a:buChar char="•"/>
            </a:pPr>
            <a:r>
              <a:rPr lang="en-GB" dirty="0">
                <a:solidFill>
                  <a:srgbClr val="000000"/>
                </a:solidFill>
                <a:ea typeface="Tahoma" pitchFamily="34" charset="0"/>
                <a:cs typeface="Tahoma" pitchFamily="34" charset="0"/>
              </a:rPr>
              <a:t>Control production of red blood cells.</a:t>
            </a:r>
          </a:p>
          <a:p>
            <a:pPr marL="0" indent="0">
              <a:buNone/>
            </a:pPr>
            <a:br>
              <a:rPr lang="en-GB" sz="2800" dirty="0"/>
            </a:br>
            <a:endParaRPr lang="en-GB" sz="2800" dirty="0"/>
          </a:p>
        </p:txBody>
      </p:sp>
    </p:spTree>
    <p:extLst>
      <p:ext uri="{BB962C8B-B14F-4D97-AF65-F5344CB8AC3E}">
        <p14:creationId xmlns:p14="http://schemas.microsoft.com/office/powerpoint/2010/main" val="3501654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9593" y="188640"/>
            <a:ext cx="7344816" cy="53279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93703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a:bodyPr>
          <a:lstStyle/>
          <a:p>
            <a:r>
              <a:rPr lang="en-GB" dirty="0"/>
              <a:t>Other Functions of the Kidney</a:t>
            </a:r>
          </a:p>
        </p:txBody>
      </p:sp>
      <p:sp>
        <p:nvSpPr>
          <p:cNvPr id="3" name="Content Placeholder 2"/>
          <p:cNvSpPr>
            <a:spLocks noGrp="1"/>
          </p:cNvSpPr>
          <p:nvPr>
            <p:ph idx="1"/>
          </p:nvPr>
        </p:nvSpPr>
        <p:spPr/>
        <p:txBody>
          <a:bodyPr/>
          <a:lstStyle/>
          <a:p>
            <a:pPr fontAlgn="base"/>
            <a:r>
              <a:rPr lang="en-GB" dirty="0">
                <a:solidFill>
                  <a:srgbClr val="000000"/>
                </a:solidFill>
              </a:rPr>
              <a:t>Blood pressure regulation</a:t>
            </a:r>
          </a:p>
          <a:p>
            <a:pPr fontAlgn="base"/>
            <a:r>
              <a:rPr lang="en-GB" dirty="0">
                <a:solidFill>
                  <a:srgbClr val="000000"/>
                </a:solidFill>
              </a:rPr>
              <a:t>Production of erythropoietin, which controls red blood cell production in the bone marrow. </a:t>
            </a:r>
          </a:p>
          <a:p>
            <a:pPr fontAlgn="base"/>
            <a:r>
              <a:rPr lang="en-GB" dirty="0">
                <a:solidFill>
                  <a:srgbClr val="000000"/>
                </a:solidFill>
              </a:rPr>
              <a:t>Kidneys also regulate the acid-base balance and conserve fluids.</a:t>
            </a:r>
          </a:p>
          <a:p>
            <a:pPr marL="0" indent="0">
              <a:buNone/>
            </a:pPr>
            <a:r>
              <a:rPr lang="en-GB" dirty="0">
                <a:solidFill>
                  <a:srgbClr val="333333"/>
                </a:solidFill>
              </a:rPr>
              <a:t> </a:t>
            </a:r>
            <a:endParaRPr lang="en-GB" dirty="0"/>
          </a:p>
        </p:txBody>
      </p:sp>
    </p:spTree>
    <p:extLst>
      <p:ext uri="{BB962C8B-B14F-4D97-AF65-F5344CB8AC3E}">
        <p14:creationId xmlns:p14="http://schemas.microsoft.com/office/powerpoint/2010/main" val="1270013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898"/>
            <a:ext cx="8229600" cy="562074"/>
          </a:xfrm>
        </p:spPr>
        <p:txBody>
          <a:bodyPr anchor="ctr">
            <a:normAutofit fontScale="90000"/>
          </a:bodyPr>
          <a:lstStyle/>
          <a:p>
            <a:r>
              <a:rPr lang="en-GB" dirty="0"/>
              <a:t>Nephrones</a:t>
            </a:r>
          </a:p>
        </p:txBody>
      </p:sp>
      <p:sp>
        <p:nvSpPr>
          <p:cNvPr id="3" name="Content Placeholder 2"/>
          <p:cNvSpPr>
            <a:spLocks noGrp="1"/>
          </p:cNvSpPr>
          <p:nvPr>
            <p:ph sz="half" idx="1"/>
          </p:nvPr>
        </p:nvSpPr>
        <p:spPr>
          <a:xfrm>
            <a:off x="251520" y="1142745"/>
            <a:ext cx="4824536" cy="4572509"/>
          </a:xfrm>
        </p:spPr>
        <p:txBody>
          <a:bodyPr>
            <a:noAutofit/>
          </a:bodyPr>
          <a:lstStyle/>
          <a:p>
            <a:pPr>
              <a:lnSpc>
                <a:spcPct val="90000"/>
              </a:lnSpc>
            </a:pPr>
            <a:r>
              <a:rPr lang="en-GB" sz="2400" dirty="0"/>
              <a:t>The kidneys remove urea from the blood through tiny filtering units called nephrons.</a:t>
            </a:r>
          </a:p>
          <a:p>
            <a:pPr>
              <a:lnSpc>
                <a:spcPct val="90000"/>
              </a:lnSpc>
            </a:pPr>
            <a:r>
              <a:rPr lang="en-GB" sz="2400" dirty="0"/>
              <a:t>Each nephron consists of a ball formed of small blood capillaries, called a glomerulus, and a small tube called a renal tubule. </a:t>
            </a:r>
          </a:p>
          <a:p>
            <a:pPr>
              <a:lnSpc>
                <a:spcPct val="90000"/>
              </a:lnSpc>
            </a:pPr>
            <a:r>
              <a:rPr lang="en-GB" sz="2400" dirty="0"/>
              <a:t>Urea, together with water and other waste substances, forms the urine as it passes through the nephrons and down the renal tubules of the kidney.</a:t>
            </a:r>
          </a:p>
        </p:txBody>
      </p:sp>
      <p:pic>
        <p:nvPicPr>
          <p:cNvPr id="4" name="Picture 3">
            <a:extLst>
              <a:ext uri="{FF2B5EF4-FFF2-40B4-BE49-F238E27FC236}">
                <a16:creationId xmlns:a16="http://schemas.microsoft.com/office/drawing/2014/main" id="{8486B6AA-566B-4D9C-942B-049987770B61}"/>
              </a:ext>
            </a:extLst>
          </p:cNvPr>
          <p:cNvPicPr>
            <a:picLocks noChangeAspect="1"/>
          </p:cNvPicPr>
          <p:nvPr/>
        </p:nvPicPr>
        <p:blipFill>
          <a:blip r:embed="rId2"/>
          <a:stretch>
            <a:fillRect/>
          </a:stretch>
        </p:blipFill>
        <p:spPr>
          <a:xfrm>
            <a:off x="5220072" y="2060848"/>
            <a:ext cx="3855675" cy="2313404"/>
          </a:xfrm>
          <a:prstGeom prst="rect">
            <a:avLst/>
          </a:prstGeom>
          <a:noFill/>
        </p:spPr>
      </p:pic>
    </p:spTree>
    <p:extLst>
      <p:ext uri="{BB962C8B-B14F-4D97-AF65-F5344CB8AC3E}">
        <p14:creationId xmlns:p14="http://schemas.microsoft.com/office/powerpoint/2010/main" val="4234017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504056"/>
          </a:xfrm>
        </p:spPr>
        <p:txBody>
          <a:bodyPr>
            <a:normAutofit fontScale="90000"/>
          </a:bodyPr>
          <a:lstStyle/>
          <a:p>
            <a:r>
              <a:rPr lang="en-GB" sz="2800" dirty="0"/>
              <a:t>URETERS AND BLADDER</a:t>
            </a:r>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620688"/>
            <a:ext cx="7056784" cy="5040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2675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chor="ctr">
            <a:normAutofit fontScale="90000"/>
          </a:bodyPr>
          <a:lstStyle/>
          <a:p>
            <a:r>
              <a:rPr lang="en-GB" dirty="0"/>
              <a:t>Two ureters </a:t>
            </a:r>
          </a:p>
        </p:txBody>
      </p:sp>
      <p:pic>
        <p:nvPicPr>
          <p:cNvPr id="4" name="Picture 3">
            <a:extLst>
              <a:ext uri="{FF2B5EF4-FFF2-40B4-BE49-F238E27FC236}">
                <a16:creationId xmlns:a16="http://schemas.microsoft.com/office/drawing/2014/main" id="{F644C2C6-C433-482D-BB8B-56BF28E52C53}"/>
              </a:ext>
            </a:extLst>
          </p:cNvPr>
          <p:cNvPicPr>
            <a:picLocks noChangeAspect="1"/>
          </p:cNvPicPr>
          <p:nvPr/>
        </p:nvPicPr>
        <p:blipFill>
          <a:blip r:embed="rId2"/>
          <a:stretch>
            <a:fillRect/>
          </a:stretch>
        </p:blipFill>
        <p:spPr>
          <a:xfrm>
            <a:off x="457200" y="980728"/>
            <a:ext cx="2602632" cy="4229278"/>
          </a:xfrm>
          <a:prstGeom prst="rect">
            <a:avLst/>
          </a:prstGeom>
          <a:noFill/>
        </p:spPr>
      </p:pic>
      <p:sp>
        <p:nvSpPr>
          <p:cNvPr id="3" name="Content Placeholder 2"/>
          <p:cNvSpPr>
            <a:spLocks noGrp="1"/>
          </p:cNvSpPr>
          <p:nvPr>
            <p:ph sz="half" idx="2"/>
          </p:nvPr>
        </p:nvSpPr>
        <p:spPr>
          <a:xfrm>
            <a:off x="3203848" y="1124744"/>
            <a:ext cx="5482952" cy="4464497"/>
          </a:xfrm>
        </p:spPr>
        <p:txBody>
          <a:bodyPr>
            <a:noAutofit/>
          </a:bodyPr>
          <a:lstStyle/>
          <a:p>
            <a:pPr>
              <a:lnSpc>
                <a:spcPct val="90000"/>
              </a:lnSpc>
            </a:pPr>
            <a:r>
              <a:rPr lang="en-GB" sz="2400" dirty="0"/>
              <a:t>These narrow tubes carry urine from the kidneys to the bladder. </a:t>
            </a:r>
          </a:p>
          <a:p>
            <a:pPr>
              <a:lnSpc>
                <a:spcPct val="90000"/>
              </a:lnSpc>
            </a:pPr>
            <a:r>
              <a:rPr lang="en-GB" sz="2400" dirty="0"/>
              <a:t>Muscles in the ureter walls continually tighten and relax forcing urine downward, away from the kidneys. </a:t>
            </a:r>
          </a:p>
          <a:p>
            <a:pPr>
              <a:lnSpc>
                <a:spcPct val="90000"/>
              </a:lnSpc>
            </a:pPr>
            <a:r>
              <a:rPr lang="en-GB" sz="2400" dirty="0"/>
              <a:t>If urine backs up, or is allowed to stand still, a kidney infection can develop. </a:t>
            </a:r>
          </a:p>
          <a:p>
            <a:pPr>
              <a:lnSpc>
                <a:spcPct val="90000"/>
              </a:lnSpc>
            </a:pPr>
            <a:r>
              <a:rPr lang="en-GB" sz="2400" dirty="0"/>
              <a:t>About every 10 to 15 seconds, small amounts of urine are emptied into the bladder from the ureters.</a:t>
            </a:r>
          </a:p>
        </p:txBody>
      </p:sp>
    </p:spTree>
    <p:extLst>
      <p:ext uri="{BB962C8B-B14F-4D97-AF65-F5344CB8AC3E}">
        <p14:creationId xmlns:p14="http://schemas.microsoft.com/office/powerpoint/2010/main" val="2649750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chor="ctr">
            <a:normAutofit fontScale="90000"/>
          </a:bodyPr>
          <a:lstStyle/>
          <a:p>
            <a:r>
              <a:rPr lang="en-GB" dirty="0"/>
              <a:t>Bladder</a:t>
            </a:r>
          </a:p>
        </p:txBody>
      </p:sp>
      <p:sp>
        <p:nvSpPr>
          <p:cNvPr id="3" name="Content Placeholder 2"/>
          <p:cNvSpPr>
            <a:spLocks noGrp="1"/>
          </p:cNvSpPr>
          <p:nvPr>
            <p:ph sz="half" idx="1"/>
          </p:nvPr>
        </p:nvSpPr>
        <p:spPr>
          <a:xfrm>
            <a:off x="323528" y="1124744"/>
            <a:ext cx="5112568" cy="4392488"/>
          </a:xfrm>
        </p:spPr>
        <p:txBody>
          <a:bodyPr>
            <a:noAutofit/>
          </a:bodyPr>
          <a:lstStyle/>
          <a:p>
            <a:pPr>
              <a:lnSpc>
                <a:spcPct val="90000"/>
              </a:lnSpc>
            </a:pPr>
            <a:r>
              <a:rPr lang="en-GB" sz="2400" dirty="0"/>
              <a:t>Triangle-shaped, hollow organ is located in the lower abdomen. </a:t>
            </a:r>
          </a:p>
          <a:p>
            <a:pPr>
              <a:lnSpc>
                <a:spcPct val="90000"/>
              </a:lnSpc>
            </a:pPr>
            <a:r>
              <a:rPr lang="en-GB" sz="2400" dirty="0"/>
              <a:t>It is held in place by ligaments that are attached to other organs and the pelvic bones. </a:t>
            </a:r>
          </a:p>
          <a:p>
            <a:pPr>
              <a:lnSpc>
                <a:spcPct val="90000"/>
              </a:lnSpc>
            </a:pPr>
            <a:r>
              <a:rPr lang="en-GB" sz="2400" dirty="0"/>
              <a:t>The bladder's walls relax and expand to store urine, and contract and flatten to empty urine through the urethra. </a:t>
            </a:r>
          </a:p>
          <a:p>
            <a:pPr>
              <a:lnSpc>
                <a:spcPct val="90000"/>
              </a:lnSpc>
            </a:pPr>
            <a:r>
              <a:rPr lang="en-GB" sz="2400" dirty="0"/>
              <a:t>The typical healthy adult bladder can store up to two cups of urine for two to five hours.</a:t>
            </a:r>
          </a:p>
        </p:txBody>
      </p:sp>
      <p:pic>
        <p:nvPicPr>
          <p:cNvPr id="5" name="Picture 4">
            <a:extLst>
              <a:ext uri="{FF2B5EF4-FFF2-40B4-BE49-F238E27FC236}">
                <a16:creationId xmlns:a16="http://schemas.microsoft.com/office/drawing/2014/main" id="{42B19930-BCF6-4917-9744-8CC987D841E9}"/>
              </a:ext>
            </a:extLst>
          </p:cNvPr>
          <p:cNvPicPr>
            <a:picLocks noChangeAspect="1"/>
          </p:cNvPicPr>
          <p:nvPr/>
        </p:nvPicPr>
        <p:blipFill>
          <a:blip r:embed="rId2"/>
          <a:stretch>
            <a:fillRect/>
          </a:stretch>
        </p:blipFill>
        <p:spPr>
          <a:xfrm>
            <a:off x="5436096" y="1340768"/>
            <a:ext cx="3538736" cy="3456384"/>
          </a:xfrm>
          <a:prstGeom prst="rect">
            <a:avLst/>
          </a:prstGeom>
          <a:noFill/>
        </p:spPr>
      </p:pic>
    </p:spTree>
    <p:extLst>
      <p:ext uri="{BB962C8B-B14F-4D97-AF65-F5344CB8AC3E}">
        <p14:creationId xmlns:p14="http://schemas.microsoft.com/office/powerpoint/2010/main" val="653820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dirty="0"/>
              <a:t>Other Structures </a:t>
            </a:r>
          </a:p>
        </p:txBody>
      </p:sp>
      <p:sp>
        <p:nvSpPr>
          <p:cNvPr id="3" name="Content Placeholder 2"/>
          <p:cNvSpPr>
            <a:spLocks noGrp="1"/>
          </p:cNvSpPr>
          <p:nvPr>
            <p:ph idx="1"/>
          </p:nvPr>
        </p:nvSpPr>
        <p:spPr>
          <a:xfrm>
            <a:off x="457200" y="1340768"/>
            <a:ext cx="5194920" cy="4176465"/>
          </a:xfrm>
        </p:spPr>
        <p:txBody>
          <a:bodyPr>
            <a:noAutofit/>
          </a:bodyPr>
          <a:lstStyle/>
          <a:p>
            <a:pPr fontAlgn="base">
              <a:buFont typeface="Arial"/>
              <a:buChar char="•"/>
            </a:pPr>
            <a:r>
              <a:rPr lang="en-GB" sz="1800" b="1" dirty="0">
                <a:solidFill>
                  <a:srgbClr val="000000"/>
                </a:solidFill>
              </a:rPr>
              <a:t>Two sphincter muscles. </a:t>
            </a:r>
            <a:r>
              <a:rPr lang="en-GB" sz="1800" dirty="0">
                <a:solidFill>
                  <a:srgbClr val="000000"/>
                </a:solidFill>
              </a:rPr>
              <a:t>These circular muscles help keep urine from leaking by closing tightly like a rubber band around the opening of the bladder.</a:t>
            </a:r>
          </a:p>
          <a:p>
            <a:pPr fontAlgn="base">
              <a:buFont typeface="Arial"/>
              <a:buChar char="•"/>
            </a:pPr>
            <a:r>
              <a:rPr lang="en-GB" sz="1800" b="1" dirty="0">
                <a:solidFill>
                  <a:srgbClr val="000000"/>
                </a:solidFill>
              </a:rPr>
              <a:t>Nerves in the bladder. </a:t>
            </a:r>
            <a:r>
              <a:rPr lang="en-GB" sz="1800" dirty="0">
                <a:solidFill>
                  <a:srgbClr val="000000"/>
                </a:solidFill>
              </a:rPr>
              <a:t>The nerves alert a person when it is time to urinate, or empty the bladder.</a:t>
            </a:r>
          </a:p>
          <a:p>
            <a:pPr fontAlgn="base">
              <a:buFont typeface="Arial"/>
              <a:buChar char="•"/>
            </a:pPr>
            <a:r>
              <a:rPr lang="en-GB" sz="1800" b="1" dirty="0">
                <a:solidFill>
                  <a:srgbClr val="000000"/>
                </a:solidFill>
              </a:rPr>
              <a:t>Urethra. </a:t>
            </a:r>
            <a:r>
              <a:rPr lang="en-GB" sz="1800" dirty="0">
                <a:solidFill>
                  <a:srgbClr val="000000"/>
                </a:solidFill>
              </a:rPr>
              <a:t>This tube allows urine to pass outside the body. The brain signals the bladder muscles to tighten, which squeezes urine out of the bladder. </a:t>
            </a:r>
          </a:p>
          <a:p>
            <a:pPr fontAlgn="base">
              <a:buFont typeface="Wingdings" pitchFamily="2" charset="2"/>
              <a:buChar char="Ø"/>
            </a:pPr>
            <a:r>
              <a:rPr lang="en-GB" sz="1800" dirty="0">
                <a:solidFill>
                  <a:srgbClr val="000000"/>
                </a:solidFill>
              </a:rPr>
              <a:t>At the same time, the brain signals the sphincter muscles to relax to let urine exit the bladder through the urethra. </a:t>
            </a:r>
            <a:endParaRPr lang="en-GB" sz="1800" dirty="0"/>
          </a:p>
        </p:txBody>
      </p:sp>
      <p:pic>
        <p:nvPicPr>
          <p:cNvPr id="1026" name="Picture 2" descr="Female urethra and urethral sphincter">
            <a:extLst>
              <a:ext uri="{FF2B5EF4-FFF2-40B4-BE49-F238E27FC236}">
                <a16:creationId xmlns:a16="http://schemas.microsoft.com/office/drawing/2014/main" id="{96CE75D1-3CDB-A2BC-8747-7960612EFF3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1772816"/>
            <a:ext cx="3134860" cy="2808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1568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Facts about urine</a:t>
            </a:r>
          </a:p>
        </p:txBody>
      </p:sp>
      <p:sp>
        <p:nvSpPr>
          <p:cNvPr id="3" name="Content Placeholder 2"/>
          <p:cNvSpPr>
            <a:spLocks noGrp="1"/>
          </p:cNvSpPr>
          <p:nvPr>
            <p:ph idx="1"/>
          </p:nvPr>
        </p:nvSpPr>
        <p:spPr/>
        <p:txBody>
          <a:bodyPr>
            <a:normAutofit lnSpcReduction="10000"/>
          </a:bodyPr>
          <a:lstStyle/>
          <a:p>
            <a:pPr fontAlgn="base"/>
            <a:r>
              <a:rPr lang="en-GB" dirty="0"/>
              <a:t>Normal, healthy urine is a pale straw or transparent yellow colour.</a:t>
            </a:r>
          </a:p>
          <a:p>
            <a:pPr fontAlgn="base"/>
            <a:r>
              <a:rPr lang="en-GB" dirty="0"/>
              <a:t>Darker yellow or honey coloured urine means you need more water.</a:t>
            </a:r>
          </a:p>
          <a:p>
            <a:pPr fontAlgn="base"/>
            <a:r>
              <a:rPr lang="en-GB" dirty="0"/>
              <a:t>A darker, brownish colour may indicate a liver problem or severe dehydration.</a:t>
            </a:r>
          </a:p>
          <a:p>
            <a:pPr fontAlgn="base"/>
            <a:r>
              <a:rPr lang="en-GB" dirty="0"/>
              <a:t>Pinkish or red urine may mean blood in the urine.</a:t>
            </a:r>
          </a:p>
        </p:txBody>
      </p:sp>
    </p:spTree>
    <p:extLst>
      <p:ext uri="{BB962C8B-B14F-4D97-AF65-F5344CB8AC3E}">
        <p14:creationId xmlns:p14="http://schemas.microsoft.com/office/powerpoint/2010/main" val="1491165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0BEE-8CCC-4F88-B2B3-A828DD58EE7B}"/>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dirty="0"/>
              <a:t>Common Disease of the Urinary System</a:t>
            </a:r>
          </a:p>
        </p:txBody>
      </p:sp>
      <p:sp>
        <p:nvSpPr>
          <p:cNvPr id="3" name="Content Placeholder 2">
            <a:extLst>
              <a:ext uri="{FF2B5EF4-FFF2-40B4-BE49-F238E27FC236}">
                <a16:creationId xmlns:a16="http://schemas.microsoft.com/office/drawing/2014/main" id="{4D0387DB-2109-4EE6-9F23-9CEE84DE4D25}"/>
              </a:ext>
            </a:extLst>
          </p:cNvPr>
          <p:cNvSpPr>
            <a:spLocks noGrp="1"/>
          </p:cNvSpPr>
          <p:nvPr>
            <p:ph sz="half" idx="1"/>
          </p:nvPr>
        </p:nvSpPr>
        <p:spPr>
          <a:xfrm>
            <a:off x="457200" y="1600201"/>
            <a:ext cx="5122912" cy="3989040"/>
          </a:xfrm>
        </p:spPr>
        <p:txBody>
          <a:bodyPr>
            <a:normAutofit lnSpcReduction="10000"/>
          </a:bodyPr>
          <a:lstStyle/>
          <a:p>
            <a:pPr marL="0" indent="0">
              <a:lnSpc>
                <a:spcPct val="90000"/>
              </a:lnSpc>
              <a:buNone/>
            </a:pPr>
            <a:r>
              <a:rPr lang="en-GB" sz="2200" b="1" dirty="0"/>
              <a:t>Kidney stones</a:t>
            </a:r>
          </a:p>
          <a:p>
            <a:pPr>
              <a:lnSpc>
                <a:spcPct val="90000"/>
              </a:lnSpc>
            </a:pPr>
            <a:r>
              <a:rPr lang="en-GB" sz="2200" dirty="0"/>
              <a:t>The kidneys produce urine to eliminate waste. </a:t>
            </a:r>
          </a:p>
          <a:p>
            <a:pPr>
              <a:lnSpc>
                <a:spcPct val="90000"/>
              </a:lnSpc>
            </a:pPr>
            <a:r>
              <a:rPr lang="en-GB" sz="2200" dirty="0"/>
              <a:t>Kidney stones can form when mineral and acid salts in the urine crystallize and stick together. </a:t>
            </a:r>
          </a:p>
          <a:p>
            <a:pPr>
              <a:lnSpc>
                <a:spcPct val="90000"/>
              </a:lnSpc>
            </a:pPr>
            <a:r>
              <a:rPr lang="en-GB" sz="2200" dirty="0"/>
              <a:t>If the stone is small, it can pass easily through the urinary system and out of the body. </a:t>
            </a:r>
          </a:p>
          <a:p>
            <a:pPr>
              <a:lnSpc>
                <a:spcPct val="90000"/>
              </a:lnSpc>
            </a:pPr>
            <a:r>
              <a:rPr lang="en-GB" sz="2200" dirty="0"/>
              <a:t>A larger stone can get stuck in the urinary tract, however. </a:t>
            </a:r>
          </a:p>
          <a:p>
            <a:pPr>
              <a:lnSpc>
                <a:spcPct val="90000"/>
              </a:lnSpc>
            </a:pPr>
            <a:r>
              <a:rPr lang="en-GB" sz="2200" dirty="0"/>
              <a:t>A stuck kidney stone causes pain and can block the flow of urine.</a:t>
            </a:r>
          </a:p>
        </p:txBody>
      </p:sp>
      <p:pic>
        <p:nvPicPr>
          <p:cNvPr id="4" name="Picture 3">
            <a:extLst>
              <a:ext uri="{FF2B5EF4-FFF2-40B4-BE49-F238E27FC236}">
                <a16:creationId xmlns:a16="http://schemas.microsoft.com/office/drawing/2014/main" id="{7C221BA3-4241-4889-BF7C-7CB5B502DC6B}"/>
              </a:ext>
            </a:extLst>
          </p:cNvPr>
          <p:cNvPicPr>
            <a:picLocks noChangeAspect="1"/>
          </p:cNvPicPr>
          <p:nvPr/>
        </p:nvPicPr>
        <p:blipFill rotWithShape="1">
          <a:blip r:embed="rId2"/>
          <a:srcRect l="45607" r="1160" b="1"/>
          <a:stretch/>
        </p:blipFill>
        <p:spPr>
          <a:xfrm>
            <a:off x="5868144" y="1947664"/>
            <a:ext cx="3017962" cy="2980927"/>
          </a:xfrm>
          <a:prstGeom prst="rect">
            <a:avLst/>
          </a:prstGeom>
          <a:noFill/>
        </p:spPr>
      </p:pic>
    </p:spTree>
    <p:extLst>
      <p:ext uri="{BB962C8B-B14F-4D97-AF65-F5344CB8AC3E}">
        <p14:creationId xmlns:p14="http://schemas.microsoft.com/office/powerpoint/2010/main" val="1648179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E2065-0560-6048-41FD-1F02FBC9531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07DE2FC3-ECD3-501F-4647-D7EB88874294}"/>
              </a:ext>
            </a:extLst>
          </p:cNvPr>
          <p:cNvSpPr>
            <a:spLocks noGrp="1"/>
          </p:cNvSpPr>
          <p:nvPr>
            <p:ph sz="half" idx="1"/>
          </p:nvPr>
        </p:nvSpPr>
        <p:spPr>
          <a:xfrm>
            <a:off x="457200" y="1600201"/>
            <a:ext cx="8075240" cy="2116831"/>
          </a:xfrm>
        </p:spPr>
        <p:txBody>
          <a:bodyPr>
            <a:normAutofit/>
          </a:bodyPr>
          <a:lstStyle/>
          <a:p>
            <a:r>
              <a:rPr lang="en-GB" dirty="0"/>
              <a:t>Search and define the 4 types of kidney stones</a:t>
            </a:r>
          </a:p>
          <a:p>
            <a:endParaRPr lang="en-GB" dirty="0"/>
          </a:p>
          <a:p>
            <a:r>
              <a:rPr lang="en-GB" dirty="0"/>
              <a:t>Research the causes of kidney stones</a:t>
            </a:r>
          </a:p>
          <a:p>
            <a:endParaRPr lang="en-GB" dirty="0"/>
          </a:p>
        </p:txBody>
      </p:sp>
    </p:spTree>
    <p:extLst>
      <p:ext uri="{BB962C8B-B14F-4D97-AF65-F5344CB8AC3E}">
        <p14:creationId xmlns:p14="http://schemas.microsoft.com/office/powerpoint/2010/main" val="23808632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9FF54-2774-4F6F-8DDD-EBC3EFA92FE6}"/>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dirty="0"/>
              <a:t>Common Issue of the Urinary System</a:t>
            </a:r>
          </a:p>
        </p:txBody>
      </p:sp>
      <p:sp>
        <p:nvSpPr>
          <p:cNvPr id="3" name="Content Placeholder 2">
            <a:extLst>
              <a:ext uri="{FF2B5EF4-FFF2-40B4-BE49-F238E27FC236}">
                <a16:creationId xmlns:a16="http://schemas.microsoft.com/office/drawing/2014/main" id="{4195DA3F-14F5-447C-91A5-17DDA8E3F6F8}"/>
              </a:ext>
            </a:extLst>
          </p:cNvPr>
          <p:cNvSpPr>
            <a:spLocks noGrp="1"/>
          </p:cNvSpPr>
          <p:nvPr>
            <p:ph sz="half" idx="1"/>
          </p:nvPr>
        </p:nvSpPr>
        <p:spPr>
          <a:xfrm>
            <a:off x="457200" y="1600201"/>
            <a:ext cx="4038600" cy="3989040"/>
          </a:xfrm>
        </p:spPr>
        <p:txBody>
          <a:bodyPr>
            <a:normAutofit lnSpcReduction="10000"/>
          </a:bodyPr>
          <a:lstStyle/>
          <a:p>
            <a:pPr marL="0" indent="0">
              <a:buNone/>
            </a:pPr>
            <a:r>
              <a:rPr lang="en-GB" sz="2600" b="1" dirty="0"/>
              <a:t>Urinary Incontinence</a:t>
            </a:r>
          </a:p>
          <a:p>
            <a:r>
              <a:rPr lang="en-GB" sz="2600" dirty="0"/>
              <a:t>Most bladder control issues arise when the sphincter muscles of the urethra are too weak or too active. </a:t>
            </a:r>
          </a:p>
          <a:p>
            <a:r>
              <a:rPr lang="en-GB" sz="2600" dirty="0"/>
              <a:t>If the sphincter muscles are too weak, a cough or sneeze can cause urination.</a:t>
            </a:r>
          </a:p>
        </p:txBody>
      </p:sp>
      <p:pic>
        <p:nvPicPr>
          <p:cNvPr id="4" name="Picture 3">
            <a:extLst>
              <a:ext uri="{FF2B5EF4-FFF2-40B4-BE49-F238E27FC236}">
                <a16:creationId xmlns:a16="http://schemas.microsoft.com/office/drawing/2014/main" id="{8C0D290A-1E03-4DDC-BA6A-560319E1C758}"/>
              </a:ext>
            </a:extLst>
          </p:cNvPr>
          <p:cNvPicPr>
            <a:picLocks noChangeAspect="1"/>
          </p:cNvPicPr>
          <p:nvPr/>
        </p:nvPicPr>
        <p:blipFill>
          <a:blip r:embed="rId2"/>
          <a:stretch>
            <a:fillRect/>
          </a:stretch>
        </p:blipFill>
        <p:spPr>
          <a:xfrm>
            <a:off x="4648200" y="2458865"/>
            <a:ext cx="4038600" cy="2271712"/>
          </a:xfrm>
          <a:prstGeom prst="rect">
            <a:avLst/>
          </a:prstGeom>
          <a:noFill/>
        </p:spPr>
      </p:pic>
    </p:spTree>
    <p:extLst>
      <p:ext uri="{BB962C8B-B14F-4D97-AF65-F5344CB8AC3E}">
        <p14:creationId xmlns:p14="http://schemas.microsoft.com/office/powerpoint/2010/main" val="36354043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2BFB6-D894-4A3A-9C5B-63E8D2F9E4ED}"/>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Common Disease of Urinary System</a:t>
            </a:r>
          </a:p>
        </p:txBody>
      </p:sp>
      <p:sp>
        <p:nvSpPr>
          <p:cNvPr id="3" name="Content Placeholder 2">
            <a:extLst>
              <a:ext uri="{FF2B5EF4-FFF2-40B4-BE49-F238E27FC236}">
                <a16:creationId xmlns:a16="http://schemas.microsoft.com/office/drawing/2014/main" id="{808098C3-4E29-461A-B745-36F08ACFD54B}"/>
              </a:ext>
            </a:extLst>
          </p:cNvPr>
          <p:cNvSpPr>
            <a:spLocks noGrp="1"/>
          </p:cNvSpPr>
          <p:nvPr>
            <p:ph sz="half" idx="1"/>
          </p:nvPr>
        </p:nvSpPr>
        <p:spPr>
          <a:xfrm>
            <a:off x="457200" y="1600201"/>
            <a:ext cx="8229600" cy="3989040"/>
          </a:xfrm>
        </p:spPr>
        <p:txBody>
          <a:bodyPr>
            <a:noAutofit/>
          </a:bodyPr>
          <a:lstStyle/>
          <a:p>
            <a:pPr marL="0" indent="0">
              <a:lnSpc>
                <a:spcPct val="90000"/>
              </a:lnSpc>
              <a:buNone/>
            </a:pPr>
            <a:r>
              <a:rPr lang="en-GB" sz="2400" b="1" dirty="0"/>
              <a:t>Chronic Kidney Disease Can Lead to Kidney Failure</a:t>
            </a:r>
          </a:p>
          <a:p>
            <a:pPr>
              <a:lnSpc>
                <a:spcPct val="90000"/>
              </a:lnSpc>
            </a:pPr>
            <a:r>
              <a:rPr lang="en-GB" sz="2400" dirty="0"/>
              <a:t>In chronic kidney disease (CKD), the kidneys are damaged and unable to filter blood properly. </a:t>
            </a:r>
          </a:p>
          <a:p>
            <a:pPr>
              <a:lnSpc>
                <a:spcPct val="90000"/>
              </a:lnSpc>
            </a:pPr>
            <a:r>
              <a:rPr lang="en-GB" sz="2400" dirty="0"/>
              <a:t>This damage can lead to a build-up of waste substances in the body and to other problems, including kidney failure. The most common causes of CKD include diabetes, heart disease, and high blood pressure. </a:t>
            </a:r>
          </a:p>
          <a:p>
            <a:pPr>
              <a:lnSpc>
                <a:spcPct val="90000"/>
              </a:lnSpc>
            </a:pPr>
            <a:r>
              <a:rPr lang="en-GB" sz="2400" dirty="0"/>
              <a:t>A diseased kidney may look smaller and have a granular surface.</a:t>
            </a:r>
          </a:p>
          <a:p>
            <a:pPr>
              <a:lnSpc>
                <a:spcPct val="90000"/>
              </a:lnSpc>
            </a:pPr>
            <a:endParaRPr lang="en-GB" sz="2400" dirty="0"/>
          </a:p>
        </p:txBody>
      </p:sp>
      <p:pic>
        <p:nvPicPr>
          <p:cNvPr id="4" name="Picture 3">
            <a:extLst>
              <a:ext uri="{FF2B5EF4-FFF2-40B4-BE49-F238E27FC236}">
                <a16:creationId xmlns:a16="http://schemas.microsoft.com/office/drawing/2014/main" id="{C7E3E27B-799B-4FA0-9D26-A1CD693FB0D3}"/>
              </a:ext>
            </a:extLst>
          </p:cNvPr>
          <p:cNvPicPr>
            <a:picLocks noChangeAspect="1"/>
          </p:cNvPicPr>
          <p:nvPr/>
        </p:nvPicPr>
        <p:blipFill>
          <a:blip r:embed="rId2"/>
          <a:stretch>
            <a:fillRect/>
          </a:stretch>
        </p:blipFill>
        <p:spPr>
          <a:xfrm>
            <a:off x="5308592" y="4725144"/>
            <a:ext cx="3735813" cy="200799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92118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4E287-61CD-40F2-A18F-8D8C89210A71}"/>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Common Disease of Urinary System</a:t>
            </a:r>
          </a:p>
        </p:txBody>
      </p:sp>
      <p:sp>
        <p:nvSpPr>
          <p:cNvPr id="3" name="Content Placeholder 2">
            <a:extLst>
              <a:ext uri="{FF2B5EF4-FFF2-40B4-BE49-F238E27FC236}">
                <a16:creationId xmlns:a16="http://schemas.microsoft.com/office/drawing/2014/main" id="{3D140DAD-B4E6-462E-BA69-E0F6D24B881D}"/>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400" b="1" dirty="0"/>
              <a:t>Urinary tract infection</a:t>
            </a:r>
          </a:p>
          <a:p>
            <a:pPr>
              <a:lnSpc>
                <a:spcPct val="90000"/>
              </a:lnSpc>
            </a:pPr>
            <a:r>
              <a:rPr lang="en-GB" sz="2400" dirty="0"/>
              <a:t>Urinary tract infections (UTIs) affect your urinary tract, including your bladder (cystitis), urethra (urethritis) or kidneys (kidney infection). </a:t>
            </a:r>
          </a:p>
          <a:p>
            <a:pPr>
              <a:lnSpc>
                <a:spcPct val="90000"/>
              </a:lnSpc>
            </a:pPr>
            <a:r>
              <a:rPr lang="en-GB" sz="2400" dirty="0"/>
              <a:t>UTIs may be treated with antibiotics, but they are not always needed.</a:t>
            </a:r>
          </a:p>
        </p:txBody>
      </p:sp>
      <p:pic>
        <p:nvPicPr>
          <p:cNvPr id="4" name="Picture 3">
            <a:extLst>
              <a:ext uri="{FF2B5EF4-FFF2-40B4-BE49-F238E27FC236}">
                <a16:creationId xmlns:a16="http://schemas.microsoft.com/office/drawing/2014/main" id="{730496A8-5AE0-42FE-AB1A-E0F31376AF6F}"/>
              </a:ext>
            </a:extLst>
          </p:cNvPr>
          <p:cNvPicPr>
            <a:picLocks noChangeAspect="1"/>
          </p:cNvPicPr>
          <p:nvPr/>
        </p:nvPicPr>
        <p:blipFill>
          <a:blip r:embed="rId2"/>
          <a:stretch>
            <a:fillRect/>
          </a:stretch>
        </p:blipFill>
        <p:spPr>
          <a:xfrm>
            <a:off x="4648200" y="2196169"/>
            <a:ext cx="4038600" cy="2797104"/>
          </a:xfrm>
          <a:prstGeom prst="rect">
            <a:avLst/>
          </a:prstGeom>
          <a:noFill/>
        </p:spPr>
      </p:pic>
    </p:spTree>
    <p:extLst>
      <p:ext uri="{BB962C8B-B14F-4D97-AF65-F5344CB8AC3E}">
        <p14:creationId xmlns:p14="http://schemas.microsoft.com/office/powerpoint/2010/main" val="2154952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9153-32EC-45FA-A3E9-6755D5D8490B}"/>
              </a:ext>
            </a:extLst>
          </p:cNvPr>
          <p:cNvSpPr>
            <a:spLocks noGrp="1"/>
          </p:cNvSpPr>
          <p:nvPr>
            <p:ph type="title"/>
          </p:nvPr>
        </p:nvSpPr>
        <p:spPr/>
        <p:txBody>
          <a:bodyPr>
            <a:normAutofit fontScale="90000"/>
          </a:bodyPr>
          <a:lstStyle/>
          <a:p>
            <a:r>
              <a:rPr lang="en-GB" dirty="0"/>
              <a:t>NHS and other organisation interventions</a:t>
            </a:r>
          </a:p>
        </p:txBody>
      </p:sp>
      <p:sp>
        <p:nvSpPr>
          <p:cNvPr id="3" name="Content Placeholder 2">
            <a:extLst>
              <a:ext uri="{FF2B5EF4-FFF2-40B4-BE49-F238E27FC236}">
                <a16:creationId xmlns:a16="http://schemas.microsoft.com/office/drawing/2014/main" id="{B0DD1D8F-3A21-4FB0-A162-19AD5406E501}"/>
              </a:ext>
            </a:extLst>
          </p:cNvPr>
          <p:cNvSpPr>
            <a:spLocks noGrp="1"/>
          </p:cNvSpPr>
          <p:nvPr>
            <p:ph idx="1"/>
          </p:nvPr>
        </p:nvSpPr>
        <p:spPr/>
        <p:txBody>
          <a:bodyPr>
            <a:normAutofit/>
          </a:bodyPr>
          <a:lstStyle/>
          <a:p>
            <a:pPr marL="0" indent="0">
              <a:buNone/>
            </a:pPr>
            <a:r>
              <a:rPr lang="en-GB" sz="2400" b="1" dirty="0"/>
              <a:t>NHS England</a:t>
            </a:r>
          </a:p>
          <a:p>
            <a:pPr>
              <a:buFontTx/>
              <a:buChar char="-"/>
            </a:pPr>
            <a:r>
              <a:rPr lang="en-GB" sz="2400" dirty="0"/>
              <a:t>Urinary Tract Infections</a:t>
            </a:r>
          </a:p>
          <a:p>
            <a:pPr marL="0" indent="0">
              <a:buNone/>
            </a:pPr>
            <a:r>
              <a:rPr lang="en-GB" sz="2400" dirty="0">
                <a:hlinkClick r:id="rId2"/>
              </a:rPr>
              <a:t>https://www.nhs.uk/conditions/urinary-tract-infections-utis/</a:t>
            </a:r>
            <a:endParaRPr lang="en-GB" sz="2400" dirty="0"/>
          </a:p>
          <a:p>
            <a:pPr marL="0" indent="0">
              <a:buNone/>
            </a:pPr>
            <a:endParaRPr lang="en-GB" sz="2400" dirty="0"/>
          </a:p>
          <a:p>
            <a:pPr marL="0" indent="0">
              <a:buNone/>
            </a:pPr>
            <a:endParaRPr lang="en-GB" sz="2400" dirty="0"/>
          </a:p>
          <a:p>
            <a:pPr marL="0" indent="0">
              <a:buNone/>
            </a:pPr>
            <a:r>
              <a:rPr lang="en-GB" sz="2400" dirty="0"/>
              <a:t>-Urinary tract infection: diagnostic tools for primary care</a:t>
            </a:r>
          </a:p>
          <a:p>
            <a:pPr marL="0" indent="0">
              <a:buNone/>
            </a:pPr>
            <a:r>
              <a:rPr lang="en-GB" sz="2400" dirty="0">
                <a:hlinkClick r:id="rId3"/>
              </a:rPr>
              <a:t>https://www.gov.uk/government/publications/urinary-tract-infection-diagnosis</a:t>
            </a:r>
            <a:endParaRPr lang="en-GB" sz="2400" dirty="0"/>
          </a:p>
          <a:p>
            <a:pPr marL="0" indent="0">
              <a:buNone/>
            </a:pPr>
            <a:endParaRPr lang="en-GB" sz="2400" dirty="0"/>
          </a:p>
        </p:txBody>
      </p:sp>
    </p:spTree>
    <p:extLst>
      <p:ext uri="{BB962C8B-B14F-4D97-AF65-F5344CB8AC3E}">
        <p14:creationId xmlns:p14="http://schemas.microsoft.com/office/powerpoint/2010/main" val="2912788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7FA44-DE77-3A97-94A8-AE6659563ACE}"/>
              </a:ext>
            </a:extLst>
          </p:cNvPr>
          <p:cNvSpPr>
            <a:spLocks noGrp="1"/>
          </p:cNvSpPr>
          <p:nvPr>
            <p:ph type="title"/>
          </p:nvPr>
        </p:nvSpPr>
        <p:spPr>
          <a:xfrm>
            <a:off x="0" y="274638"/>
            <a:ext cx="8964488" cy="562074"/>
          </a:xfrm>
        </p:spPr>
        <p:txBody>
          <a:bodyPr>
            <a:normAutofit fontScale="90000"/>
          </a:bodyPr>
          <a:lstStyle/>
          <a:p>
            <a:pPr>
              <a:defRPr/>
            </a:pPr>
            <a:r>
              <a:rPr lang="en-GB" sz="3200" b="1" dirty="0"/>
              <a:t>Care: monitoring, care planning, care routines</a:t>
            </a:r>
          </a:p>
        </p:txBody>
      </p:sp>
      <p:sp>
        <p:nvSpPr>
          <p:cNvPr id="3" name="Content Placeholder 2">
            <a:extLst>
              <a:ext uri="{FF2B5EF4-FFF2-40B4-BE49-F238E27FC236}">
                <a16:creationId xmlns:a16="http://schemas.microsoft.com/office/drawing/2014/main" id="{26407894-0E10-D65B-2DA8-3FE4746621A7}"/>
              </a:ext>
            </a:extLst>
          </p:cNvPr>
          <p:cNvSpPr>
            <a:spLocks noGrp="1"/>
          </p:cNvSpPr>
          <p:nvPr>
            <p:ph idx="1"/>
          </p:nvPr>
        </p:nvSpPr>
        <p:spPr>
          <a:xfrm>
            <a:off x="786408" y="1340767"/>
            <a:ext cx="7571184" cy="4428207"/>
          </a:xfrm>
        </p:spPr>
        <p:txBody>
          <a:bodyPr>
            <a:noAutofit/>
          </a:bodyPr>
          <a:lstStyle/>
          <a:p>
            <a:pPr algn="l" fontAlgn="base">
              <a:buFont typeface="Arial" panose="020B0604020202020204" pitchFamily="34" charset="0"/>
              <a:buChar char="•"/>
            </a:pPr>
            <a:r>
              <a:rPr lang="en-GB" sz="2200" b="0" i="0" dirty="0">
                <a:solidFill>
                  <a:srgbClr val="212121"/>
                </a:solidFill>
                <a:effectLst/>
              </a:rPr>
              <a:t>Initiate bladder training by providing schedule with specified time for the patient to void. Bladder training is easy if the patient is under indwelling catheters, wherein the caregiver scheduled the time to close and to open the clamped catheter tube.</a:t>
            </a:r>
          </a:p>
          <a:p>
            <a:pPr algn="l" fontAlgn="base">
              <a:buFont typeface="Arial" panose="020B0604020202020204" pitchFamily="34" charset="0"/>
              <a:buChar char="•"/>
            </a:pPr>
            <a:endParaRPr lang="en-GB" sz="2200" b="0" i="0" dirty="0">
              <a:solidFill>
                <a:srgbClr val="212121"/>
              </a:solidFill>
              <a:effectLst/>
            </a:endParaRPr>
          </a:p>
          <a:p>
            <a:pPr algn="l" fontAlgn="base">
              <a:buFont typeface="Arial" panose="020B0604020202020204" pitchFamily="34" charset="0"/>
              <a:buChar char="•"/>
            </a:pPr>
            <a:r>
              <a:rPr lang="en-GB" sz="2200" b="0" i="0" dirty="0">
                <a:solidFill>
                  <a:srgbClr val="212121"/>
                </a:solidFill>
                <a:effectLst/>
              </a:rPr>
              <a:t>To optimise the likelihood of voiding as scheduled, measured amounts of fluids may be administered about 30 minutes before voiding attempts. Usually, there is a temporal relationship between drinking, eating, exercising and voiding. Fluid intake restriction to decrease the frequency of urination is not advisable.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7FA44-DE77-3A97-94A8-AE6659563ACE}"/>
              </a:ext>
            </a:extLst>
          </p:cNvPr>
          <p:cNvSpPr>
            <a:spLocks noGrp="1"/>
          </p:cNvSpPr>
          <p:nvPr>
            <p:ph type="title"/>
          </p:nvPr>
        </p:nvSpPr>
        <p:spPr>
          <a:xfrm>
            <a:off x="0" y="274638"/>
            <a:ext cx="8964488" cy="562074"/>
          </a:xfrm>
        </p:spPr>
        <p:txBody>
          <a:bodyPr>
            <a:normAutofit fontScale="90000"/>
          </a:bodyPr>
          <a:lstStyle/>
          <a:p>
            <a:pPr>
              <a:defRPr/>
            </a:pPr>
            <a:r>
              <a:rPr lang="en-GB" sz="3200" b="1" dirty="0"/>
              <a:t>Care: monitoring, care planning, care routines</a:t>
            </a:r>
          </a:p>
        </p:txBody>
      </p:sp>
      <p:sp>
        <p:nvSpPr>
          <p:cNvPr id="3" name="Content Placeholder 2">
            <a:extLst>
              <a:ext uri="{FF2B5EF4-FFF2-40B4-BE49-F238E27FC236}">
                <a16:creationId xmlns:a16="http://schemas.microsoft.com/office/drawing/2014/main" id="{26407894-0E10-D65B-2DA8-3FE4746621A7}"/>
              </a:ext>
            </a:extLst>
          </p:cNvPr>
          <p:cNvSpPr>
            <a:spLocks noGrp="1"/>
          </p:cNvSpPr>
          <p:nvPr>
            <p:ph idx="1"/>
          </p:nvPr>
        </p:nvSpPr>
        <p:spPr>
          <a:xfrm>
            <a:off x="786408" y="1772815"/>
            <a:ext cx="7571184" cy="3996159"/>
          </a:xfrm>
        </p:spPr>
        <p:txBody>
          <a:bodyPr>
            <a:noAutofit/>
          </a:bodyPr>
          <a:lstStyle/>
          <a:p>
            <a:pPr>
              <a:defRPr/>
            </a:pPr>
            <a:r>
              <a:rPr lang="en-GB" sz="2400" b="0" i="0" dirty="0">
                <a:solidFill>
                  <a:srgbClr val="212121"/>
                </a:solidFill>
                <a:effectLst/>
              </a:rPr>
              <a:t>The caregiver must be taught how to provide daily hygiene, including skin inspection and catheter care. Instruction on emptying the urine bag must also be provided.</a:t>
            </a:r>
          </a:p>
          <a:p>
            <a:pPr marL="0" indent="0">
              <a:buNone/>
              <a:defRPr/>
            </a:pPr>
            <a:endParaRPr lang="en-GB" sz="2400" b="0" i="0" dirty="0">
              <a:solidFill>
                <a:srgbClr val="212121"/>
              </a:solidFill>
              <a:effectLst/>
            </a:endParaRPr>
          </a:p>
          <a:p>
            <a:pPr>
              <a:defRPr/>
            </a:pPr>
            <a:r>
              <a:rPr lang="en-GB" sz="2400" b="0" i="0" dirty="0">
                <a:solidFill>
                  <a:srgbClr val="212121"/>
                </a:solidFill>
                <a:effectLst/>
              </a:rPr>
              <a:t>Diapers and incontinent pads can be an option, but meticulous perineal hygiene is necessary to prevent complications such as skin problems and bed sores.</a:t>
            </a:r>
            <a:endParaRPr lang="en-GB" sz="2400" b="1" dirty="0"/>
          </a:p>
          <a:p>
            <a:pPr marL="0" indent="0">
              <a:buFont typeface="Arial" panose="020B0604020202020204" pitchFamily="34" charset="0"/>
              <a:buNone/>
              <a:defRPr/>
            </a:pPr>
            <a:endParaRPr lang="en-GB" sz="2400" b="1" dirty="0"/>
          </a:p>
        </p:txBody>
      </p:sp>
    </p:spTree>
    <p:extLst>
      <p:ext uri="{BB962C8B-B14F-4D97-AF65-F5344CB8AC3E}">
        <p14:creationId xmlns:p14="http://schemas.microsoft.com/office/powerpoint/2010/main" val="38713172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5997-F917-1D95-D38F-A8E515AD5DE0}"/>
              </a:ext>
            </a:extLst>
          </p:cNvPr>
          <p:cNvSpPr>
            <a:spLocks noGrp="1"/>
          </p:cNvSpPr>
          <p:nvPr>
            <p:ph type="title"/>
          </p:nvPr>
        </p:nvSpPr>
        <p:spPr>
          <a:xfrm>
            <a:off x="539552" y="332656"/>
            <a:ext cx="8229600" cy="1143000"/>
          </a:xfrm>
        </p:spPr>
        <p:txBody>
          <a:bodyPr>
            <a:normAutofit/>
          </a:bodyPr>
          <a:lstStyle/>
          <a:p>
            <a:pPr>
              <a:defRPr/>
            </a:pPr>
            <a:r>
              <a:rPr lang="en-GB" sz="2800" b="1" dirty="0"/>
              <a:t>Ethical considerations when taking measures and using data for UTI</a:t>
            </a:r>
          </a:p>
        </p:txBody>
      </p:sp>
      <p:sp>
        <p:nvSpPr>
          <p:cNvPr id="3" name="Content Placeholder 2">
            <a:extLst>
              <a:ext uri="{FF2B5EF4-FFF2-40B4-BE49-F238E27FC236}">
                <a16:creationId xmlns:a16="http://schemas.microsoft.com/office/drawing/2014/main" id="{0C15F900-B2AE-61B0-40FA-4E70D0E1B776}"/>
              </a:ext>
            </a:extLst>
          </p:cNvPr>
          <p:cNvSpPr>
            <a:spLocks noGrp="1"/>
          </p:cNvSpPr>
          <p:nvPr>
            <p:ph idx="1"/>
          </p:nvPr>
        </p:nvSpPr>
        <p:spPr>
          <a:xfrm>
            <a:off x="457200" y="1600200"/>
            <a:ext cx="8229600" cy="3916363"/>
          </a:xfrm>
        </p:spPr>
        <p:txBody>
          <a:bodyPr>
            <a:noAutofit/>
          </a:bodyPr>
          <a:lstStyle/>
          <a:p>
            <a:pPr>
              <a:defRPr/>
            </a:pPr>
            <a:r>
              <a:rPr lang="en-GB" sz="2200" dirty="0"/>
              <a:t>When people with a learning disability present with urinary symptoms, diagnosing a UTI can be more difficult. </a:t>
            </a:r>
          </a:p>
          <a:p>
            <a:pPr>
              <a:defRPr/>
            </a:pPr>
            <a:r>
              <a:rPr lang="en-GB" sz="2200" dirty="0"/>
              <a:t>Therefore, provide special support, for example, by giving longer appointments to allow more time for discussion and involving family members, carers or an advocate if the person wishes.</a:t>
            </a:r>
          </a:p>
          <a:p>
            <a:pPr>
              <a:defRPr/>
            </a:pPr>
            <a:r>
              <a:rPr lang="en-GB" sz="2200" dirty="0"/>
              <a:t>Respect  autonomy of the patient and family the right to request or reject medical treatment based on their values and beliefs.</a:t>
            </a:r>
          </a:p>
          <a:p>
            <a:pPr>
              <a:defRPr/>
            </a:pPr>
            <a:endParaRPr lang="en-GB" sz="2200" dirty="0"/>
          </a:p>
          <a:p>
            <a:pPr marL="0" indent="0" algn="r">
              <a:buNone/>
              <a:defRPr/>
            </a:pPr>
            <a:r>
              <a:rPr lang="en-GB" sz="1800" dirty="0"/>
              <a:t>(</a:t>
            </a:r>
            <a:r>
              <a:rPr lang="en-GB" sz="1800" b="0" i="0" dirty="0">
                <a:solidFill>
                  <a:srgbClr val="222222"/>
                </a:solidFill>
                <a:effectLst/>
              </a:rPr>
              <a:t>Vaughan et al., 2019)</a:t>
            </a:r>
            <a:endParaRPr lang="en-GB" sz="1800" dirty="0"/>
          </a:p>
          <a:p>
            <a:pPr>
              <a:defRPr/>
            </a:pPr>
            <a:endParaRPr lang="en-GB" sz="22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532E5-58D3-FF86-5A9F-4B0B02B93F23}"/>
              </a:ext>
            </a:extLst>
          </p:cNvPr>
          <p:cNvSpPr>
            <a:spLocks noGrp="1"/>
          </p:cNvSpPr>
          <p:nvPr>
            <p:ph type="title"/>
          </p:nvPr>
        </p:nvSpPr>
        <p:spPr>
          <a:xfrm>
            <a:off x="323528" y="585914"/>
            <a:ext cx="8229600" cy="562074"/>
          </a:xfrm>
        </p:spPr>
        <p:txBody>
          <a:bodyPr>
            <a:noAutofit/>
          </a:bodyPr>
          <a:lstStyle/>
          <a:p>
            <a:pPr>
              <a:defRPr/>
            </a:pPr>
            <a:r>
              <a:rPr lang="en-GB" sz="3600" b="1" dirty="0"/>
              <a:t>Health promotion activities for the urinary system </a:t>
            </a:r>
          </a:p>
        </p:txBody>
      </p:sp>
      <p:sp>
        <p:nvSpPr>
          <p:cNvPr id="5" name="TextBox 4">
            <a:extLst>
              <a:ext uri="{FF2B5EF4-FFF2-40B4-BE49-F238E27FC236}">
                <a16:creationId xmlns:a16="http://schemas.microsoft.com/office/drawing/2014/main" id="{B9999FEC-EB1D-373F-BBCA-2C43B75CDC4C}"/>
              </a:ext>
            </a:extLst>
          </p:cNvPr>
          <p:cNvSpPr txBox="1"/>
          <p:nvPr/>
        </p:nvSpPr>
        <p:spPr>
          <a:xfrm>
            <a:off x="683568" y="1984805"/>
            <a:ext cx="7776864" cy="3416320"/>
          </a:xfrm>
          <a:prstGeom prst="rect">
            <a:avLst/>
          </a:prstGeom>
          <a:noFill/>
        </p:spPr>
        <p:txBody>
          <a:bodyPr wrap="square">
            <a:spAutoFit/>
          </a:bodyPr>
          <a:lstStyle/>
          <a:p>
            <a:pPr marL="342900" indent="-342900" algn="l">
              <a:buFont typeface="Arial" panose="020B0604020202020204" pitchFamily="34" charset="0"/>
              <a:buChar char="•"/>
            </a:pPr>
            <a:r>
              <a:rPr lang="en-GB" sz="2400" i="0" dirty="0">
                <a:solidFill>
                  <a:srgbClr val="111111"/>
                </a:solidFill>
                <a:effectLst/>
                <a:cs typeface="Times New Roman" panose="02020603050405020304" pitchFamily="18" charset="0"/>
              </a:rPr>
              <a:t>Drink plenty of water to flush out your system and prevent kidney stones and UTIs.</a:t>
            </a:r>
          </a:p>
          <a:p>
            <a:pPr marL="342900" indent="-342900" algn="l">
              <a:buFont typeface="Arial" panose="020B0604020202020204" pitchFamily="34" charset="0"/>
              <a:buChar char="•"/>
            </a:pPr>
            <a:r>
              <a:rPr lang="en-GB" sz="2400" i="0" dirty="0">
                <a:solidFill>
                  <a:srgbClr val="111111"/>
                </a:solidFill>
                <a:effectLst/>
                <a:cs typeface="Times New Roman" panose="02020603050405020304" pitchFamily="18" charset="0"/>
              </a:rPr>
              <a:t>Eat a healthy diet with low sodium and high-calcium foods to prevent kidney stones.</a:t>
            </a:r>
          </a:p>
          <a:p>
            <a:pPr marL="342900" indent="-342900" algn="l">
              <a:buFont typeface="Arial" panose="020B0604020202020204" pitchFamily="34" charset="0"/>
              <a:buChar char="•"/>
            </a:pPr>
            <a:r>
              <a:rPr lang="en-GB" sz="2400" i="0" dirty="0">
                <a:solidFill>
                  <a:srgbClr val="111111"/>
                </a:solidFill>
                <a:effectLst/>
                <a:cs typeface="Times New Roman" panose="02020603050405020304" pitchFamily="18" charset="0"/>
              </a:rPr>
              <a:t>Wipe the right way: Women should always wipe front to back after using the toilet.</a:t>
            </a:r>
          </a:p>
          <a:p>
            <a:pPr marL="342900" indent="-342900">
              <a:buFont typeface="Arial" panose="020B0604020202020204" pitchFamily="34" charset="0"/>
              <a:buChar char="•"/>
            </a:pPr>
            <a:r>
              <a:rPr lang="en-GB" sz="2400" i="0" dirty="0">
                <a:solidFill>
                  <a:srgbClr val="111111"/>
                </a:solidFill>
                <a:effectLst/>
                <a:cs typeface="Times New Roman" panose="02020603050405020304" pitchFamily="18" charset="0"/>
              </a:rPr>
              <a:t>Empty your bladder after sex: If you are a woman, you should use the bathroom after having sex.</a:t>
            </a:r>
          </a:p>
          <a:p>
            <a:pPr algn="l">
              <a:buFont typeface="Arial" panose="020B0604020202020204" pitchFamily="34" charset="0"/>
              <a:buChar char="•"/>
            </a:pPr>
            <a:endParaRPr lang="en-GB" sz="2400" i="0" dirty="0">
              <a:solidFill>
                <a:srgbClr val="111111"/>
              </a:solidFill>
              <a:effectLst/>
              <a:cs typeface="Times New Roman" panose="02020603050405020304" pitchFamily="18" charset="0"/>
            </a:endParaRPr>
          </a:p>
        </p:txBody>
      </p:sp>
      <p:sp>
        <p:nvSpPr>
          <p:cNvPr id="3" name="TextBox 2">
            <a:extLst>
              <a:ext uri="{FF2B5EF4-FFF2-40B4-BE49-F238E27FC236}">
                <a16:creationId xmlns:a16="http://schemas.microsoft.com/office/drawing/2014/main" id="{14542EC8-7550-0E5F-3AD1-8CC7D6A461E5}"/>
              </a:ext>
            </a:extLst>
          </p:cNvPr>
          <p:cNvSpPr txBox="1"/>
          <p:nvPr/>
        </p:nvSpPr>
        <p:spPr>
          <a:xfrm>
            <a:off x="6156176" y="5367657"/>
            <a:ext cx="2829000" cy="369332"/>
          </a:xfrm>
          <a:prstGeom prst="rect">
            <a:avLst/>
          </a:prstGeom>
          <a:noFill/>
        </p:spPr>
        <p:txBody>
          <a:bodyPr wrap="square" rtlCol="0">
            <a:spAutoFit/>
          </a:bodyPr>
          <a:lstStyle/>
          <a:p>
            <a:r>
              <a:rPr lang="en-GB" dirty="0"/>
              <a:t>(Marianne </a:t>
            </a:r>
            <a:r>
              <a:rPr lang="en-GB" dirty="0" err="1"/>
              <a:t>Bellezza</a:t>
            </a:r>
            <a:r>
              <a:rPr lang="en-GB" dirty="0"/>
              <a:t>, 2023)</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532E5-58D3-FF86-5A9F-4B0B02B93F23}"/>
              </a:ext>
            </a:extLst>
          </p:cNvPr>
          <p:cNvSpPr>
            <a:spLocks noGrp="1"/>
          </p:cNvSpPr>
          <p:nvPr>
            <p:ph type="title"/>
          </p:nvPr>
        </p:nvSpPr>
        <p:spPr>
          <a:xfrm>
            <a:off x="323528" y="476672"/>
            <a:ext cx="8229600" cy="562074"/>
          </a:xfrm>
        </p:spPr>
        <p:txBody>
          <a:bodyPr>
            <a:noAutofit/>
          </a:bodyPr>
          <a:lstStyle/>
          <a:p>
            <a:pPr>
              <a:defRPr/>
            </a:pPr>
            <a:r>
              <a:rPr lang="en-GB" sz="3600" b="1" dirty="0"/>
              <a:t>Health promotion activities for the urinary system</a:t>
            </a:r>
          </a:p>
        </p:txBody>
      </p:sp>
      <p:sp>
        <p:nvSpPr>
          <p:cNvPr id="5" name="TextBox 4">
            <a:extLst>
              <a:ext uri="{FF2B5EF4-FFF2-40B4-BE49-F238E27FC236}">
                <a16:creationId xmlns:a16="http://schemas.microsoft.com/office/drawing/2014/main" id="{B9999FEC-EB1D-373F-BBCA-2C43B75CDC4C}"/>
              </a:ext>
            </a:extLst>
          </p:cNvPr>
          <p:cNvSpPr txBox="1"/>
          <p:nvPr/>
        </p:nvSpPr>
        <p:spPr>
          <a:xfrm>
            <a:off x="683568" y="1988840"/>
            <a:ext cx="7776864" cy="2677656"/>
          </a:xfrm>
          <a:prstGeom prst="rect">
            <a:avLst/>
          </a:prstGeom>
          <a:noFill/>
        </p:spPr>
        <p:txBody>
          <a:bodyPr wrap="square">
            <a:spAutoFit/>
          </a:bodyPr>
          <a:lstStyle/>
          <a:p>
            <a:pPr marL="342900" indent="-342900" algn="l">
              <a:buFont typeface="Arial" panose="020B0604020202020204" pitchFamily="34" charset="0"/>
              <a:buChar char="•"/>
            </a:pPr>
            <a:r>
              <a:rPr lang="en-GB" sz="2400" i="0" dirty="0">
                <a:solidFill>
                  <a:srgbClr val="111111"/>
                </a:solidFill>
                <a:effectLst/>
                <a:cs typeface="Times New Roman" panose="02020603050405020304" pitchFamily="18" charset="0"/>
              </a:rPr>
              <a:t>Encourage frequent voiding every 2 to 3 hours to empty the bladder completely, because this can significantly lower urine bacterial counts, reduce urinary stasis, and prevent reinfection.</a:t>
            </a:r>
          </a:p>
          <a:p>
            <a:pPr marL="342900" indent="-342900" algn="l">
              <a:buFont typeface="Arial" panose="020B0604020202020204" pitchFamily="34" charset="0"/>
              <a:buChar char="•"/>
            </a:pPr>
            <a:r>
              <a:rPr lang="pt-BR" sz="2400" i="0" dirty="0">
                <a:solidFill>
                  <a:srgbClr val="000000"/>
                </a:solidFill>
                <a:effectLst/>
                <a:cs typeface="Times New Roman" panose="02020603050405020304" pitchFamily="18" charset="0"/>
              </a:rPr>
              <a:t>Do pelvic floor muscle exercises.</a:t>
            </a:r>
          </a:p>
          <a:p>
            <a:pPr marL="342900" indent="-342900" algn="l">
              <a:buFont typeface="Arial" panose="020B0604020202020204" pitchFamily="34" charset="0"/>
              <a:buChar char="•"/>
            </a:pPr>
            <a:r>
              <a:rPr lang="en-GB" sz="2400" dirty="0">
                <a:solidFill>
                  <a:srgbClr val="000000"/>
                </a:solidFill>
                <a:cs typeface="Times New Roman" panose="02020603050405020304" pitchFamily="18" charset="0"/>
              </a:rPr>
              <a:t>Exercise regularly.</a:t>
            </a:r>
          </a:p>
          <a:p>
            <a:pPr marL="342900" indent="-342900" algn="l">
              <a:buFont typeface="Arial" panose="020B0604020202020204" pitchFamily="34" charset="0"/>
              <a:buChar char="•"/>
            </a:pPr>
            <a:r>
              <a:rPr lang="en-GB" sz="2400" dirty="0">
                <a:solidFill>
                  <a:srgbClr val="000000"/>
                </a:solidFill>
                <a:cs typeface="Times New Roman" panose="02020603050405020304" pitchFamily="18" charset="0"/>
              </a:rPr>
              <a:t>Maintain a</a:t>
            </a:r>
            <a:r>
              <a:rPr lang="en-GB" sz="2400" i="0" dirty="0">
                <a:solidFill>
                  <a:srgbClr val="000000"/>
                </a:solidFill>
                <a:effectLst/>
                <a:cs typeface="Times New Roman" panose="02020603050405020304" pitchFamily="18" charset="0"/>
              </a:rPr>
              <a:t> healthy weight.</a:t>
            </a:r>
            <a:endParaRPr lang="en-GB" sz="2400" i="0" dirty="0">
              <a:solidFill>
                <a:srgbClr val="111111"/>
              </a:solidFill>
              <a:effectLst/>
              <a:cs typeface="Times New Roman" panose="02020603050405020304" pitchFamily="18" charset="0"/>
            </a:endParaRPr>
          </a:p>
        </p:txBody>
      </p:sp>
      <p:sp>
        <p:nvSpPr>
          <p:cNvPr id="3" name="TextBox 2">
            <a:extLst>
              <a:ext uri="{FF2B5EF4-FFF2-40B4-BE49-F238E27FC236}">
                <a16:creationId xmlns:a16="http://schemas.microsoft.com/office/drawing/2014/main" id="{C23FE748-2F48-21EE-135E-A39A0990D423}"/>
              </a:ext>
            </a:extLst>
          </p:cNvPr>
          <p:cNvSpPr txBox="1"/>
          <p:nvPr/>
        </p:nvSpPr>
        <p:spPr>
          <a:xfrm>
            <a:off x="6156176" y="5367657"/>
            <a:ext cx="2829000" cy="369332"/>
          </a:xfrm>
          <a:prstGeom prst="rect">
            <a:avLst/>
          </a:prstGeom>
          <a:noFill/>
        </p:spPr>
        <p:txBody>
          <a:bodyPr wrap="square" rtlCol="0">
            <a:spAutoFit/>
          </a:bodyPr>
          <a:lstStyle/>
          <a:p>
            <a:r>
              <a:rPr lang="en-GB" dirty="0"/>
              <a:t>(Marianne </a:t>
            </a:r>
            <a:r>
              <a:rPr lang="en-GB" dirty="0" err="1"/>
              <a:t>Bellezza</a:t>
            </a:r>
            <a:r>
              <a:rPr lang="en-GB" dirty="0"/>
              <a:t>, 2023)</a:t>
            </a:r>
          </a:p>
        </p:txBody>
      </p:sp>
    </p:spTree>
    <p:extLst>
      <p:ext uri="{BB962C8B-B14F-4D97-AF65-F5344CB8AC3E}">
        <p14:creationId xmlns:p14="http://schemas.microsoft.com/office/powerpoint/2010/main" val="2786969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Let’s summarise by watching a video on the urinary system:</a:t>
            </a:r>
          </a:p>
          <a:p>
            <a:r>
              <a:rPr lang="en-GB" dirty="0">
                <a:hlinkClick r:id="rId2"/>
              </a:rPr>
              <a:t>https://www.youtube.com/watch?v=CkGqp5tr-Qk</a:t>
            </a:r>
            <a:r>
              <a:rPr lang="en-GB" dirty="0"/>
              <a:t> </a:t>
            </a:r>
          </a:p>
          <a:p>
            <a:r>
              <a:rPr lang="en-GB" dirty="0"/>
              <a:t>This will be followed by a whole group discussion on main revision points.</a:t>
            </a:r>
          </a:p>
        </p:txBody>
      </p:sp>
    </p:spTree>
    <p:extLst>
      <p:ext uri="{BB962C8B-B14F-4D97-AF65-F5344CB8AC3E}">
        <p14:creationId xmlns:p14="http://schemas.microsoft.com/office/powerpoint/2010/main" val="17200354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a:t>REFERENCES</a:t>
            </a:r>
          </a:p>
        </p:txBody>
      </p:sp>
      <p:sp>
        <p:nvSpPr>
          <p:cNvPr id="3" name="Content Placeholder 2"/>
          <p:cNvSpPr>
            <a:spLocks noGrp="1"/>
          </p:cNvSpPr>
          <p:nvPr>
            <p:ph idx="1"/>
          </p:nvPr>
        </p:nvSpPr>
        <p:spPr>
          <a:xfrm>
            <a:off x="457200" y="1196752"/>
            <a:ext cx="8229600" cy="4320481"/>
          </a:xfrm>
        </p:spPr>
        <p:txBody>
          <a:bodyPr>
            <a:normAutofit/>
          </a:bodyPr>
          <a:lstStyle/>
          <a:p>
            <a:pPr>
              <a:lnSpc>
                <a:spcPct val="107000"/>
              </a:lnSpc>
              <a:spcAft>
                <a:spcPts val="800"/>
              </a:spcAft>
            </a:pPr>
            <a:r>
              <a:rPr lang="en-GB" sz="2000" dirty="0" err="1">
                <a:ea typeface="Calibri"/>
                <a:cs typeface="Times New Roman"/>
              </a:rPr>
              <a:t>Bellezza</a:t>
            </a:r>
            <a:r>
              <a:rPr lang="en-GB" sz="2000" dirty="0">
                <a:ea typeface="Calibri"/>
                <a:cs typeface="Times New Roman"/>
              </a:rPr>
              <a:t>, M. (2023) Urinary Tract Infection. Available at:</a:t>
            </a:r>
            <a:r>
              <a:rPr lang="en-GB" sz="2000" dirty="0">
                <a:hlinkClick r:id="rId2"/>
              </a:rPr>
              <a:t> Urinary Tract Infection: Nursing Care and Management Study Guide (nurseslabs.com)</a:t>
            </a:r>
            <a:endParaRPr lang="en-GB" sz="2000" dirty="0"/>
          </a:p>
          <a:p>
            <a:pPr>
              <a:lnSpc>
                <a:spcPct val="107000"/>
              </a:lnSpc>
              <a:spcAft>
                <a:spcPts val="800"/>
              </a:spcAft>
            </a:pPr>
            <a:r>
              <a:rPr lang="en-GB" sz="2000" dirty="0">
                <a:ea typeface="Calibri"/>
                <a:cs typeface="Times New Roman"/>
              </a:rPr>
              <a:t>Peate, I., and Nair, M. (2011) </a:t>
            </a:r>
            <a:r>
              <a:rPr lang="en-GB" sz="2000" i="1" dirty="0">
                <a:ea typeface="Calibri"/>
                <a:cs typeface="Times New Roman"/>
              </a:rPr>
              <a:t>Fundamentals of Anatomy and Physiology for Student Nurses</a:t>
            </a:r>
            <a:r>
              <a:rPr lang="en-GB" sz="2000" dirty="0">
                <a:ea typeface="Calibri"/>
                <a:cs typeface="Times New Roman"/>
              </a:rPr>
              <a:t>. Chichester: Wiley Blackwell </a:t>
            </a:r>
          </a:p>
          <a:p>
            <a:pPr>
              <a:lnSpc>
                <a:spcPct val="107000"/>
              </a:lnSpc>
              <a:spcAft>
                <a:spcPts val="800"/>
              </a:spcAft>
            </a:pPr>
            <a:r>
              <a:rPr lang="en-GB" sz="2000" b="0" i="0" dirty="0">
                <a:solidFill>
                  <a:srgbClr val="222222"/>
                </a:solidFill>
                <a:effectLst/>
              </a:rPr>
              <a:t>Vaughan, L., Duckett, A.A., Adler, M. and Cain, J., 2019. Ethical and clinical considerations in treating infections at the end of life. </a:t>
            </a:r>
            <a:r>
              <a:rPr lang="en-GB" sz="2000" b="0" i="1" dirty="0">
                <a:solidFill>
                  <a:srgbClr val="222222"/>
                </a:solidFill>
                <a:effectLst/>
              </a:rPr>
              <a:t>Journal of Hospice &amp; Palliative Nursing</a:t>
            </a:r>
            <a:r>
              <a:rPr lang="en-GB" sz="2000" b="0" i="0" dirty="0">
                <a:solidFill>
                  <a:srgbClr val="222222"/>
                </a:solidFill>
                <a:effectLst/>
              </a:rPr>
              <a:t>, </a:t>
            </a:r>
            <a:r>
              <a:rPr lang="en-GB" sz="2000" b="0" i="1" dirty="0">
                <a:solidFill>
                  <a:srgbClr val="222222"/>
                </a:solidFill>
                <a:effectLst/>
              </a:rPr>
              <a:t>21</a:t>
            </a:r>
            <a:r>
              <a:rPr lang="en-GB" sz="2000" b="0" i="0" dirty="0">
                <a:solidFill>
                  <a:srgbClr val="222222"/>
                </a:solidFill>
                <a:effectLst/>
              </a:rPr>
              <a:t>(2), pp.110-115.</a:t>
            </a:r>
            <a:r>
              <a:rPr lang="en-GB" sz="2000" dirty="0">
                <a:ea typeface="Calibri"/>
                <a:cs typeface="Times New Roman"/>
              </a:rPr>
              <a:t> </a:t>
            </a:r>
          </a:p>
          <a:p>
            <a:pPr>
              <a:lnSpc>
                <a:spcPct val="107000"/>
              </a:lnSpc>
              <a:spcAft>
                <a:spcPts val="800"/>
              </a:spcAft>
            </a:pPr>
            <a:r>
              <a:rPr lang="en-GB" sz="2000" dirty="0">
                <a:ea typeface="Calibri"/>
                <a:cs typeface="Times New Roman"/>
              </a:rPr>
              <a:t>Waugh, A. &amp; Grant, A. (2014) </a:t>
            </a:r>
            <a:r>
              <a:rPr lang="en-GB" sz="2000" i="1" dirty="0">
                <a:ea typeface="Calibri"/>
                <a:cs typeface="Times New Roman"/>
              </a:rPr>
              <a:t>Ross and Wilson Anatomy and Physiology in Health and Illness</a:t>
            </a:r>
            <a:r>
              <a:rPr lang="en-GB" sz="2000" dirty="0">
                <a:ea typeface="Calibri"/>
                <a:cs typeface="Times New Roman"/>
              </a:rPr>
              <a:t>: (12th Edition) London: Churchill Livingstone  </a:t>
            </a:r>
          </a:p>
          <a:p>
            <a:pPr>
              <a:lnSpc>
                <a:spcPct val="107000"/>
              </a:lnSpc>
              <a:spcAft>
                <a:spcPts val="800"/>
              </a:spcAft>
            </a:pPr>
            <a:endParaRPr lang="en-GB" sz="2000" dirty="0"/>
          </a:p>
          <a:p>
            <a:pPr>
              <a:lnSpc>
                <a:spcPct val="107000"/>
              </a:lnSpc>
              <a:spcAft>
                <a:spcPts val="800"/>
              </a:spcAft>
            </a:pPr>
            <a:endParaRPr lang="en-GB" sz="2000" dirty="0"/>
          </a:p>
          <a:p>
            <a:pPr>
              <a:lnSpc>
                <a:spcPct val="107000"/>
              </a:lnSpc>
              <a:spcAft>
                <a:spcPts val="800"/>
              </a:spcAft>
            </a:pPr>
            <a:endParaRPr lang="en-GB" sz="2000" dirty="0"/>
          </a:p>
          <a:p>
            <a:pPr>
              <a:lnSpc>
                <a:spcPct val="107000"/>
              </a:lnSpc>
              <a:spcAft>
                <a:spcPts val="800"/>
              </a:spcAft>
            </a:pPr>
            <a:endParaRPr lang="en-GB" sz="2000" dirty="0">
              <a:ea typeface="Calibri"/>
              <a:cs typeface="Times New Roman"/>
            </a:endParaRPr>
          </a:p>
          <a:p>
            <a:endParaRPr lang="en-GB" sz="2000" dirty="0"/>
          </a:p>
        </p:txBody>
      </p:sp>
    </p:spTree>
    <p:extLst>
      <p:ext uri="{BB962C8B-B14F-4D97-AF65-F5344CB8AC3E}">
        <p14:creationId xmlns:p14="http://schemas.microsoft.com/office/powerpoint/2010/main" val="34522864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3798</TotalTime>
  <Words>1703</Words>
  <Application>Microsoft Macintosh PowerPoint</Application>
  <PresentationFormat>On-screen Show (4:3)</PresentationFormat>
  <Paragraphs>128</Paragraphs>
  <Slides>27</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Arial</vt:lpstr>
      <vt:lpstr>Calibri</vt:lpstr>
      <vt:lpstr>Myriad Pro</vt:lpstr>
      <vt:lpstr>noto_sansregular</vt:lpstr>
      <vt:lpstr>Tahoma</vt:lpstr>
      <vt:lpstr>Times New Roman</vt:lpstr>
      <vt:lpstr>Wingdings</vt:lpstr>
      <vt:lpstr>20140311PresentationUWTSDTemplate</vt:lpstr>
      <vt:lpstr>INTRODUCTION TO PHYSIOLOGY (BMHP5023) </vt:lpstr>
      <vt:lpstr>Objectives of the session</vt:lpstr>
      <vt:lpstr> How does the urinary system work? </vt:lpstr>
      <vt:lpstr>PowerPoint Presentation</vt:lpstr>
      <vt:lpstr>Excretion in the Body</vt:lpstr>
      <vt:lpstr>Kidneys</vt:lpstr>
      <vt:lpstr>PowerPoint Presentation</vt:lpstr>
      <vt:lpstr>Other Functions of the Kidney</vt:lpstr>
      <vt:lpstr>Nephrones</vt:lpstr>
      <vt:lpstr>URETERS AND BLADDER</vt:lpstr>
      <vt:lpstr>Two ureters </vt:lpstr>
      <vt:lpstr>Bladder</vt:lpstr>
      <vt:lpstr>Other Structures </vt:lpstr>
      <vt:lpstr>Facts about urine</vt:lpstr>
      <vt:lpstr>Common Disease of the Urinary System</vt:lpstr>
      <vt:lpstr>Activity</vt:lpstr>
      <vt:lpstr>Common Issue of the Urinary System</vt:lpstr>
      <vt:lpstr>Common Disease of Urinary System</vt:lpstr>
      <vt:lpstr>Common Disease of Urinary System</vt:lpstr>
      <vt:lpstr>NHS and other organisation interventions</vt:lpstr>
      <vt:lpstr>Care: monitoring, care planning, care routines</vt:lpstr>
      <vt:lpstr>Care: monitoring, care planning, care routines</vt:lpstr>
      <vt:lpstr>Ethical considerations when taking measures and using data for UTI</vt:lpstr>
      <vt:lpstr>Health promotion activities for the urinary system </vt:lpstr>
      <vt:lpstr>Health promotion activities for the urinary system</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Shaila Hussain</cp:lastModifiedBy>
  <cp:revision>121</cp:revision>
  <dcterms:created xsi:type="dcterms:W3CDTF">2015-04-14T15:21:28Z</dcterms:created>
  <dcterms:modified xsi:type="dcterms:W3CDTF">2025-11-07T06:34:23Z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