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4"/>
  </p:sldMasterIdLst>
  <p:notesMasterIdLst>
    <p:notesMasterId r:id="rId18"/>
  </p:notesMasterIdLst>
  <p:sldIdLst>
    <p:sldId id="256" r:id="rId5"/>
    <p:sldId id="257" r:id="rId6"/>
    <p:sldId id="266" r:id="rId7"/>
    <p:sldId id="258" r:id="rId8"/>
    <p:sldId id="265" r:id="rId9"/>
    <p:sldId id="259" r:id="rId10"/>
    <p:sldId id="260" r:id="rId11"/>
    <p:sldId id="268" r:id="rId12"/>
    <p:sldId id="261" r:id="rId13"/>
    <p:sldId id="267" r:id="rId14"/>
    <p:sldId id="262" r:id="rId15"/>
    <p:sldId id="264" r:id="rId16"/>
    <p:sldId id="26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71ABEB-B05E-49EE-B649-6EAAC7CC14C2}" v="13" dt="2023-09-19T12:00:23.902"/>
    <p1510:client id="{AC12AD58-27FB-7C7D-291D-070FC3EAC580}" v="70" dt="2023-09-18T17:15:04.9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5940"/>
  </p:normalViewPr>
  <p:slideViewPr>
    <p:cSldViewPr snapToGrid="0">
      <p:cViewPr>
        <p:scale>
          <a:sx n="87" d="100"/>
          <a:sy n="87" d="100"/>
        </p:scale>
        <p:origin x="66" y="8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ryl Bowen" userId="0e33c516-b54b-4571-b07e-cdbdabee1070" providerId="ADAL" clId="{9171ABEB-B05E-49EE-B649-6EAAC7CC14C2}"/>
    <pc:docChg chg="undo custSel addSld modSld">
      <pc:chgData name="Meryl Bowen" userId="0e33c516-b54b-4571-b07e-cdbdabee1070" providerId="ADAL" clId="{9171ABEB-B05E-49EE-B649-6EAAC7CC14C2}" dt="2023-09-19T12:00:43.092" v="92"/>
      <pc:docMkLst>
        <pc:docMk/>
      </pc:docMkLst>
      <pc:sldChg chg="addSp modSp mod">
        <pc:chgData name="Meryl Bowen" userId="0e33c516-b54b-4571-b07e-cdbdabee1070" providerId="ADAL" clId="{9171ABEB-B05E-49EE-B649-6EAAC7CC14C2}" dt="2023-09-18T19:52:54.628" v="12" actId="1076"/>
        <pc:sldMkLst>
          <pc:docMk/>
          <pc:sldMk cId="3782728185" sldId="258"/>
        </pc:sldMkLst>
        <pc:spChg chg="add mod">
          <ac:chgData name="Meryl Bowen" userId="0e33c516-b54b-4571-b07e-cdbdabee1070" providerId="ADAL" clId="{9171ABEB-B05E-49EE-B649-6EAAC7CC14C2}" dt="2023-09-18T19:52:54.628" v="12" actId="1076"/>
          <ac:spMkLst>
            <pc:docMk/>
            <pc:sldMk cId="3782728185" sldId="258"/>
            <ac:spMk id="6" creationId="{839EFCE5-DFB1-E6F4-04CD-E4173821EDAF}"/>
          </ac:spMkLst>
        </pc:spChg>
      </pc:sldChg>
      <pc:sldChg chg="modSp mod">
        <pc:chgData name="Meryl Bowen" userId="0e33c516-b54b-4571-b07e-cdbdabee1070" providerId="ADAL" clId="{9171ABEB-B05E-49EE-B649-6EAAC7CC14C2}" dt="2023-09-18T20:33:16.666" v="42" actId="2711"/>
        <pc:sldMkLst>
          <pc:docMk/>
          <pc:sldMk cId="2151039991" sldId="260"/>
        </pc:sldMkLst>
        <pc:spChg chg="mod">
          <ac:chgData name="Meryl Bowen" userId="0e33c516-b54b-4571-b07e-cdbdabee1070" providerId="ADAL" clId="{9171ABEB-B05E-49EE-B649-6EAAC7CC14C2}" dt="2023-09-18T20:33:16.666" v="42" actId="2711"/>
          <ac:spMkLst>
            <pc:docMk/>
            <pc:sldMk cId="2151039991" sldId="260"/>
            <ac:spMk id="3" creationId="{8FA88D67-8843-EA62-FCE6-4C51DC89DE6A}"/>
          </ac:spMkLst>
        </pc:spChg>
      </pc:sldChg>
      <pc:sldChg chg="modNotesTx">
        <pc:chgData name="Meryl Bowen" userId="0e33c516-b54b-4571-b07e-cdbdabee1070" providerId="ADAL" clId="{9171ABEB-B05E-49EE-B649-6EAAC7CC14C2}" dt="2023-09-18T20:09:28.038" v="31"/>
        <pc:sldMkLst>
          <pc:docMk/>
          <pc:sldMk cId="3072806384" sldId="262"/>
        </pc:sldMkLst>
      </pc:sldChg>
      <pc:sldChg chg="addSp delSp modSp mod">
        <pc:chgData name="Meryl Bowen" userId="0e33c516-b54b-4571-b07e-cdbdabee1070" providerId="ADAL" clId="{9171ABEB-B05E-49EE-B649-6EAAC7CC14C2}" dt="2023-09-19T12:00:43.092" v="92"/>
        <pc:sldMkLst>
          <pc:docMk/>
          <pc:sldMk cId="1536777462" sldId="263"/>
        </pc:sldMkLst>
        <pc:spChg chg="mod">
          <ac:chgData name="Meryl Bowen" userId="0e33c516-b54b-4571-b07e-cdbdabee1070" providerId="ADAL" clId="{9171ABEB-B05E-49EE-B649-6EAAC7CC14C2}" dt="2023-09-18T20:13:04.316" v="35" actId="20577"/>
          <ac:spMkLst>
            <pc:docMk/>
            <pc:sldMk cId="1536777462" sldId="263"/>
            <ac:spMk id="2" creationId="{83DA8699-D4C4-7754-F8E0-75B47CFD455F}"/>
          </ac:spMkLst>
        </pc:spChg>
        <pc:spChg chg="mod">
          <ac:chgData name="Meryl Bowen" userId="0e33c516-b54b-4571-b07e-cdbdabee1070" providerId="ADAL" clId="{9171ABEB-B05E-49EE-B649-6EAAC7CC14C2}" dt="2023-09-19T12:00:43.092" v="92"/>
          <ac:spMkLst>
            <pc:docMk/>
            <pc:sldMk cId="1536777462" sldId="263"/>
            <ac:spMk id="3" creationId="{3349BD1A-DF83-C07A-DBE2-AECA08723E69}"/>
          </ac:spMkLst>
        </pc:spChg>
        <pc:picChg chg="add del">
          <ac:chgData name="Meryl Bowen" userId="0e33c516-b54b-4571-b07e-cdbdabee1070" providerId="ADAL" clId="{9171ABEB-B05E-49EE-B649-6EAAC7CC14C2}" dt="2023-09-19T12:00:29.635" v="91" actId="22"/>
          <ac:picMkLst>
            <pc:docMk/>
            <pc:sldMk cId="1536777462" sldId="263"/>
            <ac:picMk id="5" creationId="{7C0DE804-9593-D638-DAED-A683D8AC4599}"/>
          </ac:picMkLst>
        </pc:picChg>
      </pc:sldChg>
      <pc:sldChg chg="addSp modSp new mod">
        <pc:chgData name="Meryl Bowen" userId="0e33c516-b54b-4571-b07e-cdbdabee1070" providerId="ADAL" clId="{9171ABEB-B05E-49EE-B649-6EAAC7CC14C2}" dt="2023-09-18T19:52:01.665" v="10" actId="1440"/>
        <pc:sldMkLst>
          <pc:docMk/>
          <pc:sldMk cId="3334773819" sldId="265"/>
        </pc:sldMkLst>
        <pc:picChg chg="add mod modCrop">
          <ac:chgData name="Meryl Bowen" userId="0e33c516-b54b-4571-b07e-cdbdabee1070" providerId="ADAL" clId="{9171ABEB-B05E-49EE-B649-6EAAC7CC14C2}" dt="2023-09-18T19:52:01.665" v="10" actId="1440"/>
          <ac:picMkLst>
            <pc:docMk/>
            <pc:sldMk cId="3334773819" sldId="265"/>
            <ac:picMk id="3" creationId="{C40B2FE5-B56C-1A61-342A-F298E641924E}"/>
          </ac:picMkLst>
        </pc:picChg>
      </pc:sldChg>
      <pc:sldChg chg="addSp delSp modSp new mod modAnim">
        <pc:chgData name="Meryl Bowen" userId="0e33c516-b54b-4571-b07e-cdbdabee1070" providerId="ADAL" clId="{9171ABEB-B05E-49EE-B649-6EAAC7CC14C2}" dt="2023-09-18T20:02:38.873" v="25" actId="14100"/>
        <pc:sldMkLst>
          <pc:docMk/>
          <pc:sldMk cId="2686392047" sldId="266"/>
        </pc:sldMkLst>
        <pc:spChg chg="del mod">
          <ac:chgData name="Meryl Bowen" userId="0e33c516-b54b-4571-b07e-cdbdabee1070" providerId="ADAL" clId="{9171ABEB-B05E-49EE-B649-6EAAC7CC14C2}" dt="2023-09-18T19:53:34.451" v="16" actId="478"/>
          <ac:spMkLst>
            <pc:docMk/>
            <pc:sldMk cId="2686392047" sldId="266"/>
            <ac:spMk id="2" creationId="{5BED7DAA-8EB1-A810-6FB1-D343DF2CDA93}"/>
          </ac:spMkLst>
        </pc:spChg>
        <pc:spChg chg="del">
          <ac:chgData name="Meryl Bowen" userId="0e33c516-b54b-4571-b07e-cdbdabee1070" providerId="ADAL" clId="{9171ABEB-B05E-49EE-B649-6EAAC7CC14C2}" dt="2023-09-18T19:53:30.882" v="14" actId="478"/>
          <ac:spMkLst>
            <pc:docMk/>
            <pc:sldMk cId="2686392047" sldId="266"/>
            <ac:spMk id="3" creationId="{FDD9FFDB-0A56-3D62-4E5D-08B1836601C2}"/>
          </ac:spMkLst>
        </pc:spChg>
        <pc:spChg chg="add mod">
          <ac:chgData name="Meryl Bowen" userId="0e33c516-b54b-4571-b07e-cdbdabee1070" providerId="ADAL" clId="{9171ABEB-B05E-49EE-B649-6EAAC7CC14C2}" dt="2023-09-18T20:02:38.873" v="25" actId="14100"/>
          <ac:spMkLst>
            <pc:docMk/>
            <pc:sldMk cId="2686392047" sldId="266"/>
            <ac:spMk id="6" creationId="{94446E29-545B-FDC2-1052-63956F48B7D0}"/>
          </ac:spMkLst>
        </pc:spChg>
        <pc:picChg chg="add mod">
          <ac:chgData name="Meryl Bowen" userId="0e33c516-b54b-4571-b07e-cdbdabee1070" providerId="ADAL" clId="{9171ABEB-B05E-49EE-B649-6EAAC7CC14C2}" dt="2023-09-18T20:02:21.447" v="21" actId="1440"/>
          <ac:picMkLst>
            <pc:docMk/>
            <pc:sldMk cId="2686392047" sldId="266"/>
            <ac:picMk id="4" creationId="{07073D70-B6B4-0101-92FE-7C61E9E97D28}"/>
          </ac:picMkLst>
        </pc:picChg>
      </pc:sldChg>
      <pc:sldChg chg="addSp delSp modSp new mod setBg modNotesTx">
        <pc:chgData name="Meryl Bowen" userId="0e33c516-b54b-4571-b07e-cdbdabee1070" providerId="ADAL" clId="{9171ABEB-B05E-49EE-B649-6EAAC7CC14C2}" dt="2023-09-18T20:52:44.213" v="79" actId="20577"/>
        <pc:sldMkLst>
          <pc:docMk/>
          <pc:sldMk cId="85577540" sldId="267"/>
        </pc:sldMkLst>
        <pc:spChg chg="add del mod">
          <ac:chgData name="Meryl Bowen" userId="0e33c516-b54b-4571-b07e-cdbdabee1070" providerId="ADAL" clId="{9171ABEB-B05E-49EE-B649-6EAAC7CC14C2}" dt="2023-09-18T20:43:54.507" v="59" actId="22"/>
          <ac:spMkLst>
            <pc:docMk/>
            <pc:sldMk cId="85577540" sldId="267"/>
            <ac:spMk id="4" creationId="{A1FFC021-6892-A698-8F89-3260FA1874C7}"/>
          </ac:spMkLst>
        </pc:spChg>
        <pc:spChg chg="add mod">
          <ac:chgData name="Meryl Bowen" userId="0e33c516-b54b-4571-b07e-cdbdabee1070" providerId="ADAL" clId="{9171ABEB-B05E-49EE-B649-6EAAC7CC14C2}" dt="2023-09-18T20:52:44.213" v="79" actId="20577"/>
          <ac:spMkLst>
            <pc:docMk/>
            <pc:sldMk cId="85577540" sldId="267"/>
            <ac:spMk id="6" creationId="{31FA6F51-588F-812A-0934-961D13CCDFDD}"/>
          </ac:spMkLst>
        </pc:spChg>
        <pc:spChg chg="add del">
          <ac:chgData name="Meryl Bowen" userId="0e33c516-b54b-4571-b07e-cdbdabee1070" providerId="ADAL" clId="{9171ABEB-B05E-49EE-B649-6EAAC7CC14C2}" dt="2023-09-18T20:43:55.111" v="60" actId="26606"/>
          <ac:spMkLst>
            <pc:docMk/>
            <pc:sldMk cId="85577540" sldId="267"/>
            <ac:spMk id="7" creationId="{3F5ED762-87A9-4432-9372-C63D1D399981}"/>
          </ac:spMkLst>
        </pc:spChg>
        <pc:spChg chg="add del">
          <ac:chgData name="Meryl Bowen" userId="0e33c516-b54b-4571-b07e-cdbdabee1070" providerId="ADAL" clId="{9171ABEB-B05E-49EE-B649-6EAAC7CC14C2}" dt="2023-09-18T20:43:55.111" v="60" actId="26606"/>
          <ac:spMkLst>
            <pc:docMk/>
            <pc:sldMk cId="85577540" sldId="267"/>
            <ac:spMk id="9" creationId="{C227E7CE-3860-417D-BFB8-9C0D915E124A}"/>
          </ac:spMkLst>
        </pc:spChg>
        <pc:spChg chg="add del">
          <ac:chgData name="Meryl Bowen" userId="0e33c516-b54b-4571-b07e-cdbdabee1070" providerId="ADAL" clId="{9171ABEB-B05E-49EE-B649-6EAAC7CC14C2}" dt="2023-09-18T20:43:55.111" v="60" actId="26606"/>
          <ac:spMkLst>
            <pc:docMk/>
            <pc:sldMk cId="85577540" sldId="267"/>
            <ac:spMk id="11" creationId="{80A728F4-0AE8-41AC-91AF-ECA038ACF695}"/>
          </ac:spMkLst>
        </pc:spChg>
        <pc:picChg chg="add mod">
          <ac:chgData name="Meryl Bowen" userId="0e33c516-b54b-4571-b07e-cdbdabee1070" providerId="ADAL" clId="{9171ABEB-B05E-49EE-B649-6EAAC7CC14C2}" dt="2023-09-18T20:44:02.854" v="63" actId="14100"/>
          <ac:picMkLst>
            <pc:docMk/>
            <pc:sldMk cId="85577540" sldId="267"/>
            <ac:picMk id="2" creationId="{0CBDCFCA-4FAD-D15B-CC90-C52773262300}"/>
          </ac:picMkLst>
        </pc:picChg>
        <pc:picChg chg="add del mod">
          <ac:chgData name="Meryl Bowen" userId="0e33c516-b54b-4571-b07e-cdbdabee1070" providerId="ADAL" clId="{9171ABEB-B05E-49EE-B649-6EAAC7CC14C2}" dt="2023-09-18T20:42:39.337" v="48" actId="478"/>
          <ac:picMkLst>
            <pc:docMk/>
            <pc:sldMk cId="85577540" sldId="267"/>
            <ac:picMk id="1026" creationId="{8D1FF559-2C29-C5C4-619C-8EFA7B2959E5}"/>
          </ac:picMkLst>
        </pc:picChg>
      </pc:sldChg>
      <pc:sldChg chg="addSp delSp modSp new mod">
        <pc:chgData name="Meryl Bowen" userId="0e33c516-b54b-4571-b07e-cdbdabee1070" providerId="ADAL" clId="{9171ABEB-B05E-49EE-B649-6EAAC7CC14C2}" dt="2023-09-19T11:59:19.805" v="88" actId="1076"/>
        <pc:sldMkLst>
          <pc:docMk/>
          <pc:sldMk cId="2256035758" sldId="268"/>
        </pc:sldMkLst>
        <pc:spChg chg="mod">
          <ac:chgData name="Meryl Bowen" userId="0e33c516-b54b-4571-b07e-cdbdabee1070" providerId="ADAL" clId="{9171ABEB-B05E-49EE-B649-6EAAC7CC14C2}" dt="2023-09-19T11:59:15.409" v="87" actId="14100"/>
          <ac:spMkLst>
            <pc:docMk/>
            <pc:sldMk cId="2256035758" sldId="268"/>
            <ac:spMk id="2" creationId="{6712CFA4-0261-6AF1-2797-DE0CE52CB2D9}"/>
          </ac:spMkLst>
        </pc:spChg>
        <pc:spChg chg="del">
          <ac:chgData name="Meryl Bowen" userId="0e33c516-b54b-4571-b07e-cdbdabee1070" providerId="ADAL" clId="{9171ABEB-B05E-49EE-B649-6EAAC7CC14C2}" dt="2023-09-19T11:58:09.018" v="81" actId="478"/>
          <ac:spMkLst>
            <pc:docMk/>
            <pc:sldMk cId="2256035758" sldId="268"/>
            <ac:spMk id="3" creationId="{F2C78347-326C-8D24-EC32-5D32BFDB3F82}"/>
          </ac:spMkLst>
        </pc:spChg>
        <pc:picChg chg="add mod modCrop">
          <ac:chgData name="Meryl Bowen" userId="0e33c516-b54b-4571-b07e-cdbdabee1070" providerId="ADAL" clId="{9171ABEB-B05E-49EE-B649-6EAAC7CC14C2}" dt="2023-09-19T11:59:19.805" v="88" actId="1076"/>
          <ac:picMkLst>
            <pc:docMk/>
            <pc:sldMk cId="2256035758" sldId="268"/>
            <ac:picMk id="5" creationId="{56BD9B60-A1C8-88A0-1C91-6E5F51F91CE7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Pennyn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3" name="Dalfan Dyddiad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81E6F-F353-41EC-8F41-B2DF013312CD}" type="datetimeFigureOut">
              <a:rPr lang="cy-GB" smtClean="0"/>
              <a:t>19/09/2023</a:t>
            </a:fld>
            <a:endParaRPr lang="cy-GB"/>
          </a:p>
        </p:txBody>
      </p:sp>
      <p:sp>
        <p:nvSpPr>
          <p:cNvPr id="4" name="Dalfan Delwedd Sleid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y-GB"/>
          </a:p>
        </p:txBody>
      </p:sp>
      <p:sp>
        <p:nvSpPr>
          <p:cNvPr id="5" name="Dalfan Nodiada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</a:p>
        </p:txBody>
      </p:sp>
      <p:sp>
        <p:nvSpPr>
          <p:cNvPr id="6" name="Dalfan Troedyn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7" name="Dalfan Rhif y Sleid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0286A4-9DC3-4648-98C1-65F131F8790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586361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osproject.org/character-strength-surveys/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0286A4-9DC3-4648-98C1-65F131F8790E}" type="slidenum">
              <a:rPr lang="cy-GB" smtClean="0"/>
              <a:t>10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0300420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Character Strengths Survey | The Positivity Project (posproject.org)</a:t>
            </a:r>
            <a:endParaRPr lang="cy-GB" dirty="0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0286A4-9DC3-4648-98C1-65F131F8790E}" type="slidenum">
              <a:rPr lang="cy-GB" smtClean="0"/>
              <a:t>11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2122721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57C3F-0FB2-4B2E-BA6A-FEEEFF1AF7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57400" y="685801"/>
            <a:ext cx="8115300" cy="3046228"/>
          </a:xfrm>
        </p:spPr>
        <p:txBody>
          <a:bodyPr anchor="b">
            <a:normAutofit/>
          </a:bodyPr>
          <a:lstStyle>
            <a:lvl1pPr algn="ctr">
              <a:defRPr sz="36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583AE9-1CC1-4572-A6E5-E97F80E476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57400" y="4114800"/>
            <a:ext cx="8115300" cy="2057400"/>
          </a:xfrm>
        </p:spPr>
        <p:txBody>
          <a:bodyPr/>
          <a:lstStyle>
            <a:lvl1pPr marL="0" indent="0" algn="ctr">
              <a:buNone/>
              <a:defRPr sz="24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04DE7C-68AB-403D-B9D8-7398C292C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EA57E-7C1A-457B-A4CD-5DCEB057B502}" type="datetime1">
              <a:rPr lang="en-US" smtClean="0"/>
              <a:t>9/19/2023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003E50-6613-4D86-AA22-43B14E727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069AB5-A56D-471F-9236-EFA981E2E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8904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9B412-EBAB-4569-B3D9-6B346BF83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486900" cy="1371600"/>
          </a:xfrm>
        </p:spPr>
        <p:txBody>
          <a:bodyPr>
            <a:normAutofit/>
          </a:bodyPr>
          <a:lstStyle>
            <a:lvl1pPr algn="l">
              <a:defRPr sz="32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E7C8AE-B0F4-404F-BCAD-A14C18E50D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AA9CAD-DAFB-4DE3-9C41-7FD03EA8D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AF2CE-4F37-411C-A3EE-BBBE223265BF}" type="datetime1">
              <a:rPr lang="en-US" smtClean="0"/>
              <a:t>9/19/2023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CE3137-8136-46C5-AC2F-49E5F55E4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AB6EF-A0B1-4706-AE44-253A6B182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935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02F68-BF19-468D-B422-54B6D189F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77407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CBF7D7-84D4-4A39-B44E-9B029EEB1F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641624"/>
            <a:ext cx="10515600" cy="1448026"/>
          </a:xfrm>
        </p:spPr>
        <p:txBody>
          <a:bodyPr/>
          <a:lstStyle>
            <a:lvl1pPr marL="0" indent="0" algn="ctr">
              <a:buNone/>
              <a:defRPr sz="2400" i="1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E29709-D243-41E8-89FA-62FA7AEB5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083D4-708C-4BB5-B4FD-30CE9FA12FD5}" type="datetime1">
              <a:rPr lang="en-US" smtClean="0"/>
              <a:t>9/19/2023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AB99C0-DC2A-4133-A10D-D43A1E05B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122EFD-A17E-47F5-8AC9-EFD6D813D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577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C668D-BFBE-4765-A294-8303931B5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6071" y="566278"/>
            <a:ext cx="9512429" cy="965458"/>
          </a:xfrm>
        </p:spPr>
        <p:txBody>
          <a:bodyPr/>
          <a:lstStyle>
            <a:lvl1pPr algn="ctr">
              <a:defRPr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B3C212-F55F-4D0D-BFA7-F00A33CAA1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09758" y="2057400"/>
            <a:ext cx="5031521" cy="4119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54BDD7-2575-4E82-887D-DCAF9EB159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65408" y="2057401"/>
            <a:ext cx="5016834" cy="41195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CAECC8-3C3A-4A5D-AB7A-1F99E5023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239B2-65BC-4C2A-A62B-3EABFE9590E4}" type="datetime1">
              <a:rPr lang="en-US" smtClean="0"/>
              <a:t>9/19/2023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47609B-ACA4-4323-9340-C7DB166D7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409EA3-C5C7-4AC6-956A-DB9A3B4F3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225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0CDE0-7431-4F05-AA47-F10EB46C9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276552" cy="1149350"/>
          </a:xfrm>
        </p:spPr>
        <p:txBody>
          <a:bodyPr>
            <a:normAutofit/>
          </a:bodyPr>
          <a:lstStyle>
            <a:lvl1pPr algn="ctr">
              <a:defRPr sz="32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D9FFA7-D3EA-4CB8-A471-94235AD625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5360D2-88E8-43C8-92D1-67AB23BBE2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C768F6-20A1-47A1-90FE-903135EEFD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555EC1-268F-4324-A003-3608AA0D84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55C8E4-FCB8-4E06-9C43-0ACD949A7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05F5A-E4A3-476F-A89E-C2B73F2431E4}" type="datetime1">
              <a:rPr lang="en-US" smtClean="0"/>
              <a:t>9/19/2023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01C005-C973-4D82-942A-334F1D431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B6186-6570-4DE8-8603-70B0A51DF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750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5ADD3-88C8-4B01-8CC6-808C0E416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634E6A-1390-4101-B78E-759231340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61515-4A26-4F31-9F61-5A10B1FABBFC}" type="datetime1">
              <a:rPr lang="en-US" smtClean="0"/>
              <a:t>9/19/2023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BC7B90-4C99-4653-872A-3572A02DA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B03516-4D31-49D2-9488-33C734A7A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256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0D8488-CF25-431B-A87A-AAF141BD0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DC65-7D1F-4BAB-9695-F7E734143E14}" type="datetime1">
              <a:rPr lang="en-US" smtClean="0"/>
              <a:t>9/19/2023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2F58E5-C92D-4C64-B867-0576B1EAD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216797-ABEC-4FE0-AFDE-36107B967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862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8F2B0-990D-418E-9D10-2464E9866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881131-AFFD-4339-9F30-D408B5105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7C47F4-7968-4698-8BD3-A583099FA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12BC6F-3996-4B2B-B8F2-DD3A82CCF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4077-BD55-4036-8E92-6558FDF3B653}" type="datetime1">
              <a:rPr lang="en-US" smtClean="0"/>
              <a:t>9/19/2023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832E66-581A-4CF2-A40A-4E24FAAC4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3B1C89-C625-4618-81A2-FB34E4DA0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419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1486F-443A-4F2D-AB1F-8B1F4C4DE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A21213-E7FB-406A-B8CD-735AAC7AD0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F41A03-500E-49F7-8D99-A1EAFE4D34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91523D-69E9-4EAE-A610-B3A237B75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225F2-7107-4609-BCC2-77C63064A5E8}" type="datetime1">
              <a:rPr lang="en-US" smtClean="0"/>
              <a:t>9/19/2023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DB852F-4134-4AB5-BA87-483B1E1AD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34C5CB-918E-4A09-8222-D36E37B63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010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2744C-12E6-455B-B646-2EA92DE0E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D71C4D-C062-4EEE-9A9A-31ADCC5C87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44DC97-C26E-407A-9E29-68C52D547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89749-A4CD-447F-8298-2B7988C91CEA}" type="datetime1">
              <a:rPr lang="en-US" smtClean="0"/>
              <a:t>9/19/2023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2E9353-B771-47FF-975E-72337414E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5A858-B8B2-4364-A7D0-B2E8FAE0A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933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A6BABE-D80C-4F54-A03C-E1F9EBCA83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285191-EF5B-48BE-AB5D-B7BA4C3D09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FA387A-1231-4FE3-8574-D4331A343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444D3-C0BA-4587-A56C-581AB9F841BE}" type="datetime1">
              <a:rPr lang="en-US" smtClean="0"/>
              <a:t>9/19/2023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F21559-4901-4AD3-ABE7-DF0235457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F6C18E-B751-4E7B-9CD8-1BF44DAB8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409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AA0686-7BAC-45C0-BA30-0D0CBCE5C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4869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4202DE-82CD-407D-8C68-174B0CBB57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599" y="2254103"/>
            <a:ext cx="9486901" cy="39180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54AC9D-6E1B-46D3-959F-A068A1EDBD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9800022" y="3223751"/>
            <a:ext cx="4114801" cy="4105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300" baseline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fld id="{D3FE42E8-8B57-452D-A122-4DCE9AC771EF}" type="datetime1">
              <a:rPr lang="en-US" smtClean="0"/>
              <a:t>9/19/2023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FC0015-9EFB-40F8-BC00-AC2483D60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08136" y="3223750"/>
            <a:ext cx="4114800" cy="4105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300" baseline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72C732-0E3E-49E0-A72E-D4C08CB445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16340" y="6356350"/>
            <a:ext cx="8718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spc="3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fld id="{F8E28480-1C08-4458-AD97-0283E6FFD0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802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72" r:id="rId6"/>
    <p:sldLayoutId id="2147483667" r:id="rId7"/>
    <p:sldLayoutId id="2147483668" r:id="rId8"/>
    <p:sldLayoutId id="2147483669" r:id="rId9"/>
    <p:sldLayoutId id="2147483671" r:id="rId10"/>
    <p:sldLayoutId id="2147483670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70000"/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JoLD7gp1jJ8?feature=oembed" TargetMode="External"/><Relationship Id="rId4" Type="http://schemas.openxmlformats.org/officeDocument/2006/relationships/hyperlink" Target="https://youtu.be/JoLD7gp1jJ8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ildcomwales.org.uk/wp-content/uploads/2022/04/CCfW-A2-Rights-Poster-CYMRAEG-AW-Rocio.pdf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cef.org.uk/rights-respecting-schools/resources/teaching-resources/best-practice-case-studies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complantcymru.org.uk/adnoddau/addysg-i-blant-a-phobl-ifanc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hwb.gov.wales/playlists/view/7b6efb5a-6d17-417f-8a36-564d283d6c16/cy/1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books.google.co.uk/books?hl=en&amp;lr=&amp;id=YVAQVa0dAE8C&amp;oi=fnd&amp;pg=PA1&amp;dq=seligman+positive+flourish&amp;ots=decJAgGV2U&amp;sig=MRMwxKQG3NAEuSo7QzPx8YRWZ-w&amp;redir_esc=y#v=onepage&amp;q=seligman%20positive%20flourish&amp;f=false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osproject.org/character-strength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leadingschoolwidesel.casel.org/courses/intro-to-sel?_gl=1*18l5qib*_ga*MTMzNjYyNjgyNy4xNjg5MTAzMjM2*_ga_WV5CMTF83E*MTY4OTEwMzIzNi4xLjAuMTY4OTEwMzIzNi4wLjAuMA.." TargetMode="External"/><Relationship Id="rId2" Type="http://schemas.openxmlformats.org/officeDocument/2006/relationships/hyperlink" Target="https://mbl.stanford.edu/resources/measures/stress-mindset-measure-adult-version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cef.org.uk/rights-respecting-schools/ss-peter-and-pauls-catholic-primary-school/" TargetMode="External"/><Relationship Id="rId2" Type="http://schemas.openxmlformats.org/officeDocument/2006/relationships/hyperlink" Target="https://mentallyhealthyschools.org.uk/whole-school-approach/supporting-staff-wellbeing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hwb.gov.wales/repository/resource/17c5971b-68d4-4b50-b164-3d57584d9db5/cy/overvie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0103171-0BA0-4AF0-AF05-04AFA1A4AC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eaf sprouts from plant">
            <a:extLst>
              <a:ext uri="{FF2B5EF4-FFF2-40B4-BE49-F238E27FC236}">
                <a16:creationId xmlns:a16="http://schemas.microsoft.com/office/drawing/2014/main" id="{9978D502-5317-4CF5-3A98-D4939EAB5E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286" r="19360" b="-1"/>
          <a:stretch/>
        </p:blipFill>
        <p:spPr>
          <a:xfrm>
            <a:off x="20" y="10"/>
            <a:ext cx="4762480" cy="685798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128B901-D4EA-4C4D-A150-23D2A6DEC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09459" y="1"/>
            <a:ext cx="7482541" cy="6857999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A760B08A-B322-4C79-AB6D-7E4246352E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685800"/>
            <a:ext cx="6099101" cy="5486400"/>
          </a:xfrm>
          <a:prstGeom prst="rect">
            <a:avLst/>
          </a:prstGeom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996991-FF56-5B72-40C2-A36D27292D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0" y="1371599"/>
            <a:ext cx="4762500" cy="2360429"/>
          </a:xfrm>
        </p:spPr>
        <p:txBody>
          <a:bodyPr>
            <a:norm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Hawliau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Plant a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Lles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Athrawon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2023-4 ECAD6007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E3E0FE-787B-8430-406A-DD4A2D71B4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4114800"/>
            <a:ext cx="4762500" cy="1371601"/>
          </a:xfrm>
        </p:spPr>
        <p:txBody>
          <a:bodyPr>
            <a:normAutofit/>
          </a:bodyPr>
          <a:lstStyle/>
          <a:p>
            <a:r>
              <a:rPr lang="en-US" dirty="0"/>
              <a:t>2023-4 ECAD6007</a:t>
            </a:r>
          </a:p>
        </p:txBody>
      </p:sp>
    </p:spTree>
    <p:extLst>
      <p:ext uri="{BB962C8B-B14F-4D97-AF65-F5344CB8AC3E}">
        <p14:creationId xmlns:p14="http://schemas.microsoft.com/office/powerpoint/2010/main" val="3176132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FF9146B-4CCD-4CDB-AB9C-458005307E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F8DA3CF-9D4B-403A-9AD4-BB177DAB6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10820400" cy="5486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9E3138-CAFC-96A8-A3E5-E1AE4E514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010097"/>
            <a:ext cx="9486901" cy="1010088"/>
          </a:xfrm>
        </p:spPr>
        <p:txBody>
          <a:bodyPr anchor="b">
            <a:normAutofit/>
          </a:bodyPr>
          <a:lstStyle/>
          <a:p>
            <a:pPr algn="ctr"/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Confensiwn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Cenhedloedd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Unedig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Hawliau'r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3F53F5-FB1B-B8E1-15C8-3971961C42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206257"/>
            <a:ext cx="9486901" cy="354064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Confensiwn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54 o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erthyglau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ymdrin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â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phob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agwedd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fywyd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nodi’r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hawliau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sifil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gwleidyddol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economaidd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cymdeithasol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diwylliannol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bob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ym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mhobman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hawl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iddynt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. Mae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hefyd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esbonio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mae'n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rhaid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oedolion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llywodraethau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weithio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gyda'i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gilydd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sicrhau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pob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gallu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mwynhau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holl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hawliau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bob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hawliau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heb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wahaniaethu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unrhyw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fath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waeth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beth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fo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hil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lliw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rhyw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iaith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crefydd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barn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wleidyddol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neu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farn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arall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tarddiad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cenedlaethol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ethnig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neu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gymdeithasol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eiddo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anabledd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genedigaeth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neu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riant neu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warcheidwad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cyfreithiol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. neu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statws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arall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” (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Erthygl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2).</a:t>
            </a:r>
          </a:p>
          <a:p>
            <a:pPr>
              <a:lnSpc>
                <a:spcPct val="90000"/>
              </a:lnSpc>
            </a:pP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Rhaid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ystyried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Confensiwn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gyfanrwydd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holl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hawliau’n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gysylltiedig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nid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oes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unrhyw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hawl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bwysicach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nag un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arall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hawl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ymlacio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chwarae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Erthygl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31)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a’r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hawl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ryddid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mynegiant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Erthygl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13)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un mor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bwysig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â’r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hawl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fod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ddiogel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rhag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trais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Erthygl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19)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a’r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hawl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addysg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Erthygl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28).</a:t>
            </a:r>
          </a:p>
          <a:p>
            <a:pPr>
              <a:lnSpc>
                <a:spcPct val="90000"/>
              </a:lnSpc>
            </a:pP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Ni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yw’r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unig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sefydliad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gweithio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dros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blant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 a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gydnabyddir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Confensiwn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Confensiwn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hefyd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yw'r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cytundeb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hawliau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dynol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sydd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wedi'i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gadarnhau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fwyaf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byd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. Mae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holl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aelod-wladwriaethau'r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Cenhedloedd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Unedig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eithrio'r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Unol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Daleithiau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cadarnhau'r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Confensiwn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Daeth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Confensiwn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rym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y DU 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ym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1992.</a:t>
            </a:r>
          </a:p>
        </p:txBody>
      </p:sp>
    </p:spTree>
    <p:extLst>
      <p:ext uri="{BB962C8B-B14F-4D97-AF65-F5344CB8AC3E}">
        <p14:creationId xmlns:p14="http://schemas.microsoft.com/office/powerpoint/2010/main" val="2083830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yfryngau Ar-lein 3" title="Plant Hawliau Ha!">
            <a:hlinkClick r:id="" action="ppaction://media"/>
            <a:extLst>
              <a:ext uri="{FF2B5EF4-FFF2-40B4-BE49-F238E27FC236}">
                <a16:creationId xmlns:a16="http://schemas.microsoft.com/office/drawing/2014/main" id="{07073D70-B6B4-0101-92FE-7C61E9E97D2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82697" y="265559"/>
            <a:ext cx="9964769" cy="56300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Blwch Testun 5">
            <a:extLst>
              <a:ext uri="{FF2B5EF4-FFF2-40B4-BE49-F238E27FC236}">
                <a16:creationId xmlns:a16="http://schemas.microsoft.com/office/drawing/2014/main" id="{94446E29-545B-FDC2-1052-63956F48B7D0}"/>
              </a:ext>
            </a:extLst>
          </p:cNvPr>
          <p:cNvSpPr txBox="1"/>
          <p:nvPr/>
        </p:nvSpPr>
        <p:spPr>
          <a:xfrm>
            <a:off x="4143546" y="6114839"/>
            <a:ext cx="294716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dirty="0">
                <a:hlinkClick r:id="rId4"/>
              </a:rPr>
              <a:t>https://youtu.be/JoLD7gp1jJ8</a:t>
            </a:r>
            <a:endParaRPr lang="cy-GB" dirty="0"/>
          </a:p>
          <a:p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686392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949742-730C-4F7B-88BE-E4E69F6D1C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C5C0732-01DA-4A7C-ABF5-56B3C5B039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81801" y="685801"/>
            <a:ext cx="4724400" cy="54864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EDB8AF-A169-A4A8-182A-D610C7ACD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85978" y="959278"/>
            <a:ext cx="3714872" cy="992512"/>
          </a:xfrm>
        </p:spPr>
        <p:txBody>
          <a:bodyPr>
            <a:normAutofit/>
          </a:bodyPr>
          <a:lstStyle/>
          <a:p>
            <a:pPr algn="ctr"/>
            <a:r>
              <a:rPr lang="en-US" dirty="0" err="1"/>
              <a:t>Tasg</a:t>
            </a:r>
            <a:endParaRPr lang="en-US"/>
          </a:p>
        </p:txBody>
      </p:sp>
      <p:pic>
        <p:nvPicPr>
          <p:cNvPr id="5" name="Picture 4" descr="Metal tic-tac-toe game pieces">
            <a:extLst>
              <a:ext uri="{FF2B5EF4-FFF2-40B4-BE49-F238E27FC236}">
                <a16:creationId xmlns:a16="http://schemas.microsoft.com/office/drawing/2014/main" id="{97688099-C4A5-F682-741D-7A6510FEB1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899" r="23435"/>
          <a:stretch/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77535-EF3A-12A8-612F-3462897483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78995" y="2135939"/>
            <a:ext cx="3572540" cy="3546806"/>
          </a:xfrm>
        </p:spPr>
        <p:txBody>
          <a:bodyPr>
            <a:norm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Darllenwch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hawliau’r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Rhowch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enghreifftiau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gellir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dull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gyfan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dosbarth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Blwch Testun 5">
            <a:extLst>
              <a:ext uri="{FF2B5EF4-FFF2-40B4-BE49-F238E27FC236}">
                <a16:creationId xmlns:a16="http://schemas.microsoft.com/office/drawing/2014/main" id="{839EFCE5-DFB1-E6F4-04CD-E4173821EDAF}"/>
              </a:ext>
            </a:extLst>
          </p:cNvPr>
          <p:cNvSpPr txBox="1"/>
          <p:nvPr/>
        </p:nvSpPr>
        <p:spPr>
          <a:xfrm>
            <a:off x="7077931" y="6122512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dirty="0" err="1">
                <a:hlinkClick r:id="rId3"/>
              </a:rPr>
              <a:t>CCfW</a:t>
            </a:r>
            <a:r>
              <a:rPr lang="cy-GB" dirty="0">
                <a:hlinkClick r:id="rId3"/>
              </a:rPr>
              <a:t> A2 </a:t>
            </a:r>
            <a:r>
              <a:rPr lang="cy-GB" dirty="0" err="1">
                <a:hlinkClick r:id="rId3"/>
              </a:rPr>
              <a:t>Rights</a:t>
            </a:r>
            <a:r>
              <a:rPr lang="cy-GB" dirty="0">
                <a:hlinkClick r:id="rId3"/>
              </a:rPr>
              <a:t> Poster CYMRAEG AW (childcomwales.org.uk)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3782728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lun 2">
            <a:extLst>
              <a:ext uri="{FF2B5EF4-FFF2-40B4-BE49-F238E27FC236}">
                <a16:creationId xmlns:a16="http://schemas.microsoft.com/office/drawing/2014/main" id="{C40B2FE5-B56C-1A61-342A-F298E64192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256" t="16869" r="22121" b="24141"/>
          <a:stretch/>
        </p:blipFill>
        <p:spPr>
          <a:xfrm>
            <a:off x="1451264" y="145070"/>
            <a:ext cx="9289472" cy="65678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34773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0EE8294-4110-44EB-8577-6CA8DF797A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45E44A-48F0-452E-94AB-C02C0355C6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76700" y="685800"/>
            <a:ext cx="7429500" cy="54864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A1E3FC-D0F6-278B-21A6-E264F98A3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500" y="942449"/>
            <a:ext cx="6096000" cy="936840"/>
          </a:xfrm>
        </p:spPr>
        <p:txBody>
          <a:bodyPr>
            <a:normAutofit/>
          </a:bodyPr>
          <a:lstStyle/>
          <a:p>
            <a:pPr algn="ctr"/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Tasg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An arrow pointing right">
            <a:extLst>
              <a:ext uri="{FF2B5EF4-FFF2-40B4-BE49-F238E27FC236}">
                <a16:creationId xmlns:a16="http://schemas.microsoft.com/office/drawing/2014/main" id="{673AA966-F60A-E5C6-10E0-67E58E35A4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198" r="52045" b="-1"/>
          <a:stretch/>
        </p:blipFill>
        <p:spPr>
          <a:xfrm>
            <a:off x="1" y="10"/>
            <a:ext cx="3390899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E35CF2-6851-5CAB-A9F3-AF8AF3CA37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2977" y="2135938"/>
            <a:ext cx="6247233" cy="3535585"/>
          </a:xfrm>
        </p:spPr>
        <p:txBody>
          <a:bodyPr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https://www.unicef.org.uk/rights-respecting-schools/resources/teaching-resources/best-practice-case-studies/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Darllenwch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Astudiaeth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Achos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Leoliad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Ysgol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Gynradd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neu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Uwchradd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Ymchwiliwch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hawliau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plant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effeithio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lles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016079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D88A92C-0BD1-4D13-9480-9CA5056B10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850E0BE-0A13-43E4-9007-A06960852F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1"/>
            <a:ext cx="6118275" cy="54864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644178-F85F-098C-0789-1A242220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389" y="914881"/>
            <a:ext cx="5212188" cy="964407"/>
          </a:xfrm>
        </p:spPr>
        <p:txBody>
          <a:bodyPr>
            <a:normAutofit/>
          </a:bodyPr>
          <a:lstStyle/>
          <a:p>
            <a:pPr algn="ctr"/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TasgAU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Bellach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A88D67-8843-EA62-FCE6-4C51DC89DE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8040" y="2146570"/>
            <a:ext cx="5118965" cy="3754499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Trefnu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chyfiawnhau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10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o’r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hawliau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plant y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maen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nhw’n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teimlo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sydd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bwysicaf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lleoliad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chyfiawnhau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pam?</a:t>
            </a:r>
          </a:p>
          <a:p>
            <a:pPr>
              <a:lnSpc>
                <a:spcPct val="9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Defnyddiwch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wefan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CCUHP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gynllunio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gwers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gyflwyno’r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hawliau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i’r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plant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ffordd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bwrpasol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chyd-destunol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cy-GB" sz="1600" dirty="0">
                <a:latin typeface="+mn-lt"/>
                <a:hlinkClick r:id="rId2"/>
              </a:rPr>
              <a:t>Addysg i Blant a Phobl Ifanc - </a:t>
            </a:r>
            <a:r>
              <a:rPr lang="cy-GB" sz="1600" dirty="0" err="1">
                <a:latin typeface="+mn-lt"/>
                <a:hlinkClick r:id="rId2"/>
              </a:rPr>
              <a:t>Children’s</a:t>
            </a:r>
            <a:r>
              <a:rPr lang="cy-GB" sz="1600" dirty="0">
                <a:latin typeface="+mn-lt"/>
                <a:hlinkClick r:id="rId2"/>
              </a:rPr>
              <a:t> </a:t>
            </a:r>
            <a:r>
              <a:rPr lang="cy-GB" sz="1600" dirty="0" err="1">
                <a:latin typeface="+mn-lt"/>
                <a:hlinkClick r:id="rId2"/>
              </a:rPr>
              <a:t>Commissioner</a:t>
            </a:r>
            <a:r>
              <a:rPr lang="cy-GB" sz="1600" dirty="0">
                <a:latin typeface="+mn-lt"/>
                <a:hlinkClick r:id="rId2"/>
              </a:rPr>
              <a:t> </a:t>
            </a:r>
            <a:r>
              <a:rPr lang="cy-GB" sz="1600" dirty="0" err="1">
                <a:latin typeface="+mn-lt"/>
                <a:hlinkClick r:id="rId2"/>
              </a:rPr>
              <a:t>for</a:t>
            </a:r>
            <a:r>
              <a:rPr lang="cy-GB" sz="1600" dirty="0">
                <a:latin typeface="+mn-lt"/>
                <a:hlinkClick r:id="rId2"/>
              </a:rPr>
              <a:t> Wales (complantcymru.org.uk)</a:t>
            </a:r>
            <a:endParaRPr lang="cy-GB" sz="1600" dirty="0">
              <a:latin typeface="+mn-lt"/>
            </a:endParaRPr>
          </a:p>
          <a:p>
            <a:pPr>
              <a:lnSpc>
                <a:spcPct val="9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Carwsél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fewn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grŵp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rhannu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‘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hawl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gynllunio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rhannu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‘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plymio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dwfn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ddod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hyd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gyd-destun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dilys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o ran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hawl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berthnasol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lefel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leol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genedlaethol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rhyngwladol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Rhannu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oedran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priodol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i'w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drafod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" name="Picture 4" descr="Oil refinery against blue sky">
            <a:extLst>
              <a:ext uri="{FF2B5EF4-FFF2-40B4-BE49-F238E27FC236}">
                <a16:creationId xmlns:a16="http://schemas.microsoft.com/office/drawing/2014/main" id="{92C881CD-E2EC-934C-05BD-2BFEB65530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763" r="26487"/>
          <a:stretch/>
        </p:blipFill>
        <p:spPr>
          <a:xfrm>
            <a:off x="7467600" y="10"/>
            <a:ext cx="4724400" cy="6857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039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6712CFA4-0261-6AF1-2797-DE0CE52CB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234345" cy="579029"/>
          </a:xfrm>
        </p:spPr>
        <p:txBody>
          <a:bodyPr/>
          <a:lstStyle/>
          <a:p>
            <a:r>
              <a:rPr lang="cy-GB" dirty="0">
                <a:hlinkClick r:id="rId2"/>
              </a:rPr>
              <a:t>View - Hwb (</a:t>
            </a:r>
            <a:r>
              <a:rPr lang="cy-GB" dirty="0" err="1">
                <a:hlinkClick r:id="rId2"/>
              </a:rPr>
              <a:t>gov.wales</a:t>
            </a:r>
            <a:r>
              <a:rPr lang="cy-GB" dirty="0">
                <a:hlinkClick r:id="rId2"/>
              </a:rPr>
              <a:t>)</a:t>
            </a:r>
            <a:endParaRPr lang="cy-GB" dirty="0"/>
          </a:p>
        </p:txBody>
      </p:sp>
      <p:pic>
        <p:nvPicPr>
          <p:cNvPr id="5" name="Llun 4">
            <a:extLst>
              <a:ext uri="{FF2B5EF4-FFF2-40B4-BE49-F238E27FC236}">
                <a16:creationId xmlns:a16="http://schemas.microsoft.com/office/drawing/2014/main" id="{56BD9B60-A1C8-88A0-1C91-6E5F51F91C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062" t="24192" r="1582" b="6746"/>
          <a:stretch/>
        </p:blipFill>
        <p:spPr>
          <a:xfrm>
            <a:off x="979192" y="1490691"/>
            <a:ext cx="10233615" cy="4736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0357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D88A92C-0BD1-4D13-9480-9CA5056B10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850E0BE-0A13-43E4-9007-A06960852F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1"/>
            <a:ext cx="6118275" cy="54864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7FD277-0F7B-9FD8-A6F1-9B3DCC705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389" y="914881"/>
            <a:ext cx="5212188" cy="964407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LLES: Y model PERMA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78907F-4E47-E3AB-3881-D2540AC465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8040" y="2146570"/>
            <a:ext cx="5118965" cy="375449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Emosiynau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Cadarnhaol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Ymrwymiad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Perthynasau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Ystyr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bywyd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Cyflawniadau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Cząsteczki">
            <a:extLst>
              <a:ext uri="{FF2B5EF4-FFF2-40B4-BE49-F238E27FC236}">
                <a16:creationId xmlns:a16="http://schemas.microsoft.com/office/drawing/2014/main" id="{F032EA11-EF2C-9DA2-41AD-61E804BE11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541" r="18475" b="-1"/>
          <a:stretch/>
        </p:blipFill>
        <p:spPr>
          <a:xfrm>
            <a:off x="7467600" y="10"/>
            <a:ext cx="4724400" cy="6857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1333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lun yn cynnwys testun, llun sgrin, bedyddfaen, dyluniad&#10;&#10;Wedi cynhyrchu’r disgrifiad yn awtomatig">
            <a:extLst>
              <a:ext uri="{FF2B5EF4-FFF2-40B4-BE49-F238E27FC236}">
                <a16:creationId xmlns:a16="http://schemas.microsoft.com/office/drawing/2014/main" id="{0CBDCFCA-4FAD-D15B-CC90-C527732623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533" y="63389"/>
            <a:ext cx="8897605" cy="628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Blwch Testun 5">
            <a:extLst>
              <a:ext uri="{FF2B5EF4-FFF2-40B4-BE49-F238E27FC236}">
                <a16:creationId xmlns:a16="http://schemas.microsoft.com/office/drawing/2014/main" id="{31FA6F51-588F-812A-0934-961D13CCDFDD}"/>
              </a:ext>
            </a:extLst>
          </p:cNvPr>
          <p:cNvSpPr txBox="1"/>
          <p:nvPr/>
        </p:nvSpPr>
        <p:spPr>
          <a:xfrm>
            <a:off x="3114162" y="6102274"/>
            <a:ext cx="60969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Flourish: A Visionary New Understanding of Happiness and Well-being - Martin E. P. Seligman - Google Books</a:t>
            </a:r>
            <a:r>
              <a:rPr lang="en-GB" dirty="0"/>
              <a:t>    </a:t>
            </a:r>
            <a:r>
              <a:rPr lang="en-GB" dirty="0" err="1"/>
              <a:t>Tudalen</a:t>
            </a:r>
            <a:r>
              <a:rPr lang="en-GB"/>
              <a:t> 16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855775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D88A92C-0BD1-4D13-9480-9CA5056B10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850E0BE-0A13-43E4-9007-A06960852F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1"/>
            <a:ext cx="6118275" cy="54864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C9A245-2610-89FE-33D2-71E072395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389" y="914881"/>
            <a:ext cx="5212188" cy="964407"/>
          </a:xfrm>
        </p:spPr>
        <p:txBody>
          <a:bodyPr>
            <a:normAutofit/>
          </a:bodyPr>
          <a:lstStyle/>
          <a:p>
            <a:pPr algn="ctr"/>
            <a:r>
              <a:rPr lang="en-US" dirty="0" err="1"/>
              <a:t>Cymerwch</a:t>
            </a:r>
            <a:r>
              <a:rPr lang="en-US" dirty="0"/>
              <a:t> y </a:t>
            </a:r>
            <a:r>
              <a:rPr lang="en-US" dirty="0" err="1"/>
              <a:t>Cwis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D4CB24-4161-DDB7-B48B-887D094650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8040" y="2146570"/>
            <a:ext cx="5118965" cy="3754499"/>
          </a:xfrm>
        </p:spPr>
        <p:txBody>
          <a:bodyPr>
            <a:normAutofit/>
          </a:bodyPr>
          <a:lstStyle/>
          <a:p>
            <a:pPr rtl="0" fontAlgn="base"/>
            <a:r>
              <a:rPr lang="en-GB" b="0" i="0" dirty="0">
                <a:effectLst/>
                <a:latin typeface="Calibri" panose="020F0502020204030204" pitchFamily="34" charset="0"/>
              </a:rPr>
              <a:t>24 </a:t>
            </a:r>
            <a:r>
              <a:rPr lang="en-GB" b="0" i="0" dirty="0" err="1">
                <a:effectLst/>
                <a:latin typeface="Calibri" panose="020F0502020204030204" pitchFamily="34" charset="0"/>
              </a:rPr>
              <a:t>Cryfderau</a:t>
            </a:r>
            <a:r>
              <a:rPr lang="en-GB" b="0" i="0" dirty="0">
                <a:effectLst/>
                <a:latin typeface="Calibri" panose="020F0502020204030204" pitchFamily="34" charset="0"/>
              </a:rPr>
              <a:t> </a:t>
            </a:r>
            <a:r>
              <a:rPr lang="en-GB" b="0" i="0" dirty="0" err="1">
                <a:effectLst/>
                <a:latin typeface="Calibri" panose="020F0502020204030204" pitchFamily="34" charset="0"/>
              </a:rPr>
              <a:t>cymeriad</a:t>
            </a:r>
            <a:r>
              <a:rPr lang="en-GB" b="0" i="0" dirty="0">
                <a:effectLst/>
                <a:latin typeface="Calibri" panose="020F0502020204030204" pitchFamily="34" charset="0"/>
              </a:rPr>
              <a:t> – </a:t>
            </a:r>
            <a:r>
              <a:rPr lang="en-GB" b="0" i="0" dirty="0" err="1">
                <a:effectLst/>
                <a:latin typeface="Calibri" panose="020F0502020204030204" pitchFamily="34" charset="0"/>
              </a:rPr>
              <a:t>cwis</a:t>
            </a:r>
            <a:endParaRPr lang="en-GB" b="0" i="0" dirty="0">
              <a:effectLst/>
              <a:latin typeface="Segoe UI" panose="020B0502040204020203" pitchFamily="34" charset="0"/>
            </a:endParaRPr>
          </a:p>
          <a:p>
            <a:pPr rtl="0" fontAlgn="base"/>
            <a:r>
              <a:rPr lang="en-GB" b="0" i="0" u="sng" strike="noStrike" dirty="0">
                <a:effectLst/>
                <a:latin typeface="Calibri" panose="020F0502020204030204" pitchFamily="34" charset="0"/>
                <a:hlinkClick r:id="rId3"/>
              </a:rPr>
              <a:t>Positive Psychology's Character Strengths | The Positivity Project (posproject.org)</a:t>
            </a:r>
            <a:r>
              <a:rPr lang="en-GB" b="0" i="0" dirty="0">
                <a:effectLst/>
                <a:latin typeface="Calibri" panose="020F0502020204030204" pitchFamily="34" charset="0"/>
              </a:rPr>
              <a:t>  </a:t>
            </a:r>
            <a:endParaRPr lang="en-GB" b="0" i="0" dirty="0">
              <a:effectLst/>
              <a:latin typeface="Segoe UI" panose="020B0502040204020203" pitchFamily="34" charset="0"/>
            </a:endParaRPr>
          </a:p>
          <a:p>
            <a:endParaRPr lang="en-US" dirty="0"/>
          </a:p>
        </p:txBody>
      </p:sp>
      <p:pic>
        <p:nvPicPr>
          <p:cNvPr id="5" name="Picture 4" descr="Light bulb on yellow background with sketched light beams and cord">
            <a:extLst>
              <a:ext uri="{FF2B5EF4-FFF2-40B4-BE49-F238E27FC236}">
                <a16:creationId xmlns:a16="http://schemas.microsoft.com/office/drawing/2014/main" id="{29BCADA4-8EA5-6E45-21BF-1C2A6003740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946" r="6688"/>
          <a:stretch/>
        </p:blipFill>
        <p:spPr>
          <a:xfrm>
            <a:off x="7467600" y="10"/>
            <a:ext cx="4724400" cy="6857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8063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F638A-5DF2-C3E3-F5BE-2E524A25B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Cwis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D80191-587D-4C0A-FE38-61B7352523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fontAlgn="base"/>
            <a:r>
              <a:rPr lang="en-GB" sz="1800" dirty="0" err="1">
                <a:solidFill>
                  <a:srgbClr val="000000"/>
                </a:solidFill>
                <a:latin typeface="Calibri"/>
                <a:cs typeface="Calibri"/>
              </a:rPr>
              <a:t>Cwblhewch</a:t>
            </a:r>
            <a:r>
              <a:rPr lang="en-GB" sz="1800" dirty="0">
                <a:solidFill>
                  <a:srgbClr val="000000"/>
                </a:solidFill>
                <a:latin typeface="Calibri"/>
                <a:cs typeface="Calibri"/>
              </a:rPr>
              <a:t> </a:t>
            </a:r>
            <a:r>
              <a:rPr lang="en-GB" sz="1800" dirty="0" err="1">
                <a:solidFill>
                  <a:srgbClr val="000000"/>
                </a:solidFill>
                <a:latin typeface="Calibri"/>
                <a:cs typeface="Calibri"/>
              </a:rPr>
              <a:t>mesur</a:t>
            </a:r>
            <a:r>
              <a:rPr lang="en-GB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libri"/>
                <a:cs typeface="Calibri"/>
              </a:rPr>
              <a:t>straen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: </a:t>
            </a:r>
            <a:r>
              <a:rPr lang="en-GB" sz="1800" b="0" i="0" u="sng" strike="noStrike" dirty="0">
                <a:solidFill>
                  <a:srgbClr val="0563C1"/>
                </a:solidFill>
                <a:effectLst/>
                <a:latin typeface="Calibri"/>
                <a:cs typeface="Calibri"/>
                <a:hlinkClick r:id="rId2"/>
              </a:rPr>
              <a:t>Stress Mindset Measure (Adult Version) | Mind and Body Lab (stanford.edu)</a:t>
            </a:r>
            <a:r>
              <a:rPr lang="en-GB" sz="1800" b="0" i="0" dirty="0">
                <a:solidFill>
                  <a:srgbClr val="0563C1"/>
                </a:solidFill>
                <a:effectLst/>
                <a:latin typeface="Calibri"/>
                <a:cs typeface="Calibri"/>
              </a:rPr>
              <a:t> </a:t>
            </a:r>
            <a:endParaRPr lang="en-GB" sz="1800" b="0" i="0" dirty="0">
              <a:solidFill>
                <a:srgbClr val="000000"/>
              </a:solidFill>
              <a:effectLst/>
              <a:latin typeface="Calibri"/>
              <a:cs typeface="Calibri"/>
            </a:endParaRPr>
          </a:p>
          <a:p>
            <a:pPr fontAlgn="base"/>
            <a:r>
              <a:rPr lang="en-GB" sz="1800" dirty="0" err="1">
                <a:solidFill>
                  <a:srgbClr val="000000"/>
                </a:solidFill>
                <a:latin typeface="Calibri"/>
                <a:cs typeface="Calibri"/>
              </a:rPr>
              <a:t>Archwilio</a:t>
            </a:r>
            <a:r>
              <a:rPr lang="en-GB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libri"/>
                <a:cs typeface="Calibri"/>
              </a:rPr>
              <a:t>cwrs</a:t>
            </a:r>
            <a:r>
              <a:rPr lang="en-GB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libri"/>
                <a:cs typeface="Calibri"/>
              </a:rPr>
              <a:t>dysgu</a:t>
            </a:r>
            <a:r>
              <a:rPr lang="en-GB" sz="1800" dirty="0">
                <a:solidFill>
                  <a:srgbClr val="000000"/>
                </a:solidFill>
                <a:latin typeface="Calibri"/>
                <a:cs typeface="Calibri"/>
              </a:rPr>
              <a:t> am </a:t>
            </a:r>
            <a:r>
              <a:rPr lang="en-GB" sz="1800" dirty="0" err="1">
                <a:solidFill>
                  <a:srgbClr val="000000"/>
                </a:solidFill>
                <a:latin typeface="Calibri"/>
                <a:cs typeface="Calibri"/>
              </a:rPr>
              <a:t>ddim</a:t>
            </a:r>
            <a:r>
              <a:rPr lang="en-GB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libri"/>
                <a:cs typeface="Calibri"/>
              </a:rPr>
              <a:t>ar</a:t>
            </a:r>
            <a:r>
              <a:rPr lang="en-GB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libri"/>
                <a:cs typeface="Calibri"/>
              </a:rPr>
              <a:t>wefan</a:t>
            </a:r>
            <a:r>
              <a:rPr lang="en-GB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libri"/>
                <a:cs typeface="Calibri"/>
              </a:rPr>
              <a:t>fframwaith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 CASEL framework</a:t>
            </a:r>
          </a:p>
          <a:p>
            <a:pPr algn="l" rtl="0" fontAlgn="base"/>
            <a:r>
              <a:rPr lang="en-GB" sz="1800" b="0" i="0" u="sng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3"/>
              </a:rPr>
              <a:t>An Introduction to Social and Emotional Learning (casel.org)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endParaRPr lang="en-GB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09991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A8699-D4C4-7754-F8E0-75B47CFD4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Cyfeirnodi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9BD1A-DF83-C07A-DBE2-AECA08723E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 fontAlgn="base"/>
            <a:r>
              <a:rPr lang="en-GB" sz="1800" b="0" i="0" dirty="0">
                <a:solidFill>
                  <a:srgbClr val="2E2D29"/>
                </a:solidFill>
                <a:effectLst/>
                <a:latin typeface="Source Sans Pro" panose="020B0503030403020204" pitchFamily="34" charset="0"/>
              </a:rPr>
              <a:t>Crum, A. J., Salovey, P., &amp; </a:t>
            </a:r>
            <a:r>
              <a:rPr lang="en-GB" sz="1800" b="0" i="0" dirty="0" err="1">
                <a:solidFill>
                  <a:srgbClr val="2E2D29"/>
                </a:solidFill>
                <a:effectLst/>
                <a:latin typeface="Source Sans Pro" panose="020B0503030403020204" pitchFamily="34" charset="0"/>
              </a:rPr>
              <a:t>Achor</a:t>
            </a:r>
            <a:r>
              <a:rPr lang="en-GB" sz="1800" b="0" i="0" dirty="0">
                <a:solidFill>
                  <a:srgbClr val="2E2D29"/>
                </a:solidFill>
                <a:effectLst/>
                <a:latin typeface="Source Sans Pro" panose="020B0503030403020204" pitchFamily="34" charset="0"/>
              </a:rPr>
              <a:t>, S. (2013). Rethinking stress: The role of mindsets in determining the stress response. </a:t>
            </a:r>
            <a:r>
              <a:rPr lang="en-GB" sz="1800" b="0" i="1" dirty="0">
                <a:solidFill>
                  <a:srgbClr val="2E2D29"/>
                </a:solidFill>
                <a:effectLst/>
                <a:latin typeface="Source Sans Pro" panose="020B0503030403020204" pitchFamily="34" charset="0"/>
              </a:rPr>
              <a:t>Journal of personality and social psychology</a:t>
            </a:r>
            <a:r>
              <a:rPr lang="en-GB" sz="1800" b="0" i="0" dirty="0">
                <a:solidFill>
                  <a:srgbClr val="2E2D29"/>
                </a:solidFill>
                <a:effectLst/>
                <a:latin typeface="Source Sans Pro" panose="020B0503030403020204" pitchFamily="34" charset="0"/>
              </a:rPr>
              <a:t>, 104(4), 716. 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1800" b="0" i="0" dirty="0">
                <a:solidFill>
                  <a:srgbClr val="2E2D29"/>
                </a:solidFill>
                <a:effectLst/>
                <a:latin typeface="Source Sans Pro" panose="020B0503030403020204" pitchFamily="34" charset="0"/>
              </a:rPr>
              <a:t>Anna Freud Teaching Resources 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1800" b="0" i="0" u="sng" strike="noStrike" dirty="0">
                <a:solidFill>
                  <a:srgbClr val="0563C1"/>
                </a:solidFill>
                <a:effectLst/>
                <a:latin typeface="Source Sans Pro" panose="020B0503030403020204" pitchFamily="34" charset="0"/>
                <a:hlinkClick r:id="rId2"/>
              </a:rPr>
              <a:t>Supporting staff wellbeing : Mentally Healthy Schools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Source Sans Pro" panose="020B0503030403020204" pitchFamily="34" charset="0"/>
              </a:rPr>
              <a:t>  </a:t>
            </a:r>
          </a:p>
          <a:p>
            <a:pPr algn="l" rtl="0" fontAlgn="base"/>
            <a:r>
              <a:rPr lang="en-GB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  <a:hlinkClick r:id="rId3"/>
              </a:rPr>
              <a:t>https://www.unicef.org.uk/rights-respecting-schools/ss-peter-and-pauls-catholic-primary-school/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endParaRPr lang="en-GB" sz="1800" dirty="0">
              <a:solidFill>
                <a:srgbClr val="000000"/>
              </a:solidFill>
              <a:latin typeface="Source Sans Pro" panose="020B0503030403020204" pitchFamily="34" charset="0"/>
            </a:endParaRPr>
          </a:p>
          <a:p>
            <a:pPr algn="l" rtl="0" fontAlgn="base"/>
            <a:r>
              <a:rPr lang="cy-GB" dirty="0" err="1">
                <a:hlinkClick r:id="rId4"/>
              </a:rPr>
              <a:t>Repository</a:t>
            </a:r>
            <a:r>
              <a:rPr lang="cy-GB" dirty="0">
                <a:hlinkClick r:id="rId4"/>
              </a:rPr>
              <a:t> - Hwb (</a:t>
            </a:r>
            <a:r>
              <a:rPr lang="cy-GB" dirty="0" err="1">
                <a:hlinkClick r:id="rId4"/>
              </a:rPr>
              <a:t>gov.wales</a:t>
            </a:r>
            <a:r>
              <a:rPr lang="cy-GB">
                <a:hlinkClick r:id="rId4"/>
              </a:rPr>
              <a:t>)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6777462"/>
      </p:ext>
    </p:extLst>
  </p:cSld>
  <p:clrMapOvr>
    <a:masterClrMapping/>
  </p:clrMapOvr>
</p:sld>
</file>

<file path=ppt/theme/theme1.xml><?xml version="1.0" encoding="utf-8"?>
<a:theme xmlns:a="http://schemas.openxmlformats.org/drawingml/2006/main" name="ClassicFrameVTI">
  <a:themeElements>
    <a:clrScheme name="AnalogousFromDarkSeedLeftStep">
      <a:dk1>
        <a:srgbClr val="000000"/>
      </a:dk1>
      <a:lt1>
        <a:srgbClr val="FFFFFF"/>
      </a:lt1>
      <a:dk2>
        <a:srgbClr val="253C22"/>
      </a:dk2>
      <a:lt2>
        <a:srgbClr val="E8E5E2"/>
      </a:lt2>
      <a:accent1>
        <a:srgbClr val="4D83C3"/>
      </a:accent1>
      <a:accent2>
        <a:srgbClr val="3BA3B1"/>
      </a:accent2>
      <a:accent3>
        <a:srgbClr val="47B594"/>
      </a:accent3>
      <a:accent4>
        <a:srgbClr val="3BB15D"/>
      </a:accent4>
      <a:accent5>
        <a:srgbClr val="56B848"/>
      </a:accent5>
      <a:accent6>
        <a:srgbClr val="7BB13B"/>
      </a:accent6>
      <a:hlink>
        <a:srgbClr val="329636"/>
      </a:hlink>
      <a:folHlink>
        <a:srgbClr val="7F7F7F"/>
      </a:folHlink>
    </a:clrScheme>
    <a:fontScheme name="Goudy and Gill Sans">
      <a:majorFont>
        <a:latin typeface="Goudy Old Style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lassicFrameVTI" id="{4FA2A165-EC65-4FB0-B019-8C8876A1D8E3}" vid="{9D78F1F1-8226-42FD-A1A3-975EDF6D60F8}"/>
    </a:ext>
  </a:extLst>
</a:theme>
</file>

<file path=ppt/theme/theme2.xml><?xml version="1.0" encoding="utf-8"?>
<a:theme xmlns:a="http://schemas.openxmlformats.org/drawingml/2006/main" name="Them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MS_Mappings xmlns="92c24619-d6d5-42cf-b618-23d930ad9f20" xsi:nil="true"/>
    <Teams_Channel_Section_Location xmlns="92c24619-d6d5-42cf-b618-23d930ad9f20" xsi:nil="true"/>
    <Math_Settings xmlns="92c24619-d6d5-42cf-b618-23d930ad9f20" xsi:nil="true"/>
    <NotebookType xmlns="92c24619-d6d5-42cf-b618-23d930ad9f20" xsi:nil="true"/>
    <Distribution_Groups xmlns="92c24619-d6d5-42cf-b618-23d930ad9f20" xsi:nil="true"/>
    <Invited_Teachers xmlns="92c24619-d6d5-42cf-b618-23d930ad9f20" xsi:nil="true"/>
    <Invited_Students xmlns="92c24619-d6d5-42cf-b618-23d930ad9f20" xsi:nil="true"/>
    <DefaultSectionNames xmlns="92c24619-d6d5-42cf-b618-23d930ad9f20" xsi:nil="true"/>
    <FolderType xmlns="92c24619-d6d5-42cf-b618-23d930ad9f20" xsi:nil="true"/>
    <Owner xmlns="92c24619-d6d5-42cf-b618-23d930ad9f20">
      <UserInfo>
        <DisplayName/>
        <AccountId xsi:nil="true"/>
        <AccountType/>
      </UserInfo>
    </Owner>
    <Student_Groups xmlns="92c24619-d6d5-42cf-b618-23d930ad9f20">
      <UserInfo>
        <DisplayName/>
        <AccountId xsi:nil="true"/>
        <AccountType/>
      </UserInfo>
    </Student_Groups>
    <TaxCatchAll xmlns="8ee9550b-f5f4-4dde-bce5-39f4ba45c2f1" xsi:nil="true"/>
    <Is_Collaboration_Space_Locked xmlns="92c24619-d6d5-42cf-b618-23d930ad9f20" xsi:nil="true"/>
    <Templates xmlns="92c24619-d6d5-42cf-b618-23d930ad9f20" xsi:nil="true"/>
    <Students xmlns="92c24619-d6d5-42cf-b618-23d930ad9f20">
      <UserInfo>
        <DisplayName/>
        <AccountId xsi:nil="true"/>
        <AccountType/>
      </UserInfo>
    </Students>
    <lcf76f155ced4ddcb4097134ff3c332f xmlns="92c24619-d6d5-42cf-b618-23d930ad9f20">
      <Terms xmlns="http://schemas.microsoft.com/office/infopath/2007/PartnerControls"/>
    </lcf76f155ced4ddcb4097134ff3c332f>
    <TeamsChannelId xmlns="92c24619-d6d5-42cf-b618-23d930ad9f20" xsi:nil="true"/>
    <IsNotebookLocked xmlns="92c24619-d6d5-42cf-b618-23d930ad9f20" xsi:nil="true"/>
    <Self_Registration_Enabled xmlns="92c24619-d6d5-42cf-b618-23d930ad9f20" xsi:nil="true"/>
    <Has_Teacher_Only_SectionGroup xmlns="92c24619-d6d5-42cf-b618-23d930ad9f20" xsi:nil="true"/>
    <CultureName xmlns="92c24619-d6d5-42cf-b618-23d930ad9f20" xsi:nil="true"/>
    <AppVersion xmlns="92c24619-d6d5-42cf-b618-23d930ad9f20" xsi:nil="true"/>
    <Teachers xmlns="92c24619-d6d5-42cf-b618-23d930ad9f20">
      <UserInfo>
        <DisplayName/>
        <AccountId xsi:nil="true"/>
        <AccountType/>
      </UserInfo>
    </Teach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09B251219B0E4FA192FAB8C3136AE6" ma:contentTypeVersion="39" ma:contentTypeDescription="Create a new document." ma:contentTypeScope="" ma:versionID="e19cb442c17a8ed7500c7c0e729ab9e5">
  <xsd:schema xmlns:xsd="http://www.w3.org/2001/XMLSchema" xmlns:xs="http://www.w3.org/2001/XMLSchema" xmlns:p="http://schemas.microsoft.com/office/2006/metadata/properties" xmlns:ns2="92c24619-d6d5-42cf-b618-23d930ad9f20" xmlns:ns3="8ee9550b-f5f4-4dde-bce5-39f4ba45c2f1" targetNamespace="http://schemas.microsoft.com/office/2006/metadata/properties" ma:root="true" ma:fieldsID="99baa092df4bcbb8cdb0b52ad70a04b8" ns2:_="" ns3:_="">
    <xsd:import namespace="92c24619-d6d5-42cf-b618-23d930ad9f20"/>
    <xsd:import namespace="8ee9550b-f5f4-4dde-bce5-39f4ba45c2f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Teachers" minOccurs="0"/>
                <xsd:element ref="ns2:Students" minOccurs="0"/>
                <xsd:element ref="ns2:Student_Groups" minOccurs="0"/>
                <xsd:element ref="ns2:Distribution_Groups" minOccurs="0"/>
                <xsd:element ref="ns2:LMS_Mappings" minOccurs="0"/>
                <xsd:element ref="ns2:Invited_Teachers" minOccurs="0"/>
                <xsd:element ref="ns2:Invited_Students" minOccurs="0"/>
                <xsd:element ref="ns2:Self_Registration_Enabled" minOccurs="0"/>
                <xsd:element ref="ns2:Has_Teacher_Only_SectionGroup" minOccurs="0"/>
                <xsd:element ref="ns2:Is_Collaboration_Space_Locked" minOccurs="0"/>
                <xsd:element ref="ns2:IsNotebookLocked" minOccurs="0"/>
                <xsd:element ref="ns2:Teams_Channel_Section_Location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c24619-d6d5-42cf-b618-23d930ad9f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  <xsd:element name="lcf76f155ced4ddcb4097134ff3c332f" ma:index="42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4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4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9550b-f5f4-4dde-bce5-39f4ba45c2f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43" nillable="true" ma:displayName="Taxonomy Catch All Column" ma:hidden="true" ma:list="{e800afd8-9188-484f-822e-9df23d421d18}" ma:internalName="TaxCatchAll" ma:showField="CatchAllData" ma:web="8ee9550b-f5f4-4dde-bce5-39f4ba45c2f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8010183-C79F-463B-B161-A7D8FB5E280B}">
  <ds:schemaRefs>
    <ds:schemaRef ds:uri="http://schemas.microsoft.com/office/2006/metadata/properties"/>
    <ds:schemaRef ds:uri="http://schemas.microsoft.com/office/infopath/2007/PartnerControls"/>
    <ds:schemaRef ds:uri="92c24619-d6d5-42cf-b618-23d930ad9f20"/>
    <ds:schemaRef ds:uri="8ee9550b-f5f4-4dde-bce5-39f4ba45c2f1"/>
  </ds:schemaRefs>
</ds:datastoreItem>
</file>

<file path=customXml/itemProps2.xml><?xml version="1.0" encoding="utf-8"?>
<ds:datastoreItem xmlns:ds="http://schemas.openxmlformats.org/officeDocument/2006/customXml" ds:itemID="{DCAB5E27-9DEC-4324-B6A3-21E931DF43A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008235-6CEC-4484-8CA2-087F5CBAD1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c24619-d6d5-42cf-b618-23d930ad9f20"/>
    <ds:schemaRef ds:uri="8ee9550b-f5f4-4dde-bce5-39f4ba45c2f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644</Words>
  <Application>Microsoft Office PowerPoint</Application>
  <PresentationFormat>Sgrin Lydan</PresentationFormat>
  <Paragraphs>51</Paragraphs>
  <Slides>13</Slides>
  <Notes>2</Notes>
  <HiddenSlides>0</HiddenSlides>
  <MMClips>1</MMClips>
  <ScaleCrop>false</ScaleCrop>
  <HeadingPairs>
    <vt:vector size="6" baseType="variant">
      <vt:variant>
        <vt:lpstr>Ffontiau a Ddefnyddiwyd</vt:lpstr>
      </vt:variant>
      <vt:variant>
        <vt:i4>6</vt:i4>
      </vt:variant>
      <vt:variant>
        <vt:lpstr>Thema</vt:lpstr>
      </vt:variant>
      <vt:variant>
        <vt:i4>1</vt:i4>
      </vt:variant>
      <vt:variant>
        <vt:lpstr>Teitlau Sleidiau</vt:lpstr>
      </vt:variant>
      <vt:variant>
        <vt:i4>13</vt:i4>
      </vt:variant>
    </vt:vector>
  </HeadingPairs>
  <TitlesOfParts>
    <vt:vector size="20" baseType="lpstr">
      <vt:lpstr>Arial</vt:lpstr>
      <vt:lpstr>Calibri</vt:lpstr>
      <vt:lpstr>Gill Sans MT</vt:lpstr>
      <vt:lpstr>Goudy Old Style</vt:lpstr>
      <vt:lpstr>Segoe UI</vt:lpstr>
      <vt:lpstr>Source Sans Pro</vt:lpstr>
      <vt:lpstr>ClassicFrameVTI</vt:lpstr>
      <vt:lpstr>Hawliau Plant a Lles Athrawon 2023-4 ECAD6007</vt:lpstr>
      <vt:lpstr>Confensiwn y Cenhedloedd Unedig ar Hawliau'r Plentyn</vt:lpstr>
      <vt:lpstr>Cyflwyniad PowerPoint</vt:lpstr>
      <vt:lpstr>Tasg</vt:lpstr>
      <vt:lpstr>Cyflwyniad PowerPoint</vt:lpstr>
      <vt:lpstr>Tasg</vt:lpstr>
      <vt:lpstr>TasgAU Bellach</vt:lpstr>
      <vt:lpstr>View - Hwb (gov.wales)</vt:lpstr>
      <vt:lpstr>LLES: Y model PERMA</vt:lpstr>
      <vt:lpstr>Cyflwyniad PowerPoint</vt:lpstr>
      <vt:lpstr>Cymerwch y Cwis</vt:lpstr>
      <vt:lpstr>Cwis </vt:lpstr>
      <vt:lpstr>Cyfeirnodi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Hawliau Plant a Lles Athrawon 2023-4 ECAD6007</dc:title>
  <dc:creator>Nicola Evans (IEH)</dc:creator>
  <cp:lastModifiedBy>Meryl Bowen</cp:lastModifiedBy>
  <cp:revision>15</cp:revision>
  <dcterms:created xsi:type="dcterms:W3CDTF">2023-09-17T20:59:56Z</dcterms:created>
  <dcterms:modified xsi:type="dcterms:W3CDTF">2023-09-19T12:00:43Z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0x010100E209B251219B0E4FA192FAB8C3136AE6</vt:lpwstr>
  </property>
  <property fmtid="{D5CDD505-2E9C-101B-9397-08002B2CF9AE}" pid="3" name="MediaServiceImageTags">
    <vt:lpwstr/>
  </property>
</Properties>
</file>